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90" r:id="rId7"/>
    <p:sldId id="287" r:id="rId8"/>
    <p:sldId id="288" r:id="rId9"/>
    <p:sldId id="258" r:id="rId10"/>
    <p:sldId id="289" r:id="rId11"/>
    <p:sldId id="286" r:id="rId12"/>
    <p:sldId id="278" r:id="rId13"/>
    <p:sldId id="291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0655" autoAdjust="0"/>
  </p:normalViewPr>
  <p:slideViewPr>
    <p:cSldViewPr snapToGrid="0">
      <p:cViewPr varScale="1">
        <p:scale>
          <a:sx n="78" d="100"/>
          <a:sy n="78" d="100"/>
        </p:scale>
        <p:origin x="878" y="28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FB427-B923-4811-552E-E6476E17F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1EE6F9-7AAB-F7E6-FDA2-252C2ADF6B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AFC2EC-CE4F-0A75-C16A-9F126FA3D7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Mental Health History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1FC84-4133-5FA8-969A-64EEA4487E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77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 Mental Illness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E5765-E1F5-90C3-7535-5FA05B0E0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467345-F61E-B67E-B81E-CFC746CD77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D58032-BFF5-DD27-C2A2-AFA26602F6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3 features that directly correlate with mental illness being present. It will be imperative to conduct further research to deduce more specific inferences and conclusions.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BCDF2-E301-2E03-37E5-F7368EBC72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33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9EA3F-7464-FB39-DCFD-3E37A2E58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5416B2-621C-DE2B-0B3D-B3B1933002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FC26E6-B398-B658-D7C2-D000C27244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2432F-C8E4-6FA9-2620-CDF3671508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48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nthonytherrien/depression-datas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Lab Exercise #1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84A89-63BE-3D43-2FF0-8FBA16382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590347"/>
          </a:xfrm>
        </p:spPr>
        <p:txBody>
          <a:bodyPr/>
          <a:lstStyle/>
          <a:p>
            <a:r>
              <a:rPr lang="en-US" dirty="0"/>
              <a:t>MLS Flow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31DCF-9770-A92F-3BB5-3A1501DC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AA0CD7-D293-3D4B-3C97-EDA18261F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673" y="1008663"/>
            <a:ext cx="6508954" cy="528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92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85" y="251616"/>
            <a:ext cx="2895600" cy="1325563"/>
          </a:xfrm>
        </p:spPr>
        <p:txBody>
          <a:bodyPr/>
          <a:lstStyle/>
          <a:p>
            <a:r>
              <a:rPr lang="en-US" dirty="0"/>
              <a:t>Data 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885" y="1794205"/>
            <a:ext cx="3042558" cy="4263695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full data set consists of 413,770 users and 16 features. I condensed this down to 100, so it is a bit easier to manage for this assignment (will expand as I create my MLS</a:t>
            </a:r>
          </a:p>
          <a:p>
            <a:pPr marL="285750" indent="-285750">
              <a:buFontTx/>
              <a:buChar char="-"/>
            </a:pPr>
            <a:r>
              <a:rPr lang="en-US" dirty="0"/>
              <a:t> The data set consists of 413,770 people with data based on different factors that may contribute to depression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Link to data set source: </a:t>
            </a:r>
            <a:r>
              <a:rPr lang="en-US" dirty="0">
                <a:hlinkClick r:id="rId3"/>
              </a:rPr>
              <a:t>Depression Dataset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DF3D-597C-9089-3452-2ACBF778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179" y="442451"/>
            <a:ext cx="2306894" cy="609511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BB16B-DC67-6B26-9718-6B46314C0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8692" y="1424615"/>
            <a:ext cx="3924300" cy="464499"/>
          </a:xfrm>
        </p:spPr>
        <p:txBody>
          <a:bodyPr/>
          <a:lstStyle/>
          <a:p>
            <a:r>
              <a:rPr lang="en-US" dirty="0"/>
              <a:t>Nominal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AFFAD-D444-C914-FA1C-59286187F1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668691" y="1844978"/>
            <a:ext cx="3943627" cy="3234264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Marital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Smoking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Employment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Dietary Habits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History of Mental Illness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History of Substance Abuse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Family History of Depression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Chronic Medical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889E5-A4FB-3A34-7322-E3AC2E0DB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23497" y="4816588"/>
            <a:ext cx="3943627" cy="464499"/>
          </a:xfrm>
        </p:spPr>
        <p:txBody>
          <a:bodyPr/>
          <a:lstStyle/>
          <a:p>
            <a:r>
              <a:rPr lang="en-US" dirty="0"/>
              <a:t>Continuous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3DF46-394B-5536-F62D-1E626680997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23497" y="5282496"/>
            <a:ext cx="3943627" cy="71756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6B1AA-C40F-42E1-ACBF-29E232D7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C90B8F9D-B0CA-A2DD-D91C-60F0B0260DE0}"/>
              </a:ext>
            </a:extLst>
          </p:cNvPr>
          <p:cNvSpPr txBox="1">
            <a:spLocks/>
          </p:cNvSpPr>
          <p:nvPr/>
        </p:nvSpPr>
        <p:spPr>
          <a:xfrm>
            <a:off x="6923497" y="2958358"/>
            <a:ext cx="3943627" cy="160765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Education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 Activity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Alcohol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Sleep Patterns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CCA8ADA-1C23-DCDE-0108-79BAFEEEFCFB}"/>
              </a:ext>
            </a:extLst>
          </p:cNvPr>
          <p:cNvSpPr txBox="1">
            <a:spLocks/>
          </p:cNvSpPr>
          <p:nvPr/>
        </p:nvSpPr>
        <p:spPr>
          <a:xfrm>
            <a:off x="6923498" y="2493859"/>
            <a:ext cx="3943627" cy="4644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Ordinal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E3C34-1644-BD8F-8AF9-04E1BD0C021E}"/>
              </a:ext>
            </a:extLst>
          </p:cNvPr>
          <p:cNvSpPr txBox="1"/>
          <p:nvPr/>
        </p:nvSpPr>
        <p:spPr>
          <a:xfrm>
            <a:off x="6923499" y="1804163"/>
            <a:ext cx="2423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Number of Children</a:t>
            </a:r>
            <a:r>
              <a:rPr lang="en-US" dirty="0"/>
              <a:t>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DACDA85-759A-A241-730F-439DCFA83593}"/>
              </a:ext>
            </a:extLst>
          </p:cNvPr>
          <p:cNvSpPr txBox="1">
            <a:spLocks/>
          </p:cNvSpPr>
          <p:nvPr/>
        </p:nvSpPr>
        <p:spPr>
          <a:xfrm>
            <a:off x="6923499" y="1380479"/>
            <a:ext cx="3943627" cy="4644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Discrete</a:t>
            </a:r>
          </a:p>
        </p:txBody>
      </p:sp>
    </p:spTree>
    <p:extLst>
      <p:ext uri="{BB962C8B-B14F-4D97-AF65-F5344CB8AC3E}">
        <p14:creationId xmlns:p14="http://schemas.microsoft.com/office/powerpoint/2010/main" val="318410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62B9-7831-9ED9-8736-8B3EB94BB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DA81F1-B38A-4E33-D334-48366D3D4DA7}"/>
              </a:ext>
            </a:extLst>
          </p:cNvPr>
          <p:cNvSpPr txBox="1"/>
          <p:nvPr/>
        </p:nvSpPr>
        <p:spPr>
          <a:xfrm>
            <a:off x="6991350" y="4184925"/>
            <a:ext cx="48270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purpose of this analysis is to determine large contributing factors and predictors of a depression diagnosis</a:t>
            </a:r>
          </a:p>
        </p:txBody>
      </p:sp>
    </p:spTree>
    <p:extLst>
      <p:ext uri="{BB962C8B-B14F-4D97-AF65-F5344CB8AC3E}">
        <p14:creationId xmlns:p14="http://schemas.microsoft.com/office/powerpoint/2010/main" val="182527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2931D-81E2-F820-5E75-BBF738471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9FD13-67E6-1176-B37D-0BCB0D8F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-1060589"/>
            <a:ext cx="7288282" cy="2121177"/>
          </a:xfrm>
        </p:spPr>
        <p:txBody>
          <a:bodyPr/>
          <a:lstStyle/>
          <a:p>
            <a:r>
              <a:rPr lang="en-US" dirty="0"/>
              <a:t>Further description &amp;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1D52D-4B29-7A16-2BCC-BB05ABEC0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18" y="106058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Metrics and Data Table using </a:t>
            </a:r>
            <a:r>
              <a:rPr lang="en-US" dirty="0" err="1"/>
              <a:t>pgAdmin</a:t>
            </a:r>
            <a:r>
              <a:rPr lang="en-US" dirty="0"/>
              <a:t>:</a:t>
            </a:r>
          </a:p>
          <a:p>
            <a:r>
              <a:rPr lang="en-US" dirty="0"/>
              <a:t> 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49EBF16-28D7-5E59-C130-0C6F654B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B01C9B-69ED-FCDB-5269-052B0767F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39" y="1477823"/>
            <a:ext cx="8694461" cy="511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3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-1060589"/>
            <a:ext cx="7288282" cy="2121177"/>
          </a:xfrm>
        </p:spPr>
        <p:txBody>
          <a:bodyPr/>
          <a:lstStyle/>
          <a:p>
            <a:r>
              <a:rPr lang="en-US" dirty="0"/>
              <a:t>Further description &amp;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18" y="106058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Metrics and Data Table using </a:t>
            </a:r>
            <a:r>
              <a:rPr lang="en-US" dirty="0" err="1"/>
              <a:t>pgAdmin</a:t>
            </a:r>
            <a:r>
              <a:rPr lang="en-US" dirty="0"/>
              <a:t>:</a:t>
            </a:r>
          </a:p>
          <a:p>
            <a:r>
              <a:rPr lang="en-US" dirty="0"/>
              <a:t> 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A65271-2974-2733-6504-A0B54945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74" y="1434184"/>
            <a:ext cx="8806374" cy="492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03F5F-3210-1ED8-8BBD-031FAE1A0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7B3BE-2B28-C31B-B7EA-EFAD425B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-1060589"/>
            <a:ext cx="7288282" cy="2121177"/>
          </a:xfrm>
        </p:spPr>
        <p:txBody>
          <a:bodyPr/>
          <a:lstStyle/>
          <a:p>
            <a:r>
              <a:rPr lang="en-US" dirty="0"/>
              <a:t>Further description &amp;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D14CE-52A5-10BE-C654-38394AF25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18" y="106058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Metrics and Data Table using Excel:</a:t>
            </a:r>
          </a:p>
          <a:p>
            <a:r>
              <a:rPr lang="en-US" dirty="0"/>
              <a:t> 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7E4A616-B786-6B87-1199-5B5D7971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1C2021-D8A7-A5BE-DE35-940F070F0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498881"/>
              </p:ext>
            </p:extLst>
          </p:nvPr>
        </p:nvGraphicFramePr>
        <p:xfrm>
          <a:off x="1322248" y="1584085"/>
          <a:ext cx="5136997" cy="4512872"/>
        </p:xfrm>
        <a:graphic>
          <a:graphicData uri="http://schemas.openxmlformats.org/drawingml/2006/table">
            <a:tbl>
              <a:tblPr/>
              <a:tblGrid>
                <a:gridCol w="1989327">
                  <a:extLst>
                    <a:ext uri="{9D8B030D-6E8A-4147-A177-3AD203B41FA5}">
                      <a16:colId xmlns:a16="http://schemas.microsoft.com/office/drawing/2014/main" val="1338184286"/>
                    </a:ext>
                  </a:extLst>
                </a:gridCol>
                <a:gridCol w="1057617">
                  <a:extLst>
                    <a:ext uri="{9D8B030D-6E8A-4147-A177-3AD203B41FA5}">
                      <a16:colId xmlns:a16="http://schemas.microsoft.com/office/drawing/2014/main" val="3541763545"/>
                    </a:ext>
                  </a:extLst>
                </a:gridCol>
                <a:gridCol w="264404">
                  <a:extLst>
                    <a:ext uri="{9D8B030D-6E8A-4147-A177-3AD203B41FA5}">
                      <a16:colId xmlns:a16="http://schemas.microsoft.com/office/drawing/2014/main" val="153743959"/>
                    </a:ext>
                  </a:extLst>
                </a:gridCol>
                <a:gridCol w="717669">
                  <a:extLst>
                    <a:ext uri="{9D8B030D-6E8A-4147-A177-3AD203B41FA5}">
                      <a16:colId xmlns:a16="http://schemas.microsoft.com/office/drawing/2014/main" val="1503110895"/>
                    </a:ext>
                  </a:extLst>
                </a:gridCol>
                <a:gridCol w="1107980">
                  <a:extLst>
                    <a:ext uri="{9D8B030D-6E8A-4147-A177-3AD203B41FA5}">
                      <a16:colId xmlns:a16="http://schemas.microsoft.com/office/drawing/2014/main" val="1238928086"/>
                    </a:ext>
                  </a:extLst>
                </a:gridCol>
              </a:tblGrid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Sleep Patterns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381403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Count of History of Mental Illness2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Column Labels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50984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Row Labels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Grand Total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% of Mental Illness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35387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Fair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27%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91406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Good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13%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42928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Poor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28%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50827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Grand Total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61820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32769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95201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Employment Status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366738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Count of History of Mental Illness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Column Labels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87316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Row Labels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Grand Total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% of Mental Illness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5782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Employed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15%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5268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Unemployed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41%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72150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Grand Total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72330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88187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85092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Dietary Habits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66809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Count of History of Mental Illness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Column Labels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62486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Row Labels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Grand Total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% of Mental Illness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60821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Healthy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14%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5430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Moderate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29%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642552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Unhealthy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26%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20286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Grand Total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554" marR="7554" marT="7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466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652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7A95E-99BB-F747-60ED-5D52ABB3F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871C4-A403-8769-924A-921D5B23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-1060589"/>
            <a:ext cx="7288282" cy="2121177"/>
          </a:xfrm>
        </p:spPr>
        <p:txBody>
          <a:bodyPr/>
          <a:lstStyle/>
          <a:p>
            <a:r>
              <a:rPr lang="en-US" dirty="0"/>
              <a:t>Further description &amp;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696AF-F25D-D95F-C612-25D8A2B77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18" y="1060588"/>
            <a:ext cx="7288212" cy="4701115"/>
          </a:xfrm>
        </p:spPr>
        <p:txBody>
          <a:bodyPr>
            <a:normAutofit/>
          </a:bodyPr>
          <a:lstStyle/>
          <a:p>
            <a:r>
              <a:rPr lang="en-US" dirty="0"/>
              <a:t>Metrics and Data Table using </a:t>
            </a:r>
            <a:r>
              <a:rPr lang="en-US" dirty="0" err="1"/>
              <a:t>pgAdmin</a:t>
            </a:r>
            <a:r>
              <a:rPr lang="en-US" dirty="0"/>
              <a:t> &amp; Excel: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Sleep pattern, alcohol consumption, exercise, Dietary Habits, education level, and pre-existing medical conditions are all important contributing factors that can lead to depression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goal with my machine learning model is to determine the features that contribute most to depression disorder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Considering all features provided in the data set, Sleep Pattern, Employment Status and Dietary Habits seem to be large contributors to a depression 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A64127D-EC61-3B21-E597-692FC906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15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0487" y="-1504039"/>
            <a:ext cx="4179570" cy="3377354"/>
          </a:xfrm>
        </p:spPr>
        <p:txBody>
          <a:bodyPr/>
          <a:lstStyle/>
          <a:p>
            <a:r>
              <a:rPr lang="en-US" dirty="0" err="1"/>
              <a:t>pgAdmin</a:t>
            </a:r>
            <a:r>
              <a:rPr lang="en-US" dirty="0"/>
              <a:t> Raw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7826D2-42D0-CD70-32B1-6A95BFA9A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70" y="2049585"/>
            <a:ext cx="11867104" cy="452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{88641828-40F8-45B9-8E04-774608C33681}tf67328976_win32</Template>
  <TotalTime>1542</TotalTime>
  <Words>446</Words>
  <Application>Microsoft Office PowerPoint</Application>
  <PresentationFormat>Widescreen</PresentationFormat>
  <Paragraphs>146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 Narrow</vt:lpstr>
      <vt:lpstr>Arial</vt:lpstr>
      <vt:lpstr>Calibri</vt:lpstr>
      <vt:lpstr>Tenorite</vt:lpstr>
      <vt:lpstr>Custom</vt:lpstr>
      <vt:lpstr>Lab Exercise #1</vt:lpstr>
      <vt:lpstr>Data Set Description</vt:lpstr>
      <vt:lpstr>Data Types</vt:lpstr>
      <vt:lpstr>The Problem</vt:lpstr>
      <vt:lpstr>Further description &amp; Table</vt:lpstr>
      <vt:lpstr>Further description &amp; Table</vt:lpstr>
      <vt:lpstr>Further description &amp; Table</vt:lpstr>
      <vt:lpstr>Further description &amp; Table</vt:lpstr>
      <vt:lpstr>pgAdmin Raw Data</vt:lpstr>
      <vt:lpstr>MLS Flow Chart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Logan Martin</dc:creator>
  <cp:lastModifiedBy>Logan Martin</cp:lastModifiedBy>
  <cp:revision>1</cp:revision>
  <dcterms:created xsi:type="dcterms:W3CDTF">2025-01-28T03:28:30Z</dcterms:created>
  <dcterms:modified xsi:type="dcterms:W3CDTF">2025-01-29T05:11:03Z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