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5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6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7.xml" ContentType="application/vnd.openxmlformats-officedocument.presentationml.notesSlide+xml"/>
  <Override PartName="/ppt/tags/tag46.xml" ContentType="application/vnd.openxmlformats-officedocument.presentationml.tags+xml"/>
  <Override PartName="/ppt/notesSlides/notesSlide8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9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0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1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90" r:id="rId3"/>
    <p:sldId id="291" r:id="rId4"/>
    <p:sldId id="277" r:id="rId5"/>
    <p:sldId id="278" r:id="rId6"/>
    <p:sldId id="292" r:id="rId7"/>
    <p:sldId id="293" r:id="rId8"/>
    <p:sldId id="294" r:id="rId9"/>
    <p:sldId id="295" r:id="rId10"/>
    <p:sldId id="296" r:id="rId11"/>
    <p:sldId id="297" r:id="rId12"/>
    <p:sldId id="276" r:id="rId13"/>
    <p:sldId id="268" r:id="rId14"/>
    <p:sldId id="270" r:id="rId15"/>
    <p:sldId id="264" r:id="rId16"/>
    <p:sldId id="307" r:id="rId17"/>
    <p:sldId id="308" r:id="rId18"/>
    <p:sldId id="306" r:id="rId19"/>
    <p:sldId id="309" r:id="rId20"/>
    <p:sldId id="265" r:id="rId21"/>
    <p:sldId id="314" r:id="rId22"/>
    <p:sldId id="266" r:id="rId23"/>
    <p:sldId id="315" r:id="rId24"/>
    <p:sldId id="310" r:id="rId25"/>
    <p:sldId id="271" r:id="rId26"/>
    <p:sldId id="269" r:id="rId27"/>
    <p:sldId id="272" r:id="rId28"/>
    <p:sldId id="273" r:id="rId29"/>
    <p:sldId id="274" r:id="rId30"/>
    <p:sldId id="311" r:id="rId31"/>
    <p:sldId id="312" r:id="rId32"/>
    <p:sldId id="313" r:id="rId33"/>
    <p:sldId id="275" r:id="rId34"/>
    <p:sldId id="316" r:id="rId35"/>
    <p:sldId id="304" r:id="rId36"/>
    <p:sldId id="263" r:id="rId37"/>
    <p:sldId id="303" r:id="rId38"/>
    <p:sldId id="298" r:id="rId39"/>
    <p:sldId id="299" r:id="rId40"/>
    <p:sldId id="300" r:id="rId41"/>
    <p:sldId id="279" r:id="rId42"/>
    <p:sldId id="323" r:id="rId43"/>
    <p:sldId id="280" r:id="rId44"/>
    <p:sldId id="324" r:id="rId45"/>
    <p:sldId id="325" r:id="rId46"/>
    <p:sldId id="326" r:id="rId47"/>
    <p:sldId id="305" r:id="rId48"/>
    <p:sldId id="327" r:id="rId49"/>
    <p:sldId id="328" r:id="rId50"/>
    <p:sldId id="329" r:id="rId51"/>
    <p:sldId id="302" r:id="rId5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47" autoAdjust="0"/>
  </p:normalViewPr>
  <p:slideViewPr>
    <p:cSldViewPr snapToGrid="0">
      <p:cViewPr varScale="1">
        <p:scale>
          <a:sx n="67" d="100"/>
          <a:sy n="67" d="100"/>
        </p:scale>
        <p:origin x="3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693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53CCA-C154-4C2A-AEFE-CC2D929D183B}" type="datetimeFigureOut">
              <a:rPr lang="en-DE" smtClean="0"/>
              <a:t>17/08/2022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5CAF2-866C-4B9D-AF04-DA0C179C132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133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Natural language quantifiers are monotone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062ED-5CC3-421F-9EED-9B9DAF7BC28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531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How the agents use the neural network to produce and learn quantifiers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062ED-5CC3-421F-9EED-9B9DAF7BC28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41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How the agents use the neural network to produce and learn quantifiers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062ED-5CC3-421F-9EED-9B9DAF7BC28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447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to measure monotonicity?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062ED-5CC3-421F-9EED-9B9DAF7BC28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608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</a:t>
            </a:r>
            <a:r>
              <a:rPr lang="en-GB" baseline="0" dirty="0"/>
              <a:t> plot of results with two blobs</a:t>
            </a:r>
          </a:p>
          <a:p>
            <a:endParaRPr lang="en-GB" baseline="0" dirty="0"/>
          </a:p>
          <a:p>
            <a:r>
              <a:rPr lang="en-GB" baseline="0" dirty="0"/>
              <a:t>Explain what the two blobs correspond to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062ED-5CC3-421F-9EED-9B9DAF7BC28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335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 about nearly degenerate quantifiers</a:t>
            </a:r>
          </a:p>
          <a:p>
            <a:endParaRPr lang="en-GB" dirty="0"/>
          </a:p>
          <a:p>
            <a:r>
              <a:rPr lang="en-GB" dirty="0"/>
              <a:t>Talk</a:t>
            </a:r>
            <a:r>
              <a:rPr lang="en-GB" baseline="0" dirty="0"/>
              <a:t> about vague threshold quantifiers &amp; the fact that vagueness decreases with larger bottleneck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062ED-5CC3-421F-9EED-9B9DAF7BC28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954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First just show the derivation of Bayes theorem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Then say it’s easy to derive but difficult to interpret</a:t>
            </a:r>
          </a:p>
          <a:p>
            <a:pPr marL="171450" indent="-171450">
              <a:buFontTx/>
              <a:buChar char="-"/>
            </a:pPr>
            <a:r>
              <a:rPr lang="en-US" dirty="0"/>
              <a:t>Go through the terms one by one and explain what they mean</a:t>
            </a:r>
          </a:p>
          <a:p>
            <a:pPr marL="171450" indent="-171450">
              <a:buFontTx/>
              <a:buChar char="-"/>
            </a:pPr>
            <a:r>
              <a:rPr lang="en-US" dirty="0"/>
              <a:t>Give an example of Bayesian update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5CAF2-866C-4B9D-AF04-DA0C179C1327}" type="slidenum">
              <a:rPr lang="en-DE" smtClean="0"/>
              <a:t>26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08379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5CAF2-866C-4B9D-AF04-DA0C179C1327}" type="slidenum">
              <a:rPr lang="en-DE" smtClean="0"/>
              <a:t>27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5074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5CAF2-866C-4B9D-AF04-DA0C179C1327}" type="slidenum">
              <a:rPr lang="en-DE" smtClean="0"/>
              <a:t>33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51579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How the agents use the neural network to produce and learn quantifiers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062ED-5CC3-421F-9EED-9B9DAF7BC28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574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How the agents use the neural network to produce and learn quantifiers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062ED-5CC3-421F-9EED-9B9DAF7BC28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948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to measure monotonicity?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062ED-5CC3-421F-9EED-9B9DAF7BC28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788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</a:t>
            </a:r>
            <a:r>
              <a:rPr lang="en-GB" baseline="0" dirty="0"/>
              <a:t> ultrafilters</a:t>
            </a:r>
          </a:p>
          <a:p>
            <a:endParaRPr lang="en-GB" baseline="0" dirty="0"/>
          </a:p>
          <a:p>
            <a:r>
              <a:rPr lang="en-GB" dirty="0"/>
              <a:t>Explain</a:t>
            </a:r>
            <a:r>
              <a:rPr lang="en-GB" baseline="0" dirty="0"/>
              <a:t> why the first model was somewhat unsatisfying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062ED-5CC3-421F-9EED-9B9DAF7BC28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430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How the agents use the neural network to produce and learn quantifiers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062ED-5CC3-421F-9EED-9B9DAF7BC28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772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6260-0FB1-4E48-A417-C9D5A35EC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B3B01-5E98-47AA-90A0-F242C8391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EDA13-2853-4607-80AC-F095D4AB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17/08/2022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30EB4-C0E7-4A92-BF02-30866F86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CAE0D-0677-427E-A19E-FFEE3AE3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0890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9BAC-EDC2-40DF-9C70-C2C3D09B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64143-6516-4F7F-B914-3CA8CBDA8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38B5C-215A-4AFB-BCFA-01D7DB760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17/08/2022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3D5C8-2B11-4BF7-B994-9AFBCC01C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FCA5F-1FBF-4977-9B85-AD512976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249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D12D6-A001-47B0-B5C0-E4F868DBD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FBB47-9E18-43FB-A5ED-A89D117F5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D97C6-0BFC-4466-89ED-B90F5822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17/08/2022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70218-24B3-4EF0-887D-75081725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ABE0F-D314-4C66-8A1A-45AB799E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9096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1405"/>
            <a:ext cx="10515600" cy="543555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0BD2-D149-4DB3-98D3-94A1441EE48A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668F9-711D-422D-ADE6-398F53E60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774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9BDA-2223-4072-A33C-2932510D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FBCC7-35B6-4B87-B3D6-849E5B249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962A4-C028-490C-9BBA-CDA64761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17/08/2022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1D682-3089-465F-AFEC-9ABC580A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41AA8-6793-4D9D-BE87-9893D71B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605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6DF8-E1E3-4AA8-9041-C2EC2DFE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71762-686F-4858-9CDB-93883B824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066B6-1E3E-46F4-A85B-52EF6E5F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17/08/2022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BDFA4-DD4D-4E4E-B505-FF129A18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24F72-B4DB-4508-9A02-0FE823AA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454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7367-3847-4F9B-97BE-F1FA19F8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7E194-ED46-407F-BA51-4E8F7C65C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35BD3-2612-410E-91AD-1BF187B47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1BE8A-A150-456E-AE42-54D977D5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17/08/2022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84C7-1E6D-44DE-B0C9-B3345E7F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E0AC8-F74A-4AE8-8FE7-F14AB39E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67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894D-DCF1-4F33-9310-E6A26C1F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5F88-42E0-4D3C-BBE7-F1723D3B0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52408-2148-4EE5-B320-00D3E51F0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3CE8F7-A745-4333-B8CA-03D854F91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6E82E-36E1-4722-A251-45F60B71F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0EDEC-F5AE-4DB0-9A2B-908CFCC3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17/08/2022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C726A-3271-45D2-A025-8E516786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42EDC-B302-4851-A2E4-A4DB78F7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286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B041-E555-481A-8EAE-7A11486A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CFAA3-FAB8-4D70-8330-4AAEB57A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17/08/2022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12BF0-8812-4FD1-AD8C-1587BFAB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BA54B-8E5F-49AA-8D5E-9119A963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565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F10AB-5E38-4768-BE1A-E1589068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17/08/2022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94C2A-0E37-479D-8FF3-FCFC8494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2A046-ECDA-43B8-ADAA-2EFDEC35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291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16CC-D4AC-41D8-B53C-2D799B75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53B6-DBF0-4798-B8C1-A54D0E473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37FA6-0256-429A-BFE1-9C7763428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B8A1A-4C5A-4EFD-880D-17DF0E82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17/08/2022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BCB47-A734-4834-992B-2BBB15D9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9D9AE-3D36-4CA5-A241-33B974B0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661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ADB5-2B31-4B90-898F-EF6342A7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E8274-2057-4A1F-ADC6-7F4B98234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3BA8A-0A21-49AE-B1D5-B1FBD296B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7C027-CFD3-49E2-8087-346F432E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17/08/2022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B0F18-65ED-45AF-92B0-C8ADD335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7D0BB-4E30-4D4B-98C0-4D2172E3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693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A8D32-E9AF-40D5-9668-F89D585D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8EEBE-5E3F-4C38-8B78-A54DE516D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E458C-8E35-4C74-9580-99D5C34BE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4CEEB-4757-4CEF-A2B8-DD5B351715CD}" type="datetimeFigureOut">
              <a:rPr lang="en-DE" smtClean="0"/>
              <a:t>17/08/2022</a:t>
            </a:fld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C748-B882-4EC3-90FE-18B8FCC12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Modelling semantic universals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1FC77-59D9-428F-8080-F5DEF429E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973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ematik.tu-clausthal.de/en/mathematics-interactive/simulation/markov-chain-discrete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13.png"/><Relationship Id="rId3" Type="http://schemas.openxmlformats.org/officeDocument/2006/relationships/tags" Target="../tags/tag4.xml"/><Relationship Id="rId21" Type="http://schemas.openxmlformats.org/officeDocument/2006/relationships/image" Target="../media/image16.png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image" Target="../media/image12.png"/><Relationship Id="rId2" Type="http://schemas.openxmlformats.org/officeDocument/2006/relationships/tags" Target="../tags/tag3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image" Target="../media/image19.png"/><Relationship Id="rId5" Type="http://schemas.openxmlformats.org/officeDocument/2006/relationships/tags" Target="../tags/tag6.xml"/><Relationship Id="rId15" Type="http://schemas.openxmlformats.org/officeDocument/2006/relationships/image" Target="../media/image10.png"/><Relationship Id="rId23" Type="http://schemas.openxmlformats.org/officeDocument/2006/relationships/image" Target="../media/image18.png"/><Relationship Id="rId10" Type="http://schemas.openxmlformats.org/officeDocument/2006/relationships/tags" Target="../tags/tag11.xml"/><Relationship Id="rId19" Type="http://schemas.openxmlformats.org/officeDocument/2006/relationships/image" Target="../media/image14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9.png"/><Relationship Id="rId22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23.png"/><Relationship Id="rId3" Type="http://schemas.openxmlformats.org/officeDocument/2006/relationships/tags" Target="../tags/tag16.xml"/><Relationship Id="rId21" Type="http://schemas.openxmlformats.org/officeDocument/2006/relationships/image" Target="../media/image26.png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image" Target="../media/image22.png"/><Relationship Id="rId2" Type="http://schemas.openxmlformats.org/officeDocument/2006/relationships/tags" Target="../tags/tag15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image" Target="../media/image20.png"/><Relationship Id="rId10" Type="http://schemas.openxmlformats.org/officeDocument/2006/relationships/tags" Target="../tags/tag23.xml"/><Relationship Id="rId19" Type="http://schemas.openxmlformats.org/officeDocument/2006/relationships/image" Target="../media/image24.png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notesSlide" Target="../notesSlides/notesSlid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28.xml"/><Relationship Id="rId7" Type="http://schemas.openxmlformats.org/officeDocument/2006/relationships/image" Target="../media/image20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Relationship Id="rId9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image" Target="../media/image20.png"/><Relationship Id="rId4" Type="http://schemas.openxmlformats.org/officeDocument/2006/relationships/tags" Target="../tags/tag33.xml"/><Relationship Id="rId9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tags" Target="../tags/tag39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image" Target="../media/image27.png"/><Relationship Id="rId5" Type="http://schemas.openxmlformats.org/officeDocument/2006/relationships/tags" Target="../tags/tag42.xml"/><Relationship Id="rId15" Type="http://schemas.openxmlformats.org/officeDocument/2006/relationships/image" Target="../media/image31.png"/><Relationship Id="rId10" Type="http://schemas.openxmlformats.org/officeDocument/2006/relationships/notesSlide" Target="../notesSlides/notesSlide7.xml"/><Relationship Id="rId19" Type="http://schemas.openxmlformats.org/officeDocument/2006/relationships/image" Target="../media/image35.png"/><Relationship Id="rId4" Type="http://schemas.openxmlformats.org/officeDocument/2006/relationships/tags" Target="../tags/tag41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Relationship Id="rId5" Type="http://schemas.openxmlformats.org/officeDocument/2006/relationships/image" Target="../media/image38.png"/><Relationship Id="rId4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23.png"/><Relationship Id="rId3" Type="http://schemas.openxmlformats.org/officeDocument/2006/relationships/tags" Target="../tags/tag49.xml"/><Relationship Id="rId21" Type="http://schemas.openxmlformats.org/officeDocument/2006/relationships/image" Target="../media/image26.png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17" Type="http://schemas.openxmlformats.org/officeDocument/2006/relationships/image" Target="../media/image22.png"/><Relationship Id="rId2" Type="http://schemas.openxmlformats.org/officeDocument/2006/relationships/tags" Target="../tags/tag48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5" Type="http://schemas.openxmlformats.org/officeDocument/2006/relationships/image" Target="../media/image20.png"/><Relationship Id="rId10" Type="http://schemas.openxmlformats.org/officeDocument/2006/relationships/tags" Target="../tags/tag56.xml"/><Relationship Id="rId19" Type="http://schemas.openxmlformats.org/officeDocument/2006/relationships/image" Target="../media/image24.png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notesSlide" Target="../notesSlides/notesSlide9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notesSlide" Target="../notesSlides/notesSlide10.xml"/><Relationship Id="rId18" Type="http://schemas.openxmlformats.org/officeDocument/2006/relationships/image" Target="../media/image26.png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40.png"/><Relationship Id="rId2" Type="http://schemas.openxmlformats.org/officeDocument/2006/relationships/tags" Target="../tags/tag60.xml"/><Relationship Id="rId16" Type="http://schemas.openxmlformats.org/officeDocument/2006/relationships/image" Target="../media/image23.png"/><Relationship Id="rId20" Type="http://schemas.openxmlformats.org/officeDocument/2006/relationships/image" Target="../media/image42.png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5" Type="http://schemas.openxmlformats.org/officeDocument/2006/relationships/tags" Target="../tags/tag63.xml"/><Relationship Id="rId15" Type="http://schemas.openxmlformats.org/officeDocument/2006/relationships/image" Target="../media/image39.png"/><Relationship Id="rId10" Type="http://schemas.openxmlformats.org/officeDocument/2006/relationships/tags" Target="../tags/tag68.xml"/><Relationship Id="rId19" Type="http://schemas.openxmlformats.org/officeDocument/2006/relationships/image" Target="../media/image41.png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72.xml"/><Relationship Id="rId7" Type="http://schemas.openxmlformats.org/officeDocument/2006/relationships/image" Target="../media/image20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3.xml"/><Relationship Id="rId9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76.xml"/><Relationship Id="rId7" Type="http://schemas.openxmlformats.org/officeDocument/2006/relationships/image" Target="../media/image43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27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C04A-A56F-4FEA-AABF-829C4A917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Cultural Evolution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940A8-1628-4127-9CB4-F528998C5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693897" cy="23415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Evolving a language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ESSLLI 2022 – Fausto Carcassi &amp; Jakub </a:t>
            </a:r>
            <a:r>
              <a:rPr lang="en-US"/>
              <a:t>Szymanik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03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Callout 19">
            <a:extLst>
              <a:ext uri="{FF2B5EF4-FFF2-40B4-BE49-F238E27FC236}">
                <a16:creationId xmlns:a16="http://schemas.microsoft.com/office/drawing/2014/main" id="{3FDFA65E-C60D-4C1E-BAC1-DB58237ABCD3}"/>
              </a:ext>
            </a:extLst>
          </p:cNvPr>
          <p:cNvSpPr/>
          <p:nvPr/>
        </p:nvSpPr>
        <p:spPr>
          <a:xfrm>
            <a:off x="8932779" y="3829951"/>
            <a:ext cx="1831379" cy="996890"/>
          </a:xfrm>
          <a:prstGeom prst="cloudCallout">
            <a:avLst>
              <a:gd name="adj1" fmla="val -54995"/>
              <a:gd name="adj2" fmla="val 697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CCFBC3-6FE4-4812-9405-C8D211D84D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99320" y="4652506"/>
            <a:ext cx="1182990" cy="1350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995F1FE-243A-49CD-8CD5-BF6F51155BDA}"/>
              </a:ext>
            </a:extLst>
          </p:cNvPr>
          <p:cNvGrpSpPr/>
          <p:nvPr/>
        </p:nvGrpSpPr>
        <p:grpSpPr>
          <a:xfrm>
            <a:off x="1393962" y="3646730"/>
            <a:ext cx="3264838" cy="2346327"/>
            <a:chOff x="-396006" y="6579260"/>
            <a:chExt cx="3264838" cy="234632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37012DF-4E09-4267-9884-39643885A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86336" y="7576150"/>
              <a:ext cx="1182496" cy="1349437"/>
            </a:xfrm>
            <a:prstGeom prst="rect">
              <a:avLst/>
            </a:prstGeom>
          </p:spPr>
        </p:pic>
        <p:sp>
          <p:nvSpPr>
            <p:cNvPr id="7" name="Cloud Callout 31">
              <a:extLst>
                <a:ext uri="{FF2B5EF4-FFF2-40B4-BE49-F238E27FC236}">
                  <a16:creationId xmlns:a16="http://schemas.microsoft.com/office/drawing/2014/main" id="{C0FF0395-FCD6-47FD-BE10-070BCD6D4197}"/>
                </a:ext>
              </a:extLst>
            </p:cNvPr>
            <p:cNvSpPr/>
            <p:nvPr/>
          </p:nvSpPr>
          <p:spPr>
            <a:xfrm>
              <a:off x="-396006" y="6579260"/>
              <a:ext cx="1831379" cy="996890"/>
            </a:xfrm>
            <a:prstGeom prst="cloudCallout">
              <a:avLst>
                <a:gd name="adj1" fmla="val 58004"/>
                <a:gd name="adj2" fmla="val 793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Language 2</a:t>
              </a:r>
            </a:p>
          </p:txBody>
        </p:sp>
      </p:grpSp>
      <p:sp>
        <p:nvSpPr>
          <p:cNvPr id="8" name="Cloud Callout 17">
            <a:extLst>
              <a:ext uri="{FF2B5EF4-FFF2-40B4-BE49-F238E27FC236}">
                <a16:creationId xmlns:a16="http://schemas.microsoft.com/office/drawing/2014/main" id="{F2F692D8-498B-4CF3-BB84-A3D928B3792F}"/>
              </a:ext>
            </a:extLst>
          </p:cNvPr>
          <p:cNvSpPr/>
          <p:nvPr/>
        </p:nvSpPr>
        <p:spPr>
          <a:xfrm>
            <a:off x="8935160" y="3831537"/>
            <a:ext cx="1831379" cy="996890"/>
          </a:xfrm>
          <a:prstGeom prst="cloudCallout">
            <a:avLst>
              <a:gd name="adj1" fmla="val -54995"/>
              <a:gd name="adj2" fmla="val 697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Language 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9060A-07BC-128B-A3CB-05C4DCCE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iterated learning model</a:t>
            </a:r>
            <a:endParaRPr lang="en-D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020EA1-01E8-6D08-FFF6-90E5E62AC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We can model cultural evolution by an iterated process of change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4403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22222E-6 L -0.31354 0.4009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77" y="2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5122012-8933-4DA0-8F9B-6CE010319A4C}"/>
              </a:ext>
            </a:extLst>
          </p:cNvPr>
          <p:cNvGrpSpPr/>
          <p:nvPr/>
        </p:nvGrpSpPr>
        <p:grpSpPr>
          <a:xfrm>
            <a:off x="7495947" y="3773546"/>
            <a:ext cx="18720000" cy="2232528"/>
            <a:chOff x="7495947" y="3773546"/>
            <a:chExt cx="18720000" cy="223252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CD19B38-B0A0-442C-B6CD-4B8C307DB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495947" y="3773546"/>
              <a:ext cx="18720000" cy="2232528"/>
            </a:xfrm>
            <a:prstGeom prst="rect">
              <a:avLst/>
            </a:prstGeom>
          </p:spPr>
        </p:pic>
        <p:sp>
          <p:nvSpPr>
            <p:cNvPr id="5" name="Cloud Callout 17">
              <a:extLst>
                <a:ext uri="{FF2B5EF4-FFF2-40B4-BE49-F238E27FC236}">
                  <a16:creationId xmlns:a16="http://schemas.microsoft.com/office/drawing/2014/main" id="{E5702C97-A8B8-488D-84AB-8220835EA79C}"/>
                </a:ext>
              </a:extLst>
            </p:cNvPr>
            <p:cNvSpPr/>
            <p:nvPr/>
          </p:nvSpPr>
          <p:spPr>
            <a:xfrm>
              <a:off x="8935160" y="3831537"/>
              <a:ext cx="1831379" cy="996890"/>
            </a:xfrm>
            <a:prstGeom prst="cloudCallout">
              <a:avLst>
                <a:gd name="adj1" fmla="val -54995"/>
                <a:gd name="adj2" fmla="val 6974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Language 3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A5D96F-F9F3-F0E8-86C1-763BFF2B9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iterated learning model</a:t>
            </a:r>
            <a:endParaRPr lang="en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721CE0-EF8B-B70F-F4C5-E8B4F7107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model cultural evolution by an iterated process of change</a:t>
            </a:r>
            <a:endParaRPr lang="en-GB" sz="2400" dirty="0"/>
          </a:p>
          <a:p>
            <a:r>
              <a:rPr lang="en-GB" sz="2400" dirty="0"/>
              <a:t>Iterated Learning shows the effects of cognitive structure on language structure</a:t>
            </a:r>
          </a:p>
        </p:txBody>
      </p:sp>
    </p:spTree>
    <p:extLst>
      <p:ext uri="{BB962C8B-B14F-4D97-AF65-F5344CB8AC3E}">
        <p14:creationId xmlns:p14="http://schemas.microsoft.com/office/powerpoint/2010/main" val="356243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-2.24818 -0.008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409" y="-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6FA1B99-D191-4412-BBC4-19ABF5696926}"/>
              </a:ext>
            </a:extLst>
          </p:cNvPr>
          <p:cNvGrpSpPr/>
          <p:nvPr/>
        </p:nvGrpSpPr>
        <p:grpSpPr>
          <a:xfrm>
            <a:off x="1719260" y="4407780"/>
            <a:ext cx="8755608" cy="1569660"/>
            <a:chOff x="1790700" y="2438968"/>
            <a:chExt cx="8755608" cy="156966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AB91D73-FF2F-4486-914C-73C7DAD2D54F}"/>
                </a:ext>
              </a:extLst>
            </p:cNvPr>
            <p:cNvSpPr txBox="1"/>
            <p:nvPr/>
          </p:nvSpPr>
          <p:spPr>
            <a:xfrm>
              <a:off x="1790700" y="2438968"/>
              <a:ext cx="338546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/>
                <a:t>Monotone quantifiers are more learnable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26EE618-A4B1-4BD2-821F-A3F4D3C8EE49}"/>
                </a:ext>
              </a:extLst>
            </p:cNvPr>
            <p:cNvCxnSpPr>
              <a:cxnSpLocks/>
            </p:cNvCxnSpPr>
            <p:nvPr/>
          </p:nvCxnSpPr>
          <p:spPr>
            <a:xfrm>
              <a:off x="4960263" y="3224868"/>
              <a:ext cx="277837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685DBA-6B88-4636-8D16-255F29683D14}"/>
                </a:ext>
              </a:extLst>
            </p:cNvPr>
            <p:cNvSpPr txBox="1"/>
            <p:nvPr/>
          </p:nvSpPr>
          <p:spPr>
            <a:xfrm>
              <a:off x="7662431" y="2686259"/>
              <a:ext cx="288387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3200" dirty="0"/>
                <a:t>Quantifiers </a:t>
              </a:r>
            </a:p>
            <a:p>
              <a:pPr algn="r"/>
              <a:r>
                <a:rPr lang="en-GB" sz="3200" dirty="0"/>
                <a:t>are monotone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D5027CA-8839-475C-9CDD-22D1ADFEDDC1}"/>
              </a:ext>
            </a:extLst>
          </p:cNvPr>
          <p:cNvSpPr txBox="1"/>
          <p:nvPr/>
        </p:nvSpPr>
        <p:spPr>
          <a:xfrm>
            <a:off x="6094471" y="4887010"/>
            <a:ext cx="433753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3200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6F8600-9C1E-4659-9481-C6ADE053B425}"/>
              </a:ext>
            </a:extLst>
          </p:cNvPr>
          <p:cNvSpPr txBox="1"/>
          <p:nvPr/>
        </p:nvSpPr>
        <p:spPr>
          <a:xfrm>
            <a:off x="6045223" y="4887009"/>
            <a:ext cx="605267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IL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8A70C1-3CA7-4EC8-8090-B79CFDB175AB}"/>
              </a:ext>
            </a:extLst>
          </p:cNvPr>
          <p:cNvSpPr txBox="1"/>
          <p:nvPr/>
        </p:nvSpPr>
        <p:spPr>
          <a:xfrm>
            <a:off x="1179701" y="2684784"/>
            <a:ext cx="92601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Iterated Learning shows the effects of cognitive structure on language structure.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94F06A9-E2E3-0704-84E7-36B1F91B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iterated learning model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8662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B1F8B-91DF-53DD-C176-05B0F6B33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iterated learning model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A008-84C5-F6D3-48F4-B67B162BA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Some simplifications:</a:t>
            </a:r>
          </a:p>
          <a:p>
            <a:pPr lvl="1"/>
            <a:r>
              <a:rPr lang="en-US" dirty="0"/>
              <a:t>Only one cultural parent for each cultural child</a:t>
            </a:r>
          </a:p>
          <a:p>
            <a:pPr lvl="1"/>
            <a:r>
              <a:rPr lang="en-US" dirty="0"/>
              <a:t>No horizontal transmission</a:t>
            </a:r>
          </a:p>
          <a:p>
            <a:r>
              <a:rPr lang="en-US" dirty="0"/>
              <a:t>Iterated learning </a:t>
            </a:r>
            <a:r>
              <a:rPr lang="en-US" i="1" dirty="0"/>
              <a:t>reveals </a:t>
            </a:r>
            <a:r>
              <a:rPr lang="en-US" dirty="0"/>
              <a:t>learning biases!</a:t>
            </a:r>
          </a:p>
          <a:p>
            <a:r>
              <a:rPr lang="en-US" dirty="0"/>
              <a:t>Iterated learning is a </a:t>
            </a:r>
            <a:r>
              <a:rPr lang="en-US" i="1" dirty="0"/>
              <a:t>mechanism</a:t>
            </a:r>
            <a:r>
              <a:rPr lang="en-US" dirty="0"/>
              <a:t> for learnability to influence language.</a:t>
            </a:r>
          </a:p>
          <a:p>
            <a:r>
              <a:rPr lang="en-US" dirty="0"/>
              <a:t>We can explain some universals as the result of IL + certain learning biases.</a:t>
            </a:r>
          </a:p>
          <a:p>
            <a:r>
              <a:rPr lang="en-US" dirty="0"/>
              <a:t>We can look at IL through the lens of the theory of </a:t>
            </a:r>
            <a:r>
              <a:rPr lang="en-US" i="1" dirty="0"/>
              <a:t>Markov Chains</a:t>
            </a:r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8673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C04A-A56F-4FEA-AABF-829C4A917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Iterated Learning </a:t>
            </a:r>
            <a:br>
              <a:rPr lang="en-US" dirty="0"/>
            </a:br>
            <a:r>
              <a:rPr lang="en-US" dirty="0"/>
              <a:t>&amp; Markov Chains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11176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7CDF-3339-5370-A35B-F6D80894E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chains: An example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9FD17-DA36-A592-280B-456918B55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97024"/>
            <a:ext cx="10746105" cy="478091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Suppose there are three rooms connected by corridors,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start in room A, and then move (facing the center) :</a:t>
            </a:r>
          </a:p>
          <a:p>
            <a:pPr lvl="1"/>
            <a:r>
              <a:rPr lang="en-US" dirty="0"/>
              <a:t>left with probability 0.3 </a:t>
            </a:r>
          </a:p>
          <a:p>
            <a:pPr lvl="1"/>
            <a:r>
              <a:rPr lang="en-US" dirty="0"/>
              <a:t>right with probability 0.4</a:t>
            </a:r>
          </a:p>
          <a:p>
            <a:pPr lvl="1"/>
            <a:r>
              <a:rPr lang="en-US" dirty="0"/>
              <a:t>stay where you are with prob 0.3</a:t>
            </a:r>
          </a:p>
          <a:p>
            <a:r>
              <a:rPr lang="en-US" dirty="0"/>
              <a:t>A </a:t>
            </a:r>
            <a:r>
              <a:rPr lang="en-US" i="1" dirty="0"/>
              <a:t>Markov Chain </a:t>
            </a:r>
            <a:r>
              <a:rPr lang="en-US" dirty="0"/>
              <a:t>is (roughly) a (discrete-time) process that </a:t>
            </a:r>
          </a:p>
          <a:p>
            <a:pPr lvl="1"/>
            <a:r>
              <a:rPr lang="en-US" dirty="0"/>
              <a:t>Changes state stochastically and</a:t>
            </a:r>
          </a:p>
          <a:p>
            <a:pPr lvl="1"/>
            <a:r>
              <a:rPr lang="en-US" dirty="0"/>
              <a:t>Whose state at time </a:t>
            </a:r>
            <a:r>
              <a:rPr lang="en-US" i="1" dirty="0"/>
              <a:t>t</a:t>
            </a:r>
            <a:r>
              <a:rPr lang="en-US" dirty="0"/>
              <a:t> only depends on the state at time </a:t>
            </a:r>
            <a:r>
              <a:rPr lang="en-US" i="1" dirty="0"/>
              <a:t>t-1 </a:t>
            </a:r>
            <a:r>
              <a:rPr lang="en-US" dirty="0"/>
              <a:t>(Markov condition)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4B32946-CA9A-3B01-E7D4-9AE59A83939C}"/>
              </a:ext>
            </a:extLst>
          </p:cNvPr>
          <p:cNvGrpSpPr/>
          <p:nvPr/>
        </p:nvGrpSpPr>
        <p:grpSpPr>
          <a:xfrm>
            <a:off x="5441860" y="2268062"/>
            <a:ext cx="2182745" cy="1463972"/>
            <a:chOff x="5779045" y="2856707"/>
            <a:chExt cx="2182745" cy="146397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BD233D-BCCC-2745-4DC8-5F70639F9495}"/>
                </a:ext>
              </a:extLst>
            </p:cNvPr>
            <p:cNvSpPr/>
            <p:nvPr/>
          </p:nvSpPr>
          <p:spPr>
            <a:xfrm>
              <a:off x="5779045" y="3684339"/>
              <a:ext cx="633909" cy="6339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DE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EF515F-42DF-87D3-7FC9-934E429C505F}"/>
                </a:ext>
              </a:extLst>
            </p:cNvPr>
            <p:cNvSpPr/>
            <p:nvPr/>
          </p:nvSpPr>
          <p:spPr>
            <a:xfrm>
              <a:off x="7327881" y="3686770"/>
              <a:ext cx="633909" cy="6339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DE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9EA9E5-C9F8-313D-1B5D-444B4F8CA8BB}"/>
                </a:ext>
              </a:extLst>
            </p:cNvPr>
            <p:cNvSpPr/>
            <p:nvPr/>
          </p:nvSpPr>
          <p:spPr>
            <a:xfrm>
              <a:off x="6556356" y="2856707"/>
              <a:ext cx="633909" cy="6339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DE" dirty="0"/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9EB06136-3403-21EC-B80A-20BFE423A206}"/>
                </a:ext>
              </a:extLst>
            </p:cNvPr>
            <p:cNvCxnSpPr>
              <a:cxnSpLocks/>
              <a:stCxn id="4" idx="0"/>
              <a:endCxn id="6" idx="1"/>
            </p:cNvCxnSpPr>
            <p:nvPr/>
          </p:nvCxnSpPr>
          <p:spPr>
            <a:xfrm rot="5400000" flipH="1" flipV="1">
              <a:off x="6070840" y="3198823"/>
              <a:ext cx="510677" cy="460356"/>
            </a:xfrm>
            <a:prstGeom prst="bentConnector2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9A6D63DE-3466-0907-ED39-EC30BBBD120E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6412954" y="4001294"/>
              <a:ext cx="914927" cy="2431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9DC28134-1C94-9C4A-8831-CC492B2DCDCD}"/>
                </a:ext>
              </a:extLst>
            </p:cNvPr>
            <p:cNvCxnSpPr>
              <a:cxnSpLocks/>
              <a:stCxn id="6" idx="3"/>
              <a:endCxn id="5" idx="0"/>
            </p:cNvCxnSpPr>
            <p:nvPr/>
          </p:nvCxnSpPr>
          <p:spPr>
            <a:xfrm>
              <a:off x="7190265" y="3173662"/>
              <a:ext cx="454571" cy="513108"/>
            </a:xfrm>
            <a:prstGeom prst="bentConnector2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DAFA73F-484B-CE83-752C-4384E870D5F7}"/>
              </a:ext>
            </a:extLst>
          </p:cNvPr>
          <p:cNvSpPr txBox="1"/>
          <p:nvPr/>
        </p:nvSpPr>
        <p:spPr>
          <a:xfrm>
            <a:off x="7307650" y="272636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</a:t>
            </a:r>
            <a:endParaRPr lang="en-D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6C502C-EC94-C83A-339B-58063C57B16E}"/>
              </a:ext>
            </a:extLst>
          </p:cNvPr>
          <p:cNvSpPr txBox="1"/>
          <p:nvPr/>
        </p:nvSpPr>
        <p:spPr>
          <a:xfrm>
            <a:off x="5694405" y="221568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</a:t>
            </a:r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B9BCE7-B756-50E7-1792-F62551BE8339}"/>
              </a:ext>
            </a:extLst>
          </p:cNvPr>
          <p:cNvSpPr txBox="1"/>
          <p:nvPr/>
        </p:nvSpPr>
        <p:spPr>
          <a:xfrm>
            <a:off x="6049285" y="332588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7B534D-1250-34B1-3857-1C18AD263F82}"/>
              </a:ext>
            </a:extLst>
          </p:cNvPr>
          <p:cNvSpPr txBox="1"/>
          <p:nvPr/>
        </p:nvSpPr>
        <p:spPr>
          <a:xfrm>
            <a:off x="6558593" y="3319918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</a:t>
            </a:r>
            <a:endParaRPr lang="en-D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E41985-AA83-1E3F-E1E7-29B9F470A353}"/>
              </a:ext>
            </a:extLst>
          </p:cNvPr>
          <p:cNvSpPr txBox="1"/>
          <p:nvPr/>
        </p:nvSpPr>
        <p:spPr>
          <a:xfrm>
            <a:off x="6826470" y="223479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</a:t>
            </a:r>
            <a:endParaRPr lang="en-D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7BD28A-B007-41B1-8ABA-AF32D1F1613A}"/>
              </a:ext>
            </a:extLst>
          </p:cNvPr>
          <p:cNvSpPr txBox="1"/>
          <p:nvPr/>
        </p:nvSpPr>
        <p:spPr>
          <a:xfrm>
            <a:off x="5308985" y="267156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</a:t>
            </a:r>
            <a:endParaRPr lang="en-D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F07A3E-27DB-69CD-8FB7-FA035E073584}"/>
              </a:ext>
            </a:extLst>
          </p:cNvPr>
          <p:cNvSpPr txBox="1"/>
          <p:nvPr/>
        </p:nvSpPr>
        <p:spPr>
          <a:xfrm>
            <a:off x="7588310" y="358969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9D5712-421D-BEE8-2C0F-04413148215F}"/>
              </a:ext>
            </a:extLst>
          </p:cNvPr>
          <p:cNvSpPr txBox="1"/>
          <p:nvPr/>
        </p:nvSpPr>
        <p:spPr>
          <a:xfrm>
            <a:off x="6324394" y="189873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</a:t>
            </a:r>
            <a:endParaRPr lang="en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BEF3B2-67F9-478B-9D47-BC2E19490403}"/>
              </a:ext>
            </a:extLst>
          </p:cNvPr>
          <p:cNvSpPr txBox="1"/>
          <p:nvPr/>
        </p:nvSpPr>
        <p:spPr>
          <a:xfrm>
            <a:off x="4985238" y="354493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5761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7CDF-3339-5370-A35B-F6D80894E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chains: An example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9FD17-DA36-A592-280B-456918B55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46105" cy="4780915"/>
          </a:xfrm>
        </p:spPr>
        <p:txBody>
          <a:bodyPr>
            <a:normAutofit/>
          </a:bodyPr>
          <a:lstStyle/>
          <a:p>
            <a:r>
              <a:rPr lang="en-US" dirty="0"/>
              <a:t>Question: how do we calculate the probability that you will be in B in three steps?</a:t>
            </a:r>
          </a:p>
          <a:p>
            <a:r>
              <a:rPr lang="en-US" dirty="0"/>
              <a:t>We can represent the process with a </a:t>
            </a:r>
            <a:r>
              <a:rPr lang="en-US" i="1" dirty="0"/>
              <a:t>transition matrix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start with a one-hot vector that indicates we are in B: [0, 1, 0]</a:t>
            </a:r>
          </a:p>
          <a:p>
            <a:r>
              <a:rPr lang="en-US" dirty="0"/>
              <a:t>And then do matrix multiplication three times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3B050D-0EBD-E011-369F-33EE38B6BF65}"/>
              </a:ext>
            </a:extLst>
          </p:cNvPr>
          <p:cNvGrpSpPr/>
          <p:nvPr/>
        </p:nvGrpSpPr>
        <p:grpSpPr>
          <a:xfrm>
            <a:off x="1790553" y="2881710"/>
            <a:ext cx="3071470" cy="2060292"/>
            <a:chOff x="1790553" y="2881710"/>
            <a:chExt cx="3071470" cy="206029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0156F6D-B81B-41BB-4299-70EFC79A742B}"/>
                </a:ext>
              </a:extLst>
            </p:cNvPr>
            <p:cNvGrpSpPr/>
            <p:nvPr/>
          </p:nvGrpSpPr>
          <p:grpSpPr>
            <a:xfrm>
              <a:off x="2247175" y="3251042"/>
              <a:ext cx="2182745" cy="1463972"/>
              <a:chOff x="5779045" y="2856707"/>
              <a:chExt cx="2182745" cy="146397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2468C9B-1032-3F64-3A68-2BA265579282}"/>
                  </a:ext>
                </a:extLst>
              </p:cNvPr>
              <p:cNvSpPr/>
              <p:nvPr/>
            </p:nvSpPr>
            <p:spPr>
              <a:xfrm>
                <a:off x="5779045" y="3684339"/>
                <a:ext cx="633909" cy="6339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  <a:endParaRPr lang="en-DE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24DB4A4-2215-C859-CE86-0FDE8B29E276}"/>
                  </a:ext>
                </a:extLst>
              </p:cNvPr>
              <p:cNvSpPr/>
              <p:nvPr/>
            </p:nvSpPr>
            <p:spPr>
              <a:xfrm>
                <a:off x="7327881" y="3686770"/>
                <a:ext cx="633909" cy="6339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  <a:endParaRPr lang="en-DE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415E0CC-26A9-5B8B-914B-CEB85A9A107E}"/>
                  </a:ext>
                </a:extLst>
              </p:cNvPr>
              <p:cNvSpPr/>
              <p:nvPr/>
            </p:nvSpPr>
            <p:spPr>
              <a:xfrm>
                <a:off x="6556356" y="2856707"/>
                <a:ext cx="633909" cy="6339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  <a:endParaRPr lang="en-DE" dirty="0"/>
              </a:p>
            </p:txBody>
          </p: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1CDF2639-714F-5C5C-74DB-5106F419C25B}"/>
                  </a:ext>
                </a:extLst>
              </p:cNvPr>
              <p:cNvCxnSpPr>
                <a:cxnSpLocks/>
                <a:stCxn id="13" idx="0"/>
                <a:endCxn id="15" idx="1"/>
              </p:cNvCxnSpPr>
              <p:nvPr/>
            </p:nvCxnSpPr>
            <p:spPr>
              <a:xfrm rot="5400000" flipH="1" flipV="1">
                <a:off x="6070840" y="3198823"/>
                <a:ext cx="510677" cy="460356"/>
              </a:xfrm>
              <a:prstGeom prst="bentConnector2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F9B39489-BBDC-214B-DDC1-7392E84DB82E}"/>
                  </a:ext>
                </a:extLst>
              </p:cNvPr>
              <p:cNvCxnSpPr>
                <a:cxnSpLocks/>
                <a:stCxn id="13" idx="3"/>
                <a:endCxn id="14" idx="1"/>
              </p:cNvCxnSpPr>
              <p:nvPr/>
            </p:nvCxnSpPr>
            <p:spPr>
              <a:xfrm>
                <a:off x="6412954" y="4001294"/>
                <a:ext cx="914927" cy="2431"/>
              </a:xfrm>
              <a:prstGeom prst="bentConnector3">
                <a:avLst>
                  <a:gd name="adj1" fmla="val 50000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ECBE3FD4-9A69-5603-EEA1-84C8487801F8}"/>
                  </a:ext>
                </a:extLst>
              </p:cNvPr>
              <p:cNvCxnSpPr>
                <a:cxnSpLocks/>
                <a:stCxn id="15" idx="3"/>
                <a:endCxn id="14" idx="0"/>
              </p:cNvCxnSpPr>
              <p:nvPr/>
            </p:nvCxnSpPr>
            <p:spPr>
              <a:xfrm>
                <a:off x="7190265" y="3173662"/>
                <a:ext cx="454571" cy="513108"/>
              </a:xfrm>
              <a:prstGeom prst="bentConnector2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1200CC-17DE-D1D2-0E0B-0D12B8258AAA}"/>
                </a:ext>
              </a:extLst>
            </p:cNvPr>
            <p:cNvSpPr txBox="1"/>
            <p:nvPr/>
          </p:nvSpPr>
          <p:spPr>
            <a:xfrm>
              <a:off x="4112965" y="3709342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0.4</a:t>
              </a:r>
              <a:endParaRPr lang="en-DE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D61D4E-1BB4-2B8C-3951-DAC92D41E641}"/>
                </a:ext>
              </a:extLst>
            </p:cNvPr>
            <p:cNvSpPr txBox="1"/>
            <p:nvPr/>
          </p:nvSpPr>
          <p:spPr>
            <a:xfrm>
              <a:off x="2499720" y="319866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0.4</a:t>
              </a:r>
              <a:endParaRPr lang="en-DE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C68CC73-FAEF-3AF8-81EA-6D321A904B24}"/>
                </a:ext>
              </a:extLst>
            </p:cNvPr>
            <p:cNvSpPr txBox="1"/>
            <p:nvPr/>
          </p:nvSpPr>
          <p:spPr>
            <a:xfrm>
              <a:off x="2854600" y="4308861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0.4</a:t>
              </a:r>
              <a:endParaRPr lang="en-DE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0A7930-F291-B860-D9FE-0DCE617958BB}"/>
                </a:ext>
              </a:extLst>
            </p:cNvPr>
            <p:cNvSpPr txBox="1"/>
            <p:nvPr/>
          </p:nvSpPr>
          <p:spPr>
            <a:xfrm>
              <a:off x="3363908" y="4302898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0.3</a:t>
              </a:r>
              <a:endParaRPr lang="en-DE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8664B8-4505-1DB9-276F-4C16B48C14CC}"/>
                </a:ext>
              </a:extLst>
            </p:cNvPr>
            <p:cNvSpPr txBox="1"/>
            <p:nvPr/>
          </p:nvSpPr>
          <p:spPr>
            <a:xfrm>
              <a:off x="3631785" y="3217777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0.3</a:t>
              </a:r>
              <a:endParaRPr lang="en-DE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EFA08F0-B3CD-22F1-EB83-E7550DD23582}"/>
                </a:ext>
              </a:extLst>
            </p:cNvPr>
            <p:cNvSpPr txBox="1"/>
            <p:nvPr/>
          </p:nvSpPr>
          <p:spPr>
            <a:xfrm>
              <a:off x="2114300" y="3654543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0.3</a:t>
              </a:r>
              <a:endParaRPr lang="en-DE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D652124-7FD0-9370-F97A-7235B626B86F}"/>
                </a:ext>
              </a:extLst>
            </p:cNvPr>
            <p:cNvSpPr txBox="1"/>
            <p:nvPr/>
          </p:nvSpPr>
          <p:spPr>
            <a:xfrm>
              <a:off x="4393625" y="4572670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0.3</a:t>
              </a:r>
              <a:endParaRPr lang="en-DE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FAF80D8-0001-78F7-F46A-98435D6B8970}"/>
                </a:ext>
              </a:extLst>
            </p:cNvPr>
            <p:cNvSpPr txBox="1"/>
            <p:nvPr/>
          </p:nvSpPr>
          <p:spPr>
            <a:xfrm>
              <a:off x="3129709" y="2881710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0.3</a:t>
              </a:r>
              <a:endParaRPr lang="en-DE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75BF05-217C-58C5-0EBC-5DA35769AD99}"/>
                </a:ext>
              </a:extLst>
            </p:cNvPr>
            <p:cNvSpPr txBox="1"/>
            <p:nvPr/>
          </p:nvSpPr>
          <p:spPr>
            <a:xfrm>
              <a:off x="1790553" y="4527917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0.3</a:t>
              </a:r>
              <a:endParaRPr lang="en-DE" dirty="0"/>
            </a:p>
          </p:txBody>
        </p:sp>
      </p:grp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BB0E4ED7-CE16-64CC-C52C-C9DFEC301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563872"/>
              </p:ext>
            </p:extLst>
          </p:nvPr>
        </p:nvGraphicFramePr>
        <p:xfrm>
          <a:off x="7213821" y="3023181"/>
          <a:ext cx="2280496" cy="2001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124">
                  <a:extLst>
                    <a:ext uri="{9D8B030D-6E8A-4147-A177-3AD203B41FA5}">
                      <a16:colId xmlns:a16="http://schemas.microsoft.com/office/drawing/2014/main" val="4234652137"/>
                    </a:ext>
                  </a:extLst>
                </a:gridCol>
                <a:gridCol w="570124">
                  <a:extLst>
                    <a:ext uri="{9D8B030D-6E8A-4147-A177-3AD203B41FA5}">
                      <a16:colId xmlns:a16="http://schemas.microsoft.com/office/drawing/2014/main" val="1242469365"/>
                    </a:ext>
                  </a:extLst>
                </a:gridCol>
                <a:gridCol w="570124">
                  <a:extLst>
                    <a:ext uri="{9D8B030D-6E8A-4147-A177-3AD203B41FA5}">
                      <a16:colId xmlns:a16="http://schemas.microsoft.com/office/drawing/2014/main" val="1274321215"/>
                    </a:ext>
                  </a:extLst>
                </a:gridCol>
                <a:gridCol w="570124">
                  <a:extLst>
                    <a:ext uri="{9D8B030D-6E8A-4147-A177-3AD203B41FA5}">
                      <a16:colId xmlns:a16="http://schemas.microsoft.com/office/drawing/2014/main" val="2879177773"/>
                    </a:ext>
                  </a:extLst>
                </a:gridCol>
              </a:tblGrid>
              <a:tr h="500347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313681"/>
                  </a:ext>
                </a:extLst>
              </a:tr>
              <a:tr h="5003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DE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429633"/>
                  </a:ext>
                </a:extLst>
              </a:tr>
              <a:tr h="5003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DE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933153"/>
                  </a:ext>
                </a:extLst>
              </a:tr>
              <a:tr h="5003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DE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74525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78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E9A9-48EC-3770-AAC7-79CAED79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chains: An example</a:t>
            </a:r>
            <a:endParaRPr lang="en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2B54E6-9E2F-3CEE-FE49-C499B262D2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713806"/>
              </p:ext>
            </p:extLst>
          </p:nvPr>
        </p:nvGraphicFramePr>
        <p:xfrm>
          <a:off x="3875587" y="1851750"/>
          <a:ext cx="1510424" cy="13255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606">
                  <a:extLst>
                    <a:ext uri="{9D8B030D-6E8A-4147-A177-3AD203B41FA5}">
                      <a16:colId xmlns:a16="http://schemas.microsoft.com/office/drawing/2014/main" val="3449314161"/>
                    </a:ext>
                  </a:extLst>
                </a:gridCol>
                <a:gridCol w="377606">
                  <a:extLst>
                    <a:ext uri="{9D8B030D-6E8A-4147-A177-3AD203B41FA5}">
                      <a16:colId xmlns:a16="http://schemas.microsoft.com/office/drawing/2014/main" val="411750191"/>
                    </a:ext>
                  </a:extLst>
                </a:gridCol>
                <a:gridCol w="377606">
                  <a:extLst>
                    <a:ext uri="{9D8B030D-6E8A-4147-A177-3AD203B41FA5}">
                      <a16:colId xmlns:a16="http://schemas.microsoft.com/office/drawing/2014/main" val="3500946594"/>
                    </a:ext>
                  </a:extLst>
                </a:gridCol>
                <a:gridCol w="377606">
                  <a:extLst>
                    <a:ext uri="{9D8B030D-6E8A-4147-A177-3AD203B41FA5}">
                      <a16:colId xmlns:a16="http://schemas.microsoft.com/office/drawing/2014/main" val="1228559081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pPr algn="ctr"/>
                      <a:endParaRPr lang="en-DE" sz="1200" dirty="0"/>
                    </a:p>
                  </a:txBody>
                  <a:tcPr marL="60563" marR="60563" marT="30281" marB="30281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089405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09126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365143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1180486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B672576-3C91-4A68-3BCD-BD7813A303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0056578"/>
              </p:ext>
            </p:extLst>
          </p:nvPr>
        </p:nvGraphicFramePr>
        <p:xfrm>
          <a:off x="6210573" y="2803048"/>
          <a:ext cx="1510424" cy="13255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606">
                  <a:extLst>
                    <a:ext uri="{9D8B030D-6E8A-4147-A177-3AD203B41FA5}">
                      <a16:colId xmlns:a16="http://schemas.microsoft.com/office/drawing/2014/main" val="3449314161"/>
                    </a:ext>
                  </a:extLst>
                </a:gridCol>
                <a:gridCol w="377606">
                  <a:extLst>
                    <a:ext uri="{9D8B030D-6E8A-4147-A177-3AD203B41FA5}">
                      <a16:colId xmlns:a16="http://schemas.microsoft.com/office/drawing/2014/main" val="411750191"/>
                    </a:ext>
                  </a:extLst>
                </a:gridCol>
                <a:gridCol w="377606">
                  <a:extLst>
                    <a:ext uri="{9D8B030D-6E8A-4147-A177-3AD203B41FA5}">
                      <a16:colId xmlns:a16="http://schemas.microsoft.com/office/drawing/2014/main" val="3500946594"/>
                    </a:ext>
                  </a:extLst>
                </a:gridCol>
                <a:gridCol w="377606">
                  <a:extLst>
                    <a:ext uri="{9D8B030D-6E8A-4147-A177-3AD203B41FA5}">
                      <a16:colId xmlns:a16="http://schemas.microsoft.com/office/drawing/2014/main" val="1228559081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pPr algn="ctr"/>
                      <a:endParaRPr lang="en-DE" sz="1200" dirty="0"/>
                    </a:p>
                  </a:txBody>
                  <a:tcPr marL="60563" marR="60563" marT="30281" marB="30281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089405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09126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365143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1180486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821C149-8EB0-9479-782C-926E6E10E1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3180536"/>
              </p:ext>
            </p:extLst>
          </p:nvPr>
        </p:nvGraphicFramePr>
        <p:xfrm>
          <a:off x="8692515" y="3932713"/>
          <a:ext cx="1510424" cy="13255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606">
                  <a:extLst>
                    <a:ext uri="{9D8B030D-6E8A-4147-A177-3AD203B41FA5}">
                      <a16:colId xmlns:a16="http://schemas.microsoft.com/office/drawing/2014/main" val="3449314161"/>
                    </a:ext>
                  </a:extLst>
                </a:gridCol>
                <a:gridCol w="377606">
                  <a:extLst>
                    <a:ext uri="{9D8B030D-6E8A-4147-A177-3AD203B41FA5}">
                      <a16:colId xmlns:a16="http://schemas.microsoft.com/office/drawing/2014/main" val="411750191"/>
                    </a:ext>
                  </a:extLst>
                </a:gridCol>
                <a:gridCol w="377606">
                  <a:extLst>
                    <a:ext uri="{9D8B030D-6E8A-4147-A177-3AD203B41FA5}">
                      <a16:colId xmlns:a16="http://schemas.microsoft.com/office/drawing/2014/main" val="3500946594"/>
                    </a:ext>
                  </a:extLst>
                </a:gridCol>
                <a:gridCol w="377606">
                  <a:extLst>
                    <a:ext uri="{9D8B030D-6E8A-4147-A177-3AD203B41FA5}">
                      <a16:colId xmlns:a16="http://schemas.microsoft.com/office/drawing/2014/main" val="1228559081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pPr algn="ctr"/>
                      <a:endParaRPr lang="en-DE" sz="1200" dirty="0"/>
                    </a:p>
                  </a:txBody>
                  <a:tcPr marL="60563" marR="60563" marT="30281" marB="30281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089405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09126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365143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118048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DEB8E6-D830-5674-13A3-E732AB53C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237854"/>
              </p:ext>
            </p:extLst>
          </p:nvPr>
        </p:nvGraphicFramePr>
        <p:xfrm>
          <a:off x="2158365" y="2514532"/>
          <a:ext cx="1132818" cy="331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606">
                  <a:extLst>
                    <a:ext uri="{9D8B030D-6E8A-4147-A177-3AD203B41FA5}">
                      <a16:colId xmlns:a16="http://schemas.microsoft.com/office/drawing/2014/main" val="1347041623"/>
                    </a:ext>
                  </a:extLst>
                </a:gridCol>
                <a:gridCol w="377606">
                  <a:extLst>
                    <a:ext uri="{9D8B030D-6E8A-4147-A177-3AD203B41FA5}">
                      <a16:colId xmlns:a16="http://schemas.microsoft.com/office/drawing/2014/main" val="282594128"/>
                    </a:ext>
                  </a:extLst>
                </a:gridCol>
                <a:gridCol w="377606">
                  <a:extLst>
                    <a:ext uri="{9D8B030D-6E8A-4147-A177-3AD203B41FA5}">
                      <a16:colId xmlns:a16="http://schemas.microsoft.com/office/drawing/2014/main" val="992085363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54264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202133B-0372-76FD-40C1-360DD2542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770273"/>
              </p:ext>
            </p:extLst>
          </p:nvPr>
        </p:nvGraphicFramePr>
        <p:xfrm>
          <a:off x="4215092" y="3465830"/>
          <a:ext cx="1132818" cy="331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606">
                  <a:extLst>
                    <a:ext uri="{9D8B030D-6E8A-4147-A177-3AD203B41FA5}">
                      <a16:colId xmlns:a16="http://schemas.microsoft.com/office/drawing/2014/main" val="1347041623"/>
                    </a:ext>
                  </a:extLst>
                </a:gridCol>
                <a:gridCol w="377606">
                  <a:extLst>
                    <a:ext uri="{9D8B030D-6E8A-4147-A177-3AD203B41FA5}">
                      <a16:colId xmlns:a16="http://schemas.microsoft.com/office/drawing/2014/main" val="282594128"/>
                    </a:ext>
                  </a:extLst>
                </a:gridCol>
                <a:gridCol w="377606">
                  <a:extLst>
                    <a:ext uri="{9D8B030D-6E8A-4147-A177-3AD203B41FA5}">
                      <a16:colId xmlns:a16="http://schemas.microsoft.com/office/drawing/2014/main" val="992085363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54264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B6589B0-4089-5543-6E9C-DD593A424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141910"/>
              </p:ext>
            </p:extLst>
          </p:nvPr>
        </p:nvGraphicFramePr>
        <p:xfrm>
          <a:off x="6451051" y="4595495"/>
          <a:ext cx="1407075" cy="331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025">
                  <a:extLst>
                    <a:ext uri="{9D8B030D-6E8A-4147-A177-3AD203B41FA5}">
                      <a16:colId xmlns:a16="http://schemas.microsoft.com/office/drawing/2014/main" val="1347041623"/>
                    </a:ext>
                  </a:extLst>
                </a:gridCol>
                <a:gridCol w="469025">
                  <a:extLst>
                    <a:ext uri="{9D8B030D-6E8A-4147-A177-3AD203B41FA5}">
                      <a16:colId xmlns:a16="http://schemas.microsoft.com/office/drawing/2014/main" val="282594128"/>
                    </a:ext>
                  </a:extLst>
                </a:gridCol>
                <a:gridCol w="469025">
                  <a:extLst>
                    <a:ext uri="{9D8B030D-6E8A-4147-A177-3AD203B41FA5}">
                      <a16:colId xmlns:a16="http://schemas.microsoft.com/office/drawing/2014/main" val="992085363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0.34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0.33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0.33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54264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713B144-3013-8FCA-3E46-6AC42A4D4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556652"/>
              </p:ext>
            </p:extLst>
          </p:nvPr>
        </p:nvGraphicFramePr>
        <p:xfrm>
          <a:off x="8795864" y="5736590"/>
          <a:ext cx="1407075" cy="331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025">
                  <a:extLst>
                    <a:ext uri="{9D8B030D-6E8A-4147-A177-3AD203B41FA5}">
                      <a16:colId xmlns:a16="http://schemas.microsoft.com/office/drawing/2014/main" val="1347041623"/>
                    </a:ext>
                  </a:extLst>
                </a:gridCol>
                <a:gridCol w="469025">
                  <a:extLst>
                    <a:ext uri="{9D8B030D-6E8A-4147-A177-3AD203B41FA5}">
                      <a16:colId xmlns:a16="http://schemas.microsoft.com/office/drawing/2014/main" val="282594128"/>
                    </a:ext>
                  </a:extLst>
                </a:gridCol>
                <a:gridCol w="469025">
                  <a:extLst>
                    <a:ext uri="{9D8B030D-6E8A-4147-A177-3AD203B41FA5}">
                      <a16:colId xmlns:a16="http://schemas.microsoft.com/office/drawing/2014/main" val="992085363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0.333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0.334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0.333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542649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21BB28EB-CC95-EF3C-88C7-0B198CC486BC}"/>
              </a:ext>
            </a:extLst>
          </p:cNvPr>
          <p:cNvGrpSpPr/>
          <p:nvPr/>
        </p:nvGrpSpPr>
        <p:grpSpPr>
          <a:xfrm>
            <a:off x="896414" y="4128612"/>
            <a:ext cx="3071470" cy="2060292"/>
            <a:chOff x="896414" y="4128612"/>
            <a:chExt cx="3071470" cy="206029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B398838-AB1E-31EB-D1C4-E28B9F8F526E}"/>
                </a:ext>
              </a:extLst>
            </p:cNvPr>
            <p:cNvGrpSpPr/>
            <p:nvPr/>
          </p:nvGrpSpPr>
          <p:grpSpPr>
            <a:xfrm>
              <a:off x="1353036" y="4497944"/>
              <a:ext cx="2182745" cy="1463972"/>
              <a:chOff x="5779045" y="2856707"/>
              <a:chExt cx="2182745" cy="146397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A9BA66B-DE34-D87D-10FA-5E45ED0123D4}"/>
                  </a:ext>
                </a:extLst>
              </p:cNvPr>
              <p:cNvSpPr/>
              <p:nvPr/>
            </p:nvSpPr>
            <p:spPr>
              <a:xfrm>
                <a:off x="5779045" y="3684339"/>
                <a:ext cx="633909" cy="6339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  <a:endParaRPr lang="en-DE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BDAAAC2-5EBE-E01F-055C-065E94C913F3}"/>
                  </a:ext>
                </a:extLst>
              </p:cNvPr>
              <p:cNvSpPr/>
              <p:nvPr/>
            </p:nvSpPr>
            <p:spPr>
              <a:xfrm>
                <a:off x="7327881" y="3686770"/>
                <a:ext cx="633909" cy="6339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  <a:endParaRPr lang="en-DE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2906D65-D20B-796F-8B8F-4B6D6870CED8}"/>
                  </a:ext>
                </a:extLst>
              </p:cNvPr>
              <p:cNvSpPr/>
              <p:nvPr/>
            </p:nvSpPr>
            <p:spPr>
              <a:xfrm>
                <a:off x="6556356" y="2856707"/>
                <a:ext cx="633909" cy="6339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  <a:endParaRPr lang="en-DE" dirty="0"/>
              </a:p>
            </p:txBody>
          </p: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241B49D0-DA7E-29E9-2127-25E75B2F2A4B}"/>
                  </a:ext>
                </a:extLst>
              </p:cNvPr>
              <p:cNvCxnSpPr>
                <a:cxnSpLocks/>
                <a:stCxn id="14" idx="0"/>
                <a:endCxn id="16" idx="1"/>
              </p:cNvCxnSpPr>
              <p:nvPr/>
            </p:nvCxnSpPr>
            <p:spPr>
              <a:xfrm rot="5400000" flipH="1" flipV="1">
                <a:off x="6070840" y="3198823"/>
                <a:ext cx="510677" cy="460356"/>
              </a:xfrm>
              <a:prstGeom prst="bentConnector2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49914826-5A7D-581C-D263-69ECFD5E0186}"/>
                  </a:ext>
                </a:extLst>
              </p:cNvPr>
              <p:cNvCxnSpPr>
                <a:cxnSpLocks/>
                <a:stCxn id="14" idx="3"/>
                <a:endCxn id="15" idx="1"/>
              </p:cNvCxnSpPr>
              <p:nvPr/>
            </p:nvCxnSpPr>
            <p:spPr>
              <a:xfrm>
                <a:off x="6412954" y="4001294"/>
                <a:ext cx="914927" cy="2431"/>
              </a:xfrm>
              <a:prstGeom prst="bentConnector3">
                <a:avLst>
                  <a:gd name="adj1" fmla="val 50000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or: Elbow 18">
                <a:extLst>
                  <a:ext uri="{FF2B5EF4-FFF2-40B4-BE49-F238E27FC236}">
                    <a16:creationId xmlns:a16="http://schemas.microsoft.com/office/drawing/2014/main" id="{8AE3A5E5-411A-08E7-D9E6-B15FC09787ED}"/>
                  </a:ext>
                </a:extLst>
              </p:cNvPr>
              <p:cNvCxnSpPr>
                <a:cxnSpLocks/>
                <a:stCxn id="16" idx="3"/>
                <a:endCxn id="15" idx="0"/>
              </p:cNvCxnSpPr>
              <p:nvPr/>
            </p:nvCxnSpPr>
            <p:spPr>
              <a:xfrm>
                <a:off x="7190265" y="3173662"/>
                <a:ext cx="454571" cy="513108"/>
              </a:xfrm>
              <a:prstGeom prst="bentConnector2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A893E8-5177-F7C9-ACC4-190E8DEABD6C}"/>
                </a:ext>
              </a:extLst>
            </p:cNvPr>
            <p:cNvSpPr txBox="1"/>
            <p:nvPr/>
          </p:nvSpPr>
          <p:spPr>
            <a:xfrm>
              <a:off x="3218826" y="495624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0.4</a:t>
              </a:r>
              <a:endParaRPr lang="en-DE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4BFB42-E5EA-0CFB-A218-5C9B703F1D8B}"/>
                </a:ext>
              </a:extLst>
            </p:cNvPr>
            <p:cNvSpPr txBox="1"/>
            <p:nvPr/>
          </p:nvSpPr>
          <p:spPr>
            <a:xfrm>
              <a:off x="1605581" y="4445566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0.4</a:t>
              </a:r>
              <a:endParaRPr lang="en-DE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0526426-A5DC-8F10-84D3-DDF9564820B2}"/>
                </a:ext>
              </a:extLst>
            </p:cNvPr>
            <p:cNvSpPr txBox="1"/>
            <p:nvPr/>
          </p:nvSpPr>
          <p:spPr>
            <a:xfrm>
              <a:off x="1960461" y="5555763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0.4</a:t>
              </a:r>
              <a:endParaRPr lang="en-DE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7C55ABE-D9F3-DEC5-9798-FD5E0760DB79}"/>
                </a:ext>
              </a:extLst>
            </p:cNvPr>
            <p:cNvSpPr txBox="1"/>
            <p:nvPr/>
          </p:nvSpPr>
          <p:spPr>
            <a:xfrm>
              <a:off x="2469769" y="5549800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0.3</a:t>
              </a:r>
              <a:endParaRPr lang="en-DE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EE1CE3-6E0B-E642-C9E2-82B3796A4BD4}"/>
                </a:ext>
              </a:extLst>
            </p:cNvPr>
            <p:cNvSpPr txBox="1"/>
            <p:nvPr/>
          </p:nvSpPr>
          <p:spPr>
            <a:xfrm>
              <a:off x="2737646" y="4464679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0.3</a:t>
              </a:r>
              <a:endParaRPr lang="en-DE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7285408-C4C1-291C-A175-09DB03E6CCA6}"/>
                </a:ext>
              </a:extLst>
            </p:cNvPr>
            <p:cNvSpPr txBox="1"/>
            <p:nvPr/>
          </p:nvSpPr>
          <p:spPr>
            <a:xfrm>
              <a:off x="1220161" y="4901445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0.3</a:t>
              </a:r>
              <a:endParaRPr lang="en-DE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93D9FE9-C41B-8B6A-C61E-21BB666581F8}"/>
                </a:ext>
              </a:extLst>
            </p:cNvPr>
            <p:cNvSpPr txBox="1"/>
            <p:nvPr/>
          </p:nvSpPr>
          <p:spPr>
            <a:xfrm>
              <a:off x="3499486" y="5819572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0.3</a:t>
              </a:r>
              <a:endParaRPr lang="en-DE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7526C5-6A60-FF31-57E3-3F0D36CB1489}"/>
                </a:ext>
              </a:extLst>
            </p:cNvPr>
            <p:cNvSpPr txBox="1"/>
            <p:nvPr/>
          </p:nvSpPr>
          <p:spPr>
            <a:xfrm>
              <a:off x="2235570" y="4128612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0.3</a:t>
              </a:r>
              <a:endParaRPr lang="en-DE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E84F4BC-3495-282D-1DAE-AB5C7CC0AF10}"/>
                </a:ext>
              </a:extLst>
            </p:cNvPr>
            <p:cNvSpPr txBox="1"/>
            <p:nvPr/>
          </p:nvSpPr>
          <p:spPr>
            <a:xfrm>
              <a:off x="896414" y="5774819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0.3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411810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6694-7B71-9C24-0C5C-B50458B6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chains: An example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DEF08-A8D7-B9FD-849B-B58B73EA0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593067"/>
          </a:xfrm>
        </p:spPr>
        <p:txBody>
          <a:bodyPr>
            <a:normAutofit/>
          </a:bodyPr>
          <a:lstStyle/>
          <a:p>
            <a:r>
              <a:rPr lang="en-US" dirty="0"/>
              <a:t>Initial position washed out pretty fast!</a:t>
            </a:r>
          </a:p>
          <a:p>
            <a:pPr lvl="1"/>
            <a:r>
              <a:rPr lang="en-US" dirty="0"/>
              <a:t>We are going towards a uniform distribution.</a:t>
            </a:r>
          </a:p>
          <a:p>
            <a:pPr lvl="1"/>
            <a:r>
              <a:rPr lang="en-US" dirty="0"/>
              <a:t> The differences are all </a:t>
            </a:r>
            <a:r>
              <a:rPr lang="en-US" i="1" dirty="0"/>
              <a:t>relative</a:t>
            </a:r>
            <a:r>
              <a:rPr lang="en-US" dirty="0"/>
              <a:t> to where one is.</a:t>
            </a:r>
          </a:p>
          <a:p>
            <a:pPr lvl="1"/>
            <a:r>
              <a:rPr lang="en-US" dirty="0"/>
              <a:t>Rather than ‘pointing’ to a specific place.</a:t>
            </a:r>
          </a:p>
          <a:p>
            <a:r>
              <a:rPr lang="en-US" dirty="0"/>
              <a:t>Suppose instead that you have a preference to stay in room A, whenever you end up there:</a:t>
            </a:r>
            <a:endParaRPr lang="en-DE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92F732-5BB7-FF50-9724-7B180D74A4F3}"/>
              </a:ext>
            </a:extLst>
          </p:cNvPr>
          <p:cNvGrpSpPr/>
          <p:nvPr/>
        </p:nvGrpSpPr>
        <p:grpSpPr>
          <a:xfrm>
            <a:off x="2727813" y="4384813"/>
            <a:ext cx="3085896" cy="2032274"/>
            <a:chOff x="2727813" y="4384813"/>
            <a:chExt cx="3085896" cy="203227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2C178EC-6134-A0F0-0565-DE5A3B9FDA7C}"/>
                </a:ext>
              </a:extLst>
            </p:cNvPr>
            <p:cNvGrpSpPr/>
            <p:nvPr/>
          </p:nvGrpSpPr>
          <p:grpSpPr>
            <a:xfrm>
              <a:off x="3184435" y="4726127"/>
              <a:ext cx="2182745" cy="1463972"/>
              <a:chOff x="5779045" y="2856707"/>
              <a:chExt cx="2182745" cy="146397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24D2752-E3C3-29A5-D1D5-256BBE850B0D}"/>
                  </a:ext>
                </a:extLst>
              </p:cNvPr>
              <p:cNvSpPr/>
              <p:nvPr/>
            </p:nvSpPr>
            <p:spPr>
              <a:xfrm>
                <a:off x="5779045" y="3684339"/>
                <a:ext cx="633909" cy="6339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  <a:endParaRPr lang="en-DE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5BCDB65-E1B7-5B82-B524-AC4E8336DB86}"/>
                  </a:ext>
                </a:extLst>
              </p:cNvPr>
              <p:cNvSpPr/>
              <p:nvPr/>
            </p:nvSpPr>
            <p:spPr>
              <a:xfrm>
                <a:off x="7327881" y="3686770"/>
                <a:ext cx="633909" cy="6339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  <a:endParaRPr lang="en-DE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C4E6647-EB58-BA46-1D0F-340288E424A7}"/>
                  </a:ext>
                </a:extLst>
              </p:cNvPr>
              <p:cNvSpPr/>
              <p:nvPr/>
            </p:nvSpPr>
            <p:spPr>
              <a:xfrm>
                <a:off x="6556356" y="2856707"/>
                <a:ext cx="633909" cy="6339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  <a:endParaRPr lang="en-DE" dirty="0"/>
              </a:p>
            </p:txBody>
          </p:sp>
          <p:cxnSp>
            <p:nvCxnSpPr>
              <p:cNvPr id="8" name="Connector: Elbow 7">
                <a:extLst>
                  <a:ext uri="{FF2B5EF4-FFF2-40B4-BE49-F238E27FC236}">
                    <a16:creationId xmlns:a16="http://schemas.microsoft.com/office/drawing/2014/main" id="{FE29671C-880D-FC12-5BAB-F782865B5E71}"/>
                  </a:ext>
                </a:extLst>
              </p:cNvPr>
              <p:cNvCxnSpPr>
                <a:cxnSpLocks/>
                <a:stCxn id="5" idx="0"/>
                <a:endCxn id="7" idx="1"/>
              </p:cNvCxnSpPr>
              <p:nvPr/>
            </p:nvCxnSpPr>
            <p:spPr>
              <a:xfrm rot="5400000" flipH="1" flipV="1">
                <a:off x="6070840" y="3198823"/>
                <a:ext cx="510677" cy="460356"/>
              </a:xfrm>
              <a:prstGeom prst="bentConnector2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or: Elbow 8">
                <a:extLst>
                  <a:ext uri="{FF2B5EF4-FFF2-40B4-BE49-F238E27FC236}">
                    <a16:creationId xmlns:a16="http://schemas.microsoft.com/office/drawing/2014/main" id="{204F3057-A3A5-4D15-9342-F4F1ABC675C1}"/>
                  </a:ext>
                </a:extLst>
              </p:cNvPr>
              <p:cNvCxnSpPr>
                <a:cxnSpLocks/>
                <a:stCxn id="5" idx="3"/>
                <a:endCxn id="6" idx="1"/>
              </p:cNvCxnSpPr>
              <p:nvPr/>
            </p:nvCxnSpPr>
            <p:spPr>
              <a:xfrm>
                <a:off x="6412954" y="4001294"/>
                <a:ext cx="914927" cy="2431"/>
              </a:xfrm>
              <a:prstGeom prst="bentConnector3">
                <a:avLst>
                  <a:gd name="adj1" fmla="val 50000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672A5145-97A2-6D2F-E1FD-C1FF4DB89D83}"/>
                  </a:ext>
                </a:extLst>
              </p:cNvPr>
              <p:cNvCxnSpPr>
                <a:cxnSpLocks/>
                <a:stCxn id="7" idx="3"/>
                <a:endCxn id="6" idx="0"/>
              </p:cNvCxnSpPr>
              <p:nvPr/>
            </p:nvCxnSpPr>
            <p:spPr>
              <a:xfrm>
                <a:off x="7190265" y="3173662"/>
                <a:ext cx="454571" cy="513108"/>
              </a:xfrm>
              <a:prstGeom prst="bentConnector2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5971E2-19BF-86F2-02B4-7C189C7E4A27}"/>
                </a:ext>
              </a:extLst>
            </p:cNvPr>
            <p:cNvSpPr txBox="1"/>
            <p:nvPr/>
          </p:nvSpPr>
          <p:spPr>
            <a:xfrm>
              <a:off x="5050225" y="5184427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0.1</a:t>
              </a:r>
              <a:endParaRPr lang="en-DE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D3B360-103D-8EDE-8497-D2708AF8CF35}"/>
                </a:ext>
              </a:extLst>
            </p:cNvPr>
            <p:cNvSpPr txBox="1"/>
            <p:nvPr/>
          </p:nvSpPr>
          <p:spPr>
            <a:xfrm>
              <a:off x="3436980" y="4673749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0.4</a:t>
              </a:r>
              <a:endParaRPr lang="en-DE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10CD700-3CDB-5A2B-1E63-109BF2CB4AAB}"/>
                </a:ext>
              </a:extLst>
            </p:cNvPr>
            <p:cNvSpPr txBox="1"/>
            <p:nvPr/>
          </p:nvSpPr>
          <p:spPr>
            <a:xfrm>
              <a:off x="3791860" y="5783946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0.4</a:t>
              </a:r>
              <a:endParaRPr lang="en-DE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68E73B-8AAC-2A83-8B3D-8E3B21C05212}"/>
                </a:ext>
              </a:extLst>
            </p:cNvPr>
            <p:cNvSpPr txBox="1"/>
            <p:nvPr/>
          </p:nvSpPr>
          <p:spPr>
            <a:xfrm>
              <a:off x="4301168" y="5777983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0.1</a:t>
              </a:r>
              <a:endParaRPr lang="en-DE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8F5250-1D45-9306-2EB3-2DD5DA75C104}"/>
                </a:ext>
              </a:extLst>
            </p:cNvPr>
            <p:cNvSpPr txBox="1"/>
            <p:nvPr/>
          </p:nvSpPr>
          <p:spPr>
            <a:xfrm>
              <a:off x="4569045" y="4692862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0.4</a:t>
              </a:r>
              <a:endParaRPr lang="en-D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309D09-CB14-396B-8C2B-B1B2516AB878}"/>
                </a:ext>
              </a:extLst>
            </p:cNvPr>
            <p:cNvSpPr txBox="1"/>
            <p:nvPr/>
          </p:nvSpPr>
          <p:spPr>
            <a:xfrm>
              <a:off x="3051560" y="5129628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0.4</a:t>
              </a:r>
              <a:endParaRPr lang="en-DE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951D9DB-8FCE-BFF1-F589-05304278CE4B}"/>
                </a:ext>
              </a:extLst>
            </p:cNvPr>
            <p:cNvSpPr txBox="1"/>
            <p:nvPr/>
          </p:nvSpPr>
          <p:spPr>
            <a:xfrm>
              <a:off x="5330885" y="6047755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0.8</a:t>
              </a:r>
              <a:endParaRPr lang="en-DE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B1CE21-7E7A-E97E-BCCA-8FB8F08ADF6D}"/>
                </a:ext>
              </a:extLst>
            </p:cNvPr>
            <p:cNvSpPr txBox="1"/>
            <p:nvPr/>
          </p:nvSpPr>
          <p:spPr>
            <a:xfrm>
              <a:off x="2727813" y="6003002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0.2</a:t>
              </a:r>
              <a:endParaRPr lang="en-DE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F5DAF95-7694-63CB-8E04-B22D6F8B5BFF}"/>
                </a:ext>
              </a:extLst>
            </p:cNvPr>
            <p:cNvSpPr txBox="1"/>
            <p:nvPr/>
          </p:nvSpPr>
          <p:spPr>
            <a:xfrm>
              <a:off x="4040485" y="4384813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0.2</a:t>
              </a:r>
              <a:endParaRPr lang="en-DE" dirty="0"/>
            </a:p>
          </p:txBody>
        </p:sp>
      </p:grpSp>
      <p:graphicFrame>
        <p:nvGraphicFramePr>
          <p:cNvPr id="36" name="Content Placeholder 3">
            <a:extLst>
              <a:ext uri="{FF2B5EF4-FFF2-40B4-BE49-F238E27FC236}">
                <a16:creationId xmlns:a16="http://schemas.microsoft.com/office/drawing/2014/main" id="{E4242765-0815-9DBC-ADE5-2BC5F03FA2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9391556"/>
              </p:ext>
            </p:extLst>
          </p:nvPr>
        </p:nvGraphicFramePr>
        <p:xfrm>
          <a:off x="7085293" y="4551470"/>
          <a:ext cx="2039220" cy="1789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805">
                  <a:extLst>
                    <a:ext uri="{9D8B030D-6E8A-4147-A177-3AD203B41FA5}">
                      <a16:colId xmlns:a16="http://schemas.microsoft.com/office/drawing/2014/main" val="3449314161"/>
                    </a:ext>
                  </a:extLst>
                </a:gridCol>
                <a:gridCol w="509805">
                  <a:extLst>
                    <a:ext uri="{9D8B030D-6E8A-4147-A177-3AD203B41FA5}">
                      <a16:colId xmlns:a16="http://schemas.microsoft.com/office/drawing/2014/main" val="411750191"/>
                    </a:ext>
                  </a:extLst>
                </a:gridCol>
                <a:gridCol w="509805">
                  <a:extLst>
                    <a:ext uri="{9D8B030D-6E8A-4147-A177-3AD203B41FA5}">
                      <a16:colId xmlns:a16="http://schemas.microsoft.com/office/drawing/2014/main" val="3500946594"/>
                    </a:ext>
                  </a:extLst>
                </a:gridCol>
                <a:gridCol w="509805">
                  <a:extLst>
                    <a:ext uri="{9D8B030D-6E8A-4147-A177-3AD203B41FA5}">
                      <a16:colId xmlns:a16="http://schemas.microsoft.com/office/drawing/2014/main" val="1228559081"/>
                    </a:ext>
                  </a:extLst>
                </a:gridCol>
              </a:tblGrid>
              <a:tr h="447411">
                <a:tc>
                  <a:txBody>
                    <a:bodyPr/>
                    <a:lstStyle/>
                    <a:p>
                      <a:pPr algn="ctr"/>
                      <a:endParaRPr lang="en-DE" sz="1600" dirty="0"/>
                    </a:p>
                  </a:txBody>
                  <a:tcPr marL="81766" marR="81766" marT="40882" marB="4088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  <a:endParaRPr lang="en-DE" sz="1600" dirty="0"/>
                    </a:p>
                  </a:txBody>
                  <a:tcPr marL="81766" marR="81766" marT="40882" marB="408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  <a:endParaRPr lang="en-DE" sz="1600" dirty="0"/>
                    </a:p>
                  </a:txBody>
                  <a:tcPr marL="81766" marR="81766" marT="40882" marB="408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  <a:endParaRPr lang="en-DE" sz="1600" dirty="0"/>
                    </a:p>
                  </a:txBody>
                  <a:tcPr marL="81766" marR="81766" marT="40882" marB="408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089405"/>
                  </a:ext>
                </a:extLst>
              </a:tr>
              <a:tr h="4474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  <a:endParaRPr lang="en-DE" sz="1600" dirty="0"/>
                    </a:p>
                  </a:txBody>
                  <a:tcPr marL="81766" marR="81766" marT="40882" marB="4088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</a:t>
                      </a:r>
                      <a:endParaRPr lang="en-DE" sz="1600" dirty="0"/>
                    </a:p>
                  </a:txBody>
                  <a:tcPr marL="81766" marR="81766" marT="40882" marB="408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</a:t>
                      </a:r>
                      <a:endParaRPr lang="en-DE" sz="1600" dirty="0"/>
                    </a:p>
                  </a:txBody>
                  <a:tcPr marL="81766" marR="81766" marT="40882" marB="408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</a:t>
                      </a:r>
                      <a:endParaRPr lang="en-DE" sz="1600" dirty="0"/>
                    </a:p>
                  </a:txBody>
                  <a:tcPr marL="81766" marR="81766" marT="40882" marB="408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09126"/>
                  </a:ext>
                </a:extLst>
              </a:tr>
              <a:tr h="4474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  <a:endParaRPr lang="en-DE" sz="1600" dirty="0"/>
                    </a:p>
                  </a:txBody>
                  <a:tcPr marL="81766" marR="81766" marT="40882" marB="4088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0.4</a:t>
                      </a:r>
                      <a:endParaRPr lang="en-DE" sz="1600" dirty="0"/>
                    </a:p>
                  </a:txBody>
                  <a:tcPr marL="81766" marR="81766" marT="40882" marB="408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</a:t>
                      </a:r>
                      <a:endParaRPr lang="en-DE" sz="1600" dirty="0"/>
                    </a:p>
                  </a:txBody>
                  <a:tcPr marL="81766" marR="81766" marT="40882" marB="408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0.4</a:t>
                      </a:r>
                      <a:endParaRPr lang="en-DE" sz="1600" dirty="0"/>
                    </a:p>
                  </a:txBody>
                  <a:tcPr marL="81766" marR="81766" marT="40882" marB="408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365143"/>
                  </a:ext>
                </a:extLst>
              </a:tr>
              <a:tr h="4474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  <a:endParaRPr lang="en-DE" sz="1600" dirty="0"/>
                    </a:p>
                  </a:txBody>
                  <a:tcPr marL="81766" marR="81766" marT="40882" marB="4088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0.4</a:t>
                      </a:r>
                      <a:endParaRPr lang="en-DE" sz="1600" dirty="0"/>
                    </a:p>
                  </a:txBody>
                  <a:tcPr marL="81766" marR="81766" marT="40882" marB="408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0.4</a:t>
                      </a:r>
                      <a:endParaRPr lang="en-DE" sz="1600" dirty="0"/>
                    </a:p>
                  </a:txBody>
                  <a:tcPr marL="81766" marR="81766" marT="40882" marB="408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</a:t>
                      </a:r>
                      <a:endParaRPr lang="en-DE" sz="1600" dirty="0"/>
                    </a:p>
                  </a:txBody>
                  <a:tcPr marL="81766" marR="81766" marT="40882" marB="408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1180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94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E651-B0B0-98FC-1FC5-BA9AB4760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chains: An example</a:t>
            </a:r>
            <a:endParaRPr lang="en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43124E-F487-D75D-C016-C8D4871E9C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0245992"/>
              </p:ext>
            </p:extLst>
          </p:nvPr>
        </p:nvGraphicFramePr>
        <p:xfrm>
          <a:off x="3661994" y="1870710"/>
          <a:ext cx="1707776" cy="1498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944">
                  <a:extLst>
                    <a:ext uri="{9D8B030D-6E8A-4147-A177-3AD203B41FA5}">
                      <a16:colId xmlns:a16="http://schemas.microsoft.com/office/drawing/2014/main" val="3449314161"/>
                    </a:ext>
                  </a:extLst>
                </a:gridCol>
                <a:gridCol w="426944">
                  <a:extLst>
                    <a:ext uri="{9D8B030D-6E8A-4147-A177-3AD203B41FA5}">
                      <a16:colId xmlns:a16="http://schemas.microsoft.com/office/drawing/2014/main" val="411750191"/>
                    </a:ext>
                  </a:extLst>
                </a:gridCol>
                <a:gridCol w="426944">
                  <a:extLst>
                    <a:ext uri="{9D8B030D-6E8A-4147-A177-3AD203B41FA5}">
                      <a16:colId xmlns:a16="http://schemas.microsoft.com/office/drawing/2014/main" val="3500946594"/>
                    </a:ext>
                  </a:extLst>
                </a:gridCol>
                <a:gridCol w="426944">
                  <a:extLst>
                    <a:ext uri="{9D8B030D-6E8A-4147-A177-3AD203B41FA5}">
                      <a16:colId xmlns:a16="http://schemas.microsoft.com/office/drawing/2014/main" val="1228559081"/>
                    </a:ext>
                  </a:extLst>
                </a:gridCol>
              </a:tblGrid>
              <a:tr h="374692">
                <a:tc>
                  <a:txBody>
                    <a:bodyPr/>
                    <a:lstStyle/>
                    <a:p>
                      <a:pPr algn="ctr"/>
                      <a:endParaRPr lang="en-DE" sz="1300" dirty="0"/>
                    </a:p>
                  </a:txBody>
                  <a:tcPr marL="68476" marR="68476" marT="34237" marB="3423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  <a:endParaRPr lang="en-DE" sz="1300" dirty="0"/>
                    </a:p>
                  </a:txBody>
                  <a:tcPr marL="68476" marR="68476" marT="34237" marB="34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  <a:endParaRPr lang="en-DE" sz="1300" dirty="0"/>
                    </a:p>
                  </a:txBody>
                  <a:tcPr marL="68476" marR="68476" marT="34237" marB="34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  <a:endParaRPr lang="en-DE" sz="1300" dirty="0"/>
                    </a:p>
                  </a:txBody>
                  <a:tcPr marL="68476" marR="68476" marT="34237" marB="34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089405"/>
                  </a:ext>
                </a:extLst>
              </a:tr>
              <a:tr h="37469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  <a:endParaRPr lang="en-DE" sz="1300" dirty="0"/>
                    </a:p>
                  </a:txBody>
                  <a:tcPr marL="68476" marR="68476" marT="34237" marB="3423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0.8</a:t>
                      </a:r>
                      <a:endParaRPr lang="en-DE" sz="1300" dirty="0"/>
                    </a:p>
                  </a:txBody>
                  <a:tcPr marL="68476" marR="68476" marT="34237" marB="34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0.1</a:t>
                      </a:r>
                      <a:endParaRPr lang="en-DE" sz="1300" dirty="0"/>
                    </a:p>
                  </a:txBody>
                  <a:tcPr marL="68476" marR="68476" marT="34237" marB="34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0.1</a:t>
                      </a:r>
                      <a:endParaRPr lang="en-DE" sz="1300" dirty="0"/>
                    </a:p>
                  </a:txBody>
                  <a:tcPr marL="68476" marR="68476" marT="34237" marB="34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09126"/>
                  </a:ext>
                </a:extLst>
              </a:tr>
              <a:tr h="37469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  <a:endParaRPr lang="en-DE" sz="1300" dirty="0"/>
                    </a:p>
                  </a:txBody>
                  <a:tcPr marL="68476" marR="68476" marT="34237" marB="3423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0.4</a:t>
                      </a:r>
                      <a:endParaRPr lang="en-DE" sz="1300" dirty="0"/>
                    </a:p>
                  </a:txBody>
                  <a:tcPr marL="68476" marR="68476" marT="34237" marB="34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0.2</a:t>
                      </a:r>
                      <a:endParaRPr lang="en-DE" sz="1300" dirty="0"/>
                    </a:p>
                  </a:txBody>
                  <a:tcPr marL="68476" marR="68476" marT="34237" marB="34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0.4</a:t>
                      </a:r>
                      <a:endParaRPr lang="en-DE" sz="1300" dirty="0"/>
                    </a:p>
                  </a:txBody>
                  <a:tcPr marL="68476" marR="68476" marT="34237" marB="34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365143"/>
                  </a:ext>
                </a:extLst>
              </a:tr>
              <a:tr h="37469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  <a:endParaRPr lang="en-DE" sz="1300" dirty="0"/>
                    </a:p>
                  </a:txBody>
                  <a:tcPr marL="68476" marR="68476" marT="34237" marB="3423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0.4</a:t>
                      </a:r>
                      <a:endParaRPr lang="en-DE" sz="1300" dirty="0"/>
                    </a:p>
                  </a:txBody>
                  <a:tcPr marL="68476" marR="68476" marT="34237" marB="34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0.4</a:t>
                      </a:r>
                      <a:endParaRPr lang="en-DE" sz="1300" dirty="0"/>
                    </a:p>
                  </a:txBody>
                  <a:tcPr marL="68476" marR="68476" marT="34237" marB="34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0.2</a:t>
                      </a:r>
                      <a:endParaRPr lang="en-DE" sz="1300" dirty="0"/>
                    </a:p>
                  </a:txBody>
                  <a:tcPr marL="68476" marR="68476" marT="34237" marB="34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1180486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D77C07AA-C2AD-98B2-10C5-CD3F39C18D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7867607"/>
              </p:ext>
            </p:extLst>
          </p:nvPr>
        </p:nvGraphicFramePr>
        <p:xfrm>
          <a:off x="6003239" y="2887387"/>
          <a:ext cx="1707776" cy="1498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944">
                  <a:extLst>
                    <a:ext uri="{9D8B030D-6E8A-4147-A177-3AD203B41FA5}">
                      <a16:colId xmlns:a16="http://schemas.microsoft.com/office/drawing/2014/main" val="3449314161"/>
                    </a:ext>
                  </a:extLst>
                </a:gridCol>
                <a:gridCol w="426944">
                  <a:extLst>
                    <a:ext uri="{9D8B030D-6E8A-4147-A177-3AD203B41FA5}">
                      <a16:colId xmlns:a16="http://schemas.microsoft.com/office/drawing/2014/main" val="411750191"/>
                    </a:ext>
                  </a:extLst>
                </a:gridCol>
                <a:gridCol w="426944">
                  <a:extLst>
                    <a:ext uri="{9D8B030D-6E8A-4147-A177-3AD203B41FA5}">
                      <a16:colId xmlns:a16="http://schemas.microsoft.com/office/drawing/2014/main" val="3500946594"/>
                    </a:ext>
                  </a:extLst>
                </a:gridCol>
                <a:gridCol w="426944">
                  <a:extLst>
                    <a:ext uri="{9D8B030D-6E8A-4147-A177-3AD203B41FA5}">
                      <a16:colId xmlns:a16="http://schemas.microsoft.com/office/drawing/2014/main" val="1228559081"/>
                    </a:ext>
                  </a:extLst>
                </a:gridCol>
              </a:tblGrid>
              <a:tr h="374692">
                <a:tc>
                  <a:txBody>
                    <a:bodyPr/>
                    <a:lstStyle/>
                    <a:p>
                      <a:pPr algn="ctr"/>
                      <a:endParaRPr lang="en-DE" sz="1300" dirty="0"/>
                    </a:p>
                  </a:txBody>
                  <a:tcPr marL="68476" marR="68476" marT="34237" marB="3423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  <a:endParaRPr lang="en-DE" sz="1300" dirty="0"/>
                    </a:p>
                  </a:txBody>
                  <a:tcPr marL="68476" marR="68476" marT="34237" marB="34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  <a:endParaRPr lang="en-DE" sz="1300" dirty="0"/>
                    </a:p>
                  </a:txBody>
                  <a:tcPr marL="68476" marR="68476" marT="34237" marB="34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  <a:endParaRPr lang="en-DE" sz="1300" dirty="0"/>
                    </a:p>
                  </a:txBody>
                  <a:tcPr marL="68476" marR="68476" marT="34237" marB="34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089405"/>
                  </a:ext>
                </a:extLst>
              </a:tr>
              <a:tr h="37469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  <a:endParaRPr lang="en-DE" sz="1300" dirty="0"/>
                    </a:p>
                  </a:txBody>
                  <a:tcPr marL="68476" marR="68476" marT="34237" marB="3423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0.8</a:t>
                      </a:r>
                      <a:endParaRPr lang="en-DE" sz="1300" dirty="0"/>
                    </a:p>
                  </a:txBody>
                  <a:tcPr marL="68476" marR="68476" marT="34237" marB="34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0.1</a:t>
                      </a:r>
                      <a:endParaRPr lang="en-DE" sz="1300" dirty="0"/>
                    </a:p>
                  </a:txBody>
                  <a:tcPr marL="68476" marR="68476" marT="34237" marB="34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0.1</a:t>
                      </a:r>
                      <a:endParaRPr lang="en-DE" sz="1300" dirty="0"/>
                    </a:p>
                  </a:txBody>
                  <a:tcPr marL="68476" marR="68476" marT="34237" marB="34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09126"/>
                  </a:ext>
                </a:extLst>
              </a:tr>
              <a:tr h="37469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  <a:endParaRPr lang="en-DE" sz="1300" dirty="0"/>
                    </a:p>
                  </a:txBody>
                  <a:tcPr marL="68476" marR="68476" marT="34237" marB="3423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0.4</a:t>
                      </a:r>
                      <a:endParaRPr lang="en-DE" sz="1300" dirty="0"/>
                    </a:p>
                  </a:txBody>
                  <a:tcPr marL="68476" marR="68476" marT="34237" marB="34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0.2</a:t>
                      </a:r>
                      <a:endParaRPr lang="en-DE" sz="1300" dirty="0"/>
                    </a:p>
                  </a:txBody>
                  <a:tcPr marL="68476" marR="68476" marT="34237" marB="34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0.4</a:t>
                      </a:r>
                      <a:endParaRPr lang="en-DE" sz="1300" dirty="0"/>
                    </a:p>
                  </a:txBody>
                  <a:tcPr marL="68476" marR="68476" marT="34237" marB="34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365143"/>
                  </a:ext>
                </a:extLst>
              </a:tr>
              <a:tr h="37469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  <a:endParaRPr lang="en-DE" sz="1300" dirty="0"/>
                    </a:p>
                  </a:txBody>
                  <a:tcPr marL="68476" marR="68476" marT="34237" marB="3423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0.4</a:t>
                      </a:r>
                      <a:endParaRPr lang="en-DE" sz="1300" dirty="0"/>
                    </a:p>
                  </a:txBody>
                  <a:tcPr marL="68476" marR="68476" marT="34237" marB="34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0.4</a:t>
                      </a:r>
                      <a:endParaRPr lang="en-DE" sz="1300" dirty="0"/>
                    </a:p>
                  </a:txBody>
                  <a:tcPr marL="68476" marR="68476" marT="34237" marB="34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0.2</a:t>
                      </a:r>
                      <a:endParaRPr lang="en-DE" sz="1300" dirty="0"/>
                    </a:p>
                  </a:txBody>
                  <a:tcPr marL="68476" marR="68476" marT="34237" marB="34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1180486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D0F6DE38-D08C-8FA2-8784-5BFACD7F30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2976139"/>
              </p:ext>
            </p:extLst>
          </p:nvPr>
        </p:nvGraphicFramePr>
        <p:xfrm>
          <a:off x="8344484" y="3904064"/>
          <a:ext cx="1707776" cy="1498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944">
                  <a:extLst>
                    <a:ext uri="{9D8B030D-6E8A-4147-A177-3AD203B41FA5}">
                      <a16:colId xmlns:a16="http://schemas.microsoft.com/office/drawing/2014/main" val="3449314161"/>
                    </a:ext>
                  </a:extLst>
                </a:gridCol>
                <a:gridCol w="426944">
                  <a:extLst>
                    <a:ext uri="{9D8B030D-6E8A-4147-A177-3AD203B41FA5}">
                      <a16:colId xmlns:a16="http://schemas.microsoft.com/office/drawing/2014/main" val="411750191"/>
                    </a:ext>
                  </a:extLst>
                </a:gridCol>
                <a:gridCol w="426944">
                  <a:extLst>
                    <a:ext uri="{9D8B030D-6E8A-4147-A177-3AD203B41FA5}">
                      <a16:colId xmlns:a16="http://schemas.microsoft.com/office/drawing/2014/main" val="3500946594"/>
                    </a:ext>
                  </a:extLst>
                </a:gridCol>
                <a:gridCol w="426944">
                  <a:extLst>
                    <a:ext uri="{9D8B030D-6E8A-4147-A177-3AD203B41FA5}">
                      <a16:colId xmlns:a16="http://schemas.microsoft.com/office/drawing/2014/main" val="1228559081"/>
                    </a:ext>
                  </a:extLst>
                </a:gridCol>
              </a:tblGrid>
              <a:tr h="374692">
                <a:tc>
                  <a:txBody>
                    <a:bodyPr/>
                    <a:lstStyle/>
                    <a:p>
                      <a:pPr algn="ctr"/>
                      <a:endParaRPr lang="en-DE" sz="1300" dirty="0"/>
                    </a:p>
                  </a:txBody>
                  <a:tcPr marL="68476" marR="68476" marT="34237" marB="3423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  <a:endParaRPr lang="en-DE" sz="1300" dirty="0"/>
                    </a:p>
                  </a:txBody>
                  <a:tcPr marL="68476" marR="68476" marT="34237" marB="34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  <a:endParaRPr lang="en-DE" sz="1300" dirty="0"/>
                    </a:p>
                  </a:txBody>
                  <a:tcPr marL="68476" marR="68476" marT="34237" marB="34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  <a:endParaRPr lang="en-DE" sz="1300" dirty="0"/>
                    </a:p>
                  </a:txBody>
                  <a:tcPr marL="68476" marR="68476" marT="34237" marB="34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089405"/>
                  </a:ext>
                </a:extLst>
              </a:tr>
              <a:tr h="37469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  <a:endParaRPr lang="en-DE" sz="1300" dirty="0"/>
                    </a:p>
                  </a:txBody>
                  <a:tcPr marL="68476" marR="68476" marT="34237" marB="3423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0.8</a:t>
                      </a:r>
                      <a:endParaRPr lang="en-DE" sz="1300" dirty="0"/>
                    </a:p>
                  </a:txBody>
                  <a:tcPr marL="68476" marR="68476" marT="34237" marB="34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0.1</a:t>
                      </a:r>
                      <a:endParaRPr lang="en-DE" sz="1300" dirty="0"/>
                    </a:p>
                  </a:txBody>
                  <a:tcPr marL="68476" marR="68476" marT="34237" marB="34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0.1</a:t>
                      </a:r>
                      <a:endParaRPr lang="en-DE" sz="1300" dirty="0"/>
                    </a:p>
                  </a:txBody>
                  <a:tcPr marL="68476" marR="68476" marT="34237" marB="34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09126"/>
                  </a:ext>
                </a:extLst>
              </a:tr>
              <a:tr h="37469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  <a:endParaRPr lang="en-DE" sz="1300" dirty="0"/>
                    </a:p>
                  </a:txBody>
                  <a:tcPr marL="68476" marR="68476" marT="34237" marB="3423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0.4</a:t>
                      </a:r>
                      <a:endParaRPr lang="en-DE" sz="1300" dirty="0"/>
                    </a:p>
                  </a:txBody>
                  <a:tcPr marL="68476" marR="68476" marT="34237" marB="34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0.2</a:t>
                      </a:r>
                      <a:endParaRPr lang="en-DE" sz="1300" dirty="0"/>
                    </a:p>
                  </a:txBody>
                  <a:tcPr marL="68476" marR="68476" marT="34237" marB="34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0.4</a:t>
                      </a:r>
                      <a:endParaRPr lang="en-DE" sz="1300" dirty="0"/>
                    </a:p>
                  </a:txBody>
                  <a:tcPr marL="68476" marR="68476" marT="34237" marB="34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365143"/>
                  </a:ext>
                </a:extLst>
              </a:tr>
              <a:tr h="37469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  <a:endParaRPr lang="en-DE" sz="1300" dirty="0"/>
                    </a:p>
                  </a:txBody>
                  <a:tcPr marL="68476" marR="68476" marT="34237" marB="3423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0.4</a:t>
                      </a:r>
                      <a:endParaRPr lang="en-DE" sz="1300" dirty="0"/>
                    </a:p>
                  </a:txBody>
                  <a:tcPr marL="68476" marR="68476" marT="34237" marB="34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0.4</a:t>
                      </a:r>
                      <a:endParaRPr lang="en-DE" sz="1300" dirty="0"/>
                    </a:p>
                  </a:txBody>
                  <a:tcPr marL="68476" marR="68476" marT="34237" marB="34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0.2</a:t>
                      </a:r>
                      <a:endParaRPr lang="en-DE" sz="1300" dirty="0"/>
                    </a:p>
                  </a:txBody>
                  <a:tcPr marL="68476" marR="68476" marT="34237" marB="34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118048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3310710-3719-FB3A-0D6A-B7A3D99B0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276107"/>
              </p:ext>
            </p:extLst>
          </p:nvPr>
        </p:nvGraphicFramePr>
        <p:xfrm>
          <a:off x="2089785" y="2621375"/>
          <a:ext cx="1132818" cy="331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606">
                  <a:extLst>
                    <a:ext uri="{9D8B030D-6E8A-4147-A177-3AD203B41FA5}">
                      <a16:colId xmlns:a16="http://schemas.microsoft.com/office/drawing/2014/main" val="1347041623"/>
                    </a:ext>
                  </a:extLst>
                </a:gridCol>
                <a:gridCol w="377606">
                  <a:extLst>
                    <a:ext uri="{9D8B030D-6E8A-4147-A177-3AD203B41FA5}">
                      <a16:colId xmlns:a16="http://schemas.microsoft.com/office/drawing/2014/main" val="282594128"/>
                    </a:ext>
                  </a:extLst>
                </a:gridCol>
                <a:gridCol w="377606">
                  <a:extLst>
                    <a:ext uri="{9D8B030D-6E8A-4147-A177-3AD203B41FA5}">
                      <a16:colId xmlns:a16="http://schemas.microsoft.com/office/drawing/2014/main" val="992085363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54264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333CEB-B492-EE94-0164-8DA9B5E4C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588162"/>
              </p:ext>
            </p:extLst>
          </p:nvPr>
        </p:nvGraphicFramePr>
        <p:xfrm>
          <a:off x="4146512" y="3641253"/>
          <a:ext cx="1132818" cy="331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606">
                  <a:extLst>
                    <a:ext uri="{9D8B030D-6E8A-4147-A177-3AD203B41FA5}">
                      <a16:colId xmlns:a16="http://schemas.microsoft.com/office/drawing/2014/main" val="1347041623"/>
                    </a:ext>
                  </a:extLst>
                </a:gridCol>
                <a:gridCol w="377606">
                  <a:extLst>
                    <a:ext uri="{9D8B030D-6E8A-4147-A177-3AD203B41FA5}">
                      <a16:colId xmlns:a16="http://schemas.microsoft.com/office/drawing/2014/main" val="282594128"/>
                    </a:ext>
                  </a:extLst>
                </a:gridCol>
                <a:gridCol w="377606">
                  <a:extLst>
                    <a:ext uri="{9D8B030D-6E8A-4147-A177-3AD203B41FA5}">
                      <a16:colId xmlns:a16="http://schemas.microsoft.com/office/drawing/2014/main" val="992085363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54264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C240297-6884-82FC-2007-5040B34A7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854202"/>
              </p:ext>
            </p:extLst>
          </p:nvPr>
        </p:nvGraphicFramePr>
        <p:xfrm>
          <a:off x="6429375" y="4653448"/>
          <a:ext cx="1295301" cy="331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767">
                  <a:extLst>
                    <a:ext uri="{9D8B030D-6E8A-4147-A177-3AD203B41FA5}">
                      <a16:colId xmlns:a16="http://schemas.microsoft.com/office/drawing/2014/main" val="1347041623"/>
                    </a:ext>
                  </a:extLst>
                </a:gridCol>
                <a:gridCol w="431767">
                  <a:extLst>
                    <a:ext uri="{9D8B030D-6E8A-4147-A177-3AD203B41FA5}">
                      <a16:colId xmlns:a16="http://schemas.microsoft.com/office/drawing/2014/main" val="282594128"/>
                    </a:ext>
                  </a:extLst>
                </a:gridCol>
                <a:gridCol w="431767">
                  <a:extLst>
                    <a:ext uri="{9D8B030D-6E8A-4147-A177-3AD203B41FA5}">
                      <a16:colId xmlns:a16="http://schemas.microsoft.com/office/drawing/2014/main" val="992085363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0.56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0.24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54264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EA88464-264C-99DE-C170-FEAE28B45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888952"/>
              </p:ext>
            </p:extLst>
          </p:nvPr>
        </p:nvGraphicFramePr>
        <p:xfrm>
          <a:off x="8687954" y="5691673"/>
          <a:ext cx="1433313" cy="331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7771">
                  <a:extLst>
                    <a:ext uri="{9D8B030D-6E8A-4147-A177-3AD203B41FA5}">
                      <a16:colId xmlns:a16="http://schemas.microsoft.com/office/drawing/2014/main" val="1347041623"/>
                    </a:ext>
                  </a:extLst>
                </a:gridCol>
                <a:gridCol w="477771">
                  <a:extLst>
                    <a:ext uri="{9D8B030D-6E8A-4147-A177-3AD203B41FA5}">
                      <a16:colId xmlns:a16="http://schemas.microsoft.com/office/drawing/2014/main" val="282594128"/>
                    </a:ext>
                  </a:extLst>
                </a:gridCol>
                <a:gridCol w="477771">
                  <a:extLst>
                    <a:ext uri="{9D8B030D-6E8A-4147-A177-3AD203B41FA5}">
                      <a16:colId xmlns:a16="http://schemas.microsoft.com/office/drawing/2014/main" val="992085363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0.624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0.184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0.192</a:t>
                      </a:r>
                      <a:endParaRPr lang="en-DE" sz="1200" dirty="0"/>
                    </a:p>
                  </a:txBody>
                  <a:tcPr marL="60563" marR="60563" marT="30281" marB="30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542649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B968165C-9398-D617-72E8-E99AB7499AC8}"/>
              </a:ext>
            </a:extLst>
          </p:cNvPr>
          <p:cNvGrpSpPr/>
          <p:nvPr/>
        </p:nvGrpSpPr>
        <p:grpSpPr>
          <a:xfrm>
            <a:off x="1003033" y="4300165"/>
            <a:ext cx="3085896" cy="2032274"/>
            <a:chOff x="1003033" y="4300165"/>
            <a:chExt cx="3085896" cy="203227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8008033-D035-29B4-88BE-EC44867F6DC4}"/>
                </a:ext>
              </a:extLst>
            </p:cNvPr>
            <p:cNvGrpSpPr/>
            <p:nvPr/>
          </p:nvGrpSpPr>
          <p:grpSpPr>
            <a:xfrm>
              <a:off x="1459655" y="4641479"/>
              <a:ext cx="2182745" cy="1463972"/>
              <a:chOff x="5779045" y="2856707"/>
              <a:chExt cx="2182745" cy="1463972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73D2028-97B1-7E96-7ED3-A5F53D4764D6}"/>
                  </a:ext>
                </a:extLst>
              </p:cNvPr>
              <p:cNvSpPr/>
              <p:nvPr/>
            </p:nvSpPr>
            <p:spPr>
              <a:xfrm>
                <a:off x="5779045" y="3684339"/>
                <a:ext cx="633909" cy="6339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  <a:endParaRPr lang="en-DE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5E78E2F-99EB-970D-ACBE-53D751A0CECF}"/>
                  </a:ext>
                </a:extLst>
              </p:cNvPr>
              <p:cNvSpPr/>
              <p:nvPr/>
            </p:nvSpPr>
            <p:spPr>
              <a:xfrm>
                <a:off x="7327881" y="3686770"/>
                <a:ext cx="633909" cy="6339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  <a:endParaRPr lang="en-DE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0885077-4975-D054-71CE-B37C58D80CAE}"/>
                  </a:ext>
                </a:extLst>
              </p:cNvPr>
              <p:cNvSpPr/>
              <p:nvPr/>
            </p:nvSpPr>
            <p:spPr>
              <a:xfrm>
                <a:off x="6556356" y="2856707"/>
                <a:ext cx="633909" cy="6339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  <a:endParaRPr lang="en-DE" dirty="0"/>
              </a:p>
            </p:txBody>
          </p:sp>
          <p:cxnSp>
            <p:nvCxnSpPr>
              <p:cNvPr id="19" name="Connector: Elbow 18">
                <a:extLst>
                  <a:ext uri="{FF2B5EF4-FFF2-40B4-BE49-F238E27FC236}">
                    <a16:creationId xmlns:a16="http://schemas.microsoft.com/office/drawing/2014/main" id="{6E22C344-53DB-8CA2-736E-B1B7C0CEE08C}"/>
                  </a:ext>
                </a:extLst>
              </p:cNvPr>
              <p:cNvCxnSpPr>
                <a:cxnSpLocks/>
                <a:stCxn id="16" idx="0"/>
                <a:endCxn id="18" idx="1"/>
              </p:cNvCxnSpPr>
              <p:nvPr/>
            </p:nvCxnSpPr>
            <p:spPr>
              <a:xfrm rot="5400000" flipH="1" flipV="1">
                <a:off x="6070840" y="3198823"/>
                <a:ext cx="510677" cy="460356"/>
              </a:xfrm>
              <a:prstGeom prst="bentConnector2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A182420E-0BF8-B9A2-57D9-71D19917134F}"/>
                  </a:ext>
                </a:extLst>
              </p:cNvPr>
              <p:cNvCxnSpPr>
                <a:cxnSpLocks/>
                <a:stCxn id="16" idx="3"/>
                <a:endCxn id="17" idx="1"/>
              </p:cNvCxnSpPr>
              <p:nvPr/>
            </p:nvCxnSpPr>
            <p:spPr>
              <a:xfrm>
                <a:off x="6412954" y="4001294"/>
                <a:ext cx="914927" cy="2431"/>
              </a:xfrm>
              <a:prstGeom prst="bentConnector3">
                <a:avLst>
                  <a:gd name="adj1" fmla="val 50000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36730819-6B7C-4BF8-6043-83A2D6F30832}"/>
                  </a:ext>
                </a:extLst>
              </p:cNvPr>
              <p:cNvCxnSpPr>
                <a:cxnSpLocks/>
                <a:stCxn id="18" idx="3"/>
                <a:endCxn id="17" idx="0"/>
              </p:cNvCxnSpPr>
              <p:nvPr/>
            </p:nvCxnSpPr>
            <p:spPr>
              <a:xfrm>
                <a:off x="7190265" y="3173662"/>
                <a:ext cx="454571" cy="513108"/>
              </a:xfrm>
              <a:prstGeom prst="bentConnector2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22A1534-1128-DE6D-BE90-BFDB1529149D}"/>
                </a:ext>
              </a:extLst>
            </p:cNvPr>
            <p:cNvSpPr txBox="1"/>
            <p:nvPr/>
          </p:nvSpPr>
          <p:spPr>
            <a:xfrm>
              <a:off x="3325445" y="5099779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0.1</a:t>
              </a:r>
              <a:endParaRPr lang="en-DE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4F2A8C-1E33-8F63-FA85-C1F0A0B4A53E}"/>
                </a:ext>
              </a:extLst>
            </p:cNvPr>
            <p:cNvSpPr txBox="1"/>
            <p:nvPr/>
          </p:nvSpPr>
          <p:spPr>
            <a:xfrm>
              <a:off x="1712200" y="4589101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0.4</a:t>
              </a:r>
              <a:endParaRPr lang="en-DE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BB6BBC-6271-DF39-0A07-F98847E6EEE9}"/>
                </a:ext>
              </a:extLst>
            </p:cNvPr>
            <p:cNvSpPr txBox="1"/>
            <p:nvPr/>
          </p:nvSpPr>
          <p:spPr>
            <a:xfrm>
              <a:off x="2067080" y="5699298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0.4</a:t>
              </a:r>
              <a:endParaRPr lang="en-DE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22DF8C-3994-9E47-DE76-CB51235F4148}"/>
                </a:ext>
              </a:extLst>
            </p:cNvPr>
            <p:cNvSpPr txBox="1"/>
            <p:nvPr/>
          </p:nvSpPr>
          <p:spPr>
            <a:xfrm>
              <a:off x="2576388" y="5693335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0.1</a:t>
              </a:r>
              <a:endParaRPr lang="en-DE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270A776-D20E-7052-5D45-35F39D2AEF47}"/>
                </a:ext>
              </a:extLst>
            </p:cNvPr>
            <p:cNvSpPr txBox="1"/>
            <p:nvPr/>
          </p:nvSpPr>
          <p:spPr>
            <a:xfrm>
              <a:off x="2844265" y="460821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0.4</a:t>
              </a:r>
              <a:endParaRPr lang="en-DE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204336C-3002-258C-BDAC-CB221993039F}"/>
                </a:ext>
              </a:extLst>
            </p:cNvPr>
            <p:cNvSpPr txBox="1"/>
            <p:nvPr/>
          </p:nvSpPr>
          <p:spPr>
            <a:xfrm>
              <a:off x="1326780" y="5044980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0.4</a:t>
              </a:r>
              <a:endParaRPr lang="en-DE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0F9616-22F0-CF31-6E77-E5A13ABE8852}"/>
                </a:ext>
              </a:extLst>
            </p:cNvPr>
            <p:cNvSpPr txBox="1"/>
            <p:nvPr/>
          </p:nvSpPr>
          <p:spPr>
            <a:xfrm>
              <a:off x="3606105" y="5963107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0.8</a:t>
              </a:r>
              <a:endParaRPr lang="en-DE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2FE6349-7268-FD61-952D-C5F055B663D9}"/>
                </a:ext>
              </a:extLst>
            </p:cNvPr>
            <p:cNvSpPr txBox="1"/>
            <p:nvPr/>
          </p:nvSpPr>
          <p:spPr>
            <a:xfrm>
              <a:off x="1003033" y="591835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0.2</a:t>
              </a:r>
              <a:endParaRPr lang="en-DE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52C095E-50A7-48CE-0254-2723BE75AE30}"/>
                </a:ext>
              </a:extLst>
            </p:cNvPr>
            <p:cNvSpPr txBox="1"/>
            <p:nvPr/>
          </p:nvSpPr>
          <p:spPr>
            <a:xfrm>
              <a:off x="2315705" y="4300165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0.2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75751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442CB1-5437-4532-8640-6B4698625E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7"/>
          <a:stretch/>
        </p:blipFill>
        <p:spPr>
          <a:xfrm>
            <a:off x="1152525" y="981869"/>
            <a:ext cx="4943475" cy="35607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0F9D8E-85A9-4892-8018-646DDF70FC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81"/>
          <a:stretch/>
        </p:blipFill>
        <p:spPr>
          <a:xfrm>
            <a:off x="6210300" y="981869"/>
            <a:ext cx="4829175" cy="35607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5C0764-2222-4BE4-ACB6-33CB67DFD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19" t="75046" r="10356" b="13121"/>
          <a:stretch/>
        </p:blipFill>
        <p:spPr>
          <a:xfrm>
            <a:off x="3600450" y="3669506"/>
            <a:ext cx="1983581" cy="4238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EAED1F-0225-4834-91AB-42580FBD7DFF}"/>
              </a:ext>
            </a:extLst>
          </p:cNvPr>
          <p:cNvSpPr txBox="1"/>
          <p:nvPr/>
        </p:nvSpPr>
        <p:spPr>
          <a:xfrm>
            <a:off x="1466850" y="5202053"/>
            <a:ext cx="9486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A neural network can learn monotone quantifiers faster </a:t>
            </a:r>
          </a:p>
          <a:p>
            <a:pPr algn="ctr"/>
            <a:r>
              <a:rPr lang="en-GB" sz="2800" dirty="0"/>
              <a:t>than non-monotone quantifiers.</a:t>
            </a:r>
          </a:p>
        </p:txBody>
      </p:sp>
    </p:spTree>
    <p:extLst>
      <p:ext uri="{BB962C8B-B14F-4D97-AF65-F5344CB8AC3E}">
        <p14:creationId xmlns:p14="http://schemas.microsoft.com/office/powerpoint/2010/main" val="410273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65282-942B-A6CA-9BAE-51850B6F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distribution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CD585-580F-78CC-F422-652277150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30588"/>
          </a:xfrm>
        </p:spPr>
        <p:txBody>
          <a:bodyPr>
            <a:normAutofit/>
          </a:bodyPr>
          <a:lstStyle/>
          <a:p>
            <a:r>
              <a:rPr lang="en-US" dirty="0"/>
              <a:t>When the situation is not symmetric across rooms, you might always tend to end up in a certain room over time</a:t>
            </a:r>
          </a:p>
          <a:p>
            <a:r>
              <a:rPr lang="en-US" dirty="0"/>
              <a:t>Two possible reasons:</a:t>
            </a:r>
          </a:p>
          <a:p>
            <a:pPr lvl="1"/>
            <a:r>
              <a:rPr lang="en-US" dirty="0"/>
              <a:t>When we get to A, we stick to it</a:t>
            </a:r>
          </a:p>
          <a:p>
            <a:pPr lvl="1"/>
            <a:r>
              <a:rPr lang="en-US" dirty="0"/>
              <a:t>When we are in a different room, we tend to go to A</a:t>
            </a:r>
          </a:p>
          <a:p>
            <a:r>
              <a:rPr lang="en-US" dirty="0"/>
              <a:t>We can see time evolution at </a:t>
            </a:r>
            <a:r>
              <a:rPr lang="en-US" dirty="0">
                <a:hlinkClick r:id="rId2"/>
              </a:rPr>
              <a:t>https://www.mathematik.tu-clausthal.de/en/mathematics-interactive/simulation/markov-chain-discrete/</a:t>
            </a:r>
            <a:endParaRPr lang="en-US" dirty="0"/>
          </a:p>
          <a:p>
            <a:r>
              <a:rPr lang="en-US" dirty="0"/>
              <a:t>Over time, it does not matter where one starts, one reaches a certain probability of being in each room</a:t>
            </a:r>
          </a:p>
          <a:p>
            <a:pPr lvl="1"/>
            <a:r>
              <a:rPr lang="en-US" dirty="0"/>
              <a:t>(Note: condition of ergodicity)</a:t>
            </a:r>
          </a:p>
          <a:p>
            <a:r>
              <a:rPr lang="en-US" dirty="0"/>
              <a:t>This distribution that we tend towards over time is called </a:t>
            </a:r>
            <a:r>
              <a:rPr lang="en-US" i="1" dirty="0"/>
              <a:t>stationary</a:t>
            </a:r>
          </a:p>
          <a:p>
            <a:r>
              <a:rPr lang="en-US" dirty="0"/>
              <a:t>Important insight: time average == space average</a:t>
            </a:r>
          </a:p>
        </p:txBody>
      </p:sp>
    </p:spTree>
    <p:extLst>
      <p:ext uri="{BB962C8B-B14F-4D97-AF65-F5344CB8AC3E}">
        <p14:creationId xmlns:p14="http://schemas.microsoft.com/office/powerpoint/2010/main" val="268179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40E9C-1599-3C57-8C3C-35694EA1D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600" i="1" dirty="0"/>
              <a:t>Where the hell am I going with this?</a:t>
            </a:r>
            <a:endParaRPr lang="en-DE" sz="3600" i="1" dirty="0"/>
          </a:p>
        </p:txBody>
      </p:sp>
    </p:spTree>
    <p:extLst>
      <p:ext uri="{BB962C8B-B14F-4D97-AF65-F5344CB8AC3E}">
        <p14:creationId xmlns:p14="http://schemas.microsoft.com/office/powerpoint/2010/main" val="2677288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3E2E-9887-EA6B-F435-1B1878DE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Iterated learning </a:t>
            </a:r>
            <a:r>
              <a:rPr lang="en-US" i="1" dirty="0"/>
              <a:t>is</a:t>
            </a:r>
            <a:r>
              <a:rPr lang="en-US" dirty="0"/>
              <a:t> a Markov chain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6BE3F-3B7B-5314-D3E8-74821723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11815" cy="4872991"/>
          </a:xfrm>
        </p:spPr>
        <p:txBody>
          <a:bodyPr>
            <a:normAutofit/>
          </a:bodyPr>
          <a:lstStyle/>
          <a:p>
            <a:r>
              <a:rPr lang="en-US" dirty="0"/>
              <a:t>Now imagine:</a:t>
            </a:r>
          </a:p>
          <a:p>
            <a:pPr lvl="1"/>
            <a:r>
              <a:rPr lang="en-US" dirty="0"/>
              <a:t>Instead of rooms we have all the possible languages (or lang fragments)</a:t>
            </a:r>
          </a:p>
          <a:p>
            <a:pPr lvl="1"/>
            <a:r>
              <a:rPr lang="en-US" dirty="0"/>
              <a:t>Instead of ‘timesteps’ we have generations of cultural transmission</a:t>
            </a:r>
          </a:p>
          <a:p>
            <a:pPr lvl="1"/>
            <a:r>
              <a:rPr lang="en-US" dirty="0"/>
              <a:t>Instead of ‘moving’ we have ‘acquiring from parent’</a:t>
            </a:r>
          </a:p>
          <a:p>
            <a:pPr lvl="2"/>
            <a:r>
              <a:rPr lang="en-US" dirty="0"/>
              <a:t>Conditional distribution over learner’s language given teacher’s</a:t>
            </a:r>
          </a:p>
          <a:p>
            <a:r>
              <a:rPr lang="en-US" dirty="0"/>
              <a:t>Iterated Learning as a Markov Chain</a:t>
            </a:r>
          </a:p>
          <a:p>
            <a:pPr lvl="1"/>
            <a:r>
              <a:rPr lang="en-US" dirty="0"/>
              <a:t>At each new generation, the learner acquires a language from the teacher</a:t>
            </a:r>
          </a:p>
          <a:p>
            <a:pPr lvl="1"/>
            <a:r>
              <a:rPr lang="en-US" dirty="0"/>
              <a:t>How could the amount of data seen by the learner affect the process?</a:t>
            </a:r>
          </a:p>
          <a:p>
            <a:pPr lvl="1"/>
            <a:r>
              <a:rPr lang="en-US" dirty="0"/>
              <a:t>Language spoken at each generation only depends on previous one</a:t>
            </a:r>
          </a:p>
          <a:p>
            <a:pPr lvl="1"/>
            <a:r>
              <a:rPr lang="en-US" dirty="0"/>
              <a:t>Iterated learning can be thought of as a Markov Chain</a:t>
            </a:r>
          </a:p>
          <a:p>
            <a:pPr lvl="1"/>
            <a:r>
              <a:rPr lang="en-US" dirty="0"/>
              <a:t>…and therefore it has a stationary distribution!</a:t>
            </a:r>
          </a:p>
          <a:p>
            <a:pPr lvl="2"/>
            <a:r>
              <a:rPr lang="en-US" dirty="0"/>
              <a:t>(With some weak assumptions)</a:t>
            </a:r>
          </a:p>
          <a:p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8233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BDED-D5CF-12BB-8B93-1D79B685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stationary distribution of IL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F26D7-6D60-CE07-68C8-E570728FF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Deep insight: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Under IL, it doesn’t matter where we start!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(Assuming ergodicity)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IL isn’t (necessarily) a </a:t>
            </a:r>
            <a:r>
              <a:rPr lang="en-US" i="1" dirty="0"/>
              <a:t>diachronic </a:t>
            </a:r>
            <a:r>
              <a:rPr lang="en-US" dirty="0"/>
              <a:t>model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do we find the stationary distribution? </a:t>
            </a:r>
          </a:p>
          <a:p>
            <a:pPr marL="171450" indent="-171450">
              <a:buFontTx/>
              <a:buChar char="-"/>
            </a:pPr>
            <a:r>
              <a:rPr lang="en-US" i="1" dirty="0"/>
              <a:t>Model</a:t>
            </a:r>
            <a:r>
              <a:rPr lang="en-US" dirty="0"/>
              <a:t> iterated learning</a:t>
            </a:r>
            <a:endParaRPr lang="en-US" i="1" dirty="0"/>
          </a:p>
          <a:p>
            <a:pPr marL="628650" lvl="1" indent="-171450">
              <a:buFontTx/>
              <a:buChar char="-"/>
            </a:pPr>
            <a:r>
              <a:rPr lang="en-US" dirty="0"/>
              <a:t>Pick a model of the domain (set of possible languages)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Pick a model of learning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simulation (or find first eigenvalue of transition matrix)</a:t>
            </a:r>
          </a:p>
          <a:p>
            <a:pPr marL="171450" indent="-171450">
              <a:buFontTx/>
              <a:buChar char="-"/>
            </a:pPr>
            <a:r>
              <a:rPr lang="en-US" dirty="0"/>
              <a:t>Let’s look at two models of learning: Bayesian learning and neural learning</a:t>
            </a:r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4803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9E667-A3D5-1D7F-1B27-E3D1196D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the situation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BF7A5-EBCF-393F-FCE7-A02B004F8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started with the linkage problem: how does learnability influence language?</a:t>
            </a:r>
          </a:p>
          <a:p>
            <a:r>
              <a:rPr lang="en-US" dirty="0"/>
              <a:t>This can be answered by iterated learning as a model of cultural evolution</a:t>
            </a:r>
          </a:p>
          <a:p>
            <a:r>
              <a:rPr lang="en-US" dirty="0"/>
              <a:t>We saw that iterated learning can be interpreted as a Markov chain</a:t>
            </a:r>
          </a:p>
          <a:p>
            <a:r>
              <a:rPr lang="en-US" dirty="0"/>
              <a:t>We need two ingredients for implementing IL as a Markov chain:</a:t>
            </a:r>
          </a:p>
          <a:p>
            <a:pPr lvl="1"/>
            <a:r>
              <a:rPr lang="en-US" dirty="0"/>
              <a:t>The space of possible states (</a:t>
            </a:r>
            <a:r>
              <a:rPr lang="en-US" dirty="0" err="1"/>
              <a:t>langs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model of transition (learning)</a:t>
            </a:r>
          </a:p>
          <a:p>
            <a:pPr lvl="1"/>
            <a:endParaRPr lang="en-US" dirty="0"/>
          </a:p>
          <a:p>
            <a:r>
              <a:rPr lang="en-US" dirty="0"/>
              <a:t>Bayesian inference is a model of language acquisition to combine with IL!</a:t>
            </a:r>
          </a:p>
        </p:txBody>
      </p:sp>
    </p:spTree>
    <p:extLst>
      <p:ext uri="{BB962C8B-B14F-4D97-AF65-F5344CB8AC3E}">
        <p14:creationId xmlns:p14="http://schemas.microsoft.com/office/powerpoint/2010/main" val="31298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C04A-A56F-4FEA-AABF-829C4A917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Bayesian Iterated Learning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15867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553B-5967-089D-217E-5DD6E645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theorem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4D514-94A1-C75A-1450-CBC0A8657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9485"/>
          </a:xfrm>
        </p:spPr>
        <p:txBody>
          <a:bodyPr/>
          <a:lstStyle/>
          <a:p>
            <a:r>
              <a:rPr lang="en-US" dirty="0"/>
              <a:t>Bayes’ theorem is easy to prove: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hard to understand!</a:t>
            </a:r>
          </a:p>
          <a:p>
            <a:r>
              <a:rPr lang="en-US" dirty="0"/>
              <a:t>Four components: prior, likelihood, posterior, evidence</a:t>
            </a:r>
            <a:endParaRPr lang="en-DE" dirty="0"/>
          </a:p>
        </p:txBody>
      </p:sp>
      <p:pic>
        <p:nvPicPr>
          <p:cNvPr id="4" name="Picture 3" descr="\documentclass{article}&#10;\usepackage{amsmath}&#10;\pagestyle{empty}&#10;\begin{document}&#10;\begin{align*}&#10;P(H \&amp; D) &#10;&amp;= P(H \mid D) P(D) \\&#10;&amp;= P(D \mid H) P(H) \\&#10;P(H \mid D) P(D) &#10;&amp;= P(D \mid H) P(H) \\&#10;P(H \mid D) &amp;= \frac{P(D \mid H)P(H)}{P(D)}&#10;\end{align*}&#10;\end{document}" title="IguanaTex Bitmap Display">
            <a:extLst>
              <a:ext uri="{FF2B5EF4-FFF2-40B4-BE49-F238E27FC236}">
                <a16:creationId xmlns:a16="http://schemas.microsoft.com/office/drawing/2014/main" id="{D203C92E-721F-44EE-D63E-82490B687F1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487" y="2842895"/>
            <a:ext cx="4439771" cy="208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7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553B-5967-089D-217E-5DD6E645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learning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4D514-94A1-C75A-1450-CBC0A8657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Usually, we apply Bayes theorem to calculate P(H | D), where:</a:t>
            </a:r>
          </a:p>
          <a:p>
            <a:pPr lvl="1"/>
            <a:r>
              <a:rPr lang="en-US" dirty="0"/>
              <a:t>H is unobservable</a:t>
            </a:r>
          </a:p>
          <a:p>
            <a:pPr lvl="1"/>
            <a:r>
              <a:rPr lang="en-US" dirty="0"/>
              <a:t>D is observable</a:t>
            </a:r>
          </a:p>
          <a:p>
            <a:r>
              <a:rPr lang="en-US" dirty="0"/>
              <a:t>You can think of an application of Bayes theorem as a way of updating one’s model of the world when new data comes in.</a:t>
            </a:r>
          </a:p>
          <a:p>
            <a:r>
              <a:rPr lang="en-US" dirty="0"/>
              <a:t>A prior and a posterior then are relative to </a:t>
            </a:r>
            <a:r>
              <a:rPr lang="en-US" i="1" dirty="0"/>
              <a:t>one update</a:t>
            </a:r>
            <a:endParaRPr lang="en-US" dirty="0"/>
          </a:p>
          <a:p>
            <a:r>
              <a:rPr lang="en-US" dirty="0"/>
              <a:t>So we can think of one application of Bayes’ theorem as an update in the state of knowledge given some data</a:t>
            </a:r>
          </a:p>
          <a:p>
            <a:r>
              <a:rPr lang="en-US" dirty="0"/>
              <a:t>This gives a very natural way of thinking about the way humans could update their picture of unknown quantities given a stream of new evidence.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254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5551E-E00D-AB9B-6A2A-34228C9D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learning in Bayesian agents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E16DD-7D36-563F-93B9-E97F65663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language acquisition </a:t>
            </a:r>
          </a:p>
          <a:p>
            <a:pPr lvl="1"/>
            <a:r>
              <a:rPr lang="en-US" dirty="0"/>
              <a:t>The hypotheses are possible languages / semantic objects</a:t>
            </a:r>
          </a:p>
          <a:p>
            <a:pPr lvl="1"/>
            <a:r>
              <a:rPr lang="en-US" dirty="0"/>
              <a:t>The data is linguistic data produced by the hypotheses</a:t>
            </a:r>
          </a:p>
          <a:p>
            <a:r>
              <a:rPr lang="en-US" dirty="0"/>
              <a:t>Ex1</a:t>
            </a:r>
          </a:p>
          <a:p>
            <a:pPr lvl="1"/>
            <a:r>
              <a:rPr lang="en-US" dirty="0"/>
              <a:t>H: section of conceptual space (nominal meaning)</a:t>
            </a:r>
          </a:p>
          <a:p>
            <a:pPr lvl="1"/>
            <a:r>
              <a:rPr lang="en-US" dirty="0"/>
              <a:t>D: set of objects to which the noun applies</a:t>
            </a:r>
          </a:p>
          <a:p>
            <a:r>
              <a:rPr lang="en-US" dirty="0"/>
              <a:t>Ex2</a:t>
            </a:r>
          </a:p>
          <a:p>
            <a:pPr lvl="1"/>
            <a:r>
              <a:rPr lang="en-US" dirty="0"/>
              <a:t>H: section of a scale (adjectival meaning)</a:t>
            </a:r>
          </a:p>
          <a:p>
            <a:pPr lvl="1"/>
            <a:r>
              <a:rPr lang="en-US" dirty="0"/>
              <a:t>D: set of tuples (degree, truth value)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5517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5551E-E00D-AB9B-6A2A-34228C9D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Learning in Bayesian agents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E16DD-7D36-563F-93B9-E97F65663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51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Bayesian language acquisition:</a:t>
            </a:r>
          </a:p>
          <a:p>
            <a:r>
              <a:rPr lang="en-US" b="1" dirty="0"/>
              <a:t>Prior </a:t>
            </a:r>
          </a:p>
          <a:p>
            <a:pPr lvl="1"/>
            <a:r>
              <a:rPr lang="en-US" dirty="0"/>
              <a:t>Encodes the cognitive biases towards some languages over others</a:t>
            </a:r>
          </a:p>
          <a:p>
            <a:pPr lvl="1"/>
            <a:r>
              <a:rPr lang="en-US" dirty="0"/>
              <a:t>NOTE: This need not be language specific!</a:t>
            </a:r>
          </a:p>
          <a:p>
            <a:pPr lvl="1"/>
            <a:r>
              <a:rPr lang="en-US" dirty="0"/>
              <a:t>E.g. simplicity bias is not linguistic </a:t>
            </a:r>
          </a:p>
          <a:p>
            <a:r>
              <a:rPr lang="en-US" b="1" dirty="0"/>
              <a:t>Likelihood</a:t>
            </a:r>
          </a:p>
          <a:p>
            <a:pPr lvl="1"/>
            <a:r>
              <a:rPr lang="en-US" dirty="0"/>
              <a:t>Encodes the probability that a language user with a specific language would produce each possible utterance in each possible situation</a:t>
            </a:r>
          </a:p>
          <a:p>
            <a:r>
              <a:rPr lang="en-US" b="1" dirty="0"/>
              <a:t>Posterior</a:t>
            </a:r>
          </a:p>
          <a:p>
            <a:pPr lvl="1"/>
            <a:r>
              <a:rPr lang="en-US" dirty="0"/>
              <a:t>The probability of each possible language given the observed utterance/situation</a:t>
            </a:r>
          </a:p>
          <a:p>
            <a:r>
              <a:rPr lang="en-US" dirty="0"/>
              <a:t>Let’s see a simple example of Bayesian language acquisition</a:t>
            </a:r>
          </a:p>
          <a:p>
            <a:pPr lvl="1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3249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298F32-A5D8-4560-A6D5-17466A4162C4}"/>
              </a:ext>
            </a:extLst>
          </p:cNvPr>
          <p:cNvSpPr txBox="1"/>
          <p:nvPr/>
        </p:nvSpPr>
        <p:spPr>
          <a:xfrm>
            <a:off x="839602" y="2686259"/>
            <a:ext cx="38920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Monotone quantifiers </a:t>
            </a:r>
          </a:p>
          <a:p>
            <a:r>
              <a:rPr lang="en-GB" sz="3200" dirty="0"/>
              <a:t>are more learnable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32D3806-1F1E-471C-8098-88BC790DCF97}"/>
              </a:ext>
            </a:extLst>
          </p:cNvPr>
          <p:cNvCxnSpPr>
            <a:cxnSpLocks/>
          </p:cNvCxnSpPr>
          <p:nvPr/>
        </p:nvCxnSpPr>
        <p:spPr>
          <a:xfrm>
            <a:off x="4960263" y="3224868"/>
            <a:ext cx="27783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2DD53D-BC2F-4C39-A232-0C95222D1E52}"/>
              </a:ext>
            </a:extLst>
          </p:cNvPr>
          <p:cNvSpPr txBox="1"/>
          <p:nvPr/>
        </p:nvSpPr>
        <p:spPr>
          <a:xfrm>
            <a:off x="7662431" y="2686259"/>
            <a:ext cx="2883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/>
              <a:t>Quantifiers </a:t>
            </a:r>
          </a:p>
          <a:p>
            <a:pPr algn="r"/>
            <a:r>
              <a:rPr lang="en-GB" sz="3200" dirty="0"/>
              <a:t>are monotone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9194A-FB8F-422B-9B84-4A0FB5E16C33}"/>
              </a:ext>
            </a:extLst>
          </p:cNvPr>
          <p:cNvSpPr txBox="1"/>
          <p:nvPr/>
        </p:nvSpPr>
        <p:spPr>
          <a:xfrm>
            <a:off x="6094471" y="2932480"/>
            <a:ext cx="433753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3200" dirty="0"/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22FBB9-F132-48B4-9B5E-FE41E2E27392}"/>
              </a:ext>
            </a:extLst>
          </p:cNvPr>
          <p:cNvSpPr txBox="1"/>
          <p:nvPr/>
        </p:nvSpPr>
        <p:spPr>
          <a:xfrm>
            <a:off x="4199241" y="4347084"/>
            <a:ext cx="38920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Problem of Linkage </a:t>
            </a:r>
          </a:p>
          <a:p>
            <a:pPr algn="ctr"/>
            <a:r>
              <a:rPr lang="en-GB" sz="3200" dirty="0"/>
              <a:t>(Kirby 1999)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4CB865-B595-DE9B-D9AE-9F9B6C95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619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19ED-4C13-85C1-7E4B-58FAF9DA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07306-0AE5-CFEC-83B5-FE6710E77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objects, two words</a:t>
            </a:r>
          </a:p>
          <a:p>
            <a:r>
              <a:rPr lang="en-US" dirty="0"/>
              <a:t>Each word refers to some of the objects</a:t>
            </a:r>
          </a:p>
          <a:p>
            <a:r>
              <a:rPr lang="en-US" dirty="0"/>
              <a:t>Possible languages (at least one obj per word and one word per obj):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Suppose that there is a bias against ambiguity, e.g. this prior: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D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902873-16EA-3781-1572-61110DE70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997560"/>
              </p:ext>
            </p:extLst>
          </p:nvPr>
        </p:nvGraphicFramePr>
        <p:xfrm>
          <a:off x="2311620" y="3484563"/>
          <a:ext cx="958602" cy="813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534">
                  <a:extLst>
                    <a:ext uri="{9D8B030D-6E8A-4147-A177-3AD203B41FA5}">
                      <a16:colId xmlns:a16="http://schemas.microsoft.com/office/drawing/2014/main" val="4201216944"/>
                    </a:ext>
                  </a:extLst>
                </a:gridCol>
                <a:gridCol w="319534">
                  <a:extLst>
                    <a:ext uri="{9D8B030D-6E8A-4147-A177-3AD203B41FA5}">
                      <a16:colId xmlns:a16="http://schemas.microsoft.com/office/drawing/2014/main" val="4166464458"/>
                    </a:ext>
                  </a:extLst>
                </a:gridCol>
                <a:gridCol w="319534">
                  <a:extLst>
                    <a:ext uri="{9D8B030D-6E8A-4147-A177-3AD203B41FA5}">
                      <a16:colId xmlns:a16="http://schemas.microsoft.com/office/drawing/2014/main" val="2893520394"/>
                    </a:ext>
                  </a:extLst>
                </a:gridCol>
              </a:tblGrid>
              <a:tr h="2710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o2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721853"/>
                  </a:ext>
                </a:extLst>
              </a:tr>
              <a:tr h="2710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787554"/>
                  </a:ext>
                </a:extLst>
              </a:tr>
              <a:tr h="2710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w2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74008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A2CD66-974E-EFEE-952E-51ED3698B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861643"/>
              </p:ext>
            </p:extLst>
          </p:nvPr>
        </p:nvGraphicFramePr>
        <p:xfrm>
          <a:off x="3425334" y="3484563"/>
          <a:ext cx="958602" cy="813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534">
                  <a:extLst>
                    <a:ext uri="{9D8B030D-6E8A-4147-A177-3AD203B41FA5}">
                      <a16:colId xmlns:a16="http://schemas.microsoft.com/office/drawing/2014/main" val="4201216944"/>
                    </a:ext>
                  </a:extLst>
                </a:gridCol>
                <a:gridCol w="319534">
                  <a:extLst>
                    <a:ext uri="{9D8B030D-6E8A-4147-A177-3AD203B41FA5}">
                      <a16:colId xmlns:a16="http://schemas.microsoft.com/office/drawing/2014/main" val="4166464458"/>
                    </a:ext>
                  </a:extLst>
                </a:gridCol>
                <a:gridCol w="319534">
                  <a:extLst>
                    <a:ext uri="{9D8B030D-6E8A-4147-A177-3AD203B41FA5}">
                      <a16:colId xmlns:a16="http://schemas.microsoft.com/office/drawing/2014/main" val="2893520394"/>
                    </a:ext>
                  </a:extLst>
                </a:gridCol>
              </a:tblGrid>
              <a:tr h="2710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L2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o2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721853"/>
                  </a:ext>
                </a:extLst>
              </a:tr>
              <a:tr h="2710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787554"/>
                  </a:ext>
                </a:extLst>
              </a:tr>
              <a:tr h="2710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w2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740086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DDA0C1A-AA6E-8633-51CB-135AA9E91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043145"/>
              </p:ext>
            </p:extLst>
          </p:nvPr>
        </p:nvGraphicFramePr>
        <p:xfrm>
          <a:off x="4539048" y="3484563"/>
          <a:ext cx="958602" cy="813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534">
                  <a:extLst>
                    <a:ext uri="{9D8B030D-6E8A-4147-A177-3AD203B41FA5}">
                      <a16:colId xmlns:a16="http://schemas.microsoft.com/office/drawing/2014/main" val="4201216944"/>
                    </a:ext>
                  </a:extLst>
                </a:gridCol>
                <a:gridCol w="319534">
                  <a:extLst>
                    <a:ext uri="{9D8B030D-6E8A-4147-A177-3AD203B41FA5}">
                      <a16:colId xmlns:a16="http://schemas.microsoft.com/office/drawing/2014/main" val="4166464458"/>
                    </a:ext>
                  </a:extLst>
                </a:gridCol>
                <a:gridCol w="319534">
                  <a:extLst>
                    <a:ext uri="{9D8B030D-6E8A-4147-A177-3AD203B41FA5}">
                      <a16:colId xmlns:a16="http://schemas.microsoft.com/office/drawing/2014/main" val="2893520394"/>
                    </a:ext>
                  </a:extLst>
                </a:gridCol>
              </a:tblGrid>
              <a:tr h="2710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L3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o2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721853"/>
                  </a:ext>
                </a:extLst>
              </a:tr>
              <a:tr h="2710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787554"/>
                  </a:ext>
                </a:extLst>
              </a:tr>
              <a:tr h="2710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w2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7400863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16AD2BF-2EFD-CD9F-DC8F-643871F3C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606507"/>
              </p:ext>
            </p:extLst>
          </p:nvPr>
        </p:nvGraphicFramePr>
        <p:xfrm>
          <a:off x="5652762" y="3484563"/>
          <a:ext cx="958602" cy="813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534">
                  <a:extLst>
                    <a:ext uri="{9D8B030D-6E8A-4147-A177-3AD203B41FA5}">
                      <a16:colId xmlns:a16="http://schemas.microsoft.com/office/drawing/2014/main" val="4201216944"/>
                    </a:ext>
                  </a:extLst>
                </a:gridCol>
                <a:gridCol w="319534">
                  <a:extLst>
                    <a:ext uri="{9D8B030D-6E8A-4147-A177-3AD203B41FA5}">
                      <a16:colId xmlns:a16="http://schemas.microsoft.com/office/drawing/2014/main" val="4166464458"/>
                    </a:ext>
                  </a:extLst>
                </a:gridCol>
                <a:gridCol w="319534">
                  <a:extLst>
                    <a:ext uri="{9D8B030D-6E8A-4147-A177-3AD203B41FA5}">
                      <a16:colId xmlns:a16="http://schemas.microsoft.com/office/drawing/2014/main" val="2893520394"/>
                    </a:ext>
                  </a:extLst>
                </a:gridCol>
              </a:tblGrid>
              <a:tr h="2710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L4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o2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721853"/>
                  </a:ext>
                </a:extLst>
              </a:tr>
              <a:tr h="2710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787554"/>
                  </a:ext>
                </a:extLst>
              </a:tr>
              <a:tr h="2710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w2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740086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2400261C-4B38-9D19-196C-0E9FE1AA9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682065"/>
              </p:ext>
            </p:extLst>
          </p:nvPr>
        </p:nvGraphicFramePr>
        <p:xfrm>
          <a:off x="6766476" y="3484563"/>
          <a:ext cx="958602" cy="813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534">
                  <a:extLst>
                    <a:ext uri="{9D8B030D-6E8A-4147-A177-3AD203B41FA5}">
                      <a16:colId xmlns:a16="http://schemas.microsoft.com/office/drawing/2014/main" val="4201216944"/>
                    </a:ext>
                  </a:extLst>
                </a:gridCol>
                <a:gridCol w="319534">
                  <a:extLst>
                    <a:ext uri="{9D8B030D-6E8A-4147-A177-3AD203B41FA5}">
                      <a16:colId xmlns:a16="http://schemas.microsoft.com/office/drawing/2014/main" val="4166464458"/>
                    </a:ext>
                  </a:extLst>
                </a:gridCol>
                <a:gridCol w="319534">
                  <a:extLst>
                    <a:ext uri="{9D8B030D-6E8A-4147-A177-3AD203B41FA5}">
                      <a16:colId xmlns:a16="http://schemas.microsoft.com/office/drawing/2014/main" val="2893520394"/>
                    </a:ext>
                  </a:extLst>
                </a:gridCol>
              </a:tblGrid>
              <a:tr h="2710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L5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o2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721853"/>
                  </a:ext>
                </a:extLst>
              </a:tr>
              <a:tr h="2710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787554"/>
                  </a:ext>
                </a:extLst>
              </a:tr>
              <a:tr h="2710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w2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740086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C377E42-2E2B-F88A-60B3-1135F35E4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661705"/>
              </p:ext>
            </p:extLst>
          </p:nvPr>
        </p:nvGraphicFramePr>
        <p:xfrm>
          <a:off x="3881691" y="5328285"/>
          <a:ext cx="4392927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7561">
                  <a:extLst>
                    <a:ext uri="{9D8B030D-6E8A-4147-A177-3AD203B41FA5}">
                      <a16:colId xmlns:a16="http://schemas.microsoft.com/office/drawing/2014/main" val="2222059486"/>
                    </a:ext>
                  </a:extLst>
                </a:gridCol>
                <a:gridCol w="627561">
                  <a:extLst>
                    <a:ext uri="{9D8B030D-6E8A-4147-A177-3AD203B41FA5}">
                      <a16:colId xmlns:a16="http://schemas.microsoft.com/office/drawing/2014/main" val="3724442423"/>
                    </a:ext>
                  </a:extLst>
                </a:gridCol>
                <a:gridCol w="627561">
                  <a:extLst>
                    <a:ext uri="{9D8B030D-6E8A-4147-A177-3AD203B41FA5}">
                      <a16:colId xmlns:a16="http://schemas.microsoft.com/office/drawing/2014/main" val="4101652854"/>
                    </a:ext>
                  </a:extLst>
                </a:gridCol>
                <a:gridCol w="627561">
                  <a:extLst>
                    <a:ext uri="{9D8B030D-6E8A-4147-A177-3AD203B41FA5}">
                      <a16:colId xmlns:a16="http://schemas.microsoft.com/office/drawing/2014/main" val="3867450242"/>
                    </a:ext>
                  </a:extLst>
                </a:gridCol>
                <a:gridCol w="627561">
                  <a:extLst>
                    <a:ext uri="{9D8B030D-6E8A-4147-A177-3AD203B41FA5}">
                      <a16:colId xmlns:a16="http://schemas.microsoft.com/office/drawing/2014/main" val="3356808654"/>
                    </a:ext>
                  </a:extLst>
                </a:gridCol>
                <a:gridCol w="627561">
                  <a:extLst>
                    <a:ext uri="{9D8B030D-6E8A-4147-A177-3AD203B41FA5}">
                      <a16:colId xmlns:a16="http://schemas.microsoft.com/office/drawing/2014/main" val="150557477"/>
                    </a:ext>
                  </a:extLst>
                </a:gridCol>
                <a:gridCol w="627561">
                  <a:extLst>
                    <a:ext uri="{9D8B030D-6E8A-4147-A177-3AD203B41FA5}">
                      <a16:colId xmlns:a16="http://schemas.microsoft.com/office/drawing/2014/main" val="3818871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L1</a:t>
                      </a:r>
                      <a:endParaRPr lang="en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L2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L3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L4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L5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L6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L7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522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  <a:endParaRPr lang="en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82783941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DF43B1B5-93D5-F2DA-CE30-672FFD928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675055"/>
              </p:ext>
            </p:extLst>
          </p:nvPr>
        </p:nvGraphicFramePr>
        <p:xfrm>
          <a:off x="7880190" y="3484563"/>
          <a:ext cx="958602" cy="813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534">
                  <a:extLst>
                    <a:ext uri="{9D8B030D-6E8A-4147-A177-3AD203B41FA5}">
                      <a16:colId xmlns:a16="http://schemas.microsoft.com/office/drawing/2014/main" val="4201216944"/>
                    </a:ext>
                  </a:extLst>
                </a:gridCol>
                <a:gridCol w="319534">
                  <a:extLst>
                    <a:ext uri="{9D8B030D-6E8A-4147-A177-3AD203B41FA5}">
                      <a16:colId xmlns:a16="http://schemas.microsoft.com/office/drawing/2014/main" val="4166464458"/>
                    </a:ext>
                  </a:extLst>
                </a:gridCol>
                <a:gridCol w="319534">
                  <a:extLst>
                    <a:ext uri="{9D8B030D-6E8A-4147-A177-3AD203B41FA5}">
                      <a16:colId xmlns:a16="http://schemas.microsoft.com/office/drawing/2014/main" val="2893520394"/>
                    </a:ext>
                  </a:extLst>
                </a:gridCol>
              </a:tblGrid>
              <a:tr h="2710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L6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o2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721853"/>
                  </a:ext>
                </a:extLst>
              </a:tr>
              <a:tr h="2710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787554"/>
                  </a:ext>
                </a:extLst>
              </a:tr>
              <a:tr h="2710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w2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7400863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DB6B88C7-F32C-8308-D245-629C37361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936368"/>
              </p:ext>
            </p:extLst>
          </p:nvPr>
        </p:nvGraphicFramePr>
        <p:xfrm>
          <a:off x="8993904" y="3484563"/>
          <a:ext cx="958602" cy="813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534">
                  <a:extLst>
                    <a:ext uri="{9D8B030D-6E8A-4147-A177-3AD203B41FA5}">
                      <a16:colId xmlns:a16="http://schemas.microsoft.com/office/drawing/2014/main" val="4201216944"/>
                    </a:ext>
                  </a:extLst>
                </a:gridCol>
                <a:gridCol w="319534">
                  <a:extLst>
                    <a:ext uri="{9D8B030D-6E8A-4147-A177-3AD203B41FA5}">
                      <a16:colId xmlns:a16="http://schemas.microsoft.com/office/drawing/2014/main" val="4166464458"/>
                    </a:ext>
                  </a:extLst>
                </a:gridCol>
                <a:gridCol w="319534">
                  <a:extLst>
                    <a:ext uri="{9D8B030D-6E8A-4147-A177-3AD203B41FA5}">
                      <a16:colId xmlns:a16="http://schemas.microsoft.com/office/drawing/2014/main" val="2893520394"/>
                    </a:ext>
                  </a:extLst>
                </a:gridCol>
              </a:tblGrid>
              <a:tr h="2710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L7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o2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721853"/>
                  </a:ext>
                </a:extLst>
              </a:tr>
              <a:tr h="2710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787554"/>
                  </a:ext>
                </a:extLst>
              </a:tr>
              <a:tr h="2710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w2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7400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12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19ED-4C13-85C1-7E4B-58FAF9DA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07306-0AE5-CFEC-83B5-FE6710E77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460"/>
            <a:ext cx="10515600" cy="4351338"/>
          </a:xfrm>
        </p:spPr>
        <p:txBody>
          <a:bodyPr/>
          <a:lstStyle/>
          <a:p>
            <a:r>
              <a:rPr lang="en-US" dirty="0"/>
              <a:t>Suppose the data is generated as follows:</a:t>
            </a:r>
          </a:p>
          <a:p>
            <a:pPr lvl="1"/>
            <a:r>
              <a:rPr lang="en-US" dirty="0"/>
              <a:t>The speaker sees one object sampled at random</a:t>
            </a:r>
          </a:p>
          <a:p>
            <a:pPr lvl="1"/>
            <a:r>
              <a:rPr lang="en-US" dirty="0"/>
              <a:t>Then they sample among the utterances compatible with the objects</a:t>
            </a:r>
          </a:p>
          <a:p>
            <a:r>
              <a:rPr lang="en-US" dirty="0"/>
              <a:t>If we observed one datapoint from L2, (o1, w1), the likelihood would be: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then apply Bayes theorem and get the (unnormalized) posterior:</a:t>
            </a:r>
          </a:p>
          <a:p>
            <a:endParaRPr lang="en-D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902873-16EA-3781-1572-61110DE70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208256"/>
              </p:ext>
            </p:extLst>
          </p:nvPr>
        </p:nvGraphicFramePr>
        <p:xfrm>
          <a:off x="2311620" y="3947478"/>
          <a:ext cx="958602" cy="813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534">
                  <a:extLst>
                    <a:ext uri="{9D8B030D-6E8A-4147-A177-3AD203B41FA5}">
                      <a16:colId xmlns:a16="http://schemas.microsoft.com/office/drawing/2014/main" val="4201216944"/>
                    </a:ext>
                  </a:extLst>
                </a:gridCol>
                <a:gridCol w="319534">
                  <a:extLst>
                    <a:ext uri="{9D8B030D-6E8A-4147-A177-3AD203B41FA5}">
                      <a16:colId xmlns:a16="http://schemas.microsoft.com/office/drawing/2014/main" val="4166464458"/>
                    </a:ext>
                  </a:extLst>
                </a:gridCol>
                <a:gridCol w="319534">
                  <a:extLst>
                    <a:ext uri="{9D8B030D-6E8A-4147-A177-3AD203B41FA5}">
                      <a16:colId xmlns:a16="http://schemas.microsoft.com/office/drawing/2014/main" val="2893520394"/>
                    </a:ext>
                  </a:extLst>
                </a:gridCol>
              </a:tblGrid>
              <a:tr h="2710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o2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721853"/>
                  </a:ext>
                </a:extLst>
              </a:tr>
              <a:tr h="2710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787554"/>
                  </a:ext>
                </a:extLst>
              </a:tr>
              <a:tr h="2710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w2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74008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A2CD66-974E-EFEE-952E-51ED3698B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702901"/>
              </p:ext>
            </p:extLst>
          </p:nvPr>
        </p:nvGraphicFramePr>
        <p:xfrm>
          <a:off x="3425334" y="3947478"/>
          <a:ext cx="958602" cy="813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534">
                  <a:extLst>
                    <a:ext uri="{9D8B030D-6E8A-4147-A177-3AD203B41FA5}">
                      <a16:colId xmlns:a16="http://schemas.microsoft.com/office/drawing/2014/main" val="4201216944"/>
                    </a:ext>
                  </a:extLst>
                </a:gridCol>
                <a:gridCol w="319534">
                  <a:extLst>
                    <a:ext uri="{9D8B030D-6E8A-4147-A177-3AD203B41FA5}">
                      <a16:colId xmlns:a16="http://schemas.microsoft.com/office/drawing/2014/main" val="4166464458"/>
                    </a:ext>
                  </a:extLst>
                </a:gridCol>
                <a:gridCol w="319534">
                  <a:extLst>
                    <a:ext uri="{9D8B030D-6E8A-4147-A177-3AD203B41FA5}">
                      <a16:colId xmlns:a16="http://schemas.microsoft.com/office/drawing/2014/main" val="2893520394"/>
                    </a:ext>
                  </a:extLst>
                </a:gridCol>
              </a:tblGrid>
              <a:tr h="2710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L2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o2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721853"/>
                  </a:ext>
                </a:extLst>
              </a:tr>
              <a:tr h="2710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787554"/>
                  </a:ext>
                </a:extLst>
              </a:tr>
              <a:tr h="2710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w2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740086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DDA0C1A-AA6E-8633-51CB-135AA9E91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910017"/>
              </p:ext>
            </p:extLst>
          </p:nvPr>
        </p:nvGraphicFramePr>
        <p:xfrm>
          <a:off x="4539048" y="3947478"/>
          <a:ext cx="958602" cy="813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534">
                  <a:extLst>
                    <a:ext uri="{9D8B030D-6E8A-4147-A177-3AD203B41FA5}">
                      <a16:colId xmlns:a16="http://schemas.microsoft.com/office/drawing/2014/main" val="4201216944"/>
                    </a:ext>
                  </a:extLst>
                </a:gridCol>
                <a:gridCol w="319534">
                  <a:extLst>
                    <a:ext uri="{9D8B030D-6E8A-4147-A177-3AD203B41FA5}">
                      <a16:colId xmlns:a16="http://schemas.microsoft.com/office/drawing/2014/main" val="4166464458"/>
                    </a:ext>
                  </a:extLst>
                </a:gridCol>
                <a:gridCol w="319534">
                  <a:extLst>
                    <a:ext uri="{9D8B030D-6E8A-4147-A177-3AD203B41FA5}">
                      <a16:colId xmlns:a16="http://schemas.microsoft.com/office/drawing/2014/main" val="2893520394"/>
                    </a:ext>
                  </a:extLst>
                </a:gridCol>
              </a:tblGrid>
              <a:tr h="2710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L3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o2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721853"/>
                  </a:ext>
                </a:extLst>
              </a:tr>
              <a:tr h="2710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787554"/>
                  </a:ext>
                </a:extLst>
              </a:tr>
              <a:tr h="2710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w2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7400863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16AD2BF-2EFD-CD9F-DC8F-643871F3C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531304"/>
              </p:ext>
            </p:extLst>
          </p:nvPr>
        </p:nvGraphicFramePr>
        <p:xfrm>
          <a:off x="5652762" y="3947478"/>
          <a:ext cx="958602" cy="813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534">
                  <a:extLst>
                    <a:ext uri="{9D8B030D-6E8A-4147-A177-3AD203B41FA5}">
                      <a16:colId xmlns:a16="http://schemas.microsoft.com/office/drawing/2014/main" val="4201216944"/>
                    </a:ext>
                  </a:extLst>
                </a:gridCol>
                <a:gridCol w="319534">
                  <a:extLst>
                    <a:ext uri="{9D8B030D-6E8A-4147-A177-3AD203B41FA5}">
                      <a16:colId xmlns:a16="http://schemas.microsoft.com/office/drawing/2014/main" val="4166464458"/>
                    </a:ext>
                  </a:extLst>
                </a:gridCol>
                <a:gridCol w="319534">
                  <a:extLst>
                    <a:ext uri="{9D8B030D-6E8A-4147-A177-3AD203B41FA5}">
                      <a16:colId xmlns:a16="http://schemas.microsoft.com/office/drawing/2014/main" val="2893520394"/>
                    </a:ext>
                  </a:extLst>
                </a:gridCol>
              </a:tblGrid>
              <a:tr h="2710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L4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o2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721853"/>
                  </a:ext>
                </a:extLst>
              </a:tr>
              <a:tr h="2710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787554"/>
                  </a:ext>
                </a:extLst>
              </a:tr>
              <a:tr h="2710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w2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740086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2400261C-4B38-9D19-196C-0E9FE1AA9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267562"/>
              </p:ext>
            </p:extLst>
          </p:nvPr>
        </p:nvGraphicFramePr>
        <p:xfrm>
          <a:off x="6766476" y="3947478"/>
          <a:ext cx="958602" cy="813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534">
                  <a:extLst>
                    <a:ext uri="{9D8B030D-6E8A-4147-A177-3AD203B41FA5}">
                      <a16:colId xmlns:a16="http://schemas.microsoft.com/office/drawing/2014/main" val="4201216944"/>
                    </a:ext>
                  </a:extLst>
                </a:gridCol>
                <a:gridCol w="319534">
                  <a:extLst>
                    <a:ext uri="{9D8B030D-6E8A-4147-A177-3AD203B41FA5}">
                      <a16:colId xmlns:a16="http://schemas.microsoft.com/office/drawing/2014/main" val="4166464458"/>
                    </a:ext>
                  </a:extLst>
                </a:gridCol>
                <a:gridCol w="319534">
                  <a:extLst>
                    <a:ext uri="{9D8B030D-6E8A-4147-A177-3AD203B41FA5}">
                      <a16:colId xmlns:a16="http://schemas.microsoft.com/office/drawing/2014/main" val="2893520394"/>
                    </a:ext>
                  </a:extLst>
                </a:gridCol>
              </a:tblGrid>
              <a:tr h="2710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L5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o2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721853"/>
                  </a:ext>
                </a:extLst>
              </a:tr>
              <a:tr h="2710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787554"/>
                  </a:ext>
                </a:extLst>
              </a:tr>
              <a:tr h="2710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w2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740086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C377E42-2E2B-F88A-60B3-1135F35E4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322016"/>
              </p:ext>
            </p:extLst>
          </p:nvPr>
        </p:nvGraphicFramePr>
        <p:xfrm>
          <a:off x="2213611" y="5665470"/>
          <a:ext cx="776477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9254">
                  <a:extLst>
                    <a:ext uri="{9D8B030D-6E8A-4147-A177-3AD203B41FA5}">
                      <a16:colId xmlns:a16="http://schemas.microsoft.com/office/drawing/2014/main" val="2222059486"/>
                    </a:ext>
                  </a:extLst>
                </a:gridCol>
                <a:gridCol w="1109254">
                  <a:extLst>
                    <a:ext uri="{9D8B030D-6E8A-4147-A177-3AD203B41FA5}">
                      <a16:colId xmlns:a16="http://schemas.microsoft.com/office/drawing/2014/main" val="3724442423"/>
                    </a:ext>
                  </a:extLst>
                </a:gridCol>
                <a:gridCol w="1109254">
                  <a:extLst>
                    <a:ext uri="{9D8B030D-6E8A-4147-A177-3AD203B41FA5}">
                      <a16:colId xmlns:a16="http://schemas.microsoft.com/office/drawing/2014/main" val="4101652854"/>
                    </a:ext>
                  </a:extLst>
                </a:gridCol>
                <a:gridCol w="1109254">
                  <a:extLst>
                    <a:ext uri="{9D8B030D-6E8A-4147-A177-3AD203B41FA5}">
                      <a16:colId xmlns:a16="http://schemas.microsoft.com/office/drawing/2014/main" val="3867450242"/>
                    </a:ext>
                  </a:extLst>
                </a:gridCol>
                <a:gridCol w="1109254">
                  <a:extLst>
                    <a:ext uri="{9D8B030D-6E8A-4147-A177-3AD203B41FA5}">
                      <a16:colId xmlns:a16="http://schemas.microsoft.com/office/drawing/2014/main" val="3356808654"/>
                    </a:ext>
                  </a:extLst>
                </a:gridCol>
                <a:gridCol w="1109254">
                  <a:extLst>
                    <a:ext uri="{9D8B030D-6E8A-4147-A177-3AD203B41FA5}">
                      <a16:colId xmlns:a16="http://schemas.microsoft.com/office/drawing/2014/main" val="150557477"/>
                    </a:ext>
                  </a:extLst>
                </a:gridCol>
                <a:gridCol w="1109254">
                  <a:extLst>
                    <a:ext uri="{9D8B030D-6E8A-4147-A177-3AD203B41FA5}">
                      <a16:colId xmlns:a16="http://schemas.microsoft.com/office/drawing/2014/main" val="3818871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L1</a:t>
                      </a:r>
                      <a:endParaRPr lang="en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L2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L3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L4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L5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L6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L7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522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 * 0.5</a:t>
                      </a:r>
                      <a:endParaRPr lang="en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 * 1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 * 0.5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 * 0.5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 * 0.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 * 0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 * 1.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82783941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DF43B1B5-93D5-F2DA-CE30-672FFD928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985570"/>
              </p:ext>
            </p:extLst>
          </p:nvPr>
        </p:nvGraphicFramePr>
        <p:xfrm>
          <a:off x="7880190" y="3947478"/>
          <a:ext cx="958602" cy="813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534">
                  <a:extLst>
                    <a:ext uri="{9D8B030D-6E8A-4147-A177-3AD203B41FA5}">
                      <a16:colId xmlns:a16="http://schemas.microsoft.com/office/drawing/2014/main" val="4201216944"/>
                    </a:ext>
                  </a:extLst>
                </a:gridCol>
                <a:gridCol w="319534">
                  <a:extLst>
                    <a:ext uri="{9D8B030D-6E8A-4147-A177-3AD203B41FA5}">
                      <a16:colId xmlns:a16="http://schemas.microsoft.com/office/drawing/2014/main" val="4166464458"/>
                    </a:ext>
                  </a:extLst>
                </a:gridCol>
                <a:gridCol w="319534">
                  <a:extLst>
                    <a:ext uri="{9D8B030D-6E8A-4147-A177-3AD203B41FA5}">
                      <a16:colId xmlns:a16="http://schemas.microsoft.com/office/drawing/2014/main" val="2893520394"/>
                    </a:ext>
                  </a:extLst>
                </a:gridCol>
              </a:tblGrid>
              <a:tr h="2710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L6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o2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721853"/>
                  </a:ext>
                </a:extLst>
              </a:tr>
              <a:tr h="2710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787554"/>
                  </a:ext>
                </a:extLst>
              </a:tr>
              <a:tr h="2710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w2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7400863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DB6B88C7-F32C-8308-D245-629C37361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820406"/>
              </p:ext>
            </p:extLst>
          </p:nvPr>
        </p:nvGraphicFramePr>
        <p:xfrm>
          <a:off x="8993904" y="3947478"/>
          <a:ext cx="958602" cy="813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534">
                  <a:extLst>
                    <a:ext uri="{9D8B030D-6E8A-4147-A177-3AD203B41FA5}">
                      <a16:colId xmlns:a16="http://schemas.microsoft.com/office/drawing/2014/main" val="4201216944"/>
                    </a:ext>
                  </a:extLst>
                </a:gridCol>
                <a:gridCol w="319534">
                  <a:extLst>
                    <a:ext uri="{9D8B030D-6E8A-4147-A177-3AD203B41FA5}">
                      <a16:colId xmlns:a16="http://schemas.microsoft.com/office/drawing/2014/main" val="4166464458"/>
                    </a:ext>
                  </a:extLst>
                </a:gridCol>
                <a:gridCol w="319534">
                  <a:extLst>
                    <a:ext uri="{9D8B030D-6E8A-4147-A177-3AD203B41FA5}">
                      <a16:colId xmlns:a16="http://schemas.microsoft.com/office/drawing/2014/main" val="2893520394"/>
                    </a:ext>
                  </a:extLst>
                </a:gridCol>
              </a:tblGrid>
              <a:tr h="2710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L7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o2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721853"/>
                  </a:ext>
                </a:extLst>
              </a:tr>
              <a:tr h="2710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787554"/>
                  </a:ext>
                </a:extLst>
              </a:tr>
              <a:tr h="2710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w2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DE" sz="1100" dirty="0"/>
                    </a:p>
                  </a:txBody>
                  <a:tcPr marL="56090" marR="56090" marT="28045" marB="280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7400863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B2C6E58A-316E-853B-3DC8-BC94F34E2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95073"/>
              </p:ext>
            </p:extLst>
          </p:nvPr>
        </p:nvGraphicFramePr>
        <p:xfrm>
          <a:off x="2249674" y="3503614"/>
          <a:ext cx="77647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9254">
                  <a:extLst>
                    <a:ext uri="{9D8B030D-6E8A-4147-A177-3AD203B41FA5}">
                      <a16:colId xmlns:a16="http://schemas.microsoft.com/office/drawing/2014/main" val="570202914"/>
                    </a:ext>
                  </a:extLst>
                </a:gridCol>
                <a:gridCol w="1109254">
                  <a:extLst>
                    <a:ext uri="{9D8B030D-6E8A-4147-A177-3AD203B41FA5}">
                      <a16:colId xmlns:a16="http://schemas.microsoft.com/office/drawing/2014/main" val="1839651679"/>
                    </a:ext>
                  </a:extLst>
                </a:gridCol>
                <a:gridCol w="1109254">
                  <a:extLst>
                    <a:ext uri="{9D8B030D-6E8A-4147-A177-3AD203B41FA5}">
                      <a16:colId xmlns:a16="http://schemas.microsoft.com/office/drawing/2014/main" val="2223158079"/>
                    </a:ext>
                  </a:extLst>
                </a:gridCol>
                <a:gridCol w="1109254">
                  <a:extLst>
                    <a:ext uri="{9D8B030D-6E8A-4147-A177-3AD203B41FA5}">
                      <a16:colId xmlns:a16="http://schemas.microsoft.com/office/drawing/2014/main" val="3631352970"/>
                    </a:ext>
                  </a:extLst>
                </a:gridCol>
                <a:gridCol w="1109254">
                  <a:extLst>
                    <a:ext uri="{9D8B030D-6E8A-4147-A177-3AD203B41FA5}">
                      <a16:colId xmlns:a16="http://schemas.microsoft.com/office/drawing/2014/main" val="516564511"/>
                    </a:ext>
                  </a:extLst>
                </a:gridCol>
                <a:gridCol w="1109254">
                  <a:extLst>
                    <a:ext uri="{9D8B030D-6E8A-4147-A177-3AD203B41FA5}">
                      <a16:colId xmlns:a16="http://schemas.microsoft.com/office/drawing/2014/main" val="551406068"/>
                    </a:ext>
                  </a:extLst>
                </a:gridCol>
                <a:gridCol w="1109254">
                  <a:extLst>
                    <a:ext uri="{9D8B030D-6E8A-4147-A177-3AD203B41FA5}">
                      <a16:colId xmlns:a16="http://schemas.microsoft.com/office/drawing/2014/main" val="254818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642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11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9EDEC-A5FD-578F-A9FA-8A4E3101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D97A7-9C1D-13DC-677A-ADE3658FA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get posterior: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Even though the likelihood of (o1, w1) is the same for L2 and L7, because of the prior L7 has higher posterior probability.</a:t>
            </a:r>
          </a:p>
          <a:p>
            <a:r>
              <a:rPr lang="en-US" dirty="0"/>
              <a:t>Last step: select a language based on the posterior. Two options:</a:t>
            </a:r>
          </a:p>
          <a:p>
            <a:pPr lvl="1"/>
            <a:r>
              <a:rPr lang="en-US" dirty="0"/>
              <a:t>They can sample a language from the posterior</a:t>
            </a:r>
          </a:p>
          <a:p>
            <a:pPr lvl="1"/>
            <a:r>
              <a:rPr lang="en-US" dirty="0"/>
              <a:t>Or select the language with the highest posterior probability (MAP)</a:t>
            </a:r>
          </a:p>
          <a:p>
            <a:r>
              <a:rPr lang="en-US" dirty="0"/>
              <a:t>In this case, they might sample e.g., L2 or take the MAP L7</a:t>
            </a:r>
            <a:endParaRPr lang="en-DE" dirty="0"/>
          </a:p>
        </p:txBody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10F5C8A3-9C9C-9A55-5127-57E57E2D7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494431"/>
              </p:ext>
            </p:extLst>
          </p:nvPr>
        </p:nvGraphicFramePr>
        <p:xfrm>
          <a:off x="2367916" y="2526665"/>
          <a:ext cx="776477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9254">
                  <a:extLst>
                    <a:ext uri="{9D8B030D-6E8A-4147-A177-3AD203B41FA5}">
                      <a16:colId xmlns:a16="http://schemas.microsoft.com/office/drawing/2014/main" val="2222059486"/>
                    </a:ext>
                  </a:extLst>
                </a:gridCol>
                <a:gridCol w="1109254">
                  <a:extLst>
                    <a:ext uri="{9D8B030D-6E8A-4147-A177-3AD203B41FA5}">
                      <a16:colId xmlns:a16="http://schemas.microsoft.com/office/drawing/2014/main" val="3724442423"/>
                    </a:ext>
                  </a:extLst>
                </a:gridCol>
                <a:gridCol w="1109254">
                  <a:extLst>
                    <a:ext uri="{9D8B030D-6E8A-4147-A177-3AD203B41FA5}">
                      <a16:colId xmlns:a16="http://schemas.microsoft.com/office/drawing/2014/main" val="4101652854"/>
                    </a:ext>
                  </a:extLst>
                </a:gridCol>
                <a:gridCol w="1109254">
                  <a:extLst>
                    <a:ext uri="{9D8B030D-6E8A-4147-A177-3AD203B41FA5}">
                      <a16:colId xmlns:a16="http://schemas.microsoft.com/office/drawing/2014/main" val="3867450242"/>
                    </a:ext>
                  </a:extLst>
                </a:gridCol>
                <a:gridCol w="1109254">
                  <a:extLst>
                    <a:ext uri="{9D8B030D-6E8A-4147-A177-3AD203B41FA5}">
                      <a16:colId xmlns:a16="http://schemas.microsoft.com/office/drawing/2014/main" val="3356808654"/>
                    </a:ext>
                  </a:extLst>
                </a:gridCol>
                <a:gridCol w="1109254">
                  <a:extLst>
                    <a:ext uri="{9D8B030D-6E8A-4147-A177-3AD203B41FA5}">
                      <a16:colId xmlns:a16="http://schemas.microsoft.com/office/drawing/2014/main" val="150557477"/>
                    </a:ext>
                  </a:extLst>
                </a:gridCol>
                <a:gridCol w="1109254">
                  <a:extLst>
                    <a:ext uri="{9D8B030D-6E8A-4147-A177-3AD203B41FA5}">
                      <a16:colId xmlns:a16="http://schemas.microsoft.com/office/drawing/2014/main" val="3818871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L1</a:t>
                      </a:r>
                      <a:endParaRPr lang="en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L2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L3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L4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L5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L6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L7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522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  <a:endParaRPr lang="en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82783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2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5551E-E00D-AB9B-6A2A-34228C9D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IL &amp; stationary distribution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E16DD-7D36-563F-93B9-E97F65663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iterate this process?</a:t>
            </a:r>
          </a:p>
          <a:p>
            <a:r>
              <a:rPr lang="en-US" dirty="0"/>
              <a:t>This can be thought of as running a Markov chain on the space of 7 languages</a:t>
            </a:r>
          </a:p>
          <a:p>
            <a:pPr lvl="1"/>
            <a:r>
              <a:rPr lang="en-US" dirty="0"/>
              <a:t>Where the transition probability x </a:t>
            </a:r>
            <a:r>
              <a:rPr lang="en-US" dirty="0">
                <a:sym typeface="Wingdings" panose="05000000000000000000" pitchFamily="2" charset="2"/>
              </a:rPr>
              <a:t> y</a:t>
            </a:r>
            <a:r>
              <a:rPr lang="en-US" dirty="0"/>
              <a:t> is the prob of a learner learning y from a certain number of datapoints produced by true language x</a:t>
            </a:r>
          </a:p>
          <a:p>
            <a:r>
              <a:rPr lang="en-US" dirty="0"/>
              <a:t>Question: What is the </a:t>
            </a:r>
            <a:r>
              <a:rPr lang="en-US" i="1" dirty="0"/>
              <a:t>stationary distribution</a:t>
            </a:r>
            <a:r>
              <a:rPr lang="en-US" dirty="0"/>
              <a:t> of this chain?</a:t>
            </a:r>
          </a:p>
          <a:p>
            <a:pPr lvl="1"/>
            <a:r>
              <a:rPr lang="en-US" dirty="0"/>
              <a:t>I.e. what will be the distribution over languages eventually?</a:t>
            </a:r>
          </a:p>
          <a:p>
            <a:r>
              <a:rPr lang="en-US" dirty="0"/>
              <a:t>Surprising answer (assuming sample agents): </a:t>
            </a:r>
          </a:p>
          <a:p>
            <a:pPr lvl="1"/>
            <a:r>
              <a:rPr lang="en-US" dirty="0"/>
              <a:t>It doesn’t depend on the number of datapoints </a:t>
            </a:r>
          </a:p>
          <a:p>
            <a:pPr lvl="1"/>
            <a:r>
              <a:rPr lang="en-US" dirty="0"/>
              <a:t>It doesn’t depend on starting language</a:t>
            </a:r>
          </a:p>
          <a:p>
            <a:pPr lvl="1"/>
            <a:r>
              <a:rPr lang="en-US" b="1" dirty="0"/>
              <a:t>It’s just the prior</a:t>
            </a:r>
            <a:r>
              <a:rPr lang="en-US" dirty="0"/>
              <a:t>! (Griffiths &amp; Kalish 2007)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530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8D119-3277-1F46-99A7-A7F06EC1D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to the prior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D0AAD-27BC-1DB2-01F9-6D98E3312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636770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/>
              <a:t>Intuition: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IL</a:t>
            </a:r>
          </a:p>
          <a:p>
            <a:r>
              <a:rPr lang="en-US" dirty="0"/>
              <a:t>+ Bayesian agents</a:t>
            </a:r>
          </a:p>
          <a:p>
            <a:r>
              <a:rPr lang="en-US" dirty="0"/>
              <a:t>+ Sampling agents</a:t>
            </a:r>
          </a:p>
          <a:p>
            <a:r>
              <a:rPr lang="en-US" dirty="0"/>
              <a:t>Is a type of Gibbs sampling</a:t>
            </a:r>
            <a:endParaRPr lang="en-DE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8DA0DD-9F50-C027-7FAF-55A0DAB6A962}"/>
              </a:ext>
            </a:extLst>
          </p:cNvPr>
          <p:cNvGrpSpPr/>
          <p:nvPr/>
        </p:nvGrpSpPr>
        <p:grpSpPr>
          <a:xfrm>
            <a:off x="4704230" y="1915036"/>
            <a:ext cx="6649570" cy="4172515"/>
            <a:chOff x="5170170" y="1915036"/>
            <a:chExt cx="6649570" cy="417251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C2FBEB9-5E38-3673-257F-B8FB97B39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170170" y="1915036"/>
              <a:ext cx="6649570" cy="417251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34A874-02BC-8B5C-E088-E46F2B66E71F}"/>
                </a:ext>
              </a:extLst>
            </p:cNvPr>
            <p:cNvSpPr/>
            <p:nvPr/>
          </p:nvSpPr>
          <p:spPr>
            <a:xfrm>
              <a:off x="5240655" y="2041973"/>
              <a:ext cx="430869" cy="443175"/>
            </a:xfrm>
            <a:prstGeom prst="rect">
              <a:avLst/>
            </a:prstGeom>
            <a:solidFill>
              <a:srgbClr val="98C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E2B4C62-0B9B-5EEB-E950-5E2BB36AB0E1}"/>
                </a:ext>
              </a:extLst>
            </p:cNvPr>
            <p:cNvSpPr/>
            <p:nvPr/>
          </p:nvSpPr>
          <p:spPr>
            <a:xfrm>
              <a:off x="5240654" y="3843174"/>
              <a:ext cx="430869" cy="2117571"/>
            </a:xfrm>
            <a:prstGeom prst="rect">
              <a:avLst/>
            </a:prstGeom>
            <a:solidFill>
              <a:srgbClr val="98C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278711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218B-C65F-F1F3-2915-B71DBB2D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IL: A temporary conclusion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68DB9-6932-9C60-5ED0-09A31B284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Temporary conclusion:</a:t>
            </a:r>
          </a:p>
          <a:p>
            <a:pPr lvl="1"/>
            <a:r>
              <a:rPr lang="en-US" dirty="0" err="1"/>
              <a:t>IL+Bayesian</a:t>
            </a:r>
            <a:r>
              <a:rPr lang="en-US" dirty="0"/>
              <a:t> learners alone is somewhat boring</a:t>
            </a:r>
          </a:p>
          <a:p>
            <a:pPr lvl="1"/>
            <a:r>
              <a:rPr lang="en-US" dirty="0"/>
              <a:t>…always prior = stationary distribution.</a:t>
            </a:r>
          </a:p>
          <a:p>
            <a:r>
              <a:rPr lang="en-US" dirty="0"/>
              <a:t>Two ways to make it interesting:</a:t>
            </a:r>
          </a:p>
          <a:p>
            <a:pPr lvl="1"/>
            <a:r>
              <a:rPr lang="en-US" dirty="0"/>
              <a:t>Use not-sampling agents, e.g., MAP or maximum-likelihood agents</a:t>
            </a:r>
          </a:p>
          <a:p>
            <a:pPr lvl="2"/>
            <a:r>
              <a:rPr lang="en-US" dirty="0"/>
              <a:t>Hard to study mathematically</a:t>
            </a:r>
          </a:p>
          <a:p>
            <a:pPr lvl="1"/>
            <a:r>
              <a:rPr lang="en-US" dirty="0"/>
              <a:t>Combine with other pressures, e.g., communicative accuracy</a:t>
            </a:r>
          </a:p>
          <a:p>
            <a:pPr lvl="2"/>
            <a:r>
              <a:rPr lang="en-US" dirty="0"/>
              <a:t>Last lecture!</a:t>
            </a:r>
          </a:p>
          <a:p>
            <a:r>
              <a:rPr lang="en-US" dirty="0"/>
              <a:t>Point: IL </a:t>
            </a:r>
            <a:r>
              <a:rPr lang="en-US" i="1" dirty="0"/>
              <a:t>reveals</a:t>
            </a:r>
            <a:r>
              <a:rPr lang="en-US" dirty="0"/>
              <a:t> cognitive biases, but Bayesian inference builds them in</a:t>
            </a:r>
          </a:p>
          <a:p>
            <a:r>
              <a:rPr lang="en-US" dirty="0"/>
              <a:t>But we don’t know the prior biases of ANNs!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23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C04A-A56F-4FEA-AABF-829C4A917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Neural Iterated Learning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25085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FDFB9-07FE-049D-BD2B-0168E99EE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evolution of monotonicity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43D2-8D27-454F-796F-CD89C2704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first lecture, we looked at monotonicity as a universal of the meaning of simple determiners.</a:t>
            </a:r>
          </a:p>
          <a:p>
            <a:r>
              <a:rPr lang="en-US" dirty="0"/>
              <a:t>Yesterday, we saw that ANNs can learn some monotonic quantifiers faster than non-monotonic quantifiers.</a:t>
            </a:r>
          </a:p>
          <a:p>
            <a:r>
              <a:rPr lang="en-US" dirty="0"/>
              <a:t>However, </a:t>
            </a:r>
            <a:r>
              <a:rPr lang="en-US" i="1" dirty="0"/>
              <a:t>some</a:t>
            </a:r>
            <a:r>
              <a:rPr lang="en-US" dirty="0"/>
              <a:t> non-monotonic quantifiers might still be easier than </a:t>
            </a:r>
            <a:r>
              <a:rPr lang="en-US" i="1" dirty="0"/>
              <a:t>some</a:t>
            </a:r>
            <a:r>
              <a:rPr lang="en-US" dirty="0"/>
              <a:t> monotonic ones.</a:t>
            </a:r>
          </a:p>
          <a:p>
            <a:r>
              <a:rPr lang="en-US" dirty="0"/>
              <a:t>In Carcassi, Steinert-</a:t>
            </a:r>
            <a:r>
              <a:rPr lang="en-US" dirty="0" err="1"/>
              <a:t>Threlkeld</a:t>
            </a:r>
            <a:r>
              <a:rPr lang="en-US" dirty="0"/>
              <a:t>, &amp; </a:t>
            </a:r>
            <a:r>
              <a:rPr lang="en-US" dirty="0" err="1"/>
              <a:t>Szymanik</a:t>
            </a:r>
            <a:r>
              <a:rPr lang="en-US" dirty="0"/>
              <a:t> (2021), we look at an IL model.</a:t>
            </a:r>
          </a:p>
          <a:p>
            <a:pPr lvl="1"/>
            <a:r>
              <a:rPr lang="en-US" dirty="0"/>
              <a:t>We implicitly search a much larger space of quantifiers.</a:t>
            </a:r>
          </a:p>
          <a:p>
            <a:pPr lvl="1"/>
            <a:r>
              <a:rPr lang="en-US" dirty="0"/>
              <a:t>We show the </a:t>
            </a:r>
            <a:r>
              <a:rPr lang="en-US" i="1" dirty="0"/>
              <a:t>evolution </a:t>
            </a:r>
            <a:r>
              <a:rPr lang="en-US" dirty="0"/>
              <a:t>of quantifier meaning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9913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7808AF-1065-48F0-B2FB-8081DEABDE19}"/>
              </a:ext>
            </a:extLst>
          </p:cNvPr>
          <p:cNvSpPr/>
          <p:nvPr/>
        </p:nvSpPr>
        <p:spPr>
          <a:xfrm rot="16200000">
            <a:off x="2532179" y="1677115"/>
            <a:ext cx="3459679" cy="4883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D1D1F1-3091-406E-8DA9-FB75A47B1ABC}"/>
              </a:ext>
            </a:extLst>
          </p:cNvPr>
          <p:cNvSpPr/>
          <p:nvPr/>
        </p:nvSpPr>
        <p:spPr>
          <a:xfrm rot="16200000">
            <a:off x="2358663" y="2891784"/>
            <a:ext cx="2158807" cy="26079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AEB84F-E2EA-423B-A41B-859B89B6E028}"/>
              </a:ext>
            </a:extLst>
          </p:cNvPr>
          <p:cNvSpPr/>
          <p:nvPr/>
        </p:nvSpPr>
        <p:spPr>
          <a:xfrm rot="16200000">
            <a:off x="3825236" y="2891787"/>
            <a:ext cx="2158808" cy="26079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4C9911D7-D4E6-4DDF-81C1-489FEF4530D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06" y="2628566"/>
            <a:ext cx="959014" cy="3110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ACB8C7-692B-436A-910A-720F3E830E0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208" y="4059167"/>
            <a:ext cx="868296" cy="358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252522-5FAE-4352-AC05-CD88131DBE2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376" y="4059167"/>
            <a:ext cx="874777" cy="358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09636D-F4EA-4BA3-9AF8-0EA1E17A191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857" y="4077031"/>
            <a:ext cx="928775" cy="26567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B15FE16-B90F-4F65-AF78-187DCF8BF8F4}"/>
              </a:ext>
            </a:extLst>
          </p:cNvPr>
          <p:cNvSpPr/>
          <p:nvPr/>
        </p:nvSpPr>
        <p:spPr>
          <a:xfrm rot="16200000">
            <a:off x="2358663" y="2891783"/>
            <a:ext cx="2158807" cy="26079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916CDB-1FFD-44C5-B6C4-EDF5012C0B2A}"/>
              </a:ext>
            </a:extLst>
          </p:cNvPr>
          <p:cNvSpPr/>
          <p:nvPr/>
        </p:nvSpPr>
        <p:spPr>
          <a:xfrm rot="16200000">
            <a:off x="3283106" y="3622752"/>
            <a:ext cx="1781776" cy="1146818"/>
          </a:xfrm>
          <a:custGeom>
            <a:avLst/>
            <a:gdLst>
              <a:gd name="connsiteX0" fmla="*/ 0 w 2158808"/>
              <a:gd name="connsiteY0" fmla="*/ 1303980 h 2607960"/>
              <a:gd name="connsiteX1" fmla="*/ 1079404 w 2158808"/>
              <a:gd name="connsiteY1" fmla="*/ 0 h 2607960"/>
              <a:gd name="connsiteX2" fmla="*/ 2158808 w 2158808"/>
              <a:gd name="connsiteY2" fmla="*/ 1303980 h 2607960"/>
              <a:gd name="connsiteX3" fmla="*/ 1079404 w 2158808"/>
              <a:gd name="connsiteY3" fmla="*/ 2607960 h 2607960"/>
              <a:gd name="connsiteX4" fmla="*/ 0 w 2158808"/>
              <a:gd name="connsiteY4" fmla="*/ 1303980 h 2607960"/>
              <a:gd name="connsiteX0" fmla="*/ 0 w 1955608"/>
              <a:gd name="connsiteY0" fmla="*/ 1364347 h 2681483"/>
              <a:gd name="connsiteX1" fmla="*/ 1079404 w 1955608"/>
              <a:gd name="connsiteY1" fmla="*/ 60367 h 2681483"/>
              <a:gd name="connsiteX2" fmla="*/ 1955608 w 1955608"/>
              <a:gd name="connsiteY2" fmla="*/ 653147 h 2681483"/>
              <a:gd name="connsiteX3" fmla="*/ 1079404 w 1955608"/>
              <a:gd name="connsiteY3" fmla="*/ 2668327 h 2681483"/>
              <a:gd name="connsiteX4" fmla="*/ 0 w 1955608"/>
              <a:gd name="connsiteY4" fmla="*/ 1364347 h 2681483"/>
              <a:gd name="connsiteX0" fmla="*/ 0 w 1955727"/>
              <a:gd name="connsiteY0" fmla="*/ 1320492 h 2637628"/>
              <a:gd name="connsiteX1" fmla="*/ 1079404 w 1955727"/>
              <a:gd name="connsiteY1" fmla="*/ 16512 h 2637628"/>
              <a:gd name="connsiteX2" fmla="*/ 1955608 w 1955727"/>
              <a:gd name="connsiteY2" fmla="*/ 609292 h 2637628"/>
              <a:gd name="connsiteX3" fmla="*/ 1079404 w 1955727"/>
              <a:gd name="connsiteY3" fmla="*/ 2624472 h 2637628"/>
              <a:gd name="connsiteX4" fmla="*/ 0 w 1955727"/>
              <a:gd name="connsiteY4" fmla="*/ 1320492 h 2637628"/>
              <a:gd name="connsiteX0" fmla="*/ 0 w 1955759"/>
              <a:gd name="connsiteY0" fmla="*/ 1304532 h 2621668"/>
              <a:gd name="connsiteX1" fmla="*/ 1079404 w 1955759"/>
              <a:gd name="connsiteY1" fmla="*/ 552 h 2621668"/>
              <a:gd name="connsiteX2" fmla="*/ 1955608 w 1955759"/>
              <a:gd name="connsiteY2" fmla="*/ 593332 h 2621668"/>
              <a:gd name="connsiteX3" fmla="*/ 1079404 w 1955759"/>
              <a:gd name="connsiteY3" fmla="*/ 2608512 h 2621668"/>
              <a:gd name="connsiteX4" fmla="*/ 0 w 1955759"/>
              <a:gd name="connsiteY4" fmla="*/ 1304532 h 2621668"/>
              <a:gd name="connsiteX0" fmla="*/ 0 w 1970012"/>
              <a:gd name="connsiteY0" fmla="*/ 1322426 h 2640489"/>
              <a:gd name="connsiteX1" fmla="*/ 1079404 w 1970012"/>
              <a:gd name="connsiteY1" fmla="*/ 18446 h 2640489"/>
              <a:gd name="connsiteX2" fmla="*/ 1969895 w 1970012"/>
              <a:gd name="connsiteY2" fmla="*/ 582654 h 2640489"/>
              <a:gd name="connsiteX3" fmla="*/ 1079404 w 1970012"/>
              <a:gd name="connsiteY3" fmla="*/ 2626406 h 2640489"/>
              <a:gd name="connsiteX4" fmla="*/ 0 w 1970012"/>
              <a:gd name="connsiteY4" fmla="*/ 1322426 h 2640489"/>
              <a:gd name="connsiteX0" fmla="*/ 0 w 2001593"/>
              <a:gd name="connsiteY0" fmla="*/ 1322426 h 2640489"/>
              <a:gd name="connsiteX1" fmla="*/ 1079404 w 2001593"/>
              <a:gd name="connsiteY1" fmla="*/ 18446 h 2640489"/>
              <a:gd name="connsiteX2" fmla="*/ 1969895 w 2001593"/>
              <a:gd name="connsiteY2" fmla="*/ 582654 h 2640489"/>
              <a:gd name="connsiteX3" fmla="*/ 1079404 w 2001593"/>
              <a:gd name="connsiteY3" fmla="*/ 2626406 h 2640489"/>
              <a:gd name="connsiteX4" fmla="*/ 0 w 2001593"/>
              <a:gd name="connsiteY4" fmla="*/ 1322426 h 2640489"/>
              <a:gd name="connsiteX0" fmla="*/ 0 w 2001593"/>
              <a:gd name="connsiteY0" fmla="*/ 1323958 h 2642021"/>
              <a:gd name="connsiteX1" fmla="*/ 1079404 w 2001593"/>
              <a:gd name="connsiteY1" fmla="*/ 19978 h 2642021"/>
              <a:gd name="connsiteX2" fmla="*/ 1969895 w 2001593"/>
              <a:gd name="connsiteY2" fmla="*/ 584186 h 2642021"/>
              <a:gd name="connsiteX3" fmla="*/ 1079404 w 2001593"/>
              <a:gd name="connsiteY3" fmla="*/ 2627938 h 2642021"/>
              <a:gd name="connsiteX4" fmla="*/ 0 w 2001593"/>
              <a:gd name="connsiteY4" fmla="*/ 1323958 h 2642021"/>
              <a:gd name="connsiteX0" fmla="*/ 0 w 2001593"/>
              <a:gd name="connsiteY0" fmla="*/ 1323773 h 2641758"/>
              <a:gd name="connsiteX1" fmla="*/ 1079404 w 2001593"/>
              <a:gd name="connsiteY1" fmla="*/ 19793 h 2641758"/>
              <a:gd name="connsiteX2" fmla="*/ 1969895 w 2001593"/>
              <a:gd name="connsiteY2" fmla="*/ 586382 h 2641758"/>
              <a:gd name="connsiteX3" fmla="*/ 1079404 w 2001593"/>
              <a:gd name="connsiteY3" fmla="*/ 2627753 h 2641758"/>
              <a:gd name="connsiteX4" fmla="*/ 0 w 2001593"/>
              <a:gd name="connsiteY4" fmla="*/ 1323773 h 2641758"/>
              <a:gd name="connsiteX0" fmla="*/ 0 w 2001593"/>
              <a:gd name="connsiteY0" fmla="*/ 1304184 h 2622169"/>
              <a:gd name="connsiteX1" fmla="*/ 1079404 w 2001593"/>
              <a:gd name="connsiteY1" fmla="*/ 204 h 2622169"/>
              <a:gd name="connsiteX2" fmla="*/ 1969895 w 2001593"/>
              <a:gd name="connsiteY2" fmla="*/ 566793 h 2622169"/>
              <a:gd name="connsiteX3" fmla="*/ 1079404 w 2001593"/>
              <a:gd name="connsiteY3" fmla="*/ 2608164 h 2622169"/>
              <a:gd name="connsiteX4" fmla="*/ 0 w 2001593"/>
              <a:gd name="connsiteY4" fmla="*/ 1304184 h 2622169"/>
              <a:gd name="connsiteX0" fmla="*/ 0 w 2001593"/>
              <a:gd name="connsiteY0" fmla="*/ 1304184 h 2622169"/>
              <a:gd name="connsiteX1" fmla="*/ 1079404 w 2001593"/>
              <a:gd name="connsiteY1" fmla="*/ 204 h 2622169"/>
              <a:gd name="connsiteX2" fmla="*/ 1969895 w 2001593"/>
              <a:gd name="connsiteY2" fmla="*/ 566793 h 2622169"/>
              <a:gd name="connsiteX3" fmla="*/ 1079404 w 2001593"/>
              <a:gd name="connsiteY3" fmla="*/ 2608164 h 2622169"/>
              <a:gd name="connsiteX4" fmla="*/ 0 w 2001593"/>
              <a:gd name="connsiteY4" fmla="*/ 1304184 h 2622169"/>
              <a:gd name="connsiteX0" fmla="*/ 0 w 1812466"/>
              <a:gd name="connsiteY0" fmla="*/ 584872 h 2619896"/>
              <a:gd name="connsiteX1" fmla="*/ 891285 w 1812466"/>
              <a:gd name="connsiteY1" fmla="*/ 11936 h 2619896"/>
              <a:gd name="connsiteX2" fmla="*/ 1781776 w 1812466"/>
              <a:gd name="connsiteY2" fmla="*/ 578525 h 2619896"/>
              <a:gd name="connsiteX3" fmla="*/ 891285 w 1812466"/>
              <a:gd name="connsiteY3" fmla="*/ 2619896 h 2619896"/>
              <a:gd name="connsiteX4" fmla="*/ 0 w 1812466"/>
              <a:gd name="connsiteY4" fmla="*/ 584872 h 2619896"/>
              <a:gd name="connsiteX0" fmla="*/ 41595 w 1854061"/>
              <a:gd name="connsiteY0" fmla="*/ 572939 h 2607963"/>
              <a:gd name="connsiteX1" fmla="*/ 932880 w 1854061"/>
              <a:gd name="connsiteY1" fmla="*/ 3 h 2607963"/>
              <a:gd name="connsiteX2" fmla="*/ 1823371 w 1854061"/>
              <a:gd name="connsiteY2" fmla="*/ 566592 h 2607963"/>
              <a:gd name="connsiteX3" fmla="*/ 932880 w 1854061"/>
              <a:gd name="connsiteY3" fmla="*/ 2607963 h 2607963"/>
              <a:gd name="connsiteX4" fmla="*/ 41595 w 1854061"/>
              <a:gd name="connsiteY4" fmla="*/ 572939 h 2607963"/>
              <a:gd name="connsiteX0" fmla="*/ 41595 w 1854061"/>
              <a:gd name="connsiteY0" fmla="*/ 572941 h 2607965"/>
              <a:gd name="connsiteX1" fmla="*/ 932880 w 1854061"/>
              <a:gd name="connsiteY1" fmla="*/ 5 h 2607965"/>
              <a:gd name="connsiteX2" fmla="*/ 1823371 w 1854061"/>
              <a:gd name="connsiteY2" fmla="*/ 566594 h 2607965"/>
              <a:gd name="connsiteX3" fmla="*/ 932880 w 1854061"/>
              <a:gd name="connsiteY3" fmla="*/ 2607965 h 2607965"/>
              <a:gd name="connsiteX4" fmla="*/ 41595 w 1854061"/>
              <a:gd name="connsiteY4" fmla="*/ 572941 h 2607965"/>
              <a:gd name="connsiteX0" fmla="*/ 74 w 1811162"/>
              <a:gd name="connsiteY0" fmla="*/ 572941 h 1158422"/>
              <a:gd name="connsiteX1" fmla="*/ 891359 w 1811162"/>
              <a:gd name="connsiteY1" fmla="*/ 5 h 1158422"/>
              <a:gd name="connsiteX2" fmla="*/ 1781850 w 1811162"/>
              <a:gd name="connsiteY2" fmla="*/ 566594 h 1158422"/>
              <a:gd name="connsiteX3" fmla="*/ 846909 w 1811162"/>
              <a:gd name="connsiteY3" fmla="*/ 1153815 h 1158422"/>
              <a:gd name="connsiteX4" fmla="*/ 74 w 1811162"/>
              <a:gd name="connsiteY4" fmla="*/ 572941 h 1158422"/>
              <a:gd name="connsiteX0" fmla="*/ 75 w 1811716"/>
              <a:gd name="connsiteY0" fmla="*/ 572941 h 1156509"/>
              <a:gd name="connsiteX1" fmla="*/ 891360 w 1811716"/>
              <a:gd name="connsiteY1" fmla="*/ 5 h 1156509"/>
              <a:gd name="connsiteX2" fmla="*/ 1781851 w 1811716"/>
              <a:gd name="connsiteY2" fmla="*/ 566594 h 1156509"/>
              <a:gd name="connsiteX3" fmla="*/ 846910 w 1811716"/>
              <a:gd name="connsiteY3" fmla="*/ 1153815 h 1156509"/>
              <a:gd name="connsiteX4" fmla="*/ 75 w 1811716"/>
              <a:gd name="connsiteY4" fmla="*/ 572941 h 1156509"/>
              <a:gd name="connsiteX0" fmla="*/ 75 w 1781851"/>
              <a:gd name="connsiteY0" fmla="*/ 572941 h 1153878"/>
              <a:gd name="connsiteX1" fmla="*/ 891360 w 1781851"/>
              <a:gd name="connsiteY1" fmla="*/ 5 h 1153878"/>
              <a:gd name="connsiteX2" fmla="*/ 1781851 w 1781851"/>
              <a:gd name="connsiteY2" fmla="*/ 566594 h 1153878"/>
              <a:gd name="connsiteX3" fmla="*/ 846910 w 1781851"/>
              <a:gd name="connsiteY3" fmla="*/ 1153815 h 1153878"/>
              <a:gd name="connsiteX4" fmla="*/ 75 w 1781851"/>
              <a:gd name="connsiteY4" fmla="*/ 572941 h 1153878"/>
              <a:gd name="connsiteX0" fmla="*/ 79 w 1781855"/>
              <a:gd name="connsiteY0" fmla="*/ 572941 h 1154173"/>
              <a:gd name="connsiteX1" fmla="*/ 891364 w 1781855"/>
              <a:gd name="connsiteY1" fmla="*/ 5 h 1154173"/>
              <a:gd name="connsiteX2" fmla="*/ 1781855 w 1781855"/>
              <a:gd name="connsiteY2" fmla="*/ 566594 h 1154173"/>
              <a:gd name="connsiteX3" fmla="*/ 846914 w 1781855"/>
              <a:gd name="connsiteY3" fmla="*/ 1153815 h 1154173"/>
              <a:gd name="connsiteX4" fmla="*/ 79 w 1781855"/>
              <a:gd name="connsiteY4" fmla="*/ 572941 h 1154173"/>
              <a:gd name="connsiteX0" fmla="*/ 79 w 1781855"/>
              <a:gd name="connsiteY0" fmla="*/ 572941 h 1149421"/>
              <a:gd name="connsiteX1" fmla="*/ 891364 w 1781855"/>
              <a:gd name="connsiteY1" fmla="*/ 5 h 1149421"/>
              <a:gd name="connsiteX2" fmla="*/ 1781855 w 1781855"/>
              <a:gd name="connsiteY2" fmla="*/ 566594 h 1149421"/>
              <a:gd name="connsiteX3" fmla="*/ 846914 w 1781855"/>
              <a:gd name="connsiteY3" fmla="*/ 1149052 h 1149421"/>
              <a:gd name="connsiteX4" fmla="*/ 79 w 1781855"/>
              <a:gd name="connsiteY4" fmla="*/ 572941 h 1149421"/>
              <a:gd name="connsiteX0" fmla="*/ 79 w 1781855"/>
              <a:gd name="connsiteY0" fmla="*/ 572941 h 1147046"/>
              <a:gd name="connsiteX1" fmla="*/ 891364 w 1781855"/>
              <a:gd name="connsiteY1" fmla="*/ 5 h 1147046"/>
              <a:gd name="connsiteX2" fmla="*/ 1781855 w 1781855"/>
              <a:gd name="connsiteY2" fmla="*/ 566594 h 1147046"/>
              <a:gd name="connsiteX3" fmla="*/ 846914 w 1781855"/>
              <a:gd name="connsiteY3" fmla="*/ 1146671 h 1147046"/>
              <a:gd name="connsiteX4" fmla="*/ 79 w 1781855"/>
              <a:gd name="connsiteY4" fmla="*/ 572941 h 1147046"/>
              <a:gd name="connsiteX0" fmla="*/ 80 w 1781856"/>
              <a:gd name="connsiteY0" fmla="*/ 572941 h 1146748"/>
              <a:gd name="connsiteX1" fmla="*/ 891365 w 1781856"/>
              <a:gd name="connsiteY1" fmla="*/ 5 h 1146748"/>
              <a:gd name="connsiteX2" fmla="*/ 1781856 w 1781856"/>
              <a:gd name="connsiteY2" fmla="*/ 566594 h 1146748"/>
              <a:gd name="connsiteX3" fmla="*/ 846915 w 1781856"/>
              <a:gd name="connsiteY3" fmla="*/ 1146671 h 1146748"/>
              <a:gd name="connsiteX4" fmla="*/ 80 w 1781856"/>
              <a:gd name="connsiteY4" fmla="*/ 572941 h 1146748"/>
              <a:gd name="connsiteX0" fmla="*/ 80 w 1781856"/>
              <a:gd name="connsiteY0" fmla="*/ 572941 h 1146748"/>
              <a:gd name="connsiteX1" fmla="*/ 891365 w 1781856"/>
              <a:gd name="connsiteY1" fmla="*/ 5 h 1146748"/>
              <a:gd name="connsiteX2" fmla="*/ 1781856 w 1781856"/>
              <a:gd name="connsiteY2" fmla="*/ 566594 h 1146748"/>
              <a:gd name="connsiteX3" fmla="*/ 846915 w 1781856"/>
              <a:gd name="connsiteY3" fmla="*/ 1146671 h 1146748"/>
              <a:gd name="connsiteX4" fmla="*/ 80 w 1781856"/>
              <a:gd name="connsiteY4" fmla="*/ 572941 h 1146748"/>
              <a:gd name="connsiteX0" fmla="*/ 38 w 1781814"/>
              <a:gd name="connsiteY0" fmla="*/ 572941 h 1146748"/>
              <a:gd name="connsiteX1" fmla="*/ 891323 w 1781814"/>
              <a:gd name="connsiteY1" fmla="*/ 5 h 1146748"/>
              <a:gd name="connsiteX2" fmla="*/ 1781814 w 1781814"/>
              <a:gd name="connsiteY2" fmla="*/ 566594 h 1146748"/>
              <a:gd name="connsiteX3" fmla="*/ 846873 w 1781814"/>
              <a:gd name="connsiteY3" fmla="*/ 1146671 h 1146748"/>
              <a:gd name="connsiteX4" fmla="*/ 38 w 1781814"/>
              <a:gd name="connsiteY4" fmla="*/ 572941 h 1146748"/>
              <a:gd name="connsiteX0" fmla="*/ 38 w 1781814"/>
              <a:gd name="connsiteY0" fmla="*/ 573103 h 1146910"/>
              <a:gd name="connsiteX1" fmla="*/ 891323 w 1781814"/>
              <a:gd name="connsiteY1" fmla="*/ 167 h 1146910"/>
              <a:gd name="connsiteX2" fmla="*/ 1781814 w 1781814"/>
              <a:gd name="connsiteY2" fmla="*/ 566756 h 1146910"/>
              <a:gd name="connsiteX3" fmla="*/ 846873 w 1781814"/>
              <a:gd name="connsiteY3" fmla="*/ 1146833 h 1146910"/>
              <a:gd name="connsiteX4" fmla="*/ 38 w 1781814"/>
              <a:gd name="connsiteY4" fmla="*/ 573103 h 1146910"/>
              <a:gd name="connsiteX0" fmla="*/ 80 w 1781856"/>
              <a:gd name="connsiteY0" fmla="*/ 573103 h 1146910"/>
              <a:gd name="connsiteX1" fmla="*/ 891365 w 1781856"/>
              <a:gd name="connsiteY1" fmla="*/ 167 h 1146910"/>
              <a:gd name="connsiteX2" fmla="*/ 1781856 w 1781856"/>
              <a:gd name="connsiteY2" fmla="*/ 566756 h 1146910"/>
              <a:gd name="connsiteX3" fmla="*/ 846915 w 1781856"/>
              <a:gd name="connsiteY3" fmla="*/ 1146833 h 1146910"/>
              <a:gd name="connsiteX4" fmla="*/ 80 w 1781856"/>
              <a:gd name="connsiteY4" fmla="*/ 573103 h 1146910"/>
              <a:gd name="connsiteX0" fmla="*/ 80 w 1781856"/>
              <a:gd name="connsiteY0" fmla="*/ 573011 h 1146818"/>
              <a:gd name="connsiteX1" fmla="*/ 891365 w 1781856"/>
              <a:gd name="connsiteY1" fmla="*/ 75 h 1146818"/>
              <a:gd name="connsiteX2" fmla="*/ 1781856 w 1781856"/>
              <a:gd name="connsiteY2" fmla="*/ 566664 h 1146818"/>
              <a:gd name="connsiteX3" fmla="*/ 846915 w 1781856"/>
              <a:gd name="connsiteY3" fmla="*/ 1146741 h 1146818"/>
              <a:gd name="connsiteX4" fmla="*/ 80 w 1781856"/>
              <a:gd name="connsiteY4" fmla="*/ 573011 h 1146818"/>
              <a:gd name="connsiteX0" fmla="*/ 80 w 1781856"/>
              <a:gd name="connsiteY0" fmla="*/ 573011 h 1146818"/>
              <a:gd name="connsiteX1" fmla="*/ 891365 w 1781856"/>
              <a:gd name="connsiteY1" fmla="*/ 75 h 1146818"/>
              <a:gd name="connsiteX2" fmla="*/ 1781856 w 1781856"/>
              <a:gd name="connsiteY2" fmla="*/ 566664 h 1146818"/>
              <a:gd name="connsiteX3" fmla="*/ 846915 w 1781856"/>
              <a:gd name="connsiteY3" fmla="*/ 1146741 h 1146818"/>
              <a:gd name="connsiteX4" fmla="*/ 80 w 1781856"/>
              <a:gd name="connsiteY4" fmla="*/ 573011 h 1146818"/>
              <a:gd name="connsiteX0" fmla="*/ 80 w 1781856"/>
              <a:gd name="connsiteY0" fmla="*/ 573011 h 1146818"/>
              <a:gd name="connsiteX1" fmla="*/ 891365 w 1781856"/>
              <a:gd name="connsiteY1" fmla="*/ 75 h 1146818"/>
              <a:gd name="connsiteX2" fmla="*/ 1781856 w 1781856"/>
              <a:gd name="connsiteY2" fmla="*/ 566664 h 1146818"/>
              <a:gd name="connsiteX3" fmla="*/ 846915 w 1781856"/>
              <a:gd name="connsiteY3" fmla="*/ 1146741 h 1146818"/>
              <a:gd name="connsiteX4" fmla="*/ 80 w 1781856"/>
              <a:gd name="connsiteY4" fmla="*/ 573011 h 1146818"/>
              <a:gd name="connsiteX0" fmla="*/ 0 w 1781776"/>
              <a:gd name="connsiteY0" fmla="*/ 573011 h 1146818"/>
              <a:gd name="connsiteX1" fmla="*/ 891285 w 1781776"/>
              <a:gd name="connsiteY1" fmla="*/ 75 h 1146818"/>
              <a:gd name="connsiteX2" fmla="*/ 1781776 w 1781776"/>
              <a:gd name="connsiteY2" fmla="*/ 566664 h 1146818"/>
              <a:gd name="connsiteX3" fmla="*/ 846835 w 1781776"/>
              <a:gd name="connsiteY3" fmla="*/ 1146741 h 1146818"/>
              <a:gd name="connsiteX4" fmla="*/ 0 w 1781776"/>
              <a:gd name="connsiteY4" fmla="*/ 573011 h 1146818"/>
              <a:gd name="connsiteX0" fmla="*/ 0 w 1781776"/>
              <a:gd name="connsiteY0" fmla="*/ 573011 h 1146818"/>
              <a:gd name="connsiteX1" fmla="*/ 891285 w 1781776"/>
              <a:gd name="connsiteY1" fmla="*/ 75 h 1146818"/>
              <a:gd name="connsiteX2" fmla="*/ 1781776 w 1781776"/>
              <a:gd name="connsiteY2" fmla="*/ 566664 h 1146818"/>
              <a:gd name="connsiteX3" fmla="*/ 846835 w 1781776"/>
              <a:gd name="connsiteY3" fmla="*/ 1146741 h 1146818"/>
              <a:gd name="connsiteX4" fmla="*/ 0 w 1781776"/>
              <a:gd name="connsiteY4" fmla="*/ 573011 h 1146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1776" h="1146818">
                <a:moveTo>
                  <a:pt x="0" y="573011"/>
                </a:moveTo>
                <a:cubicBezTo>
                  <a:pt x="107420" y="343800"/>
                  <a:pt x="439541" y="5895"/>
                  <a:pt x="891285" y="75"/>
                </a:cubicBezTo>
                <a:cubicBezTo>
                  <a:pt x="1343029" y="-5745"/>
                  <a:pt x="1636520" y="332274"/>
                  <a:pt x="1781776" y="566664"/>
                </a:cubicBezTo>
                <a:cubicBezTo>
                  <a:pt x="1517459" y="1022519"/>
                  <a:pt x="1198568" y="1150439"/>
                  <a:pt x="846835" y="1146741"/>
                </a:cubicBezTo>
                <a:cubicBezTo>
                  <a:pt x="495102" y="1143043"/>
                  <a:pt x="106892" y="821272"/>
                  <a:pt x="0" y="573011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D6E852B7-E997-4D05-8C0E-864707A13A4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375" y="3120945"/>
            <a:ext cx="6352423" cy="225787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261DCE9-1A40-45FE-9F7C-00D2FC2E251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597" y="3340965"/>
            <a:ext cx="323662" cy="24588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058D81B-CCF1-432C-B463-726C0A04810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175" y="3341881"/>
            <a:ext cx="333698" cy="24588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077F9F5-BA23-4819-A415-9ED76099B84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271" y="3672619"/>
            <a:ext cx="336207" cy="25090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0F55F8E-6F93-421B-8D14-C5A4F1D2924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698" y="3675416"/>
            <a:ext cx="341225" cy="24588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FAB7410-2F27-4520-9511-46D99D9E9BC5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578" y="2709136"/>
            <a:ext cx="526892" cy="34624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21F33ED-CF3B-48BE-B330-666B1A4512A5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578" y="2710064"/>
            <a:ext cx="536928" cy="34624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59597AC-8B14-47BC-BB75-FA01701430B3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163" y="3620936"/>
            <a:ext cx="323662" cy="245883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24AF12F6-B92F-4198-B475-8A38409101A2}"/>
              </a:ext>
            </a:extLst>
          </p:cNvPr>
          <p:cNvGrpSpPr/>
          <p:nvPr/>
        </p:nvGrpSpPr>
        <p:grpSpPr>
          <a:xfrm>
            <a:off x="6552368" y="5455981"/>
            <a:ext cx="4257176" cy="826740"/>
            <a:chOff x="1860917" y="4828622"/>
            <a:chExt cx="4257176" cy="826740"/>
          </a:xfrm>
        </p:grpSpPr>
        <p:sp>
          <p:nvSpPr>
            <p:cNvPr id="53" name="Left Brace 52">
              <a:extLst>
                <a:ext uri="{FF2B5EF4-FFF2-40B4-BE49-F238E27FC236}">
                  <a16:creationId xmlns:a16="http://schemas.microsoft.com/office/drawing/2014/main" id="{77E89DF4-6B36-4476-8AA0-D85153523775}"/>
                </a:ext>
              </a:extLst>
            </p:cNvPr>
            <p:cNvSpPr/>
            <p:nvPr/>
          </p:nvSpPr>
          <p:spPr>
            <a:xfrm rot="16200000">
              <a:off x="2933656" y="3755883"/>
              <a:ext cx="413866" cy="2559344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Left Brace 53">
              <a:extLst>
                <a:ext uri="{FF2B5EF4-FFF2-40B4-BE49-F238E27FC236}">
                  <a16:creationId xmlns:a16="http://schemas.microsoft.com/office/drawing/2014/main" id="{CB074A6E-736D-4E8C-B63D-0EBA40954D9E}"/>
                </a:ext>
              </a:extLst>
            </p:cNvPr>
            <p:cNvSpPr/>
            <p:nvPr/>
          </p:nvSpPr>
          <p:spPr>
            <a:xfrm rot="16200000">
              <a:off x="5459704" y="4698481"/>
              <a:ext cx="413866" cy="674148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CF1C5C0-9EA1-4FA6-9611-6CF0AFCBA37B}"/>
                </a:ext>
              </a:extLst>
            </p:cNvPr>
            <p:cNvSpPr txBox="1"/>
            <p:nvPr/>
          </p:nvSpPr>
          <p:spPr>
            <a:xfrm>
              <a:off x="2700711" y="5286030"/>
              <a:ext cx="893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Input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271D422-1A4B-474B-AADD-3B6A492E6C9C}"/>
                </a:ext>
              </a:extLst>
            </p:cNvPr>
            <p:cNvSpPr txBox="1"/>
            <p:nvPr/>
          </p:nvSpPr>
          <p:spPr>
            <a:xfrm>
              <a:off x="5224699" y="5286030"/>
              <a:ext cx="893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Output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60A258-F480-2D82-4ABA-F7EAE26D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evolution of monotonicity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6337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C4782F2-2414-44F5-A373-B51EA2ED5858}"/>
              </a:ext>
            </a:extLst>
          </p:cNvPr>
          <p:cNvGrpSpPr/>
          <p:nvPr/>
        </p:nvGrpSpPr>
        <p:grpSpPr>
          <a:xfrm rot="5400000">
            <a:off x="1369733" y="3576344"/>
            <a:ext cx="2177869" cy="2136020"/>
            <a:chOff x="2291442" y="2025951"/>
            <a:chExt cx="2177869" cy="213602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27D234D-3172-48D3-87A7-0698062F9572}"/>
                </a:ext>
              </a:extLst>
            </p:cNvPr>
            <p:cNvSpPr/>
            <p:nvPr/>
          </p:nvSpPr>
          <p:spPr>
            <a:xfrm>
              <a:off x="2291442" y="2347232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E92CB2C-2E89-4934-8DF5-063FAC2060C0}"/>
                </a:ext>
              </a:extLst>
            </p:cNvPr>
            <p:cNvSpPr/>
            <p:nvPr/>
          </p:nvSpPr>
          <p:spPr>
            <a:xfrm>
              <a:off x="2291442" y="3109534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EFE41FE-83D8-4D37-BC45-5E39356FBD01}"/>
                </a:ext>
              </a:extLst>
            </p:cNvPr>
            <p:cNvSpPr/>
            <p:nvPr/>
          </p:nvSpPr>
          <p:spPr>
            <a:xfrm>
              <a:off x="2291442" y="2728383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74C1115-C59D-4EE0-B12B-F877D9E9E734}"/>
                </a:ext>
              </a:extLst>
            </p:cNvPr>
            <p:cNvSpPr/>
            <p:nvPr/>
          </p:nvSpPr>
          <p:spPr>
            <a:xfrm>
              <a:off x="2291442" y="3490686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8F931EA-830B-440E-B17D-3AAEF2413475}"/>
                </a:ext>
              </a:extLst>
            </p:cNvPr>
            <p:cNvSpPr/>
            <p:nvPr/>
          </p:nvSpPr>
          <p:spPr>
            <a:xfrm>
              <a:off x="2901042" y="2025951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BCA983C-7538-40B4-A6BE-26FBC7661A86}"/>
                </a:ext>
              </a:extLst>
            </p:cNvPr>
            <p:cNvSpPr/>
            <p:nvPr/>
          </p:nvSpPr>
          <p:spPr>
            <a:xfrm>
              <a:off x="2901042" y="2788253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A328EBD-9479-4177-AD29-DDC4602BA8CE}"/>
                </a:ext>
              </a:extLst>
            </p:cNvPr>
            <p:cNvSpPr/>
            <p:nvPr/>
          </p:nvSpPr>
          <p:spPr>
            <a:xfrm>
              <a:off x="2901042" y="2407102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7E23CFE-DAAC-40A3-9B59-D50F65A699EA}"/>
                </a:ext>
              </a:extLst>
            </p:cNvPr>
            <p:cNvSpPr/>
            <p:nvPr/>
          </p:nvSpPr>
          <p:spPr>
            <a:xfrm>
              <a:off x="2901042" y="3169405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1951999-A3A1-4DDE-B342-6E5528274143}"/>
                </a:ext>
              </a:extLst>
            </p:cNvPr>
            <p:cNvSpPr/>
            <p:nvPr/>
          </p:nvSpPr>
          <p:spPr>
            <a:xfrm>
              <a:off x="2901042" y="3561291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7FBFF2F-766C-4624-B1A9-FEEDA93E4725}"/>
                </a:ext>
              </a:extLst>
            </p:cNvPr>
            <p:cNvSpPr/>
            <p:nvPr/>
          </p:nvSpPr>
          <p:spPr>
            <a:xfrm>
              <a:off x="2901042" y="3942442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E34FA58-4E12-4BF6-93ED-65749F501C43}"/>
                </a:ext>
              </a:extLst>
            </p:cNvPr>
            <p:cNvCxnSpPr>
              <a:stCxn id="3" idx="6"/>
              <a:endCxn id="8" idx="2"/>
            </p:cNvCxnSpPr>
            <p:nvPr/>
          </p:nvCxnSpPr>
          <p:spPr>
            <a:xfrm flipV="1">
              <a:off x="2510971" y="2135716"/>
              <a:ext cx="390071" cy="3212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B164552-669C-403B-BD76-A0DE1A562909}"/>
                </a:ext>
              </a:extLst>
            </p:cNvPr>
            <p:cNvCxnSpPr>
              <a:cxnSpLocks/>
              <a:stCxn id="3" idx="6"/>
              <a:endCxn id="10" idx="2"/>
            </p:cNvCxnSpPr>
            <p:nvPr/>
          </p:nvCxnSpPr>
          <p:spPr>
            <a:xfrm>
              <a:off x="2510971" y="2456997"/>
              <a:ext cx="390071" cy="5987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F3425E6-9EEC-43B9-A71E-944C5DA8F2C6}"/>
                </a:ext>
              </a:extLst>
            </p:cNvPr>
            <p:cNvCxnSpPr>
              <a:cxnSpLocks/>
              <a:stCxn id="3" idx="6"/>
              <a:endCxn id="9" idx="2"/>
            </p:cNvCxnSpPr>
            <p:nvPr/>
          </p:nvCxnSpPr>
          <p:spPr>
            <a:xfrm>
              <a:off x="2510971" y="2456997"/>
              <a:ext cx="390071" cy="44102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1B72DA-6BEF-4336-8BCD-CC6B451C2483}"/>
                </a:ext>
              </a:extLst>
            </p:cNvPr>
            <p:cNvCxnSpPr>
              <a:cxnSpLocks/>
              <a:stCxn id="3" idx="6"/>
              <a:endCxn id="11" idx="2"/>
            </p:cNvCxnSpPr>
            <p:nvPr/>
          </p:nvCxnSpPr>
          <p:spPr>
            <a:xfrm>
              <a:off x="2510971" y="2456997"/>
              <a:ext cx="390071" cy="82217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EBC04F4-C169-4D32-A5E0-75FFB746AC7A}"/>
                </a:ext>
              </a:extLst>
            </p:cNvPr>
            <p:cNvCxnSpPr>
              <a:cxnSpLocks/>
              <a:stCxn id="3" idx="6"/>
              <a:endCxn id="12" idx="2"/>
            </p:cNvCxnSpPr>
            <p:nvPr/>
          </p:nvCxnSpPr>
          <p:spPr>
            <a:xfrm>
              <a:off x="2510971" y="2456997"/>
              <a:ext cx="390071" cy="121405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4254593-6563-47A6-AE52-8226123DD7C1}"/>
                </a:ext>
              </a:extLst>
            </p:cNvPr>
            <p:cNvCxnSpPr>
              <a:cxnSpLocks/>
              <a:stCxn id="3" idx="6"/>
              <a:endCxn id="13" idx="2"/>
            </p:cNvCxnSpPr>
            <p:nvPr/>
          </p:nvCxnSpPr>
          <p:spPr>
            <a:xfrm>
              <a:off x="2510971" y="2456997"/>
              <a:ext cx="390071" cy="159521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34DA67F-D640-480C-A591-81AD82FDA37D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 flipV="1">
              <a:off x="2510971" y="2135716"/>
              <a:ext cx="390071" cy="70243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5571410-6DDD-4149-B4FD-5B50023F50E2}"/>
                </a:ext>
              </a:extLst>
            </p:cNvPr>
            <p:cNvCxnSpPr>
              <a:cxnSpLocks/>
              <a:stCxn id="4" idx="6"/>
              <a:endCxn id="8" idx="2"/>
            </p:cNvCxnSpPr>
            <p:nvPr/>
          </p:nvCxnSpPr>
          <p:spPr>
            <a:xfrm flipV="1">
              <a:off x="2510971" y="2135716"/>
              <a:ext cx="390071" cy="108358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BB49629-6B06-4EF9-B99D-5C168356C1EC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 flipV="1">
              <a:off x="2510971" y="2135716"/>
              <a:ext cx="390071" cy="146473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89A2A41-C6A2-4D01-8B1B-207F2734D3D4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 flipV="1">
              <a:off x="2510971" y="2516867"/>
              <a:ext cx="390071" cy="3212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546355-DF48-493F-8284-F6028B35C12A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>
              <a:off x="2510971" y="2838148"/>
              <a:ext cx="390071" cy="5987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5CE4A54-9566-4FC8-B674-988B51AB4DEF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2510971" y="2838148"/>
              <a:ext cx="390071" cy="4410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450A065-6617-460A-A8FA-39A4815158AE}"/>
                </a:ext>
              </a:extLst>
            </p:cNvPr>
            <p:cNvCxnSpPr>
              <a:cxnSpLocks/>
              <a:stCxn id="5" idx="6"/>
              <a:endCxn id="12" idx="2"/>
            </p:cNvCxnSpPr>
            <p:nvPr/>
          </p:nvCxnSpPr>
          <p:spPr>
            <a:xfrm>
              <a:off x="2510971" y="2838148"/>
              <a:ext cx="390071" cy="8329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17763F2-1776-4117-ADFB-9A634CF361B0}"/>
                </a:ext>
              </a:extLst>
            </p:cNvPr>
            <p:cNvCxnSpPr>
              <a:cxnSpLocks/>
              <a:stCxn id="5" idx="6"/>
              <a:endCxn id="13" idx="2"/>
            </p:cNvCxnSpPr>
            <p:nvPr/>
          </p:nvCxnSpPr>
          <p:spPr>
            <a:xfrm>
              <a:off x="2510971" y="2838148"/>
              <a:ext cx="390071" cy="121405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456AE87-35C7-49F5-89FB-2221968A1834}"/>
                </a:ext>
              </a:extLst>
            </p:cNvPr>
            <p:cNvCxnSpPr>
              <a:cxnSpLocks/>
              <a:stCxn id="4" idx="6"/>
              <a:endCxn id="10" idx="2"/>
            </p:cNvCxnSpPr>
            <p:nvPr/>
          </p:nvCxnSpPr>
          <p:spPr>
            <a:xfrm flipV="1">
              <a:off x="2510971" y="2516867"/>
              <a:ext cx="390071" cy="70243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7959526-6680-478E-B4D6-9D16BBAF12A0}"/>
                </a:ext>
              </a:extLst>
            </p:cNvPr>
            <p:cNvCxnSpPr>
              <a:cxnSpLocks/>
              <a:stCxn id="4" idx="6"/>
              <a:endCxn id="9" idx="2"/>
            </p:cNvCxnSpPr>
            <p:nvPr/>
          </p:nvCxnSpPr>
          <p:spPr>
            <a:xfrm flipV="1">
              <a:off x="2510971" y="2898018"/>
              <a:ext cx="390071" cy="3212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9D0C087-8546-461E-9F22-5EFB987332C8}"/>
                </a:ext>
              </a:extLst>
            </p:cNvPr>
            <p:cNvCxnSpPr>
              <a:cxnSpLocks/>
              <a:stCxn id="4" idx="6"/>
              <a:endCxn id="11" idx="2"/>
            </p:cNvCxnSpPr>
            <p:nvPr/>
          </p:nvCxnSpPr>
          <p:spPr>
            <a:xfrm>
              <a:off x="2510971" y="3219299"/>
              <a:ext cx="390071" cy="598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E6F26C0-54A9-4EF9-83B5-CFBE59EF982D}"/>
                </a:ext>
              </a:extLst>
            </p:cNvPr>
            <p:cNvCxnSpPr>
              <a:cxnSpLocks/>
              <a:stCxn id="4" idx="6"/>
              <a:endCxn id="12" idx="2"/>
            </p:cNvCxnSpPr>
            <p:nvPr/>
          </p:nvCxnSpPr>
          <p:spPr>
            <a:xfrm>
              <a:off x="2510971" y="3219299"/>
              <a:ext cx="390071" cy="45175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5B29D19-2D01-431A-96CF-AFAB9B5140FE}"/>
                </a:ext>
              </a:extLst>
            </p:cNvPr>
            <p:cNvCxnSpPr>
              <a:cxnSpLocks/>
              <a:stCxn id="4" idx="6"/>
              <a:endCxn id="13" idx="2"/>
            </p:cNvCxnSpPr>
            <p:nvPr/>
          </p:nvCxnSpPr>
          <p:spPr>
            <a:xfrm>
              <a:off x="2510971" y="3219299"/>
              <a:ext cx="390071" cy="8329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C4F19C5-66AE-4A0D-AD21-5AC99E8F0D90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 flipV="1">
              <a:off x="2510971" y="2135716"/>
              <a:ext cx="390071" cy="146473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DBF114B-3F27-4110-A4DE-85A1007303AF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 flipV="1">
              <a:off x="2510971" y="2516867"/>
              <a:ext cx="390071" cy="108358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929814E-D517-47EB-832A-72ABF6B109D7}"/>
                </a:ext>
              </a:extLst>
            </p:cNvPr>
            <p:cNvCxnSpPr>
              <a:cxnSpLocks/>
              <a:stCxn id="6" idx="6"/>
              <a:endCxn id="9" idx="2"/>
            </p:cNvCxnSpPr>
            <p:nvPr/>
          </p:nvCxnSpPr>
          <p:spPr>
            <a:xfrm flipV="1">
              <a:off x="2510971" y="2898018"/>
              <a:ext cx="390071" cy="70243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4D816FB-61FA-442E-ACC0-CE6CFAC7A00F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 flipV="1">
              <a:off x="2510971" y="3279170"/>
              <a:ext cx="390071" cy="3212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558029EE-E341-4AD3-9152-3452BCF1F952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2510971" y="3600451"/>
              <a:ext cx="390071" cy="7060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3FD69A4-8B42-409C-816F-488A10D7EF63}"/>
                </a:ext>
              </a:extLst>
            </p:cNvPr>
            <p:cNvCxnSpPr>
              <a:cxnSpLocks/>
              <a:stCxn id="6" idx="6"/>
              <a:endCxn id="13" idx="2"/>
            </p:cNvCxnSpPr>
            <p:nvPr/>
          </p:nvCxnSpPr>
          <p:spPr>
            <a:xfrm>
              <a:off x="2510971" y="3600451"/>
              <a:ext cx="390071" cy="45175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42ADD87C-AFA4-4CFE-B439-18F3B23D0559}"/>
                </a:ext>
              </a:extLst>
            </p:cNvPr>
            <p:cNvGrpSpPr/>
            <p:nvPr/>
          </p:nvGrpSpPr>
          <p:grpSpPr>
            <a:xfrm>
              <a:off x="3731622" y="2025951"/>
              <a:ext cx="737689" cy="2136020"/>
              <a:chOff x="4249782" y="2025951"/>
              <a:chExt cx="737689" cy="2136020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C284248-875C-4A05-8BC1-6249D429C253}"/>
                  </a:ext>
                </a:extLst>
              </p:cNvPr>
              <p:cNvSpPr/>
              <p:nvPr/>
            </p:nvSpPr>
            <p:spPr>
              <a:xfrm flipH="1">
                <a:off x="4767942" y="2949876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03CD7F98-9CB9-496A-A2CB-23A3D7B7E750}"/>
                  </a:ext>
                </a:extLst>
              </p:cNvPr>
              <p:cNvSpPr/>
              <p:nvPr/>
            </p:nvSpPr>
            <p:spPr>
              <a:xfrm flipH="1">
                <a:off x="4249782" y="2025951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EEB8A3E-D246-4B64-A04F-37429349FD76}"/>
                  </a:ext>
                </a:extLst>
              </p:cNvPr>
              <p:cNvSpPr/>
              <p:nvPr/>
            </p:nvSpPr>
            <p:spPr>
              <a:xfrm flipH="1">
                <a:off x="4249782" y="2788253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4F138291-55B5-4689-9FDF-74014F4F8538}"/>
                  </a:ext>
                </a:extLst>
              </p:cNvPr>
              <p:cNvSpPr/>
              <p:nvPr/>
            </p:nvSpPr>
            <p:spPr>
              <a:xfrm flipH="1">
                <a:off x="4249782" y="2407102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D32AFF14-40DD-4AE2-A21F-65617E000CD0}"/>
                  </a:ext>
                </a:extLst>
              </p:cNvPr>
              <p:cNvSpPr/>
              <p:nvPr/>
            </p:nvSpPr>
            <p:spPr>
              <a:xfrm flipH="1">
                <a:off x="4249782" y="3169405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84D71D8-4B10-4BBD-B3F6-DABB20096A1A}"/>
                  </a:ext>
                </a:extLst>
              </p:cNvPr>
              <p:cNvSpPr/>
              <p:nvPr/>
            </p:nvSpPr>
            <p:spPr>
              <a:xfrm flipH="1">
                <a:off x="4249782" y="3561291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3A11AD7-5369-4D72-BDA0-2F048333BAB2}"/>
                  </a:ext>
                </a:extLst>
              </p:cNvPr>
              <p:cNvSpPr/>
              <p:nvPr/>
            </p:nvSpPr>
            <p:spPr>
              <a:xfrm flipH="1">
                <a:off x="4249782" y="3942442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7E367023-8726-4B29-B2E4-47F16AEC26F9}"/>
                  </a:ext>
                </a:extLst>
              </p:cNvPr>
              <p:cNvCxnSpPr>
                <a:cxnSpLocks/>
                <a:stCxn id="91" idx="6"/>
                <a:endCxn id="93" idx="2"/>
              </p:cNvCxnSpPr>
              <p:nvPr/>
            </p:nvCxnSpPr>
            <p:spPr>
              <a:xfrm flipH="1" flipV="1">
                <a:off x="4469311" y="2135716"/>
                <a:ext cx="298631" cy="923925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78774374-AC0C-4498-A1AD-AB9023537D2E}"/>
                  </a:ext>
                </a:extLst>
              </p:cNvPr>
              <p:cNvCxnSpPr>
                <a:cxnSpLocks/>
                <a:stCxn id="91" idx="6"/>
                <a:endCxn id="95" idx="2"/>
              </p:cNvCxnSpPr>
              <p:nvPr/>
            </p:nvCxnSpPr>
            <p:spPr>
              <a:xfrm flipH="1" flipV="1">
                <a:off x="4469311" y="2516867"/>
                <a:ext cx="298631" cy="54277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5DCAE00A-967A-4AE4-A3EE-AB692AA736EF}"/>
                  </a:ext>
                </a:extLst>
              </p:cNvPr>
              <p:cNvCxnSpPr>
                <a:cxnSpLocks/>
                <a:stCxn id="91" idx="6"/>
                <a:endCxn id="94" idx="2"/>
              </p:cNvCxnSpPr>
              <p:nvPr/>
            </p:nvCxnSpPr>
            <p:spPr>
              <a:xfrm flipH="1" flipV="1">
                <a:off x="4469311" y="2898018"/>
                <a:ext cx="298631" cy="161623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3AB967EE-CB13-4A38-A130-CC10E266A67D}"/>
                  </a:ext>
                </a:extLst>
              </p:cNvPr>
              <p:cNvCxnSpPr>
                <a:cxnSpLocks/>
                <a:stCxn id="91" idx="6"/>
                <a:endCxn id="96" idx="2"/>
              </p:cNvCxnSpPr>
              <p:nvPr/>
            </p:nvCxnSpPr>
            <p:spPr>
              <a:xfrm flipH="1">
                <a:off x="4469311" y="3059641"/>
                <a:ext cx="298631" cy="219529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7C554901-F40A-4C15-9E10-71482AE6B93C}"/>
                  </a:ext>
                </a:extLst>
              </p:cNvPr>
              <p:cNvCxnSpPr>
                <a:cxnSpLocks/>
                <a:stCxn id="91" idx="6"/>
                <a:endCxn id="97" idx="2"/>
              </p:cNvCxnSpPr>
              <p:nvPr/>
            </p:nvCxnSpPr>
            <p:spPr>
              <a:xfrm flipH="1">
                <a:off x="4469311" y="3059641"/>
                <a:ext cx="298631" cy="611415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15BA7C57-8C09-46FD-AA28-AE314138A2C3}"/>
                  </a:ext>
                </a:extLst>
              </p:cNvPr>
              <p:cNvCxnSpPr>
                <a:cxnSpLocks/>
                <a:stCxn id="91" idx="6"/>
                <a:endCxn id="98" idx="2"/>
              </p:cNvCxnSpPr>
              <p:nvPr/>
            </p:nvCxnSpPr>
            <p:spPr>
              <a:xfrm flipH="1">
                <a:off x="4469311" y="3059641"/>
                <a:ext cx="298631" cy="99256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2F33B6D7-8214-4DB0-846C-B4EA3E17EDB8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6133" y="3064899"/>
              <a:ext cx="252952" cy="27429"/>
            </a:xfrm>
            <a:prstGeom prst="rect">
              <a:avLst/>
            </a:prstGeom>
          </p:spPr>
        </p:pic>
      </p:grpSp>
      <p:pic>
        <p:nvPicPr>
          <p:cNvPr id="136" name="Picture 135">
            <a:extLst>
              <a:ext uri="{FF2B5EF4-FFF2-40B4-BE49-F238E27FC236}">
                <a16:creationId xmlns:a16="http://schemas.microsoft.com/office/drawing/2014/main" id="{ADABD6B5-8AC0-4158-A2BE-8D269C130E3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063" y="2902168"/>
            <a:ext cx="1476228" cy="401284"/>
          </a:xfrm>
          <a:prstGeom prst="rect">
            <a:avLst/>
          </a:prstGeom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758F118-3AEC-4E0F-8C61-524FB70A186F}"/>
              </a:ext>
            </a:extLst>
          </p:cNvPr>
          <p:cNvGrpSpPr/>
          <p:nvPr/>
        </p:nvGrpSpPr>
        <p:grpSpPr>
          <a:xfrm rot="5400000">
            <a:off x="8388584" y="3576345"/>
            <a:ext cx="2177869" cy="2136020"/>
            <a:chOff x="2291442" y="2025951"/>
            <a:chExt cx="2177869" cy="2136020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BA8BD59-F381-4170-B693-8A4186A20502}"/>
                </a:ext>
              </a:extLst>
            </p:cNvPr>
            <p:cNvSpPr/>
            <p:nvPr/>
          </p:nvSpPr>
          <p:spPr>
            <a:xfrm>
              <a:off x="2291442" y="2347232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3870F4D-CDF9-4206-8BED-2D2A8D654F9C}"/>
                </a:ext>
              </a:extLst>
            </p:cNvPr>
            <p:cNvSpPr/>
            <p:nvPr/>
          </p:nvSpPr>
          <p:spPr>
            <a:xfrm>
              <a:off x="2291442" y="3109534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918138CF-3DD2-4FD2-86CA-887C43A06247}"/>
                </a:ext>
              </a:extLst>
            </p:cNvPr>
            <p:cNvSpPr/>
            <p:nvPr/>
          </p:nvSpPr>
          <p:spPr>
            <a:xfrm>
              <a:off x="2291442" y="2728383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3D274B7E-FD44-48F8-8F87-1E0E6596878E}"/>
                </a:ext>
              </a:extLst>
            </p:cNvPr>
            <p:cNvSpPr/>
            <p:nvPr/>
          </p:nvSpPr>
          <p:spPr>
            <a:xfrm>
              <a:off x="2291442" y="3490686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6F217E3A-1CFE-448A-A97D-F302FC53CA33}"/>
                </a:ext>
              </a:extLst>
            </p:cNvPr>
            <p:cNvSpPr/>
            <p:nvPr/>
          </p:nvSpPr>
          <p:spPr>
            <a:xfrm>
              <a:off x="2901042" y="2025951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9AA0BC6A-5250-417B-B88D-8F6F6991FF98}"/>
                </a:ext>
              </a:extLst>
            </p:cNvPr>
            <p:cNvSpPr/>
            <p:nvPr/>
          </p:nvSpPr>
          <p:spPr>
            <a:xfrm>
              <a:off x="2901042" y="2788253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420B5E97-44D7-489D-A565-8EF8AA5D525D}"/>
                </a:ext>
              </a:extLst>
            </p:cNvPr>
            <p:cNvSpPr/>
            <p:nvPr/>
          </p:nvSpPr>
          <p:spPr>
            <a:xfrm>
              <a:off x="2901042" y="2407102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B4127CB-1C63-4150-BF95-30D2F282FE20}"/>
                </a:ext>
              </a:extLst>
            </p:cNvPr>
            <p:cNvSpPr/>
            <p:nvPr/>
          </p:nvSpPr>
          <p:spPr>
            <a:xfrm>
              <a:off x="2901042" y="3169405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176BFEE-2774-47CF-80B4-6B98D8D911AB}"/>
                </a:ext>
              </a:extLst>
            </p:cNvPr>
            <p:cNvSpPr/>
            <p:nvPr/>
          </p:nvSpPr>
          <p:spPr>
            <a:xfrm>
              <a:off x="2901042" y="3561291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408FC885-4D7F-4EBC-A977-8FA648B36711}"/>
                </a:ext>
              </a:extLst>
            </p:cNvPr>
            <p:cNvSpPr/>
            <p:nvPr/>
          </p:nvSpPr>
          <p:spPr>
            <a:xfrm>
              <a:off x="2901042" y="3942442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099F3103-12DC-446A-B5D2-B0557C7CD152}"/>
                </a:ext>
              </a:extLst>
            </p:cNvPr>
            <p:cNvCxnSpPr>
              <a:stCxn id="138" idx="6"/>
              <a:endCxn id="142" idx="2"/>
            </p:cNvCxnSpPr>
            <p:nvPr/>
          </p:nvCxnSpPr>
          <p:spPr>
            <a:xfrm flipV="1">
              <a:off x="2510971" y="2135716"/>
              <a:ext cx="390071" cy="3212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D2AFAC4-970B-4C78-9859-B5D50D112FA7}"/>
                </a:ext>
              </a:extLst>
            </p:cNvPr>
            <p:cNvCxnSpPr>
              <a:cxnSpLocks/>
              <a:stCxn id="138" idx="6"/>
              <a:endCxn id="144" idx="2"/>
            </p:cNvCxnSpPr>
            <p:nvPr/>
          </p:nvCxnSpPr>
          <p:spPr>
            <a:xfrm>
              <a:off x="2510971" y="2456997"/>
              <a:ext cx="390071" cy="5987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C5FD2FC-B8C1-445D-8750-C11E92526168}"/>
                </a:ext>
              </a:extLst>
            </p:cNvPr>
            <p:cNvCxnSpPr>
              <a:cxnSpLocks/>
              <a:stCxn id="138" idx="6"/>
              <a:endCxn id="143" idx="2"/>
            </p:cNvCxnSpPr>
            <p:nvPr/>
          </p:nvCxnSpPr>
          <p:spPr>
            <a:xfrm>
              <a:off x="2510971" y="2456997"/>
              <a:ext cx="390071" cy="44102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304CC54B-D538-476E-AA00-103864CEB621}"/>
                </a:ext>
              </a:extLst>
            </p:cNvPr>
            <p:cNvCxnSpPr>
              <a:cxnSpLocks/>
              <a:stCxn id="138" idx="6"/>
              <a:endCxn id="145" idx="2"/>
            </p:cNvCxnSpPr>
            <p:nvPr/>
          </p:nvCxnSpPr>
          <p:spPr>
            <a:xfrm>
              <a:off x="2510971" y="2456997"/>
              <a:ext cx="390071" cy="82217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42D9441-62C2-4886-B283-1D74C7A0ECA1}"/>
                </a:ext>
              </a:extLst>
            </p:cNvPr>
            <p:cNvCxnSpPr>
              <a:cxnSpLocks/>
              <a:stCxn id="138" idx="6"/>
              <a:endCxn id="146" idx="2"/>
            </p:cNvCxnSpPr>
            <p:nvPr/>
          </p:nvCxnSpPr>
          <p:spPr>
            <a:xfrm>
              <a:off x="2510971" y="2456997"/>
              <a:ext cx="390071" cy="121405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5A9D4021-583C-47A8-8D68-61BF4CD8E760}"/>
                </a:ext>
              </a:extLst>
            </p:cNvPr>
            <p:cNvCxnSpPr>
              <a:cxnSpLocks/>
              <a:stCxn id="138" idx="6"/>
              <a:endCxn id="147" idx="2"/>
            </p:cNvCxnSpPr>
            <p:nvPr/>
          </p:nvCxnSpPr>
          <p:spPr>
            <a:xfrm>
              <a:off x="2510971" y="2456997"/>
              <a:ext cx="390071" cy="159521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9D2CBDE9-7CA8-4144-B199-C7994D0756E5}"/>
                </a:ext>
              </a:extLst>
            </p:cNvPr>
            <p:cNvCxnSpPr>
              <a:cxnSpLocks/>
              <a:stCxn id="140" idx="6"/>
              <a:endCxn id="142" idx="2"/>
            </p:cNvCxnSpPr>
            <p:nvPr/>
          </p:nvCxnSpPr>
          <p:spPr>
            <a:xfrm flipV="1">
              <a:off x="2510971" y="2135716"/>
              <a:ext cx="390071" cy="70243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1106FB48-0C2B-47F6-A523-EA759DAB4360}"/>
                </a:ext>
              </a:extLst>
            </p:cNvPr>
            <p:cNvCxnSpPr>
              <a:cxnSpLocks/>
              <a:stCxn id="139" idx="6"/>
              <a:endCxn id="142" idx="2"/>
            </p:cNvCxnSpPr>
            <p:nvPr/>
          </p:nvCxnSpPr>
          <p:spPr>
            <a:xfrm flipV="1">
              <a:off x="2510971" y="2135716"/>
              <a:ext cx="390071" cy="108358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5AB2F0C1-F9F0-4D96-A5DC-D1D3041FB7C1}"/>
                </a:ext>
              </a:extLst>
            </p:cNvPr>
            <p:cNvCxnSpPr>
              <a:cxnSpLocks/>
              <a:stCxn id="141" idx="6"/>
              <a:endCxn id="142" idx="2"/>
            </p:cNvCxnSpPr>
            <p:nvPr/>
          </p:nvCxnSpPr>
          <p:spPr>
            <a:xfrm flipV="1">
              <a:off x="2510971" y="2135716"/>
              <a:ext cx="390071" cy="146473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CE8BD0FD-F8CB-4CFC-A830-E41E91363182}"/>
                </a:ext>
              </a:extLst>
            </p:cNvPr>
            <p:cNvCxnSpPr>
              <a:cxnSpLocks/>
              <a:stCxn id="140" idx="6"/>
              <a:endCxn id="144" idx="2"/>
            </p:cNvCxnSpPr>
            <p:nvPr/>
          </p:nvCxnSpPr>
          <p:spPr>
            <a:xfrm flipV="1">
              <a:off x="2510971" y="2516867"/>
              <a:ext cx="390071" cy="3212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8FBE16D2-0A7F-4A3E-9788-E1BEC6C5E889}"/>
                </a:ext>
              </a:extLst>
            </p:cNvPr>
            <p:cNvCxnSpPr>
              <a:cxnSpLocks/>
              <a:stCxn id="140" idx="6"/>
              <a:endCxn id="143" idx="2"/>
            </p:cNvCxnSpPr>
            <p:nvPr/>
          </p:nvCxnSpPr>
          <p:spPr>
            <a:xfrm>
              <a:off x="2510971" y="2838148"/>
              <a:ext cx="390071" cy="5987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A09086FF-0112-4797-8FEA-B6131102D059}"/>
                </a:ext>
              </a:extLst>
            </p:cNvPr>
            <p:cNvCxnSpPr>
              <a:cxnSpLocks/>
              <a:stCxn id="140" idx="6"/>
              <a:endCxn id="145" idx="2"/>
            </p:cNvCxnSpPr>
            <p:nvPr/>
          </p:nvCxnSpPr>
          <p:spPr>
            <a:xfrm>
              <a:off x="2510971" y="2838148"/>
              <a:ext cx="390071" cy="4410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9C90FBCA-4624-4A62-800C-5CDB81FFDD68}"/>
                </a:ext>
              </a:extLst>
            </p:cNvPr>
            <p:cNvCxnSpPr>
              <a:cxnSpLocks/>
              <a:stCxn id="140" idx="6"/>
              <a:endCxn id="146" idx="2"/>
            </p:cNvCxnSpPr>
            <p:nvPr/>
          </p:nvCxnSpPr>
          <p:spPr>
            <a:xfrm>
              <a:off x="2510971" y="2838148"/>
              <a:ext cx="390071" cy="8329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29AF970C-9E38-4229-9596-4D06D4523306}"/>
                </a:ext>
              </a:extLst>
            </p:cNvPr>
            <p:cNvCxnSpPr>
              <a:cxnSpLocks/>
              <a:stCxn id="140" idx="6"/>
              <a:endCxn id="147" idx="2"/>
            </p:cNvCxnSpPr>
            <p:nvPr/>
          </p:nvCxnSpPr>
          <p:spPr>
            <a:xfrm>
              <a:off x="2510971" y="2838148"/>
              <a:ext cx="390071" cy="121405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37FBA31F-10B5-4116-865E-A53CFA9BA67B}"/>
                </a:ext>
              </a:extLst>
            </p:cNvPr>
            <p:cNvCxnSpPr>
              <a:cxnSpLocks/>
              <a:stCxn id="139" idx="6"/>
              <a:endCxn id="144" idx="2"/>
            </p:cNvCxnSpPr>
            <p:nvPr/>
          </p:nvCxnSpPr>
          <p:spPr>
            <a:xfrm flipV="1">
              <a:off x="2510971" y="2516867"/>
              <a:ext cx="390071" cy="70243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CDEF3632-4992-4242-B9D6-66728C4B58BD}"/>
                </a:ext>
              </a:extLst>
            </p:cNvPr>
            <p:cNvCxnSpPr>
              <a:cxnSpLocks/>
              <a:stCxn id="139" idx="6"/>
              <a:endCxn id="143" idx="2"/>
            </p:cNvCxnSpPr>
            <p:nvPr/>
          </p:nvCxnSpPr>
          <p:spPr>
            <a:xfrm flipV="1">
              <a:off x="2510971" y="2898018"/>
              <a:ext cx="390071" cy="3212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32343D6D-F6C7-4AC8-8F4B-88D21BF4E689}"/>
                </a:ext>
              </a:extLst>
            </p:cNvPr>
            <p:cNvCxnSpPr>
              <a:cxnSpLocks/>
              <a:stCxn id="139" idx="6"/>
              <a:endCxn id="145" idx="2"/>
            </p:cNvCxnSpPr>
            <p:nvPr/>
          </p:nvCxnSpPr>
          <p:spPr>
            <a:xfrm>
              <a:off x="2510971" y="3219299"/>
              <a:ext cx="390071" cy="598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14DDDFE1-30B8-4826-95E6-4977FA2BD488}"/>
                </a:ext>
              </a:extLst>
            </p:cNvPr>
            <p:cNvCxnSpPr>
              <a:cxnSpLocks/>
              <a:stCxn id="139" idx="6"/>
              <a:endCxn id="146" idx="2"/>
            </p:cNvCxnSpPr>
            <p:nvPr/>
          </p:nvCxnSpPr>
          <p:spPr>
            <a:xfrm>
              <a:off x="2510971" y="3219299"/>
              <a:ext cx="390071" cy="45175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64D9134-5C29-4912-9774-24416E9C37B6}"/>
                </a:ext>
              </a:extLst>
            </p:cNvPr>
            <p:cNvCxnSpPr>
              <a:cxnSpLocks/>
              <a:stCxn id="139" idx="6"/>
              <a:endCxn id="147" idx="2"/>
            </p:cNvCxnSpPr>
            <p:nvPr/>
          </p:nvCxnSpPr>
          <p:spPr>
            <a:xfrm>
              <a:off x="2510971" y="3219299"/>
              <a:ext cx="390071" cy="8329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CDB5B62F-5727-40DC-923E-14FF2A9A59FF}"/>
                </a:ext>
              </a:extLst>
            </p:cNvPr>
            <p:cNvCxnSpPr>
              <a:cxnSpLocks/>
              <a:stCxn id="141" idx="6"/>
              <a:endCxn id="142" idx="2"/>
            </p:cNvCxnSpPr>
            <p:nvPr/>
          </p:nvCxnSpPr>
          <p:spPr>
            <a:xfrm flipV="1">
              <a:off x="2510971" y="2135716"/>
              <a:ext cx="390071" cy="146473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02956B4F-E61F-4B46-A1DD-2FD9E340F3F2}"/>
                </a:ext>
              </a:extLst>
            </p:cNvPr>
            <p:cNvCxnSpPr>
              <a:cxnSpLocks/>
              <a:stCxn id="141" idx="6"/>
              <a:endCxn id="144" idx="2"/>
            </p:cNvCxnSpPr>
            <p:nvPr/>
          </p:nvCxnSpPr>
          <p:spPr>
            <a:xfrm flipV="1">
              <a:off x="2510971" y="2516867"/>
              <a:ext cx="390071" cy="108358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4E46C25F-D9A1-495C-BF4A-4C28E9A6418D}"/>
                </a:ext>
              </a:extLst>
            </p:cNvPr>
            <p:cNvCxnSpPr>
              <a:cxnSpLocks/>
              <a:stCxn id="141" idx="6"/>
              <a:endCxn id="143" idx="2"/>
            </p:cNvCxnSpPr>
            <p:nvPr/>
          </p:nvCxnSpPr>
          <p:spPr>
            <a:xfrm flipV="1">
              <a:off x="2510971" y="2898018"/>
              <a:ext cx="390071" cy="70243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3DB7E26B-E99B-4A31-9844-D860248ECE90}"/>
                </a:ext>
              </a:extLst>
            </p:cNvPr>
            <p:cNvCxnSpPr>
              <a:cxnSpLocks/>
              <a:stCxn id="141" idx="6"/>
              <a:endCxn id="145" idx="2"/>
            </p:cNvCxnSpPr>
            <p:nvPr/>
          </p:nvCxnSpPr>
          <p:spPr>
            <a:xfrm flipV="1">
              <a:off x="2510971" y="3279170"/>
              <a:ext cx="390071" cy="3212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D0A22FE6-6DDA-49D4-9AAA-919B457B6EA3}"/>
                </a:ext>
              </a:extLst>
            </p:cNvPr>
            <p:cNvCxnSpPr>
              <a:cxnSpLocks/>
              <a:stCxn id="141" idx="6"/>
              <a:endCxn id="146" idx="2"/>
            </p:cNvCxnSpPr>
            <p:nvPr/>
          </p:nvCxnSpPr>
          <p:spPr>
            <a:xfrm>
              <a:off x="2510971" y="3600451"/>
              <a:ext cx="390071" cy="7060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C52D9913-4AE0-46E7-B247-D00950C63A6A}"/>
                </a:ext>
              </a:extLst>
            </p:cNvPr>
            <p:cNvCxnSpPr>
              <a:cxnSpLocks/>
              <a:stCxn id="141" idx="6"/>
              <a:endCxn id="147" idx="2"/>
            </p:cNvCxnSpPr>
            <p:nvPr/>
          </p:nvCxnSpPr>
          <p:spPr>
            <a:xfrm>
              <a:off x="2510971" y="3600451"/>
              <a:ext cx="390071" cy="45175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DF3D0747-AB52-41E5-A5E8-77357EDC71C4}"/>
                </a:ext>
              </a:extLst>
            </p:cNvPr>
            <p:cNvGrpSpPr/>
            <p:nvPr/>
          </p:nvGrpSpPr>
          <p:grpSpPr>
            <a:xfrm>
              <a:off x="3731622" y="2025951"/>
              <a:ext cx="737689" cy="2136020"/>
              <a:chOff x="4249782" y="2025951"/>
              <a:chExt cx="737689" cy="2136020"/>
            </a:xfrm>
          </p:grpSpPr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517D487A-D147-4ECA-BF6F-C0D930ED3D2D}"/>
                  </a:ext>
                </a:extLst>
              </p:cNvPr>
              <p:cNvSpPr/>
              <p:nvPr/>
            </p:nvSpPr>
            <p:spPr>
              <a:xfrm flipH="1">
                <a:off x="4767942" y="2949876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8702B23B-0A83-4994-9647-ABCF5E0C45A6}"/>
                  </a:ext>
                </a:extLst>
              </p:cNvPr>
              <p:cNvSpPr/>
              <p:nvPr/>
            </p:nvSpPr>
            <p:spPr>
              <a:xfrm flipH="1">
                <a:off x="4249782" y="2025951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C7D1FE4E-C527-4A54-A74E-48036DBE2B16}"/>
                  </a:ext>
                </a:extLst>
              </p:cNvPr>
              <p:cNvSpPr/>
              <p:nvPr/>
            </p:nvSpPr>
            <p:spPr>
              <a:xfrm flipH="1">
                <a:off x="4249782" y="2788253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1C9B3DDC-E497-487D-8833-A9CC745B08A2}"/>
                  </a:ext>
                </a:extLst>
              </p:cNvPr>
              <p:cNvSpPr/>
              <p:nvPr/>
            </p:nvSpPr>
            <p:spPr>
              <a:xfrm flipH="1">
                <a:off x="4249782" y="2407102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FDD0ACB7-C82E-45E1-BC38-5FB3BF432EA5}"/>
                  </a:ext>
                </a:extLst>
              </p:cNvPr>
              <p:cNvSpPr/>
              <p:nvPr/>
            </p:nvSpPr>
            <p:spPr>
              <a:xfrm flipH="1">
                <a:off x="4249782" y="3169405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E203FBB2-EABD-4BF5-873D-D58CA2AC9E7A}"/>
                  </a:ext>
                </a:extLst>
              </p:cNvPr>
              <p:cNvSpPr/>
              <p:nvPr/>
            </p:nvSpPr>
            <p:spPr>
              <a:xfrm flipH="1">
                <a:off x="4249782" y="3561291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CA105872-7724-4095-A739-FF0DB0FAB8A3}"/>
                  </a:ext>
                </a:extLst>
              </p:cNvPr>
              <p:cNvSpPr/>
              <p:nvPr/>
            </p:nvSpPr>
            <p:spPr>
              <a:xfrm flipH="1">
                <a:off x="4249782" y="3942442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ABA7BCB7-9AC9-49F5-8639-EEA43646C8CE}"/>
                  </a:ext>
                </a:extLst>
              </p:cNvPr>
              <p:cNvCxnSpPr>
                <a:cxnSpLocks/>
                <a:stCxn id="175" idx="6"/>
                <a:endCxn id="176" idx="2"/>
              </p:cNvCxnSpPr>
              <p:nvPr/>
            </p:nvCxnSpPr>
            <p:spPr>
              <a:xfrm flipH="1" flipV="1">
                <a:off x="4469311" y="2135716"/>
                <a:ext cx="298631" cy="923925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734284DA-A1EA-481B-A9AB-430E660E8EE5}"/>
                  </a:ext>
                </a:extLst>
              </p:cNvPr>
              <p:cNvCxnSpPr>
                <a:cxnSpLocks/>
                <a:stCxn id="175" idx="6"/>
                <a:endCxn id="178" idx="2"/>
              </p:cNvCxnSpPr>
              <p:nvPr/>
            </p:nvCxnSpPr>
            <p:spPr>
              <a:xfrm flipH="1" flipV="1">
                <a:off x="4469311" y="2516867"/>
                <a:ext cx="298631" cy="54277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94473493-8F6C-49E6-81AB-1BD174CF45E7}"/>
                  </a:ext>
                </a:extLst>
              </p:cNvPr>
              <p:cNvCxnSpPr>
                <a:cxnSpLocks/>
                <a:stCxn id="175" idx="6"/>
                <a:endCxn id="177" idx="2"/>
              </p:cNvCxnSpPr>
              <p:nvPr/>
            </p:nvCxnSpPr>
            <p:spPr>
              <a:xfrm flipH="1" flipV="1">
                <a:off x="4469311" y="2898018"/>
                <a:ext cx="298631" cy="161623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AA34179B-044D-4EC1-ABFA-87CF473746A6}"/>
                  </a:ext>
                </a:extLst>
              </p:cNvPr>
              <p:cNvCxnSpPr>
                <a:cxnSpLocks/>
                <a:stCxn id="175" idx="6"/>
                <a:endCxn id="179" idx="2"/>
              </p:cNvCxnSpPr>
              <p:nvPr/>
            </p:nvCxnSpPr>
            <p:spPr>
              <a:xfrm flipH="1">
                <a:off x="4469311" y="3059641"/>
                <a:ext cx="298631" cy="219529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28237A05-D9FC-43D4-9851-7A708ADF3308}"/>
                  </a:ext>
                </a:extLst>
              </p:cNvPr>
              <p:cNvCxnSpPr>
                <a:cxnSpLocks/>
                <a:stCxn id="175" idx="6"/>
                <a:endCxn id="180" idx="2"/>
              </p:cNvCxnSpPr>
              <p:nvPr/>
            </p:nvCxnSpPr>
            <p:spPr>
              <a:xfrm flipH="1">
                <a:off x="4469311" y="3059641"/>
                <a:ext cx="298631" cy="611415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9CBDE0BF-C5F7-4D62-B460-EA2CED5117FD}"/>
                  </a:ext>
                </a:extLst>
              </p:cNvPr>
              <p:cNvCxnSpPr>
                <a:cxnSpLocks/>
                <a:stCxn id="175" idx="6"/>
                <a:endCxn id="181" idx="2"/>
              </p:cNvCxnSpPr>
              <p:nvPr/>
            </p:nvCxnSpPr>
            <p:spPr>
              <a:xfrm flipH="1">
                <a:off x="4469311" y="3059641"/>
                <a:ext cx="298631" cy="99256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920DCE9D-01A3-41B6-B9D5-F670D8E09EFB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6133" y="3064899"/>
              <a:ext cx="252952" cy="27429"/>
            </a:xfrm>
            <a:prstGeom prst="rect">
              <a:avLst/>
            </a:prstGeom>
          </p:spPr>
        </p:pic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C9F93548-8391-4FC4-94EB-1FE6B3764B78}"/>
              </a:ext>
            </a:extLst>
          </p:cNvPr>
          <p:cNvSpPr txBox="1"/>
          <p:nvPr/>
        </p:nvSpPr>
        <p:spPr>
          <a:xfrm>
            <a:off x="1288756" y="1818160"/>
            <a:ext cx="2482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Cultural parent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72C6EF9-12D7-4667-9712-BA12AA6C0A85}"/>
              </a:ext>
            </a:extLst>
          </p:cNvPr>
          <p:cNvSpPr txBox="1"/>
          <p:nvPr/>
        </p:nvSpPr>
        <p:spPr>
          <a:xfrm>
            <a:off x="8322277" y="1819385"/>
            <a:ext cx="2482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Cultural child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99072F6-9EC3-459C-A3ED-104272A40026}"/>
              </a:ext>
            </a:extLst>
          </p:cNvPr>
          <p:cNvSpPr txBox="1"/>
          <p:nvPr/>
        </p:nvSpPr>
        <p:spPr>
          <a:xfrm>
            <a:off x="4854579" y="1818160"/>
            <a:ext cx="2482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Data</a:t>
            </a:r>
          </a:p>
        </p:txBody>
      </p:sp>
      <p:pic>
        <p:nvPicPr>
          <p:cNvPr id="194" name="Picture 193">
            <a:extLst>
              <a:ext uri="{FF2B5EF4-FFF2-40B4-BE49-F238E27FC236}">
                <a16:creationId xmlns:a16="http://schemas.microsoft.com/office/drawing/2014/main" id="{EE994602-CC01-467E-895B-B986D0CB334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280" y="5987985"/>
            <a:ext cx="683394" cy="277251"/>
          </a:xfrm>
          <a:prstGeom prst="rect">
            <a:avLst/>
          </a:prstGeom>
        </p:spPr>
      </p:pic>
      <p:pic>
        <p:nvPicPr>
          <p:cNvPr id="199" name="Picture 198">
            <a:extLst>
              <a:ext uri="{FF2B5EF4-FFF2-40B4-BE49-F238E27FC236}">
                <a16:creationId xmlns:a16="http://schemas.microsoft.com/office/drawing/2014/main" id="{9E1C7D17-D608-4ED7-A918-5604C4348E5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536" y="5987986"/>
            <a:ext cx="486402" cy="277251"/>
          </a:xfrm>
          <a:prstGeom prst="rect">
            <a:avLst/>
          </a:prstGeom>
        </p:spPr>
      </p:pic>
      <p:pic>
        <p:nvPicPr>
          <p:cNvPr id="203" name="Picture 202">
            <a:extLst>
              <a:ext uri="{FF2B5EF4-FFF2-40B4-BE49-F238E27FC236}">
                <a16:creationId xmlns:a16="http://schemas.microsoft.com/office/drawing/2014/main" id="{C18E516F-A284-44C2-9D03-FACEB333B50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019" y="3623147"/>
            <a:ext cx="1476228" cy="401284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644DE026-921E-4DE9-A719-EE19E2D7697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139" y="3665184"/>
            <a:ext cx="486402" cy="277251"/>
          </a:xfrm>
          <a:prstGeom prst="rect">
            <a:avLst/>
          </a:prstGeom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23062DB9-A265-4554-870E-08F26AF73CC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019" y="4349468"/>
            <a:ext cx="1476228" cy="401284"/>
          </a:xfrm>
          <a:prstGeom prst="rect">
            <a:avLst/>
          </a:prstGeom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E34F3981-2176-4776-8A48-BA22A919C5B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139" y="4391506"/>
            <a:ext cx="466946" cy="279683"/>
          </a:xfrm>
          <a:prstGeom prst="rect">
            <a:avLst/>
          </a:prstGeom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13A97F60-6334-401A-8CAA-9F574C4194F2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019" y="5077433"/>
            <a:ext cx="1476228" cy="401284"/>
          </a:xfrm>
          <a:prstGeom prst="rect">
            <a:avLst/>
          </a:prstGeom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A2D16E3A-E342-4A43-8518-10BDBF094484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139" y="5119471"/>
            <a:ext cx="466946" cy="279683"/>
          </a:xfrm>
          <a:prstGeom prst="rect">
            <a:avLst/>
          </a:prstGeom>
        </p:spPr>
      </p:pic>
      <p:pic>
        <p:nvPicPr>
          <p:cNvPr id="214" name="Picture 213">
            <a:extLst>
              <a:ext uri="{FF2B5EF4-FFF2-40B4-BE49-F238E27FC236}">
                <a16:creationId xmlns:a16="http://schemas.microsoft.com/office/drawing/2014/main" id="{5F8164A0-D478-41A8-92F1-F4429C456D94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85214" y="5974271"/>
            <a:ext cx="252952" cy="27429"/>
          </a:xfrm>
          <a:prstGeom prst="rect">
            <a:avLst/>
          </a:prstGeom>
        </p:spPr>
      </p:pic>
      <p:grpSp>
        <p:nvGrpSpPr>
          <p:cNvPr id="219" name="Group 218">
            <a:extLst>
              <a:ext uri="{FF2B5EF4-FFF2-40B4-BE49-F238E27FC236}">
                <a16:creationId xmlns:a16="http://schemas.microsoft.com/office/drawing/2014/main" id="{A4589483-9B5A-436A-82B9-F566E5CBE497}"/>
              </a:ext>
            </a:extLst>
          </p:cNvPr>
          <p:cNvGrpSpPr/>
          <p:nvPr/>
        </p:nvGrpSpPr>
        <p:grpSpPr>
          <a:xfrm>
            <a:off x="7116541" y="2703014"/>
            <a:ext cx="2938071" cy="4005942"/>
            <a:chOff x="7116541" y="2365829"/>
            <a:chExt cx="2938071" cy="4005942"/>
          </a:xfrm>
        </p:grpSpPr>
        <p:sp>
          <p:nvSpPr>
            <p:cNvPr id="217" name="Right Brace 216">
              <a:extLst>
                <a:ext uri="{FF2B5EF4-FFF2-40B4-BE49-F238E27FC236}">
                  <a16:creationId xmlns:a16="http://schemas.microsoft.com/office/drawing/2014/main" id="{8330F084-AF90-4F7E-8E70-80EB919630D2}"/>
                </a:ext>
              </a:extLst>
            </p:cNvPr>
            <p:cNvSpPr/>
            <p:nvPr/>
          </p:nvSpPr>
          <p:spPr>
            <a:xfrm>
              <a:off x="7116541" y="2365829"/>
              <a:ext cx="655964" cy="4005942"/>
            </a:xfrm>
            <a:prstGeom prst="rightBrace">
              <a:avLst>
                <a:gd name="adj1" fmla="val 8333"/>
                <a:gd name="adj2" fmla="val 9142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664ED951-8D29-4120-8985-F09D24E7817C}"/>
                </a:ext>
              </a:extLst>
            </p:cNvPr>
            <p:cNvSpPr txBox="1"/>
            <p:nvPr/>
          </p:nvSpPr>
          <p:spPr>
            <a:xfrm>
              <a:off x="7887281" y="5913537"/>
              <a:ext cx="2167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Bottleneck size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556068-4A1C-3923-4B5F-3EC90ACA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evolution of monotonicity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1507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7.40741E-7 L 0.24974 -0.0030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87" y="-16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96296E-6 L 0.35768 -0.445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78" y="-2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/>
      <p:bldP spid="190" grpId="0"/>
      <p:bldP spid="19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C04A-A56F-4FEA-AABF-829C4A917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Iterated Learning: </a:t>
            </a:r>
            <a:br>
              <a:rPr lang="en-US" dirty="0"/>
            </a:br>
            <a:r>
              <a:rPr lang="en-US" dirty="0"/>
              <a:t>The idea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884341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C4782F2-2414-44F5-A373-B51EA2ED5858}"/>
              </a:ext>
            </a:extLst>
          </p:cNvPr>
          <p:cNvGrpSpPr/>
          <p:nvPr/>
        </p:nvGrpSpPr>
        <p:grpSpPr>
          <a:xfrm rot="5400000">
            <a:off x="1369733" y="3570629"/>
            <a:ext cx="2177869" cy="2136020"/>
            <a:chOff x="2291442" y="2025951"/>
            <a:chExt cx="2177869" cy="213602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27D234D-3172-48D3-87A7-0698062F9572}"/>
                </a:ext>
              </a:extLst>
            </p:cNvPr>
            <p:cNvSpPr/>
            <p:nvPr/>
          </p:nvSpPr>
          <p:spPr>
            <a:xfrm>
              <a:off x="2291442" y="2347232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E92CB2C-2E89-4934-8DF5-063FAC2060C0}"/>
                </a:ext>
              </a:extLst>
            </p:cNvPr>
            <p:cNvSpPr/>
            <p:nvPr/>
          </p:nvSpPr>
          <p:spPr>
            <a:xfrm>
              <a:off x="2291442" y="3109534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EFE41FE-83D8-4D37-BC45-5E39356FBD01}"/>
                </a:ext>
              </a:extLst>
            </p:cNvPr>
            <p:cNvSpPr/>
            <p:nvPr/>
          </p:nvSpPr>
          <p:spPr>
            <a:xfrm>
              <a:off x="2291442" y="2728383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74C1115-C59D-4EE0-B12B-F877D9E9E734}"/>
                </a:ext>
              </a:extLst>
            </p:cNvPr>
            <p:cNvSpPr/>
            <p:nvPr/>
          </p:nvSpPr>
          <p:spPr>
            <a:xfrm>
              <a:off x="2291442" y="3490686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8F931EA-830B-440E-B17D-3AAEF2413475}"/>
                </a:ext>
              </a:extLst>
            </p:cNvPr>
            <p:cNvSpPr/>
            <p:nvPr/>
          </p:nvSpPr>
          <p:spPr>
            <a:xfrm>
              <a:off x="2901042" y="2025951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BCA983C-7538-40B4-A6BE-26FBC7661A86}"/>
                </a:ext>
              </a:extLst>
            </p:cNvPr>
            <p:cNvSpPr/>
            <p:nvPr/>
          </p:nvSpPr>
          <p:spPr>
            <a:xfrm>
              <a:off x="2901042" y="2788253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A328EBD-9479-4177-AD29-DDC4602BA8CE}"/>
                </a:ext>
              </a:extLst>
            </p:cNvPr>
            <p:cNvSpPr/>
            <p:nvPr/>
          </p:nvSpPr>
          <p:spPr>
            <a:xfrm>
              <a:off x="2901042" y="2407102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7E23CFE-DAAC-40A3-9B59-D50F65A699EA}"/>
                </a:ext>
              </a:extLst>
            </p:cNvPr>
            <p:cNvSpPr/>
            <p:nvPr/>
          </p:nvSpPr>
          <p:spPr>
            <a:xfrm>
              <a:off x="2901042" y="3169405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1951999-A3A1-4DDE-B342-6E5528274143}"/>
                </a:ext>
              </a:extLst>
            </p:cNvPr>
            <p:cNvSpPr/>
            <p:nvPr/>
          </p:nvSpPr>
          <p:spPr>
            <a:xfrm>
              <a:off x="2901042" y="3561291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7FBFF2F-766C-4624-B1A9-FEEDA93E4725}"/>
                </a:ext>
              </a:extLst>
            </p:cNvPr>
            <p:cNvSpPr/>
            <p:nvPr/>
          </p:nvSpPr>
          <p:spPr>
            <a:xfrm>
              <a:off x="2901042" y="3942442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E34FA58-4E12-4BF6-93ED-65749F501C43}"/>
                </a:ext>
              </a:extLst>
            </p:cNvPr>
            <p:cNvCxnSpPr>
              <a:stCxn id="3" idx="6"/>
              <a:endCxn id="8" idx="2"/>
            </p:cNvCxnSpPr>
            <p:nvPr/>
          </p:nvCxnSpPr>
          <p:spPr>
            <a:xfrm flipV="1">
              <a:off x="2510971" y="2135716"/>
              <a:ext cx="390071" cy="3212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B164552-669C-403B-BD76-A0DE1A562909}"/>
                </a:ext>
              </a:extLst>
            </p:cNvPr>
            <p:cNvCxnSpPr>
              <a:cxnSpLocks/>
              <a:stCxn id="3" idx="6"/>
              <a:endCxn id="10" idx="2"/>
            </p:cNvCxnSpPr>
            <p:nvPr/>
          </p:nvCxnSpPr>
          <p:spPr>
            <a:xfrm>
              <a:off x="2510971" y="2456997"/>
              <a:ext cx="390071" cy="5987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F3425E6-9EEC-43B9-A71E-944C5DA8F2C6}"/>
                </a:ext>
              </a:extLst>
            </p:cNvPr>
            <p:cNvCxnSpPr>
              <a:cxnSpLocks/>
              <a:stCxn id="3" idx="6"/>
              <a:endCxn id="9" idx="2"/>
            </p:cNvCxnSpPr>
            <p:nvPr/>
          </p:nvCxnSpPr>
          <p:spPr>
            <a:xfrm>
              <a:off x="2510971" y="2456997"/>
              <a:ext cx="390071" cy="44102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1B72DA-6BEF-4336-8BCD-CC6B451C2483}"/>
                </a:ext>
              </a:extLst>
            </p:cNvPr>
            <p:cNvCxnSpPr>
              <a:cxnSpLocks/>
              <a:stCxn id="3" idx="6"/>
              <a:endCxn id="11" idx="2"/>
            </p:cNvCxnSpPr>
            <p:nvPr/>
          </p:nvCxnSpPr>
          <p:spPr>
            <a:xfrm>
              <a:off x="2510971" y="2456997"/>
              <a:ext cx="390071" cy="82217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EBC04F4-C169-4D32-A5E0-75FFB746AC7A}"/>
                </a:ext>
              </a:extLst>
            </p:cNvPr>
            <p:cNvCxnSpPr>
              <a:cxnSpLocks/>
              <a:stCxn id="3" idx="6"/>
              <a:endCxn id="12" idx="2"/>
            </p:cNvCxnSpPr>
            <p:nvPr/>
          </p:nvCxnSpPr>
          <p:spPr>
            <a:xfrm>
              <a:off x="2510971" y="2456997"/>
              <a:ext cx="390071" cy="121405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4254593-6563-47A6-AE52-8226123DD7C1}"/>
                </a:ext>
              </a:extLst>
            </p:cNvPr>
            <p:cNvCxnSpPr>
              <a:cxnSpLocks/>
              <a:stCxn id="3" idx="6"/>
              <a:endCxn id="13" idx="2"/>
            </p:cNvCxnSpPr>
            <p:nvPr/>
          </p:nvCxnSpPr>
          <p:spPr>
            <a:xfrm>
              <a:off x="2510971" y="2456997"/>
              <a:ext cx="390071" cy="159521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34DA67F-D640-480C-A591-81AD82FDA37D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 flipV="1">
              <a:off x="2510971" y="2135716"/>
              <a:ext cx="390071" cy="70243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5571410-6DDD-4149-B4FD-5B50023F50E2}"/>
                </a:ext>
              </a:extLst>
            </p:cNvPr>
            <p:cNvCxnSpPr>
              <a:cxnSpLocks/>
              <a:stCxn id="4" idx="6"/>
              <a:endCxn id="8" idx="2"/>
            </p:cNvCxnSpPr>
            <p:nvPr/>
          </p:nvCxnSpPr>
          <p:spPr>
            <a:xfrm flipV="1">
              <a:off x="2510971" y="2135716"/>
              <a:ext cx="390071" cy="108358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BB49629-6B06-4EF9-B99D-5C168356C1EC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 flipV="1">
              <a:off x="2510971" y="2135716"/>
              <a:ext cx="390071" cy="146473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89A2A41-C6A2-4D01-8B1B-207F2734D3D4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 flipV="1">
              <a:off x="2510971" y="2516867"/>
              <a:ext cx="390071" cy="3212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546355-DF48-493F-8284-F6028B35C12A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>
              <a:off x="2510971" y="2838148"/>
              <a:ext cx="390071" cy="5987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5CE4A54-9566-4FC8-B674-988B51AB4DEF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2510971" y="2838148"/>
              <a:ext cx="390071" cy="4410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450A065-6617-460A-A8FA-39A4815158AE}"/>
                </a:ext>
              </a:extLst>
            </p:cNvPr>
            <p:cNvCxnSpPr>
              <a:cxnSpLocks/>
              <a:stCxn id="5" idx="6"/>
              <a:endCxn id="12" idx="2"/>
            </p:cNvCxnSpPr>
            <p:nvPr/>
          </p:nvCxnSpPr>
          <p:spPr>
            <a:xfrm>
              <a:off x="2510971" y="2838148"/>
              <a:ext cx="390071" cy="8329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17763F2-1776-4117-ADFB-9A634CF361B0}"/>
                </a:ext>
              </a:extLst>
            </p:cNvPr>
            <p:cNvCxnSpPr>
              <a:cxnSpLocks/>
              <a:stCxn id="5" idx="6"/>
              <a:endCxn id="13" idx="2"/>
            </p:cNvCxnSpPr>
            <p:nvPr/>
          </p:nvCxnSpPr>
          <p:spPr>
            <a:xfrm>
              <a:off x="2510971" y="2838148"/>
              <a:ext cx="390071" cy="121405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456AE87-35C7-49F5-89FB-2221968A1834}"/>
                </a:ext>
              </a:extLst>
            </p:cNvPr>
            <p:cNvCxnSpPr>
              <a:cxnSpLocks/>
              <a:stCxn id="4" idx="6"/>
              <a:endCxn id="10" idx="2"/>
            </p:cNvCxnSpPr>
            <p:nvPr/>
          </p:nvCxnSpPr>
          <p:spPr>
            <a:xfrm flipV="1">
              <a:off x="2510971" y="2516867"/>
              <a:ext cx="390071" cy="70243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7959526-6680-478E-B4D6-9D16BBAF12A0}"/>
                </a:ext>
              </a:extLst>
            </p:cNvPr>
            <p:cNvCxnSpPr>
              <a:cxnSpLocks/>
              <a:stCxn id="4" idx="6"/>
              <a:endCxn id="9" idx="2"/>
            </p:cNvCxnSpPr>
            <p:nvPr/>
          </p:nvCxnSpPr>
          <p:spPr>
            <a:xfrm flipV="1">
              <a:off x="2510971" y="2898018"/>
              <a:ext cx="390071" cy="3212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9D0C087-8546-461E-9F22-5EFB987332C8}"/>
                </a:ext>
              </a:extLst>
            </p:cNvPr>
            <p:cNvCxnSpPr>
              <a:cxnSpLocks/>
              <a:stCxn id="4" idx="6"/>
              <a:endCxn id="11" idx="2"/>
            </p:cNvCxnSpPr>
            <p:nvPr/>
          </p:nvCxnSpPr>
          <p:spPr>
            <a:xfrm>
              <a:off x="2510971" y="3219299"/>
              <a:ext cx="390071" cy="598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E6F26C0-54A9-4EF9-83B5-CFBE59EF982D}"/>
                </a:ext>
              </a:extLst>
            </p:cNvPr>
            <p:cNvCxnSpPr>
              <a:cxnSpLocks/>
              <a:stCxn id="4" idx="6"/>
              <a:endCxn id="12" idx="2"/>
            </p:cNvCxnSpPr>
            <p:nvPr/>
          </p:nvCxnSpPr>
          <p:spPr>
            <a:xfrm>
              <a:off x="2510971" y="3219299"/>
              <a:ext cx="390071" cy="45175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5B29D19-2D01-431A-96CF-AFAB9B5140FE}"/>
                </a:ext>
              </a:extLst>
            </p:cNvPr>
            <p:cNvCxnSpPr>
              <a:cxnSpLocks/>
              <a:stCxn id="4" idx="6"/>
              <a:endCxn id="13" idx="2"/>
            </p:cNvCxnSpPr>
            <p:nvPr/>
          </p:nvCxnSpPr>
          <p:spPr>
            <a:xfrm>
              <a:off x="2510971" y="3219299"/>
              <a:ext cx="390071" cy="8329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C4F19C5-66AE-4A0D-AD21-5AC99E8F0D90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 flipV="1">
              <a:off x="2510971" y="2135716"/>
              <a:ext cx="390071" cy="146473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DBF114B-3F27-4110-A4DE-85A1007303AF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 flipV="1">
              <a:off x="2510971" y="2516867"/>
              <a:ext cx="390071" cy="108358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929814E-D517-47EB-832A-72ABF6B109D7}"/>
                </a:ext>
              </a:extLst>
            </p:cNvPr>
            <p:cNvCxnSpPr>
              <a:cxnSpLocks/>
              <a:stCxn id="6" idx="6"/>
              <a:endCxn id="9" idx="2"/>
            </p:cNvCxnSpPr>
            <p:nvPr/>
          </p:nvCxnSpPr>
          <p:spPr>
            <a:xfrm flipV="1">
              <a:off x="2510971" y="2898018"/>
              <a:ext cx="390071" cy="70243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4D816FB-61FA-442E-ACC0-CE6CFAC7A00F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 flipV="1">
              <a:off x="2510971" y="3279170"/>
              <a:ext cx="390071" cy="3212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558029EE-E341-4AD3-9152-3452BCF1F952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2510971" y="3600451"/>
              <a:ext cx="390071" cy="7060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3FD69A4-8B42-409C-816F-488A10D7EF63}"/>
                </a:ext>
              </a:extLst>
            </p:cNvPr>
            <p:cNvCxnSpPr>
              <a:cxnSpLocks/>
              <a:stCxn id="6" idx="6"/>
              <a:endCxn id="13" idx="2"/>
            </p:cNvCxnSpPr>
            <p:nvPr/>
          </p:nvCxnSpPr>
          <p:spPr>
            <a:xfrm>
              <a:off x="2510971" y="3600451"/>
              <a:ext cx="390071" cy="45175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42ADD87C-AFA4-4CFE-B439-18F3B23D0559}"/>
                </a:ext>
              </a:extLst>
            </p:cNvPr>
            <p:cNvGrpSpPr/>
            <p:nvPr/>
          </p:nvGrpSpPr>
          <p:grpSpPr>
            <a:xfrm>
              <a:off x="3731622" y="2025951"/>
              <a:ext cx="737689" cy="2136020"/>
              <a:chOff x="4249782" y="2025951"/>
              <a:chExt cx="737689" cy="2136020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C284248-875C-4A05-8BC1-6249D429C253}"/>
                  </a:ext>
                </a:extLst>
              </p:cNvPr>
              <p:cNvSpPr/>
              <p:nvPr/>
            </p:nvSpPr>
            <p:spPr>
              <a:xfrm flipH="1">
                <a:off x="4767942" y="2949876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03CD7F98-9CB9-496A-A2CB-23A3D7B7E750}"/>
                  </a:ext>
                </a:extLst>
              </p:cNvPr>
              <p:cNvSpPr/>
              <p:nvPr/>
            </p:nvSpPr>
            <p:spPr>
              <a:xfrm flipH="1">
                <a:off x="4249782" y="2025951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EEB8A3E-D246-4B64-A04F-37429349FD76}"/>
                  </a:ext>
                </a:extLst>
              </p:cNvPr>
              <p:cNvSpPr/>
              <p:nvPr/>
            </p:nvSpPr>
            <p:spPr>
              <a:xfrm flipH="1">
                <a:off x="4249782" y="2788253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4F138291-55B5-4689-9FDF-74014F4F8538}"/>
                  </a:ext>
                </a:extLst>
              </p:cNvPr>
              <p:cNvSpPr/>
              <p:nvPr/>
            </p:nvSpPr>
            <p:spPr>
              <a:xfrm flipH="1">
                <a:off x="4249782" y="2407102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D32AFF14-40DD-4AE2-A21F-65617E000CD0}"/>
                  </a:ext>
                </a:extLst>
              </p:cNvPr>
              <p:cNvSpPr/>
              <p:nvPr/>
            </p:nvSpPr>
            <p:spPr>
              <a:xfrm flipH="1">
                <a:off x="4249782" y="3169405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84D71D8-4B10-4BBD-B3F6-DABB20096A1A}"/>
                  </a:ext>
                </a:extLst>
              </p:cNvPr>
              <p:cNvSpPr/>
              <p:nvPr/>
            </p:nvSpPr>
            <p:spPr>
              <a:xfrm flipH="1">
                <a:off x="4249782" y="3561291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3A11AD7-5369-4D72-BDA0-2F048333BAB2}"/>
                  </a:ext>
                </a:extLst>
              </p:cNvPr>
              <p:cNvSpPr/>
              <p:nvPr/>
            </p:nvSpPr>
            <p:spPr>
              <a:xfrm flipH="1">
                <a:off x="4249782" y="3942442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7E367023-8726-4B29-B2E4-47F16AEC26F9}"/>
                  </a:ext>
                </a:extLst>
              </p:cNvPr>
              <p:cNvCxnSpPr>
                <a:cxnSpLocks/>
                <a:stCxn id="91" idx="6"/>
                <a:endCxn id="93" idx="2"/>
              </p:cNvCxnSpPr>
              <p:nvPr/>
            </p:nvCxnSpPr>
            <p:spPr>
              <a:xfrm flipH="1" flipV="1">
                <a:off x="4469311" y="2135716"/>
                <a:ext cx="298631" cy="923925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78774374-AC0C-4498-A1AD-AB9023537D2E}"/>
                  </a:ext>
                </a:extLst>
              </p:cNvPr>
              <p:cNvCxnSpPr>
                <a:cxnSpLocks/>
                <a:stCxn id="91" idx="6"/>
                <a:endCxn id="95" idx="2"/>
              </p:cNvCxnSpPr>
              <p:nvPr/>
            </p:nvCxnSpPr>
            <p:spPr>
              <a:xfrm flipH="1" flipV="1">
                <a:off x="4469311" y="2516867"/>
                <a:ext cx="298631" cy="54277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5DCAE00A-967A-4AE4-A3EE-AB692AA736EF}"/>
                  </a:ext>
                </a:extLst>
              </p:cNvPr>
              <p:cNvCxnSpPr>
                <a:cxnSpLocks/>
                <a:stCxn id="91" idx="6"/>
                <a:endCxn id="94" idx="2"/>
              </p:cNvCxnSpPr>
              <p:nvPr/>
            </p:nvCxnSpPr>
            <p:spPr>
              <a:xfrm flipH="1" flipV="1">
                <a:off x="4469311" y="2898018"/>
                <a:ext cx="298631" cy="161623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3AB967EE-CB13-4A38-A130-CC10E266A67D}"/>
                  </a:ext>
                </a:extLst>
              </p:cNvPr>
              <p:cNvCxnSpPr>
                <a:cxnSpLocks/>
                <a:stCxn id="91" idx="6"/>
                <a:endCxn id="96" idx="2"/>
              </p:cNvCxnSpPr>
              <p:nvPr/>
            </p:nvCxnSpPr>
            <p:spPr>
              <a:xfrm flipH="1">
                <a:off x="4469311" y="3059641"/>
                <a:ext cx="298631" cy="219529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7C554901-F40A-4C15-9E10-71482AE6B93C}"/>
                  </a:ext>
                </a:extLst>
              </p:cNvPr>
              <p:cNvCxnSpPr>
                <a:cxnSpLocks/>
                <a:stCxn id="91" idx="6"/>
                <a:endCxn id="97" idx="2"/>
              </p:cNvCxnSpPr>
              <p:nvPr/>
            </p:nvCxnSpPr>
            <p:spPr>
              <a:xfrm flipH="1">
                <a:off x="4469311" y="3059641"/>
                <a:ext cx="298631" cy="611415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15BA7C57-8C09-46FD-AA28-AE314138A2C3}"/>
                  </a:ext>
                </a:extLst>
              </p:cNvPr>
              <p:cNvCxnSpPr>
                <a:cxnSpLocks/>
                <a:stCxn id="91" idx="6"/>
                <a:endCxn id="98" idx="2"/>
              </p:cNvCxnSpPr>
              <p:nvPr/>
            </p:nvCxnSpPr>
            <p:spPr>
              <a:xfrm flipH="1">
                <a:off x="4469311" y="3059641"/>
                <a:ext cx="298631" cy="99256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2F33B6D7-8214-4DB0-846C-B4EA3E17EDB8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6133" y="3064899"/>
              <a:ext cx="252952" cy="27429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758F118-3AEC-4E0F-8C61-524FB70A186F}"/>
              </a:ext>
            </a:extLst>
          </p:cNvPr>
          <p:cNvGrpSpPr/>
          <p:nvPr/>
        </p:nvGrpSpPr>
        <p:grpSpPr>
          <a:xfrm rot="5400000">
            <a:off x="8388584" y="3570630"/>
            <a:ext cx="2177869" cy="2136020"/>
            <a:chOff x="2291442" y="2025951"/>
            <a:chExt cx="2177869" cy="2136020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BA8BD59-F381-4170-B693-8A4186A20502}"/>
                </a:ext>
              </a:extLst>
            </p:cNvPr>
            <p:cNvSpPr/>
            <p:nvPr/>
          </p:nvSpPr>
          <p:spPr>
            <a:xfrm>
              <a:off x="2291442" y="2347232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3870F4D-CDF9-4206-8BED-2D2A8D654F9C}"/>
                </a:ext>
              </a:extLst>
            </p:cNvPr>
            <p:cNvSpPr/>
            <p:nvPr/>
          </p:nvSpPr>
          <p:spPr>
            <a:xfrm>
              <a:off x="2291442" y="3109534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918138CF-3DD2-4FD2-86CA-887C43A06247}"/>
                </a:ext>
              </a:extLst>
            </p:cNvPr>
            <p:cNvSpPr/>
            <p:nvPr/>
          </p:nvSpPr>
          <p:spPr>
            <a:xfrm>
              <a:off x="2291442" y="2728383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3D274B7E-FD44-48F8-8F87-1E0E6596878E}"/>
                </a:ext>
              </a:extLst>
            </p:cNvPr>
            <p:cNvSpPr/>
            <p:nvPr/>
          </p:nvSpPr>
          <p:spPr>
            <a:xfrm>
              <a:off x="2291442" y="3490686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6F217E3A-1CFE-448A-A97D-F302FC53CA33}"/>
                </a:ext>
              </a:extLst>
            </p:cNvPr>
            <p:cNvSpPr/>
            <p:nvPr/>
          </p:nvSpPr>
          <p:spPr>
            <a:xfrm>
              <a:off x="2901042" y="2025951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9AA0BC6A-5250-417B-B88D-8F6F6991FF98}"/>
                </a:ext>
              </a:extLst>
            </p:cNvPr>
            <p:cNvSpPr/>
            <p:nvPr/>
          </p:nvSpPr>
          <p:spPr>
            <a:xfrm>
              <a:off x="2901042" y="2788253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420B5E97-44D7-489D-A565-8EF8AA5D525D}"/>
                </a:ext>
              </a:extLst>
            </p:cNvPr>
            <p:cNvSpPr/>
            <p:nvPr/>
          </p:nvSpPr>
          <p:spPr>
            <a:xfrm>
              <a:off x="2901042" y="2407102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B4127CB-1C63-4150-BF95-30D2F282FE20}"/>
                </a:ext>
              </a:extLst>
            </p:cNvPr>
            <p:cNvSpPr/>
            <p:nvPr/>
          </p:nvSpPr>
          <p:spPr>
            <a:xfrm>
              <a:off x="2901042" y="3169405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176BFEE-2774-47CF-80B4-6B98D8D911AB}"/>
                </a:ext>
              </a:extLst>
            </p:cNvPr>
            <p:cNvSpPr/>
            <p:nvPr/>
          </p:nvSpPr>
          <p:spPr>
            <a:xfrm>
              <a:off x="2901042" y="3561291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408FC885-4D7F-4EBC-A977-8FA648B36711}"/>
                </a:ext>
              </a:extLst>
            </p:cNvPr>
            <p:cNvSpPr/>
            <p:nvPr/>
          </p:nvSpPr>
          <p:spPr>
            <a:xfrm>
              <a:off x="2901042" y="3942442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099F3103-12DC-446A-B5D2-B0557C7CD152}"/>
                </a:ext>
              </a:extLst>
            </p:cNvPr>
            <p:cNvCxnSpPr>
              <a:stCxn id="138" idx="6"/>
              <a:endCxn id="142" idx="2"/>
            </p:cNvCxnSpPr>
            <p:nvPr/>
          </p:nvCxnSpPr>
          <p:spPr>
            <a:xfrm flipV="1">
              <a:off x="2510971" y="2135716"/>
              <a:ext cx="390071" cy="3212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D2AFAC4-970B-4C78-9859-B5D50D112FA7}"/>
                </a:ext>
              </a:extLst>
            </p:cNvPr>
            <p:cNvCxnSpPr>
              <a:cxnSpLocks/>
              <a:stCxn id="138" idx="6"/>
              <a:endCxn id="144" idx="2"/>
            </p:cNvCxnSpPr>
            <p:nvPr/>
          </p:nvCxnSpPr>
          <p:spPr>
            <a:xfrm>
              <a:off x="2510971" y="2456997"/>
              <a:ext cx="390071" cy="5987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C5FD2FC-B8C1-445D-8750-C11E92526168}"/>
                </a:ext>
              </a:extLst>
            </p:cNvPr>
            <p:cNvCxnSpPr>
              <a:cxnSpLocks/>
              <a:stCxn id="138" idx="6"/>
              <a:endCxn id="143" idx="2"/>
            </p:cNvCxnSpPr>
            <p:nvPr/>
          </p:nvCxnSpPr>
          <p:spPr>
            <a:xfrm>
              <a:off x="2510971" y="2456997"/>
              <a:ext cx="390071" cy="44102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304CC54B-D538-476E-AA00-103864CEB621}"/>
                </a:ext>
              </a:extLst>
            </p:cNvPr>
            <p:cNvCxnSpPr>
              <a:cxnSpLocks/>
              <a:stCxn id="138" idx="6"/>
              <a:endCxn id="145" idx="2"/>
            </p:cNvCxnSpPr>
            <p:nvPr/>
          </p:nvCxnSpPr>
          <p:spPr>
            <a:xfrm>
              <a:off x="2510971" y="2456997"/>
              <a:ext cx="390071" cy="82217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42D9441-62C2-4886-B283-1D74C7A0ECA1}"/>
                </a:ext>
              </a:extLst>
            </p:cNvPr>
            <p:cNvCxnSpPr>
              <a:cxnSpLocks/>
              <a:stCxn id="138" idx="6"/>
              <a:endCxn id="146" idx="2"/>
            </p:cNvCxnSpPr>
            <p:nvPr/>
          </p:nvCxnSpPr>
          <p:spPr>
            <a:xfrm>
              <a:off x="2510971" y="2456997"/>
              <a:ext cx="390071" cy="121405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5A9D4021-583C-47A8-8D68-61BF4CD8E760}"/>
                </a:ext>
              </a:extLst>
            </p:cNvPr>
            <p:cNvCxnSpPr>
              <a:cxnSpLocks/>
              <a:stCxn id="138" idx="6"/>
              <a:endCxn id="147" idx="2"/>
            </p:cNvCxnSpPr>
            <p:nvPr/>
          </p:nvCxnSpPr>
          <p:spPr>
            <a:xfrm>
              <a:off x="2510971" y="2456997"/>
              <a:ext cx="390071" cy="159521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9D2CBDE9-7CA8-4144-B199-C7994D0756E5}"/>
                </a:ext>
              </a:extLst>
            </p:cNvPr>
            <p:cNvCxnSpPr>
              <a:cxnSpLocks/>
              <a:stCxn id="140" idx="6"/>
              <a:endCxn id="142" idx="2"/>
            </p:cNvCxnSpPr>
            <p:nvPr/>
          </p:nvCxnSpPr>
          <p:spPr>
            <a:xfrm flipV="1">
              <a:off x="2510971" y="2135716"/>
              <a:ext cx="390071" cy="70243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1106FB48-0C2B-47F6-A523-EA759DAB4360}"/>
                </a:ext>
              </a:extLst>
            </p:cNvPr>
            <p:cNvCxnSpPr>
              <a:cxnSpLocks/>
              <a:stCxn id="139" idx="6"/>
              <a:endCxn id="142" idx="2"/>
            </p:cNvCxnSpPr>
            <p:nvPr/>
          </p:nvCxnSpPr>
          <p:spPr>
            <a:xfrm flipV="1">
              <a:off x="2510971" y="2135716"/>
              <a:ext cx="390071" cy="108358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5AB2F0C1-F9F0-4D96-A5DC-D1D3041FB7C1}"/>
                </a:ext>
              </a:extLst>
            </p:cNvPr>
            <p:cNvCxnSpPr>
              <a:cxnSpLocks/>
              <a:stCxn id="141" idx="6"/>
              <a:endCxn id="142" idx="2"/>
            </p:cNvCxnSpPr>
            <p:nvPr/>
          </p:nvCxnSpPr>
          <p:spPr>
            <a:xfrm flipV="1">
              <a:off x="2510971" y="2135716"/>
              <a:ext cx="390071" cy="146473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CE8BD0FD-F8CB-4CFC-A830-E41E91363182}"/>
                </a:ext>
              </a:extLst>
            </p:cNvPr>
            <p:cNvCxnSpPr>
              <a:cxnSpLocks/>
              <a:stCxn id="140" idx="6"/>
              <a:endCxn id="144" idx="2"/>
            </p:cNvCxnSpPr>
            <p:nvPr/>
          </p:nvCxnSpPr>
          <p:spPr>
            <a:xfrm flipV="1">
              <a:off x="2510971" y="2516867"/>
              <a:ext cx="390071" cy="3212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8FBE16D2-0A7F-4A3E-9788-E1BEC6C5E889}"/>
                </a:ext>
              </a:extLst>
            </p:cNvPr>
            <p:cNvCxnSpPr>
              <a:cxnSpLocks/>
              <a:stCxn id="140" idx="6"/>
              <a:endCxn id="143" idx="2"/>
            </p:cNvCxnSpPr>
            <p:nvPr/>
          </p:nvCxnSpPr>
          <p:spPr>
            <a:xfrm>
              <a:off x="2510971" y="2838148"/>
              <a:ext cx="390071" cy="5987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A09086FF-0112-4797-8FEA-B6131102D059}"/>
                </a:ext>
              </a:extLst>
            </p:cNvPr>
            <p:cNvCxnSpPr>
              <a:cxnSpLocks/>
              <a:stCxn id="140" idx="6"/>
              <a:endCxn id="145" idx="2"/>
            </p:cNvCxnSpPr>
            <p:nvPr/>
          </p:nvCxnSpPr>
          <p:spPr>
            <a:xfrm>
              <a:off x="2510971" y="2838148"/>
              <a:ext cx="390071" cy="4410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9C90FBCA-4624-4A62-800C-5CDB81FFDD68}"/>
                </a:ext>
              </a:extLst>
            </p:cNvPr>
            <p:cNvCxnSpPr>
              <a:cxnSpLocks/>
              <a:stCxn id="140" idx="6"/>
              <a:endCxn id="146" idx="2"/>
            </p:cNvCxnSpPr>
            <p:nvPr/>
          </p:nvCxnSpPr>
          <p:spPr>
            <a:xfrm>
              <a:off x="2510971" y="2838148"/>
              <a:ext cx="390071" cy="8329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29AF970C-9E38-4229-9596-4D06D4523306}"/>
                </a:ext>
              </a:extLst>
            </p:cNvPr>
            <p:cNvCxnSpPr>
              <a:cxnSpLocks/>
              <a:stCxn id="140" idx="6"/>
              <a:endCxn id="147" idx="2"/>
            </p:cNvCxnSpPr>
            <p:nvPr/>
          </p:nvCxnSpPr>
          <p:spPr>
            <a:xfrm>
              <a:off x="2510971" y="2838148"/>
              <a:ext cx="390071" cy="121405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37FBA31F-10B5-4116-865E-A53CFA9BA67B}"/>
                </a:ext>
              </a:extLst>
            </p:cNvPr>
            <p:cNvCxnSpPr>
              <a:cxnSpLocks/>
              <a:stCxn id="139" idx="6"/>
              <a:endCxn id="144" idx="2"/>
            </p:cNvCxnSpPr>
            <p:nvPr/>
          </p:nvCxnSpPr>
          <p:spPr>
            <a:xfrm flipV="1">
              <a:off x="2510971" y="2516867"/>
              <a:ext cx="390071" cy="70243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CDEF3632-4992-4242-B9D6-66728C4B58BD}"/>
                </a:ext>
              </a:extLst>
            </p:cNvPr>
            <p:cNvCxnSpPr>
              <a:cxnSpLocks/>
              <a:stCxn id="139" idx="6"/>
              <a:endCxn id="143" idx="2"/>
            </p:cNvCxnSpPr>
            <p:nvPr/>
          </p:nvCxnSpPr>
          <p:spPr>
            <a:xfrm flipV="1">
              <a:off x="2510971" y="2898018"/>
              <a:ext cx="390071" cy="3212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32343D6D-F6C7-4AC8-8F4B-88D21BF4E689}"/>
                </a:ext>
              </a:extLst>
            </p:cNvPr>
            <p:cNvCxnSpPr>
              <a:cxnSpLocks/>
              <a:stCxn id="139" idx="6"/>
              <a:endCxn id="145" idx="2"/>
            </p:cNvCxnSpPr>
            <p:nvPr/>
          </p:nvCxnSpPr>
          <p:spPr>
            <a:xfrm>
              <a:off x="2510971" y="3219299"/>
              <a:ext cx="390071" cy="598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14DDDFE1-30B8-4826-95E6-4977FA2BD488}"/>
                </a:ext>
              </a:extLst>
            </p:cNvPr>
            <p:cNvCxnSpPr>
              <a:cxnSpLocks/>
              <a:stCxn id="139" idx="6"/>
              <a:endCxn id="146" idx="2"/>
            </p:cNvCxnSpPr>
            <p:nvPr/>
          </p:nvCxnSpPr>
          <p:spPr>
            <a:xfrm>
              <a:off x="2510971" y="3219299"/>
              <a:ext cx="390071" cy="45175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64D9134-5C29-4912-9774-24416E9C37B6}"/>
                </a:ext>
              </a:extLst>
            </p:cNvPr>
            <p:cNvCxnSpPr>
              <a:cxnSpLocks/>
              <a:stCxn id="139" idx="6"/>
              <a:endCxn id="147" idx="2"/>
            </p:cNvCxnSpPr>
            <p:nvPr/>
          </p:nvCxnSpPr>
          <p:spPr>
            <a:xfrm>
              <a:off x="2510971" y="3219299"/>
              <a:ext cx="390071" cy="8329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CDB5B62F-5727-40DC-923E-14FF2A9A59FF}"/>
                </a:ext>
              </a:extLst>
            </p:cNvPr>
            <p:cNvCxnSpPr>
              <a:cxnSpLocks/>
              <a:stCxn id="141" idx="6"/>
              <a:endCxn id="142" idx="2"/>
            </p:cNvCxnSpPr>
            <p:nvPr/>
          </p:nvCxnSpPr>
          <p:spPr>
            <a:xfrm flipV="1">
              <a:off x="2510971" y="2135716"/>
              <a:ext cx="390071" cy="146473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02956B4F-E61F-4B46-A1DD-2FD9E340F3F2}"/>
                </a:ext>
              </a:extLst>
            </p:cNvPr>
            <p:cNvCxnSpPr>
              <a:cxnSpLocks/>
              <a:stCxn id="141" idx="6"/>
              <a:endCxn id="144" idx="2"/>
            </p:cNvCxnSpPr>
            <p:nvPr/>
          </p:nvCxnSpPr>
          <p:spPr>
            <a:xfrm flipV="1">
              <a:off x="2510971" y="2516867"/>
              <a:ext cx="390071" cy="108358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4E46C25F-D9A1-495C-BF4A-4C28E9A6418D}"/>
                </a:ext>
              </a:extLst>
            </p:cNvPr>
            <p:cNvCxnSpPr>
              <a:cxnSpLocks/>
              <a:stCxn id="141" idx="6"/>
              <a:endCxn id="143" idx="2"/>
            </p:cNvCxnSpPr>
            <p:nvPr/>
          </p:nvCxnSpPr>
          <p:spPr>
            <a:xfrm flipV="1">
              <a:off x="2510971" y="2898018"/>
              <a:ext cx="390071" cy="70243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3DB7E26B-E99B-4A31-9844-D860248ECE90}"/>
                </a:ext>
              </a:extLst>
            </p:cNvPr>
            <p:cNvCxnSpPr>
              <a:cxnSpLocks/>
              <a:stCxn id="141" idx="6"/>
              <a:endCxn id="145" idx="2"/>
            </p:cNvCxnSpPr>
            <p:nvPr/>
          </p:nvCxnSpPr>
          <p:spPr>
            <a:xfrm flipV="1">
              <a:off x="2510971" y="3279170"/>
              <a:ext cx="390071" cy="3212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D0A22FE6-6DDA-49D4-9AAA-919B457B6EA3}"/>
                </a:ext>
              </a:extLst>
            </p:cNvPr>
            <p:cNvCxnSpPr>
              <a:cxnSpLocks/>
              <a:stCxn id="141" idx="6"/>
              <a:endCxn id="146" idx="2"/>
            </p:cNvCxnSpPr>
            <p:nvPr/>
          </p:nvCxnSpPr>
          <p:spPr>
            <a:xfrm>
              <a:off x="2510971" y="3600451"/>
              <a:ext cx="390071" cy="7060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C52D9913-4AE0-46E7-B247-D00950C63A6A}"/>
                </a:ext>
              </a:extLst>
            </p:cNvPr>
            <p:cNvCxnSpPr>
              <a:cxnSpLocks/>
              <a:stCxn id="141" idx="6"/>
              <a:endCxn id="147" idx="2"/>
            </p:cNvCxnSpPr>
            <p:nvPr/>
          </p:nvCxnSpPr>
          <p:spPr>
            <a:xfrm>
              <a:off x="2510971" y="3600451"/>
              <a:ext cx="390071" cy="45175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DF3D0747-AB52-41E5-A5E8-77357EDC71C4}"/>
                </a:ext>
              </a:extLst>
            </p:cNvPr>
            <p:cNvGrpSpPr/>
            <p:nvPr/>
          </p:nvGrpSpPr>
          <p:grpSpPr>
            <a:xfrm>
              <a:off x="3731622" y="2025951"/>
              <a:ext cx="737689" cy="2136020"/>
              <a:chOff x="4249782" y="2025951"/>
              <a:chExt cx="737689" cy="2136020"/>
            </a:xfrm>
          </p:grpSpPr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517D487A-D147-4ECA-BF6F-C0D930ED3D2D}"/>
                  </a:ext>
                </a:extLst>
              </p:cNvPr>
              <p:cNvSpPr/>
              <p:nvPr/>
            </p:nvSpPr>
            <p:spPr>
              <a:xfrm flipH="1">
                <a:off x="4767942" y="2949876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8702B23B-0A83-4994-9647-ABCF5E0C45A6}"/>
                  </a:ext>
                </a:extLst>
              </p:cNvPr>
              <p:cNvSpPr/>
              <p:nvPr/>
            </p:nvSpPr>
            <p:spPr>
              <a:xfrm flipH="1">
                <a:off x="4249782" y="2025951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C7D1FE4E-C527-4A54-A74E-48036DBE2B16}"/>
                  </a:ext>
                </a:extLst>
              </p:cNvPr>
              <p:cNvSpPr/>
              <p:nvPr/>
            </p:nvSpPr>
            <p:spPr>
              <a:xfrm flipH="1">
                <a:off x="4249782" y="2788253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1C9B3DDC-E497-487D-8833-A9CC745B08A2}"/>
                  </a:ext>
                </a:extLst>
              </p:cNvPr>
              <p:cNvSpPr/>
              <p:nvPr/>
            </p:nvSpPr>
            <p:spPr>
              <a:xfrm flipH="1">
                <a:off x="4249782" y="2407102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FDD0ACB7-C82E-45E1-BC38-5FB3BF432EA5}"/>
                  </a:ext>
                </a:extLst>
              </p:cNvPr>
              <p:cNvSpPr/>
              <p:nvPr/>
            </p:nvSpPr>
            <p:spPr>
              <a:xfrm flipH="1">
                <a:off x="4249782" y="3169405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E203FBB2-EABD-4BF5-873D-D58CA2AC9E7A}"/>
                  </a:ext>
                </a:extLst>
              </p:cNvPr>
              <p:cNvSpPr/>
              <p:nvPr/>
            </p:nvSpPr>
            <p:spPr>
              <a:xfrm flipH="1">
                <a:off x="4249782" y="3561291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CA105872-7724-4095-A739-FF0DB0FAB8A3}"/>
                  </a:ext>
                </a:extLst>
              </p:cNvPr>
              <p:cNvSpPr/>
              <p:nvPr/>
            </p:nvSpPr>
            <p:spPr>
              <a:xfrm flipH="1">
                <a:off x="4249782" y="3942442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ABA7BCB7-9AC9-49F5-8639-EEA43646C8CE}"/>
                  </a:ext>
                </a:extLst>
              </p:cNvPr>
              <p:cNvCxnSpPr>
                <a:cxnSpLocks/>
                <a:stCxn id="175" idx="6"/>
                <a:endCxn id="176" idx="2"/>
              </p:cNvCxnSpPr>
              <p:nvPr/>
            </p:nvCxnSpPr>
            <p:spPr>
              <a:xfrm flipH="1" flipV="1">
                <a:off x="4469311" y="2135716"/>
                <a:ext cx="298631" cy="923925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734284DA-A1EA-481B-A9AB-430E660E8EE5}"/>
                  </a:ext>
                </a:extLst>
              </p:cNvPr>
              <p:cNvCxnSpPr>
                <a:cxnSpLocks/>
                <a:stCxn id="175" idx="6"/>
                <a:endCxn id="178" idx="2"/>
              </p:cNvCxnSpPr>
              <p:nvPr/>
            </p:nvCxnSpPr>
            <p:spPr>
              <a:xfrm flipH="1" flipV="1">
                <a:off x="4469311" y="2516867"/>
                <a:ext cx="298631" cy="54277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94473493-8F6C-49E6-81AB-1BD174CF45E7}"/>
                  </a:ext>
                </a:extLst>
              </p:cNvPr>
              <p:cNvCxnSpPr>
                <a:cxnSpLocks/>
                <a:stCxn id="175" idx="6"/>
                <a:endCxn id="177" idx="2"/>
              </p:cNvCxnSpPr>
              <p:nvPr/>
            </p:nvCxnSpPr>
            <p:spPr>
              <a:xfrm flipH="1" flipV="1">
                <a:off x="4469311" y="2898018"/>
                <a:ext cx="298631" cy="161623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AA34179B-044D-4EC1-ABFA-87CF473746A6}"/>
                  </a:ext>
                </a:extLst>
              </p:cNvPr>
              <p:cNvCxnSpPr>
                <a:cxnSpLocks/>
                <a:stCxn id="175" idx="6"/>
                <a:endCxn id="179" idx="2"/>
              </p:cNvCxnSpPr>
              <p:nvPr/>
            </p:nvCxnSpPr>
            <p:spPr>
              <a:xfrm flipH="1">
                <a:off x="4469311" y="3059641"/>
                <a:ext cx="298631" cy="219529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28237A05-D9FC-43D4-9851-7A708ADF3308}"/>
                  </a:ext>
                </a:extLst>
              </p:cNvPr>
              <p:cNvCxnSpPr>
                <a:cxnSpLocks/>
                <a:stCxn id="175" idx="6"/>
                <a:endCxn id="180" idx="2"/>
              </p:cNvCxnSpPr>
              <p:nvPr/>
            </p:nvCxnSpPr>
            <p:spPr>
              <a:xfrm flipH="1">
                <a:off x="4469311" y="3059641"/>
                <a:ext cx="298631" cy="611415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9CBDE0BF-C5F7-4D62-B460-EA2CED5117FD}"/>
                  </a:ext>
                </a:extLst>
              </p:cNvPr>
              <p:cNvCxnSpPr>
                <a:cxnSpLocks/>
                <a:stCxn id="175" idx="6"/>
                <a:endCxn id="181" idx="2"/>
              </p:cNvCxnSpPr>
              <p:nvPr/>
            </p:nvCxnSpPr>
            <p:spPr>
              <a:xfrm flipH="1">
                <a:off x="4469311" y="3059641"/>
                <a:ext cx="298631" cy="99256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920DCE9D-01A3-41B6-B9D5-F670D8E09EFB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6133" y="3064899"/>
              <a:ext cx="252952" cy="27429"/>
            </a:xfrm>
            <a:prstGeom prst="rect">
              <a:avLst/>
            </a:prstGeom>
          </p:spPr>
        </p:pic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C9F93548-8391-4FC4-94EB-1FE6B3764B78}"/>
              </a:ext>
            </a:extLst>
          </p:cNvPr>
          <p:cNvSpPr txBox="1"/>
          <p:nvPr/>
        </p:nvSpPr>
        <p:spPr>
          <a:xfrm>
            <a:off x="1288756" y="1812445"/>
            <a:ext cx="2482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Cultural parent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72C6EF9-12D7-4667-9712-BA12AA6C0A85}"/>
              </a:ext>
            </a:extLst>
          </p:cNvPr>
          <p:cNvSpPr txBox="1"/>
          <p:nvPr/>
        </p:nvSpPr>
        <p:spPr>
          <a:xfrm>
            <a:off x="8322277" y="1813670"/>
            <a:ext cx="2482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Cultural child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99072F6-9EC3-459C-A3ED-104272A40026}"/>
              </a:ext>
            </a:extLst>
          </p:cNvPr>
          <p:cNvSpPr txBox="1"/>
          <p:nvPr/>
        </p:nvSpPr>
        <p:spPr>
          <a:xfrm>
            <a:off x="4854579" y="1812445"/>
            <a:ext cx="2482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Data</a:t>
            </a:r>
          </a:p>
        </p:txBody>
      </p:sp>
      <p:pic>
        <p:nvPicPr>
          <p:cNvPr id="203" name="Picture 202">
            <a:extLst>
              <a:ext uri="{FF2B5EF4-FFF2-40B4-BE49-F238E27FC236}">
                <a16:creationId xmlns:a16="http://schemas.microsoft.com/office/drawing/2014/main" id="{C18E516F-A284-44C2-9D03-FACEB333B50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019" y="3617432"/>
            <a:ext cx="1476228" cy="401284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644DE026-921E-4DE9-A719-EE19E2D7697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139" y="3659469"/>
            <a:ext cx="486402" cy="2772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362EE8-5670-E42E-85F7-27D4659F9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evolution of monotonicity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2381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32396 -0.079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98" y="-395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07407E-6 L 0.21732 0.3196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9" y="1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9CB0994-9B34-4197-88AF-892E0FC5CF59}"/>
              </a:ext>
            </a:extLst>
          </p:cNvPr>
          <p:cNvGrpSpPr/>
          <p:nvPr/>
        </p:nvGrpSpPr>
        <p:grpSpPr>
          <a:xfrm>
            <a:off x="2012722" y="3001619"/>
            <a:ext cx="9367684" cy="400110"/>
            <a:chOff x="2012722" y="2327249"/>
            <a:chExt cx="9367684" cy="4001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04B85BE-76BB-44B8-AB39-5C1A38D14A68}"/>
                </a:ext>
              </a:extLst>
            </p:cNvPr>
            <p:cNvSpPr txBox="1"/>
            <p:nvPr/>
          </p:nvSpPr>
          <p:spPr>
            <a:xfrm>
              <a:off x="2012722" y="2327249"/>
              <a:ext cx="8701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GEN 1</a:t>
              </a:r>
              <a:endParaRPr lang="en-GB" sz="2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72F616-20DE-48B2-8B99-2D462721BE87}"/>
                </a:ext>
              </a:extLst>
            </p:cNvPr>
            <p:cNvSpPr txBox="1"/>
            <p:nvPr/>
          </p:nvSpPr>
          <p:spPr>
            <a:xfrm>
              <a:off x="3418735" y="2327249"/>
              <a:ext cx="8701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GEN </a:t>
              </a:r>
              <a:r>
                <a:rPr lang="en-GB" sz="2000" dirty="0"/>
                <a:t>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7B39AC-08C1-4342-A46C-18C2BCAA2968}"/>
                </a:ext>
              </a:extLst>
            </p:cNvPr>
            <p:cNvSpPr txBox="1"/>
            <p:nvPr/>
          </p:nvSpPr>
          <p:spPr>
            <a:xfrm>
              <a:off x="8585585" y="2327249"/>
              <a:ext cx="1081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GEN n-1</a:t>
              </a:r>
              <a:endParaRPr lang="en-GB" sz="2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E5BB10B-E60C-4017-90F5-24DEF4421242}"/>
                </a:ext>
              </a:extLst>
            </p:cNvPr>
            <p:cNvSpPr txBox="1"/>
            <p:nvPr/>
          </p:nvSpPr>
          <p:spPr>
            <a:xfrm>
              <a:off x="6002160" y="2327249"/>
              <a:ext cx="8701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GEN h</a:t>
              </a:r>
              <a:endParaRPr lang="en-GB" sz="2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F7E6FB-7EC4-4F0D-8D75-876E68BF7663}"/>
                </a:ext>
              </a:extLst>
            </p:cNvPr>
            <p:cNvSpPr txBox="1"/>
            <p:nvPr/>
          </p:nvSpPr>
          <p:spPr>
            <a:xfrm>
              <a:off x="10298855" y="2327249"/>
              <a:ext cx="1081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GEN n</a:t>
              </a:r>
              <a:endParaRPr lang="en-GB" sz="2000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AA5B6C8-71BE-42FE-A5F2-DB9ABB8202B2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3636" y="2489480"/>
              <a:ext cx="423778" cy="4595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771E428-817F-45E4-89E0-028D16E65F20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4059" y="2511915"/>
              <a:ext cx="423778" cy="45952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A21B6C3-9219-4DE5-8709-25BD4132C2C1}"/>
              </a:ext>
            </a:extLst>
          </p:cNvPr>
          <p:cNvGrpSpPr/>
          <p:nvPr/>
        </p:nvGrpSpPr>
        <p:grpSpPr>
          <a:xfrm>
            <a:off x="532302" y="2226147"/>
            <a:ext cx="10848104" cy="3507428"/>
            <a:chOff x="532302" y="1551777"/>
            <a:chExt cx="10848104" cy="350742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38A2B8-984F-4EC9-9C2A-89B1ED566026}"/>
                </a:ext>
              </a:extLst>
            </p:cNvPr>
            <p:cNvSpPr txBox="1"/>
            <p:nvPr/>
          </p:nvSpPr>
          <p:spPr>
            <a:xfrm>
              <a:off x="2012722" y="2848358"/>
              <a:ext cx="8701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GEN 1</a:t>
              </a:r>
              <a:endParaRPr lang="en-GB" sz="2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D9603F-6B2D-41F1-819E-E06615D4F5D8}"/>
                </a:ext>
              </a:extLst>
            </p:cNvPr>
            <p:cNvSpPr txBox="1"/>
            <p:nvPr/>
          </p:nvSpPr>
          <p:spPr>
            <a:xfrm>
              <a:off x="3418735" y="2848358"/>
              <a:ext cx="8701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GEN </a:t>
              </a:r>
              <a:r>
                <a:rPr lang="en-GB" sz="2000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AA5ED3-EA0C-42CA-9917-31E5F2959898}"/>
                </a:ext>
              </a:extLst>
            </p:cNvPr>
            <p:cNvSpPr txBox="1"/>
            <p:nvPr/>
          </p:nvSpPr>
          <p:spPr>
            <a:xfrm>
              <a:off x="8585585" y="2848358"/>
              <a:ext cx="1081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GEN n-1</a:t>
              </a:r>
              <a:endParaRPr lang="en-GB" sz="2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A84E485-6D2B-4D14-9D96-114387BD6FAB}"/>
                </a:ext>
              </a:extLst>
            </p:cNvPr>
            <p:cNvSpPr txBox="1"/>
            <p:nvPr/>
          </p:nvSpPr>
          <p:spPr>
            <a:xfrm>
              <a:off x="6002160" y="2848358"/>
              <a:ext cx="8701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GEN h</a:t>
              </a:r>
              <a:endParaRPr lang="en-GB" sz="2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5B662B-8551-4A6C-9805-844F5366E372}"/>
                </a:ext>
              </a:extLst>
            </p:cNvPr>
            <p:cNvSpPr txBox="1"/>
            <p:nvPr/>
          </p:nvSpPr>
          <p:spPr>
            <a:xfrm>
              <a:off x="10298855" y="2848358"/>
              <a:ext cx="1081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GEN n</a:t>
              </a:r>
              <a:endParaRPr lang="en-GB" sz="2000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17818BB-2436-4762-B554-017F637E30A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3636" y="3010589"/>
              <a:ext cx="423778" cy="4595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3D74AAC-698F-4CC9-8F85-8CB94ED39CB5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4059" y="3033024"/>
              <a:ext cx="423778" cy="45952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D6DC2B-1CF1-4E54-8B78-1BCF482B3EE3}"/>
                </a:ext>
              </a:extLst>
            </p:cNvPr>
            <p:cNvSpPr txBox="1"/>
            <p:nvPr/>
          </p:nvSpPr>
          <p:spPr>
            <a:xfrm>
              <a:off x="2012722" y="4417521"/>
              <a:ext cx="8701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GEN 1</a:t>
              </a:r>
              <a:endParaRPr lang="en-GB" sz="2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CBB6E6-C712-4FBE-836F-E6140F28C24D}"/>
                </a:ext>
              </a:extLst>
            </p:cNvPr>
            <p:cNvSpPr txBox="1"/>
            <p:nvPr/>
          </p:nvSpPr>
          <p:spPr>
            <a:xfrm>
              <a:off x="3418735" y="4417521"/>
              <a:ext cx="8701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GEN </a:t>
              </a:r>
              <a:r>
                <a:rPr lang="en-GB" sz="2000" dirty="0"/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EB0C4C-72CA-4532-97D6-397103A11F49}"/>
                </a:ext>
              </a:extLst>
            </p:cNvPr>
            <p:cNvSpPr txBox="1"/>
            <p:nvPr/>
          </p:nvSpPr>
          <p:spPr>
            <a:xfrm>
              <a:off x="8585585" y="4417521"/>
              <a:ext cx="1081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GEN n-1</a:t>
              </a:r>
              <a:endParaRPr lang="en-GB" sz="2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15802C-7ED2-4EC8-B680-F9A598BAEE1D}"/>
                </a:ext>
              </a:extLst>
            </p:cNvPr>
            <p:cNvSpPr txBox="1"/>
            <p:nvPr/>
          </p:nvSpPr>
          <p:spPr>
            <a:xfrm>
              <a:off x="6002160" y="4417521"/>
              <a:ext cx="8701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GEN h</a:t>
              </a:r>
              <a:endParaRPr lang="en-GB" sz="2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303774-A241-4FDE-AC21-52480A12F4BE}"/>
                </a:ext>
              </a:extLst>
            </p:cNvPr>
            <p:cNvSpPr txBox="1"/>
            <p:nvPr/>
          </p:nvSpPr>
          <p:spPr>
            <a:xfrm>
              <a:off x="10298855" y="4417521"/>
              <a:ext cx="1081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GEN n</a:t>
              </a:r>
              <a:endParaRPr lang="en-GB" sz="2000" dirty="0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AEC2519-C380-4F0B-AFBE-6B8389F88E1E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3636" y="4579752"/>
              <a:ext cx="423778" cy="4595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2B1D885-D211-4D94-86B4-BA2998DAE260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4059" y="4602187"/>
              <a:ext cx="423778" cy="45952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E3618C8-5D49-420C-A4FC-7C89A1EBAC2F}"/>
                </a:ext>
              </a:extLst>
            </p:cNvPr>
            <p:cNvSpPr txBox="1"/>
            <p:nvPr/>
          </p:nvSpPr>
          <p:spPr>
            <a:xfrm>
              <a:off x="532302" y="1551777"/>
              <a:ext cx="10847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Chain</a:t>
              </a:r>
              <a:r>
                <a:rPr lang="en-GB" sz="2000" dirty="0"/>
                <a:t> #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3E72D2-A457-49B9-9AAD-F5398BB4EFCA}"/>
                </a:ext>
              </a:extLst>
            </p:cNvPr>
            <p:cNvSpPr txBox="1"/>
            <p:nvPr/>
          </p:nvSpPr>
          <p:spPr>
            <a:xfrm>
              <a:off x="872911" y="2322998"/>
              <a:ext cx="457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3A12D3-7369-43C5-A2E3-8134EDBB8488}"/>
                </a:ext>
              </a:extLst>
            </p:cNvPr>
            <p:cNvSpPr txBox="1"/>
            <p:nvPr/>
          </p:nvSpPr>
          <p:spPr>
            <a:xfrm>
              <a:off x="872911" y="2848149"/>
              <a:ext cx="457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713B442-5023-4C4D-8ED6-F25013E950D9}"/>
                </a:ext>
              </a:extLst>
            </p:cNvPr>
            <p:cNvSpPr txBox="1"/>
            <p:nvPr/>
          </p:nvSpPr>
          <p:spPr>
            <a:xfrm>
              <a:off x="870045" y="4426500"/>
              <a:ext cx="457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k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0B21F6A-2CF4-44CC-8BED-D1F79BE9719D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225348" y="3801692"/>
              <a:ext cx="423778" cy="45952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ED29142-692A-42A0-AD63-3BA0403F1A8D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48479" y="3801692"/>
              <a:ext cx="423778" cy="45952"/>
            </a:xfrm>
            <a:prstGeom prst="rect">
              <a:avLst/>
            </a:prstGeom>
          </p:spPr>
        </p:pic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492EBB4-6906-4FCD-9262-14097452E7CC}"/>
                </a:ext>
              </a:extLst>
            </p:cNvPr>
            <p:cNvCxnSpPr/>
            <p:nvPr/>
          </p:nvCxnSpPr>
          <p:spPr>
            <a:xfrm>
              <a:off x="1741004" y="1551777"/>
              <a:ext cx="0" cy="35074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Left Brace 32">
            <a:extLst>
              <a:ext uri="{FF2B5EF4-FFF2-40B4-BE49-F238E27FC236}">
                <a16:creationId xmlns:a16="http://schemas.microsoft.com/office/drawing/2014/main" id="{6E6113C4-4F27-4C94-A934-6F745738B98B}"/>
              </a:ext>
            </a:extLst>
          </p:cNvPr>
          <p:cNvSpPr/>
          <p:nvPr/>
        </p:nvSpPr>
        <p:spPr>
          <a:xfrm rot="5400000" flipV="1">
            <a:off x="4254389" y="115709"/>
            <a:ext cx="387457" cy="4875586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87D6CA-2B4A-4EE5-8E09-DF6FECDF9718}"/>
              </a:ext>
            </a:extLst>
          </p:cNvPr>
          <p:cNvSpPr txBox="1"/>
          <p:nvPr/>
        </p:nvSpPr>
        <p:spPr>
          <a:xfrm>
            <a:off x="3951500" y="1801693"/>
            <a:ext cx="997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Burn-in</a:t>
            </a:r>
            <a:endParaRPr lang="en-GB" sz="2000" dirty="0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49DD3955-AF8E-428D-BCA1-389AAFEB7D60}"/>
              </a:ext>
            </a:extLst>
          </p:cNvPr>
          <p:cNvSpPr/>
          <p:nvPr/>
        </p:nvSpPr>
        <p:spPr>
          <a:xfrm rot="16200000">
            <a:off x="9255005" y="3828459"/>
            <a:ext cx="387457" cy="3863344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5D03E2-B4C0-4804-A215-9B79BBB5118F}"/>
              </a:ext>
            </a:extLst>
          </p:cNvPr>
          <p:cNvSpPr txBox="1"/>
          <p:nvPr/>
        </p:nvSpPr>
        <p:spPr>
          <a:xfrm>
            <a:off x="7704439" y="6124013"/>
            <a:ext cx="3518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Frequency of languages spoken</a:t>
            </a:r>
            <a:endParaRPr lang="en-GB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A959-53B5-3D41-4E9A-F9B4A624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evolution of monotonicity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1571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  <p:bldP spid="35" grpId="0" animBg="1"/>
      <p:bldP spid="3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173659" y="2208672"/>
            <a:ext cx="4999035" cy="4208858"/>
            <a:chOff x="1173659" y="1289049"/>
            <a:chExt cx="4999035" cy="4208858"/>
          </a:xfrm>
        </p:grpSpPr>
        <p:sp>
          <p:nvSpPr>
            <p:cNvPr id="48" name="Oval 47"/>
            <p:cNvSpPr/>
            <p:nvPr/>
          </p:nvSpPr>
          <p:spPr>
            <a:xfrm>
              <a:off x="3222592" y="4903125"/>
              <a:ext cx="901167" cy="594782"/>
            </a:xfrm>
            <a:prstGeom prst="ellipse">
              <a:avLst/>
            </a:prstGeom>
            <a:solidFill>
              <a:srgbClr val="92D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/>
            <p:cNvSpPr/>
            <p:nvPr/>
          </p:nvSpPr>
          <p:spPr>
            <a:xfrm>
              <a:off x="1173659" y="3696763"/>
              <a:ext cx="901167" cy="594782"/>
            </a:xfrm>
            <a:prstGeom prst="ellipse">
              <a:avLst/>
            </a:prstGeom>
            <a:solidFill>
              <a:srgbClr val="92D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/>
            <p:cNvSpPr/>
            <p:nvPr/>
          </p:nvSpPr>
          <p:spPr>
            <a:xfrm>
              <a:off x="3231434" y="3696763"/>
              <a:ext cx="892326" cy="594782"/>
            </a:xfrm>
            <a:prstGeom prst="ellipse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/>
            <p:cNvSpPr/>
            <p:nvPr/>
          </p:nvSpPr>
          <p:spPr>
            <a:xfrm>
              <a:off x="5280368" y="3696763"/>
              <a:ext cx="892326" cy="594782"/>
            </a:xfrm>
            <a:prstGeom prst="ellipse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54"/>
            <p:cNvSpPr/>
            <p:nvPr/>
          </p:nvSpPr>
          <p:spPr>
            <a:xfrm>
              <a:off x="1182500" y="2490263"/>
              <a:ext cx="892326" cy="594782"/>
            </a:xfrm>
            <a:prstGeom prst="ellipse">
              <a:avLst/>
            </a:prstGeom>
            <a:solidFill>
              <a:srgbClr val="92D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/>
            <p:cNvSpPr/>
            <p:nvPr/>
          </p:nvSpPr>
          <p:spPr>
            <a:xfrm>
              <a:off x="3231434" y="2484101"/>
              <a:ext cx="892326" cy="594782"/>
            </a:xfrm>
            <a:prstGeom prst="ellipse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/>
            <p:cNvSpPr/>
            <p:nvPr/>
          </p:nvSpPr>
          <p:spPr>
            <a:xfrm>
              <a:off x="5280368" y="2484101"/>
              <a:ext cx="892326" cy="594782"/>
            </a:xfrm>
            <a:prstGeom prst="ellipse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/>
            <p:cNvSpPr/>
            <p:nvPr/>
          </p:nvSpPr>
          <p:spPr>
            <a:xfrm>
              <a:off x="3152743" y="1289049"/>
              <a:ext cx="1031506" cy="594782"/>
            </a:xfrm>
            <a:prstGeom prst="ellipse">
              <a:avLst/>
            </a:prstGeom>
            <a:solidFill>
              <a:srgbClr val="92D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173659" y="2208672"/>
            <a:ext cx="4999035" cy="4208858"/>
            <a:chOff x="1173659" y="1289049"/>
            <a:chExt cx="4999035" cy="4208858"/>
          </a:xfrm>
        </p:grpSpPr>
        <p:sp>
          <p:nvSpPr>
            <p:cNvPr id="34" name="Oval 33"/>
            <p:cNvSpPr/>
            <p:nvPr/>
          </p:nvSpPr>
          <p:spPr>
            <a:xfrm>
              <a:off x="3222592" y="4903125"/>
              <a:ext cx="901167" cy="594782"/>
            </a:xfrm>
            <a:prstGeom prst="ellipse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/>
            <p:cNvSpPr/>
            <p:nvPr/>
          </p:nvSpPr>
          <p:spPr>
            <a:xfrm>
              <a:off x="1173659" y="3696763"/>
              <a:ext cx="901167" cy="594782"/>
            </a:xfrm>
            <a:prstGeom prst="ellipse">
              <a:avLst/>
            </a:prstGeom>
            <a:solidFill>
              <a:srgbClr val="92D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/>
            <p:cNvSpPr/>
            <p:nvPr/>
          </p:nvSpPr>
          <p:spPr>
            <a:xfrm>
              <a:off x="3231434" y="3696763"/>
              <a:ext cx="892326" cy="594782"/>
            </a:xfrm>
            <a:prstGeom prst="ellipse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/>
            <p:cNvSpPr/>
            <p:nvPr/>
          </p:nvSpPr>
          <p:spPr>
            <a:xfrm>
              <a:off x="5280368" y="3696763"/>
              <a:ext cx="892326" cy="594782"/>
            </a:xfrm>
            <a:prstGeom prst="ellipse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/>
            <p:cNvSpPr/>
            <p:nvPr/>
          </p:nvSpPr>
          <p:spPr>
            <a:xfrm>
              <a:off x="1182500" y="2490263"/>
              <a:ext cx="892326" cy="594782"/>
            </a:xfrm>
            <a:prstGeom prst="ellipse">
              <a:avLst/>
            </a:prstGeom>
            <a:solidFill>
              <a:srgbClr val="92D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/>
            <p:cNvSpPr/>
            <p:nvPr/>
          </p:nvSpPr>
          <p:spPr>
            <a:xfrm>
              <a:off x="3231434" y="2484101"/>
              <a:ext cx="892326" cy="594782"/>
            </a:xfrm>
            <a:prstGeom prst="ellipse">
              <a:avLst/>
            </a:prstGeom>
            <a:solidFill>
              <a:srgbClr val="92D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/>
            <p:cNvSpPr/>
            <p:nvPr/>
          </p:nvSpPr>
          <p:spPr>
            <a:xfrm>
              <a:off x="5280368" y="2484101"/>
              <a:ext cx="892326" cy="594782"/>
            </a:xfrm>
            <a:prstGeom prst="ellipse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/>
            <p:nvPr/>
          </p:nvSpPr>
          <p:spPr>
            <a:xfrm>
              <a:off x="3152743" y="1289049"/>
              <a:ext cx="1031506" cy="594782"/>
            </a:xfrm>
            <a:prstGeom prst="ellipse">
              <a:avLst/>
            </a:prstGeom>
            <a:solidFill>
              <a:srgbClr val="92D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050" name="Picture 2 1" descr="Partially ordered set - Wikipedia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25" y="2131917"/>
            <a:ext cx="5753585" cy="435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192" y="2367422"/>
            <a:ext cx="525729" cy="2336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423" y="2709786"/>
            <a:ext cx="3436917" cy="268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617" y="2271896"/>
            <a:ext cx="2450723" cy="1817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888" y="3759510"/>
            <a:ext cx="3379452" cy="2935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252" y="3234648"/>
            <a:ext cx="705088" cy="2686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412" y="4309221"/>
            <a:ext cx="1080928" cy="30595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312" y="4871356"/>
            <a:ext cx="4333028" cy="44107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 rot="19805825">
            <a:off x="1762222" y="2752945"/>
            <a:ext cx="137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supermodel</a:t>
            </a:r>
          </a:p>
        </p:txBody>
      </p:sp>
      <p:pic>
        <p:nvPicPr>
          <p:cNvPr id="61" name="Picture 6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281" y="5568609"/>
            <a:ext cx="3002059" cy="65694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67" y="2803454"/>
            <a:ext cx="6360333" cy="318016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CF53FC4-3918-408C-7E50-721618F9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evolution of monotonicity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9238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556554-52F2-4238-9A1E-F7129B5C35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48" y="2088694"/>
            <a:ext cx="10101704" cy="43760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4F9D166-13E6-4696-91E8-B64B625E258E}"/>
              </a:ext>
            </a:extLst>
          </p:cNvPr>
          <p:cNvSpPr/>
          <p:nvPr/>
        </p:nvSpPr>
        <p:spPr>
          <a:xfrm>
            <a:off x="2028825" y="2552698"/>
            <a:ext cx="3629025" cy="3036660"/>
          </a:xfrm>
          <a:prstGeom prst="rect">
            <a:avLst/>
          </a:prstGeom>
          <a:solidFill>
            <a:srgbClr val="98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DFC3CD-FF61-4C5D-BAC5-91B6A40B1AC1}"/>
              </a:ext>
            </a:extLst>
          </p:cNvPr>
          <p:cNvSpPr/>
          <p:nvPr/>
        </p:nvSpPr>
        <p:spPr>
          <a:xfrm>
            <a:off x="6172200" y="2552698"/>
            <a:ext cx="3629025" cy="3036660"/>
          </a:xfrm>
          <a:prstGeom prst="rect">
            <a:avLst/>
          </a:prstGeom>
          <a:solidFill>
            <a:srgbClr val="98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0C5035-B0A0-650E-2FFE-F604DB0EB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evolution of monotonicity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0903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1173659" y="2169159"/>
            <a:ext cx="4999035" cy="4208858"/>
            <a:chOff x="1173659" y="1289049"/>
            <a:chExt cx="4999035" cy="4208858"/>
          </a:xfrm>
        </p:grpSpPr>
        <p:sp>
          <p:nvSpPr>
            <p:cNvPr id="78" name="Oval 77"/>
            <p:cNvSpPr/>
            <p:nvPr/>
          </p:nvSpPr>
          <p:spPr>
            <a:xfrm>
              <a:off x="3222592" y="4903125"/>
              <a:ext cx="901167" cy="594782"/>
            </a:xfrm>
            <a:prstGeom prst="ellipse">
              <a:avLst/>
            </a:prstGeom>
            <a:solidFill>
              <a:srgbClr val="92D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Oval 78"/>
            <p:cNvSpPr/>
            <p:nvPr/>
          </p:nvSpPr>
          <p:spPr>
            <a:xfrm>
              <a:off x="1173659" y="3696763"/>
              <a:ext cx="901167" cy="594782"/>
            </a:xfrm>
            <a:prstGeom prst="ellipse">
              <a:avLst/>
            </a:prstGeom>
            <a:solidFill>
              <a:srgbClr val="92D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/>
            <p:cNvSpPr/>
            <p:nvPr/>
          </p:nvSpPr>
          <p:spPr>
            <a:xfrm>
              <a:off x="3231434" y="3696763"/>
              <a:ext cx="892326" cy="594782"/>
            </a:xfrm>
            <a:prstGeom prst="ellipse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80"/>
            <p:cNvSpPr/>
            <p:nvPr/>
          </p:nvSpPr>
          <p:spPr>
            <a:xfrm>
              <a:off x="5280368" y="3696763"/>
              <a:ext cx="892326" cy="594782"/>
            </a:xfrm>
            <a:prstGeom prst="ellipse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Oval 81"/>
            <p:cNvSpPr/>
            <p:nvPr/>
          </p:nvSpPr>
          <p:spPr>
            <a:xfrm>
              <a:off x="1182500" y="2490263"/>
              <a:ext cx="892326" cy="594782"/>
            </a:xfrm>
            <a:prstGeom prst="ellipse">
              <a:avLst/>
            </a:prstGeom>
            <a:solidFill>
              <a:srgbClr val="92D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Oval 82"/>
            <p:cNvSpPr/>
            <p:nvPr/>
          </p:nvSpPr>
          <p:spPr>
            <a:xfrm>
              <a:off x="3231434" y="2484101"/>
              <a:ext cx="892326" cy="594782"/>
            </a:xfrm>
            <a:prstGeom prst="ellipse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84"/>
            <p:cNvSpPr/>
            <p:nvPr/>
          </p:nvSpPr>
          <p:spPr>
            <a:xfrm>
              <a:off x="5280368" y="2484101"/>
              <a:ext cx="892326" cy="594782"/>
            </a:xfrm>
            <a:prstGeom prst="ellipse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/>
            <p:cNvSpPr/>
            <p:nvPr/>
          </p:nvSpPr>
          <p:spPr>
            <a:xfrm>
              <a:off x="3152743" y="1289049"/>
              <a:ext cx="1031506" cy="594782"/>
            </a:xfrm>
            <a:prstGeom prst="ellipse">
              <a:avLst/>
            </a:prstGeom>
            <a:solidFill>
              <a:srgbClr val="92D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173659" y="2169159"/>
            <a:ext cx="4999035" cy="4208858"/>
            <a:chOff x="1173659" y="1289049"/>
            <a:chExt cx="4999035" cy="4208858"/>
          </a:xfrm>
        </p:grpSpPr>
        <p:sp>
          <p:nvSpPr>
            <p:cNvPr id="88" name="Oval 87"/>
            <p:cNvSpPr/>
            <p:nvPr/>
          </p:nvSpPr>
          <p:spPr>
            <a:xfrm>
              <a:off x="3222592" y="4903125"/>
              <a:ext cx="901167" cy="594782"/>
            </a:xfrm>
            <a:prstGeom prst="ellipse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Oval 88"/>
            <p:cNvSpPr/>
            <p:nvPr/>
          </p:nvSpPr>
          <p:spPr>
            <a:xfrm>
              <a:off x="1173659" y="3696763"/>
              <a:ext cx="901167" cy="594782"/>
            </a:xfrm>
            <a:prstGeom prst="ellipse">
              <a:avLst/>
            </a:prstGeom>
            <a:solidFill>
              <a:srgbClr val="92D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Oval 89"/>
            <p:cNvSpPr/>
            <p:nvPr/>
          </p:nvSpPr>
          <p:spPr>
            <a:xfrm>
              <a:off x="3231434" y="3696763"/>
              <a:ext cx="892326" cy="594782"/>
            </a:xfrm>
            <a:prstGeom prst="ellipse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Oval 90"/>
            <p:cNvSpPr/>
            <p:nvPr/>
          </p:nvSpPr>
          <p:spPr>
            <a:xfrm>
              <a:off x="5280368" y="3696763"/>
              <a:ext cx="892326" cy="594782"/>
            </a:xfrm>
            <a:prstGeom prst="ellipse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val 91"/>
            <p:cNvSpPr/>
            <p:nvPr/>
          </p:nvSpPr>
          <p:spPr>
            <a:xfrm>
              <a:off x="1182500" y="2490263"/>
              <a:ext cx="892326" cy="594782"/>
            </a:xfrm>
            <a:prstGeom prst="ellipse">
              <a:avLst/>
            </a:prstGeom>
            <a:solidFill>
              <a:srgbClr val="92D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 96"/>
            <p:cNvSpPr/>
            <p:nvPr/>
          </p:nvSpPr>
          <p:spPr>
            <a:xfrm>
              <a:off x="3231434" y="2484101"/>
              <a:ext cx="892326" cy="594782"/>
            </a:xfrm>
            <a:prstGeom prst="ellipse">
              <a:avLst/>
            </a:prstGeom>
            <a:solidFill>
              <a:srgbClr val="92D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val 97"/>
            <p:cNvSpPr/>
            <p:nvPr/>
          </p:nvSpPr>
          <p:spPr>
            <a:xfrm>
              <a:off x="5280368" y="2484101"/>
              <a:ext cx="892326" cy="594782"/>
            </a:xfrm>
            <a:prstGeom prst="ellipse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Oval 98"/>
            <p:cNvSpPr/>
            <p:nvPr/>
          </p:nvSpPr>
          <p:spPr>
            <a:xfrm>
              <a:off x="3152743" y="1289049"/>
              <a:ext cx="1031506" cy="594782"/>
            </a:xfrm>
            <a:prstGeom prst="ellipse">
              <a:avLst/>
            </a:prstGeom>
            <a:solidFill>
              <a:srgbClr val="92D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0" name="Picture 2 1" descr="Partially ordered set - Wikipedia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25" y="2092404"/>
            <a:ext cx="5753585" cy="435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010" y="2446942"/>
            <a:ext cx="4227528" cy="9381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43010" y="3858480"/>
            <a:ext cx="45494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Proper-noun-like quantifiers evolve in the first model because neural networks find it easy to exploit the identity of individual objects.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D900-277D-4C39-E856-0E4873DF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evolution of monotonicity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BB2F2-B984-371C-694C-A7894F0DA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2419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C4782F2-2414-44F5-A373-B51EA2ED5858}"/>
              </a:ext>
            </a:extLst>
          </p:cNvPr>
          <p:cNvGrpSpPr/>
          <p:nvPr/>
        </p:nvGrpSpPr>
        <p:grpSpPr>
          <a:xfrm rot="5400000">
            <a:off x="1369733" y="3239159"/>
            <a:ext cx="2177869" cy="2136020"/>
            <a:chOff x="2291442" y="2025951"/>
            <a:chExt cx="2177869" cy="213602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27D234D-3172-48D3-87A7-0698062F9572}"/>
                </a:ext>
              </a:extLst>
            </p:cNvPr>
            <p:cNvSpPr/>
            <p:nvPr/>
          </p:nvSpPr>
          <p:spPr>
            <a:xfrm>
              <a:off x="2291442" y="2347232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E92CB2C-2E89-4934-8DF5-063FAC2060C0}"/>
                </a:ext>
              </a:extLst>
            </p:cNvPr>
            <p:cNvSpPr/>
            <p:nvPr/>
          </p:nvSpPr>
          <p:spPr>
            <a:xfrm>
              <a:off x="2291442" y="3109534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EFE41FE-83D8-4D37-BC45-5E39356FBD01}"/>
                </a:ext>
              </a:extLst>
            </p:cNvPr>
            <p:cNvSpPr/>
            <p:nvPr/>
          </p:nvSpPr>
          <p:spPr>
            <a:xfrm>
              <a:off x="2291442" y="2728383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74C1115-C59D-4EE0-B12B-F877D9E9E734}"/>
                </a:ext>
              </a:extLst>
            </p:cNvPr>
            <p:cNvSpPr/>
            <p:nvPr/>
          </p:nvSpPr>
          <p:spPr>
            <a:xfrm>
              <a:off x="2291442" y="3490686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8F931EA-830B-440E-B17D-3AAEF2413475}"/>
                </a:ext>
              </a:extLst>
            </p:cNvPr>
            <p:cNvSpPr/>
            <p:nvPr/>
          </p:nvSpPr>
          <p:spPr>
            <a:xfrm>
              <a:off x="2901042" y="2025951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BCA983C-7538-40B4-A6BE-26FBC7661A86}"/>
                </a:ext>
              </a:extLst>
            </p:cNvPr>
            <p:cNvSpPr/>
            <p:nvPr/>
          </p:nvSpPr>
          <p:spPr>
            <a:xfrm>
              <a:off x="2901042" y="2788253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A328EBD-9479-4177-AD29-DDC4602BA8CE}"/>
                </a:ext>
              </a:extLst>
            </p:cNvPr>
            <p:cNvSpPr/>
            <p:nvPr/>
          </p:nvSpPr>
          <p:spPr>
            <a:xfrm>
              <a:off x="2901042" y="2407102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7E23CFE-DAAC-40A3-9B59-D50F65A699EA}"/>
                </a:ext>
              </a:extLst>
            </p:cNvPr>
            <p:cNvSpPr/>
            <p:nvPr/>
          </p:nvSpPr>
          <p:spPr>
            <a:xfrm>
              <a:off x="2901042" y="3169405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1951999-A3A1-4DDE-B342-6E5528274143}"/>
                </a:ext>
              </a:extLst>
            </p:cNvPr>
            <p:cNvSpPr/>
            <p:nvPr/>
          </p:nvSpPr>
          <p:spPr>
            <a:xfrm>
              <a:off x="2901042" y="3561291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7FBFF2F-766C-4624-B1A9-FEEDA93E4725}"/>
                </a:ext>
              </a:extLst>
            </p:cNvPr>
            <p:cNvSpPr/>
            <p:nvPr/>
          </p:nvSpPr>
          <p:spPr>
            <a:xfrm>
              <a:off x="2901042" y="3942442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E34FA58-4E12-4BF6-93ED-65749F501C43}"/>
                </a:ext>
              </a:extLst>
            </p:cNvPr>
            <p:cNvCxnSpPr>
              <a:stCxn id="3" idx="6"/>
              <a:endCxn id="8" idx="2"/>
            </p:cNvCxnSpPr>
            <p:nvPr/>
          </p:nvCxnSpPr>
          <p:spPr>
            <a:xfrm flipV="1">
              <a:off x="2510971" y="2135716"/>
              <a:ext cx="390071" cy="3212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B164552-669C-403B-BD76-A0DE1A562909}"/>
                </a:ext>
              </a:extLst>
            </p:cNvPr>
            <p:cNvCxnSpPr>
              <a:cxnSpLocks/>
              <a:stCxn id="3" idx="6"/>
              <a:endCxn id="10" idx="2"/>
            </p:cNvCxnSpPr>
            <p:nvPr/>
          </p:nvCxnSpPr>
          <p:spPr>
            <a:xfrm>
              <a:off x="2510971" y="2456997"/>
              <a:ext cx="390071" cy="5987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F3425E6-9EEC-43B9-A71E-944C5DA8F2C6}"/>
                </a:ext>
              </a:extLst>
            </p:cNvPr>
            <p:cNvCxnSpPr>
              <a:cxnSpLocks/>
              <a:stCxn id="3" idx="6"/>
              <a:endCxn id="9" idx="2"/>
            </p:cNvCxnSpPr>
            <p:nvPr/>
          </p:nvCxnSpPr>
          <p:spPr>
            <a:xfrm>
              <a:off x="2510971" y="2456997"/>
              <a:ext cx="390071" cy="44102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1B72DA-6BEF-4336-8BCD-CC6B451C2483}"/>
                </a:ext>
              </a:extLst>
            </p:cNvPr>
            <p:cNvCxnSpPr>
              <a:cxnSpLocks/>
              <a:stCxn id="3" idx="6"/>
              <a:endCxn id="11" idx="2"/>
            </p:cNvCxnSpPr>
            <p:nvPr/>
          </p:nvCxnSpPr>
          <p:spPr>
            <a:xfrm>
              <a:off x="2510971" y="2456997"/>
              <a:ext cx="390071" cy="82217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EBC04F4-C169-4D32-A5E0-75FFB746AC7A}"/>
                </a:ext>
              </a:extLst>
            </p:cNvPr>
            <p:cNvCxnSpPr>
              <a:cxnSpLocks/>
              <a:stCxn id="3" idx="6"/>
              <a:endCxn id="12" idx="2"/>
            </p:cNvCxnSpPr>
            <p:nvPr/>
          </p:nvCxnSpPr>
          <p:spPr>
            <a:xfrm>
              <a:off x="2510971" y="2456997"/>
              <a:ext cx="390071" cy="121405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4254593-6563-47A6-AE52-8226123DD7C1}"/>
                </a:ext>
              </a:extLst>
            </p:cNvPr>
            <p:cNvCxnSpPr>
              <a:cxnSpLocks/>
              <a:stCxn id="3" idx="6"/>
              <a:endCxn id="13" idx="2"/>
            </p:cNvCxnSpPr>
            <p:nvPr/>
          </p:nvCxnSpPr>
          <p:spPr>
            <a:xfrm>
              <a:off x="2510971" y="2456997"/>
              <a:ext cx="390071" cy="159521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34DA67F-D640-480C-A591-81AD82FDA37D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 flipV="1">
              <a:off x="2510971" y="2135716"/>
              <a:ext cx="390071" cy="70243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5571410-6DDD-4149-B4FD-5B50023F50E2}"/>
                </a:ext>
              </a:extLst>
            </p:cNvPr>
            <p:cNvCxnSpPr>
              <a:cxnSpLocks/>
              <a:stCxn id="4" idx="6"/>
              <a:endCxn id="8" idx="2"/>
            </p:cNvCxnSpPr>
            <p:nvPr/>
          </p:nvCxnSpPr>
          <p:spPr>
            <a:xfrm flipV="1">
              <a:off x="2510971" y="2135716"/>
              <a:ext cx="390071" cy="108358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BB49629-6B06-4EF9-B99D-5C168356C1EC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 flipV="1">
              <a:off x="2510971" y="2135716"/>
              <a:ext cx="390071" cy="146473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89A2A41-C6A2-4D01-8B1B-207F2734D3D4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 flipV="1">
              <a:off x="2510971" y="2516867"/>
              <a:ext cx="390071" cy="3212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546355-DF48-493F-8284-F6028B35C12A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>
              <a:off x="2510971" y="2838148"/>
              <a:ext cx="390071" cy="5987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5CE4A54-9566-4FC8-B674-988B51AB4DEF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2510971" y="2838148"/>
              <a:ext cx="390071" cy="4410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450A065-6617-460A-A8FA-39A4815158AE}"/>
                </a:ext>
              </a:extLst>
            </p:cNvPr>
            <p:cNvCxnSpPr>
              <a:cxnSpLocks/>
              <a:stCxn id="5" idx="6"/>
              <a:endCxn id="12" idx="2"/>
            </p:cNvCxnSpPr>
            <p:nvPr/>
          </p:nvCxnSpPr>
          <p:spPr>
            <a:xfrm>
              <a:off x="2510971" y="2838148"/>
              <a:ext cx="390071" cy="8329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17763F2-1776-4117-ADFB-9A634CF361B0}"/>
                </a:ext>
              </a:extLst>
            </p:cNvPr>
            <p:cNvCxnSpPr>
              <a:cxnSpLocks/>
              <a:stCxn id="5" idx="6"/>
              <a:endCxn id="13" idx="2"/>
            </p:cNvCxnSpPr>
            <p:nvPr/>
          </p:nvCxnSpPr>
          <p:spPr>
            <a:xfrm>
              <a:off x="2510971" y="2838148"/>
              <a:ext cx="390071" cy="121405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456AE87-35C7-49F5-89FB-2221968A1834}"/>
                </a:ext>
              </a:extLst>
            </p:cNvPr>
            <p:cNvCxnSpPr>
              <a:cxnSpLocks/>
              <a:stCxn id="4" idx="6"/>
              <a:endCxn id="10" idx="2"/>
            </p:cNvCxnSpPr>
            <p:nvPr/>
          </p:nvCxnSpPr>
          <p:spPr>
            <a:xfrm flipV="1">
              <a:off x="2510971" y="2516867"/>
              <a:ext cx="390071" cy="70243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7959526-6680-478E-B4D6-9D16BBAF12A0}"/>
                </a:ext>
              </a:extLst>
            </p:cNvPr>
            <p:cNvCxnSpPr>
              <a:cxnSpLocks/>
              <a:stCxn id="4" idx="6"/>
              <a:endCxn id="9" idx="2"/>
            </p:cNvCxnSpPr>
            <p:nvPr/>
          </p:nvCxnSpPr>
          <p:spPr>
            <a:xfrm flipV="1">
              <a:off x="2510971" y="2898018"/>
              <a:ext cx="390071" cy="3212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9D0C087-8546-461E-9F22-5EFB987332C8}"/>
                </a:ext>
              </a:extLst>
            </p:cNvPr>
            <p:cNvCxnSpPr>
              <a:cxnSpLocks/>
              <a:stCxn id="4" idx="6"/>
              <a:endCxn id="11" idx="2"/>
            </p:cNvCxnSpPr>
            <p:nvPr/>
          </p:nvCxnSpPr>
          <p:spPr>
            <a:xfrm>
              <a:off x="2510971" y="3219299"/>
              <a:ext cx="390071" cy="598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E6F26C0-54A9-4EF9-83B5-CFBE59EF982D}"/>
                </a:ext>
              </a:extLst>
            </p:cNvPr>
            <p:cNvCxnSpPr>
              <a:cxnSpLocks/>
              <a:stCxn id="4" idx="6"/>
              <a:endCxn id="12" idx="2"/>
            </p:cNvCxnSpPr>
            <p:nvPr/>
          </p:nvCxnSpPr>
          <p:spPr>
            <a:xfrm>
              <a:off x="2510971" y="3219299"/>
              <a:ext cx="390071" cy="45175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5B29D19-2D01-431A-96CF-AFAB9B5140FE}"/>
                </a:ext>
              </a:extLst>
            </p:cNvPr>
            <p:cNvCxnSpPr>
              <a:cxnSpLocks/>
              <a:stCxn id="4" idx="6"/>
              <a:endCxn id="13" idx="2"/>
            </p:cNvCxnSpPr>
            <p:nvPr/>
          </p:nvCxnSpPr>
          <p:spPr>
            <a:xfrm>
              <a:off x="2510971" y="3219299"/>
              <a:ext cx="390071" cy="8329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C4F19C5-66AE-4A0D-AD21-5AC99E8F0D90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 flipV="1">
              <a:off x="2510971" y="2135716"/>
              <a:ext cx="390071" cy="146473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DBF114B-3F27-4110-A4DE-85A1007303AF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 flipV="1">
              <a:off x="2510971" y="2516867"/>
              <a:ext cx="390071" cy="108358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929814E-D517-47EB-832A-72ABF6B109D7}"/>
                </a:ext>
              </a:extLst>
            </p:cNvPr>
            <p:cNvCxnSpPr>
              <a:cxnSpLocks/>
              <a:stCxn id="6" idx="6"/>
              <a:endCxn id="9" idx="2"/>
            </p:cNvCxnSpPr>
            <p:nvPr/>
          </p:nvCxnSpPr>
          <p:spPr>
            <a:xfrm flipV="1">
              <a:off x="2510971" y="2898018"/>
              <a:ext cx="390071" cy="70243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4D816FB-61FA-442E-ACC0-CE6CFAC7A00F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 flipV="1">
              <a:off x="2510971" y="3279170"/>
              <a:ext cx="390071" cy="3212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558029EE-E341-4AD3-9152-3452BCF1F952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2510971" y="3600451"/>
              <a:ext cx="390071" cy="7060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3FD69A4-8B42-409C-816F-488A10D7EF63}"/>
                </a:ext>
              </a:extLst>
            </p:cNvPr>
            <p:cNvCxnSpPr>
              <a:cxnSpLocks/>
              <a:stCxn id="6" idx="6"/>
              <a:endCxn id="13" idx="2"/>
            </p:cNvCxnSpPr>
            <p:nvPr/>
          </p:nvCxnSpPr>
          <p:spPr>
            <a:xfrm>
              <a:off x="2510971" y="3600451"/>
              <a:ext cx="390071" cy="45175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42ADD87C-AFA4-4CFE-B439-18F3B23D0559}"/>
                </a:ext>
              </a:extLst>
            </p:cNvPr>
            <p:cNvGrpSpPr/>
            <p:nvPr/>
          </p:nvGrpSpPr>
          <p:grpSpPr>
            <a:xfrm>
              <a:off x="3731622" y="2025951"/>
              <a:ext cx="737689" cy="2136020"/>
              <a:chOff x="4249782" y="2025951"/>
              <a:chExt cx="737689" cy="2136020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C284248-875C-4A05-8BC1-6249D429C253}"/>
                  </a:ext>
                </a:extLst>
              </p:cNvPr>
              <p:cNvSpPr/>
              <p:nvPr/>
            </p:nvSpPr>
            <p:spPr>
              <a:xfrm flipH="1">
                <a:off x="4767942" y="2949876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03CD7F98-9CB9-496A-A2CB-23A3D7B7E750}"/>
                  </a:ext>
                </a:extLst>
              </p:cNvPr>
              <p:cNvSpPr/>
              <p:nvPr/>
            </p:nvSpPr>
            <p:spPr>
              <a:xfrm flipH="1">
                <a:off x="4249782" y="2025951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EEB8A3E-D246-4B64-A04F-37429349FD76}"/>
                  </a:ext>
                </a:extLst>
              </p:cNvPr>
              <p:cNvSpPr/>
              <p:nvPr/>
            </p:nvSpPr>
            <p:spPr>
              <a:xfrm flipH="1">
                <a:off x="4249782" y="2788253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4F138291-55B5-4689-9FDF-74014F4F8538}"/>
                  </a:ext>
                </a:extLst>
              </p:cNvPr>
              <p:cNvSpPr/>
              <p:nvPr/>
            </p:nvSpPr>
            <p:spPr>
              <a:xfrm flipH="1">
                <a:off x="4249782" y="2407102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D32AFF14-40DD-4AE2-A21F-65617E000CD0}"/>
                  </a:ext>
                </a:extLst>
              </p:cNvPr>
              <p:cNvSpPr/>
              <p:nvPr/>
            </p:nvSpPr>
            <p:spPr>
              <a:xfrm flipH="1">
                <a:off x="4249782" y="3169405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84D71D8-4B10-4BBD-B3F6-DABB20096A1A}"/>
                  </a:ext>
                </a:extLst>
              </p:cNvPr>
              <p:cNvSpPr/>
              <p:nvPr/>
            </p:nvSpPr>
            <p:spPr>
              <a:xfrm flipH="1">
                <a:off x="4249782" y="3561291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3A11AD7-5369-4D72-BDA0-2F048333BAB2}"/>
                  </a:ext>
                </a:extLst>
              </p:cNvPr>
              <p:cNvSpPr/>
              <p:nvPr/>
            </p:nvSpPr>
            <p:spPr>
              <a:xfrm flipH="1">
                <a:off x="4249782" y="3942442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7E367023-8726-4B29-B2E4-47F16AEC26F9}"/>
                  </a:ext>
                </a:extLst>
              </p:cNvPr>
              <p:cNvCxnSpPr>
                <a:cxnSpLocks/>
                <a:stCxn id="91" idx="6"/>
                <a:endCxn id="93" idx="2"/>
              </p:cNvCxnSpPr>
              <p:nvPr/>
            </p:nvCxnSpPr>
            <p:spPr>
              <a:xfrm flipH="1" flipV="1">
                <a:off x="4469311" y="2135716"/>
                <a:ext cx="298631" cy="923925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78774374-AC0C-4498-A1AD-AB9023537D2E}"/>
                  </a:ext>
                </a:extLst>
              </p:cNvPr>
              <p:cNvCxnSpPr>
                <a:cxnSpLocks/>
                <a:stCxn id="91" idx="6"/>
                <a:endCxn id="95" idx="2"/>
              </p:cNvCxnSpPr>
              <p:nvPr/>
            </p:nvCxnSpPr>
            <p:spPr>
              <a:xfrm flipH="1" flipV="1">
                <a:off x="4469311" y="2516867"/>
                <a:ext cx="298631" cy="54277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5DCAE00A-967A-4AE4-A3EE-AB692AA736EF}"/>
                  </a:ext>
                </a:extLst>
              </p:cNvPr>
              <p:cNvCxnSpPr>
                <a:cxnSpLocks/>
                <a:stCxn id="91" idx="6"/>
                <a:endCxn id="94" idx="2"/>
              </p:cNvCxnSpPr>
              <p:nvPr/>
            </p:nvCxnSpPr>
            <p:spPr>
              <a:xfrm flipH="1" flipV="1">
                <a:off x="4469311" y="2898018"/>
                <a:ext cx="298631" cy="161623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3AB967EE-CB13-4A38-A130-CC10E266A67D}"/>
                  </a:ext>
                </a:extLst>
              </p:cNvPr>
              <p:cNvCxnSpPr>
                <a:cxnSpLocks/>
                <a:stCxn id="91" idx="6"/>
                <a:endCxn id="96" idx="2"/>
              </p:cNvCxnSpPr>
              <p:nvPr/>
            </p:nvCxnSpPr>
            <p:spPr>
              <a:xfrm flipH="1">
                <a:off x="4469311" y="3059641"/>
                <a:ext cx="298631" cy="219529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7C554901-F40A-4C15-9E10-71482AE6B93C}"/>
                  </a:ext>
                </a:extLst>
              </p:cNvPr>
              <p:cNvCxnSpPr>
                <a:cxnSpLocks/>
                <a:stCxn id="91" idx="6"/>
                <a:endCxn id="97" idx="2"/>
              </p:cNvCxnSpPr>
              <p:nvPr/>
            </p:nvCxnSpPr>
            <p:spPr>
              <a:xfrm flipH="1">
                <a:off x="4469311" y="3059641"/>
                <a:ext cx="298631" cy="611415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15BA7C57-8C09-46FD-AA28-AE314138A2C3}"/>
                  </a:ext>
                </a:extLst>
              </p:cNvPr>
              <p:cNvCxnSpPr>
                <a:cxnSpLocks/>
                <a:stCxn id="91" idx="6"/>
                <a:endCxn id="98" idx="2"/>
              </p:cNvCxnSpPr>
              <p:nvPr/>
            </p:nvCxnSpPr>
            <p:spPr>
              <a:xfrm flipH="1">
                <a:off x="4469311" y="3059641"/>
                <a:ext cx="298631" cy="99256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2F33B6D7-8214-4DB0-846C-B4EA3E17EDB8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6133" y="3064899"/>
              <a:ext cx="252952" cy="27429"/>
            </a:xfrm>
            <a:prstGeom prst="rect">
              <a:avLst/>
            </a:prstGeom>
          </p:spPr>
        </p:pic>
      </p:grpSp>
      <p:pic>
        <p:nvPicPr>
          <p:cNvPr id="136" name="Picture 135">
            <a:extLst>
              <a:ext uri="{FF2B5EF4-FFF2-40B4-BE49-F238E27FC236}">
                <a16:creationId xmlns:a16="http://schemas.microsoft.com/office/drawing/2014/main" id="{ADABD6B5-8AC0-4158-A2BE-8D269C130E3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063" y="2564983"/>
            <a:ext cx="1476228" cy="401284"/>
          </a:xfrm>
          <a:prstGeom prst="rect">
            <a:avLst/>
          </a:prstGeom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758F118-3AEC-4E0F-8C61-524FB70A186F}"/>
              </a:ext>
            </a:extLst>
          </p:cNvPr>
          <p:cNvGrpSpPr/>
          <p:nvPr/>
        </p:nvGrpSpPr>
        <p:grpSpPr>
          <a:xfrm rot="5400000">
            <a:off x="8388584" y="3239160"/>
            <a:ext cx="2177869" cy="2136020"/>
            <a:chOff x="2291442" y="2025951"/>
            <a:chExt cx="2177869" cy="2136020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BA8BD59-F381-4170-B693-8A4186A20502}"/>
                </a:ext>
              </a:extLst>
            </p:cNvPr>
            <p:cNvSpPr/>
            <p:nvPr/>
          </p:nvSpPr>
          <p:spPr>
            <a:xfrm>
              <a:off x="2291442" y="2347232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3870F4D-CDF9-4206-8BED-2D2A8D654F9C}"/>
                </a:ext>
              </a:extLst>
            </p:cNvPr>
            <p:cNvSpPr/>
            <p:nvPr/>
          </p:nvSpPr>
          <p:spPr>
            <a:xfrm>
              <a:off x="2291442" y="3109534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918138CF-3DD2-4FD2-86CA-887C43A06247}"/>
                </a:ext>
              </a:extLst>
            </p:cNvPr>
            <p:cNvSpPr/>
            <p:nvPr/>
          </p:nvSpPr>
          <p:spPr>
            <a:xfrm>
              <a:off x="2291442" y="2728383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3D274B7E-FD44-48F8-8F87-1E0E6596878E}"/>
                </a:ext>
              </a:extLst>
            </p:cNvPr>
            <p:cNvSpPr/>
            <p:nvPr/>
          </p:nvSpPr>
          <p:spPr>
            <a:xfrm>
              <a:off x="2291442" y="3490686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6F217E3A-1CFE-448A-A97D-F302FC53CA33}"/>
                </a:ext>
              </a:extLst>
            </p:cNvPr>
            <p:cNvSpPr/>
            <p:nvPr/>
          </p:nvSpPr>
          <p:spPr>
            <a:xfrm>
              <a:off x="2901042" y="2025951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9AA0BC6A-5250-417B-B88D-8F6F6991FF98}"/>
                </a:ext>
              </a:extLst>
            </p:cNvPr>
            <p:cNvSpPr/>
            <p:nvPr/>
          </p:nvSpPr>
          <p:spPr>
            <a:xfrm>
              <a:off x="2901042" y="2788253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420B5E97-44D7-489D-A565-8EF8AA5D525D}"/>
                </a:ext>
              </a:extLst>
            </p:cNvPr>
            <p:cNvSpPr/>
            <p:nvPr/>
          </p:nvSpPr>
          <p:spPr>
            <a:xfrm>
              <a:off x="2901042" y="2407102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B4127CB-1C63-4150-BF95-30D2F282FE20}"/>
                </a:ext>
              </a:extLst>
            </p:cNvPr>
            <p:cNvSpPr/>
            <p:nvPr/>
          </p:nvSpPr>
          <p:spPr>
            <a:xfrm>
              <a:off x="2901042" y="3169405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176BFEE-2774-47CF-80B4-6B98D8D911AB}"/>
                </a:ext>
              </a:extLst>
            </p:cNvPr>
            <p:cNvSpPr/>
            <p:nvPr/>
          </p:nvSpPr>
          <p:spPr>
            <a:xfrm>
              <a:off x="2901042" y="3561291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408FC885-4D7F-4EBC-A977-8FA648B36711}"/>
                </a:ext>
              </a:extLst>
            </p:cNvPr>
            <p:cNvSpPr/>
            <p:nvPr/>
          </p:nvSpPr>
          <p:spPr>
            <a:xfrm>
              <a:off x="2901042" y="3942442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099F3103-12DC-446A-B5D2-B0557C7CD152}"/>
                </a:ext>
              </a:extLst>
            </p:cNvPr>
            <p:cNvCxnSpPr>
              <a:stCxn id="138" idx="6"/>
              <a:endCxn id="142" idx="2"/>
            </p:cNvCxnSpPr>
            <p:nvPr/>
          </p:nvCxnSpPr>
          <p:spPr>
            <a:xfrm flipV="1">
              <a:off x="2510971" y="2135716"/>
              <a:ext cx="390071" cy="3212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D2AFAC4-970B-4C78-9859-B5D50D112FA7}"/>
                </a:ext>
              </a:extLst>
            </p:cNvPr>
            <p:cNvCxnSpPr>
              <a:cxnSpLocks/>
              <a:stCxn id="138" idx="6"/>
              <a:endCxn id="144" idx="2"/>
            </p:cNvCxnSpPr>
            <p:nvPr/>
          </p:nvCxnSpPr>
          <p:spPr>
            <a:xfrm>
              <a:off x="2510971" y="2456997"/>
              <a:ext cx="390071" cy="5987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C5FD2FC-B8C1-445D-8750-C11E92526168}"/>
                </a:ext>
              </a:extLst>
            </p:cNvPr>
            <p:cNvCxnSpPr>
              <a:cxnSpLocks/>
              <a:stCxn id="138" idx="6"/>
              <a:endCxn id="143" idx="2"/>
            </p:cNvCxnSpPr>
            <p:nvPr/>
          </p:nvCxnSpPr>
          <p:spPr>
            <a:xfrm>
              <a:off x="2510971" y="2456997"/>
              <a:ext cx="390071" cy="44102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304CC54B-D538-476E-AA00-103864CEB621}"/>
                </a:ext>
              </a:extLst>
            </p:cNvPr>
            <p:cNvCxnSpPr>
              <a:cxnSpLocks/>
              <a:stCxn id="138" idx="6"/>
              <a:endCxn id="145" idx="2"/>
            </p:cNvCxnSpPr>
            <p:nvPr/>
          </p:nvCxnSpPr>
          <p:spPr>
            <a:xfrm>
              <a:off x="2510971" y="2456997"/>
              <a:ext cx="390071" cy="82217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42D9441-62C2-4886-B283-1D74C7A0ECA1}"/>
                </a:ext>
              </a:extLst>
            </p:cNvPr>
            <p:cNvCxnSpPr>
              <a:cxnSpLocks/>
              <a:stCxn id="138" idx="6"/>
              <a:endCxn id="146" idx="2"/>
            </p:cNvCxnSpPr>
            <p:nvPr/>
          </p:nvCxnSpPr>
          <p:spPr>
            <a:xfrm>
              <a:off x="2510971" y="2456997"/>
              <a:ext cx="390071" cy="121405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5A9D4021-583C-47A8-8D68-61BF4CD8E760}"/>
                </a:ext>
              </a:extLst>
            </p:cNvPr>
            <p:cNvCxnSpPr>
              <a:cxnSpLocks/>
              <a:stCxn id="138" idx="6"/>
              <a:endCxn id="147" idx="2"/>
            </p:cNvCxnSpPr>
            <p:nvPr/>
          </p:nvCxnSpPr>
          <p:spPr>
            <a:xfrm>
              <a:off x="2510971" y="2456997"/>
              <a:ext cx="390071" cy="159521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9D2CBDE9-7CA8-4144-B199-C7994D0756E5}"/>
                </a:ext>
              </a:extLst>
            </p:cNvPr>
            <p:cNvCxnSpPr>
              <a:cxnSpLocks/>
              <a:stCxn id="140" idx="6"/>
              <a:endCxn id="142" idx="2"/>
            </p:cNvCxnSpPr>
            <p:nvPr/>
          </p:nvCxnSpPr>
          <p:spPr>
            <a:xfrm flipV="1">
              <a:off x="2510971" y="2135716"/>
              <a:ext cx="390071" cy="70243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1106FB48-0C2B-47F6-A523-EA759DAB4360}"/>
                </a:ext>
              </a:extLst>
            </p:cNvPr>
            <p:cNvCxnSpPr>
              <a:cxnSpLocks/>
              <a:stCxn id="139" idx="6"/>
              <a:endCxn id="142" idx="2"/>
            </p:cNvCxnSpPr>
            <p:nvPr/>
          </p:nvCxnSpPr>
          <p:spPr>
            <a:xfrm flipV="1">
              <a:off x="2510971" y="2135716"/>
              <a:ext cx="390071" cy="108358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5AB2F0C1-F9F0-4D96-A5DC-D1D3041FB7C1}"/>
                </a:ext>
              </a:extLst>
            </p:cNvPr>
            <p:cNvCxnSpPr>
              <a:cxnSpLocks/>
              <a:stCxn id="141" idx="6"/>
              <a:endCxn id="142" idx="2"/>
            </p:cNvCxnSpPr>
            <p:nvPr/>
          </p:nvCxnSpPr>
          <p:spPr>
            <a:xfrm flipV="1">
              <a:off x="2510971" y="2135716"/>
              <a:ext cx="390071" cy="146473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CE8BD0FD-F8CB-4CFC-A830-E41E91363182}"/>
                </a:ext>
              </a:extLst>
            </p:cNvPr>
            <p:cNvCxnSpPr>
              <a:cxnSpLocks/>
              <a:stCxn id="140" idx="6"/>
              <a:endCxn id="144" idx="2"/>
            </p:cNvCxnSpPr>
            <p:nvPr/>
          </p:nvCxnSpPr>
          <p:spPr>
            <a:xfrm flipV="1">
              <a:off x="2510971" y="2516867"/>
              <a:ext cx="390071" cy="3212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8FBE16D2-0A7F-4A3E-9788-E1BEC6C5E889}"/>
                </a:ext>
              </a:extLst>
            </p:cNvPr>
            <p:cNvCxnSpPr>
              <a:cxnSpLocks/>
              <a:stCxn id="140" idx="6"/>
              <a:endCxn id="143" idx="2"/>
            </p:cNvCxnSpPr>
            <p:nvPr/>
          </p:nvCxnSpPr>
          <p:spPr>
            <a:xfrm>
              <a:off x="2510971" y="2838148"/>
              <a:ext cx="390071" cy="5987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A09086FF-0112-4797-8FEA-B6131102D059}"/>
                </a:ext>
              </a:extLst>
            </p:cNvPr>
            <p:cNvCxnSpPr>
              <a:cxnSpLocks/>
              <a:stCxn id="140" idx="6"/>
              <a:endCxn id="145" idx="2"/>
            </p:cNvCxnSpPr>
            <p:nvPr/>
          </p:nvCxnSpPr>
          <p:spPr>
            <a:xfrm>
              <a:off x="2510971" y="2838148"/>
              <a:ext cx="390071" cy="4410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9C90FBCA-4624-4A62-800C-5CDB81FFDD68}"/>
                </a:ext>
              </a:extLst>
            </p:cNvPr>
            <p:cNvCxnSpPr>
              <a:cxnSpLocks/>
              <a:stCxn id="140" idx="6"/>
              <a:endCxn id="146" idx="2"/>
            </p:cNvCxnSpPr>
            <p:nvPr/>
          </p:nvCxnSpPr>
          <p:spPr>
            <a:xfrm>
              <a:off x="2510971" y="2838148"/>
              <a:ext cx="390071" cy="8329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29AF970C-9E38-4229-9596-4D06D4523306}"/>
                </a:ext>
              </a:extLst>
            </p:cNvPr>
            <p:cNvCxnSpPr>
              <a:cxnSpLocks/>
              <a:stCxn id="140" idx="6"/>
              <a:endCxn id="147" idx="2"/>
            </p:cNvCxnSpPr>
            <p:nvPr/>
          </p:nvCxnSpPr>
          <p:spPr>
            <a:xfrm>
              <a:off x="2510971" y="2838148"/>
              <a:ext cx="390071" cy="121405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37FBA31F-10B5-4116-865E-A53CFA9BA67B}"/>
                </a:ext>
              </a:extLst>
            </p:cNvPr>
            <p:cNvCxnSpPr>
              <a:cxnSpLocks/>
              <a:stCxn id="139" idx="6"/>
              <a:endCxn id="144" idx="2"/>
            </p:cNvCxnSpPr>
            <p:nvPr/>
          </p:nvCxnSpPr>
          <p:spPr>
            <a:xfrm flipV="1">
              <a:off x="2510971" y="2516867"/>
              <a:ext cx="390071" cy="70243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CDEF3632-4992-4242-B9D6-66728C4B58BD}"/>
                </a:ext>
              </a:extLst>
            </p:cNvPr>
            <p:cNvCxnSpPr>
              <a:cxnSpLocks/>
              <a:stCxn id="139" idx="6"/>
              <a:endCxn id="143" idx="2"/>
            </p:cNvCxnSpPr>
            <p:nvPr/>
          </p:nvCxnSpPr>
          <p:spPr>
            <a:xfrm flipV="1">
              <a:off x="2510971" y="2898018"/>
              <a:ext cx="390071" cy="3212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32343D6D-F6C7-4AC8-8F4B-88D21BF4E689}"/>
                </a:ext>
              </a:extLst>
            </p:cNvPr>
            <p:cNvCxnSpPr>
              <a:cxnSpLocks/>
              <a:stCxn id="139" idx="6"/>
              <a:endCxn id="145" idx="2"/>
            </p:cNvCxnSpPr>
            <p:nvPr/>
          </p:nvCxnSpPr>
          <p:spPr>
            <a:xfrm>
              <a:off x="2510971" y="3219299"/>
              <a:ext cx="390071" cy="598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14DDDFE1-30B8-4826-95E6-4977FA2BD488}"/>
                </a:ext>
              </a:extLst>
            </p:cNvPr>
            <p:cNvCxnSpPr>
              <a:cxnSpLocks/>
              <a:stCxn id="139" idx="6"/>
              <a:endCxn id="146" idx="2"/>
            </p:cNvCxnSpPr>
            <p:nvPr/>
          </p:nvCxnSpPr>
          <p:spPr>
            <a:xfrm>
              <a:off x="2510971" y="3219299"/>
              <a:ext cx="390071" cy="45175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64D9134-5C29-4912-9774-24416E9C37B6}"/>
                </a:ext>
              </a:extLst>
            </p:cNvPr>
            <p:cNvCxnSpPr>
              <a:cxnSpLocks/>
              <a:stCxn id="139" idx="6"/>
              <a:endCxn id="147" idx="2"/>
            </p:cNvCxnSpPr>
            <p:nvPr/>
          </p:nvCxnSpPr>
          <p:spPr>
            <a:xfrm>
              <a:off x="2510971" y="3219299"/>
              <a:ext cx="390071" cy="8329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CDB5B62F-5727-40DC-923E-14FF2A9A59FF}"/>
                </a:ext>
              </a:extLst>
            </p:cNvPr>
            <p:cNvCxnSpPr>
              <a:cxnSpLocks/>
              <a:stCxn id="141" idx="6"/>
              <a:endCxn id="142" idx="2"/>
            </p:cNvCxnSpPr>
            <p:nvPr/>
          </p:nvCxnSpPr>
          <p:spPr>
            <a:xfrm flipV="1">
              <a:off x="2510971" y="2135716"/>
              <a:ext cx="390071" cy="146473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02956B4F-E61F-4B46-A1DD-2FD9E340F3F2}"/>
                </a:ext>
              </a:extLst>
            </p:cNvPr>
            <p:cNvCxnSpPr>
              <a:cxnSpLocks/>
              <a:stCxn id="141" idx="6"/>
              <a:endCxn id="144" idx="2"/>
            </p:cNvCxnSpPr>
            <p:nvPr/>
          </p:nvCxnSpPr>
          <p:spPr>
            <a:xfrm flipV="1">
              <a:off x="2510971" y="2516867"/>
              <a:ext cx="390071" cy="108358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4E46C25F-D9A1-495C-BF4A-4C28E9A6418D}"/>
                </a:ext>
              </a:extLst>
            </p:cNvPr>
            <p:cNvCxnSpPr>
              <a:cxnSpLocks/>
              <a:stCxn id="141" idx="6"/>
              <a:endCxn id="143" idx="2"/>
            </p:cNvCxnSpPr>
            <p:nvPr/>
          </p:nvCxnSpPr>
          <p:spPr>
            <a:xfrm flipV="1">
              <a:off x="2510971" y="2898018"/>
              <a:ext cx="390071" cy="70243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3DB7E26B-E99B-4A31-9844-D860248ECE90}"/>
                </a:ext>
              </a:extLst>
            </p:cNvPr>
            <p:cNvCxnSpPr>
              <a:cxnSpLocks/>
              <a:stCxn id="141" idx="6"/>
              <a:endCxn id="145" idx="2"/>
            </p:cNvCxnSpPr>
            <p:nvPr/>
          </p:nvCxnSpPr>
          <p:spPr>
            <a:xfrm flipV="1">
              <a:off x="2510971" y="3279170"/>
              <a:ext cx="390071" cy="3212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D0A22FE6-6DDA-49D4-9AAA-919B457B6EA3}"/>
                </a:ext>
              </a:extLst>
            </p:cNvPr>
            <p:cNvCxnSpPr>
              <a:cxnSpLocks/>
              <a:stCxn id="141" idx="6"/>
              <a:endCxn id="146" idx="2"/>
            </p:cNvCxnSpPr>
            <p:nvPr/>
          </p:nvCxnSpPr>
          <p:spPr>
            <a:xfrm>
              <a:off x="2510971" y="3600451"/>
              <a:ext cx="390071" cy="7060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C52D9913-4AE0-46E7-B247-D00950C63A6A}"/>
                </a:ext>
              </a:extLst>
            </p:cNvPr>
            <p:cNvCxnSpPr>
              <a:cxnSpLocks/>
              <a:stCxn id="141" idx="6"/>
              <a:endCxn id="147" idx="2"/>
            </p:cNvCxnSpPr>
            <p:nvPr/>
          </p:nvCxnSpPr>
          <p:spPr>
            <a:xfrm>
              <a:off x="2510971" y="3600451"/>
              <a:ext cx="390071" cy="45175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DF3D0747-AB52-41E5-A5E8-77357EDC71C4}"/>
                </a:ext>
              </a:extLst>
            </p:cNvPr>
            <p:cNvGrpSpPr/>
            <p:nvPr/>
          </p:nvGrpSpPr>
          <p:grpSpPr>
            <a:xfrm>
              <a:off x="3731622" y="2025951"/>
              <a:ext cx="737689" cy="2136020"/>
              <a:chOff x="4249782" y="2025951"/>
              <a:chExt cx="737689" cy="2136020"/>
            </a:xfrm>
          </p:grpSpPr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517D487A-D147-4ECA-BF6F-C0D930ED3D2D}"/>
                  </a:ext>
                </a:extLst>
              </p:cNvPr>
              <p:cNvSpPr/>
              <p:nvPr/>
            </p:nvSpPr>
            <p:spPr>
              <a:xfrm flipH="1">
                <a:off x="4767942" y="2949876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8702B23B-0A83-4994-9647-ABCF5E0C45A6}"/>
                  </a:ext>
                </a:extLst>
              </p:cNvPr>
              <p:cNvSpPr/>
              <p:nvPr/>
            </p:nvSpPr>
            <p:spPr>
              <a:xfrm flipH="1">
                <a:off x="4249782" y="2025951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C7D1FE4E-C527-4A54-A74E-48036DBE2B16}"/>
                  </a:ext>
                </a:extLst>
              </p:cNvPr>
              <p:cNvSpPr/>
              <p:nvPr/>
            </p:nvSpPr>
            <p:spPr>
              <a:xfrm flipH="1">
                <a:off x="4249782" y="2788253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1C9B3DDC-E497-487D-8833-A9CC745B08A2}"/>
                  </a:ext>
                </a:extLst>
              </p:cNvPr>
              <p:cNvSpPr/>
              <p:nvPr/>
            </p:nvSpPr>
            <p:spPr>
              <a:xfrm flipH="1">
                <a:off x="4249782" y="2407102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FDD0ACB7-C82E-45E1-BC38-5FB3BF432EA5}"/>
                  </a:ext>
                </a:extLst>
              </p:cNvPr>
              <p:cNvSpPr/>
              <p:nvPr/>
            </p:nvSpPr>
            <p:spPr>
              <a:xfrm flipH="1">
                <a:off x="4249782" y="3169405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E203FBB2-EABD-4BF5-873D-D58CA2AC9E7A}"/>
                  </a:ext>
                </a:extLst>
              </p:cNvPr>
              <p:cNvSpPr/>
              <p:nvPr/>
            </p:nvSpPr>
            <p:spPr>
              <a:xfrm flipH="1">
                <a:off x="4249782" y="3561291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CA105872-7724-4095-A739-FF0DB0FAB8A3}"/>
                  </a:ext>
                </a:extLst>
              </p:cNvPr>
              <p:cNvSpPr/>
              <p:nvPr/>
            </p:nvSpPr>
            <p:spPr>
              <a:xfrm flipH="1">
                <a:off x="4249782" y="3942442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ABA7BCB7-9AC9-49F5-8639-EEA43646C8CE}"/>
                  </a:ext>
                </a:extLst>
              </p:cNvPr>
              <p:cNvCxnSpPr>
                <a:cxnSpLocks/>
                <a:stCxn id="175" idx="6"/>
                <a:endCxn id="176" idx="2"/>
              </p:cNvCxnSpPr>
              <p:nvPr/>
            </p:nvCxnSpPr>
            <p:spPr>
              <a:xfrm flipH="1" flipV="1">
                <a:off x="4469311" y="2135716"/>
                <a:ext cx="298631" cy="923925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734284DA-A1EA-481B-A9AB-430E660E8EE5}"/>
                  </a:ext>
                </a:extLst>
              </p:cNvPr>
              <p:cNvCxnSpPr>
                <a:cxnSpLocks/>
                <a:stCxn id="175" idx="6"/>
                <a:endCxn id="178" idx="2"/>
              </p:cNvCxnSpPr>
              <p:nvPr/>
            </p:nvCxnSpPr>
            <p:spPr>
              <a:xfrm flipH="1" flipV="1">
                <a:off x="4469311" y="2516867"/>
                <a:ext cx="298631" cy="54277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94473493-8F6C-49E6-81AB-1BD174CF45E7}"/>
                  </a:ext>
                </a:extLst>
              </p:cNvPr>
              <p:cNvCxnSpPr>
                <a:cxnSpLocks/>
                <a:stCxn id="175" idx="6"/>
                <a:endCxn id="177" idx="2"/>
              </p:cNvCxnSpPr>
              <p:nvPr/>
            </p:nvCxnSpPr>
            <p:spPr>
              <a:xfrm flipH="1" flipV="1">
                <a:off x="4469311" y="2898018"/>
                <a:ext cx="298631" cy="161623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AA34179B-044D-4EC1-ABFA-87CF473746A6}"/>
                  </a:ext>
                </a:extLst>
              </p:cNvPr>
              <p:cNvCxnSpPr>
                <a:cxnSpLocks/>
                <a:stCxn id="175" idx="6"/>
                <a:endCxn id="179" idx="2"/>
              </p:cNvCxnSpPr>
              <p:nvPr/>
            </p:nvCxnSpPr>
            <p:spPr>
              <a:xfrm flipH="1">
                <a:off x="4469311" y="3059641"/>
                <a:ext cx="298631" cy="219529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28237A05-D9FC-43D4-9851-7A708ADF3308}"/>
                  </a:ext>
                </a:extLst>
              </p:cNvPr>
              <p:cNvCxnSpPr>
                <a:cxnSpLocks/>
                <a:stCxn id="175" idx="6"/>
                <a:endCxn id="180" idx="2"/>
              </p:cNvCxnSpPr>
              <p:nvPr/>
            </p:nvCxnSpPr>
            <p:spPr>
              <a:xfrm flipH="1">
                <a:off x="4469311" y="3059641"/>
                <a:ext cx="298631" cy="611415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9CBDE0BF-C5F7-4D62-B460-EA2CED5117FD}"/>
                  </a:ext>
                </a:extLst>
              </p:cNvPr>
              <p:cNvCxnSpPr>
                <a:cxnSpLocks/>
                <a:stCxn id="175" idx="6"/>
                <a:endCxn id="181" idx="2"/>
              </p:cNvCxnSpPr>
              <p:nvPr/>
            </p:nvCxnSpPr>
            <p:spPr>
              <a:xfrm flipH="1">
                <a:off x="4469311" y="3059641"/>
                <a:ext cx="298631" cy="99256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920DCE9D-01A3-41B6-B9D5-F670D8E09EFB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6133" y="3064899"/>
              <a:ext cx="252952" cy="27429"/>
            </a:xfrm>
            <a:prstGeom prst="rect">
              <a:avLst/>
            </a:prstGeom>
          </p:spPr>
        </p:pic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C9F93548-8391-4FC4-94EB-1FE6B3764B78}"/>
              </a:ext>
            </a:extLst>
          </p:cNvPr>
          <p:cNvSpPr txBox="1"/>
          <p:nvPr/>
        </p:nvSpPr>
        <p:spPr>
          <a:xfrm>
            <a:off x="1288756" y="1480975"/>
            <a:ext cx="2482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Cultural parent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72C6EF9-12D7-4667-9712-BA12AA6C0A85}"/>
              </a:ext>
            </a:extLst>
          </p:cNvPr>
          <p:cNvSpPr txBox="1"/>
          <p:nvPr/>
        </p:nvSpPr>
        <p:spPr>
          <a:xfrm>
            <a:off x="8322277" y="1482200"/>
            <a:ext cx="2482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Cultural child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99072F6-9EC3-459C-A3ED-104272A40026}"/>
              </a:ext>
            </a:extLst>
          </p:cNvPr>
          <p:cNvSpPr txBox="1"/>
          <p:nvPr/>
        </p:nvSpPr>
        <p:spPr>
          <a:xfrm>
            <a:off x="4854579" y="1480975"/>
            <a:ext cx="2482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Data</a:t>
            </a:r>
          </a:p>
        </p:txBody>
      </p:sp>
      <p:pic>
        <p:nvPicPr>
          <p:cNvPr id="194" name="Picture 193">
            <a:extLst>
              <a:ext uri="{FF2B5EF4-FFF2-40B4-BE49-F238E27FC236}">
                <a16:creationId xmlns:a16="http://schemas.microsoft.com/office/drawing/2014/main" id="{EE994602-CC01-467E-895B-B986D0CB334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280" y="5650800"/>
            <a:ext cx="683394" cy="277251"/>
          </a:xfrm>
          <a:prstGeom prst="rect">
            <a:avLst/>
          </a:prstGeom>
        </p:spPr>
      </p:pic>
      <p:pic>
        <p:nvPicPr>
          <p:cNvPr id="199" name="Picture 198">
            <a:extLst>
              <a:ext uri="{FF2B5EF4-FFF2-40B4-BE49-F238E27FC236}">
                <a16:creationId xmlns:a16="http://schemas.microsoft.com/office/drawing/2014/main" id="{9E1C7D17-D608-4ED7-A918-5604C4348E5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536" y="5650801"/>
            <a:ext cx="486402" cy="277251"/>
          </a:xfrm>
          <a:prstGeom prst="rect">
            <a:avLst/>
          </a:prstGeom>
        </p:spPr>
      </p:pic>
      <p:pic>
        <p:nvPicPr>
          <p:cNvPr id="203" name="Picture 202">
            <a:extLst>
              <a:ext uri="{FF2B5EF4-FFF2-40B4-BE49-F238E27FC236}">
                <a16:creationId xmlns:a16="http://schemas.microsoft.com/office/drawing/2014/main" id="{C18E516F-A284-44C2-9D03-FACEB333B50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019" y="3285962"/>
            <a:ext cx="1476228" cy="401284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644DE026-921E-4DE9-A719-EE19E2D7697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139" y="3327999"/>
            <a:ext cx="486402" cy="277251"/>
          </a:xfrm>
          <a:prstGeom prst="rect">
            <a:avLst/>
          </a:prstGeom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23062DB9-A265-4554-870E-08F26AF73CC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019" y="4012283"/>
            <a:ext cx="1476228" cy="401284"/>
          </a:xfrm>
          <a:prstGeom prst="rect">
            <a:avLst/>
          </a:prstGeom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E34F3981-2176-4776-8A48-BA22A919C5B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139" y="4054321"/>
            <a:ext cx="466946" cy="279683"/>
          </a:xfrm>
          <a:prstGeom prst="rect">
            <a:avLst/>
          </a:prstGeom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13A97F60-6334-401A-8CAA-9F574C4194F2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019" y="4740248"/>
            <a:ext cx="1476228" cy="401284"/>
          </a:xfrm>
          <a:prstGeom prst="rect">
            <a:avLst/>
          </a:prstGeom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A2D16E3A-E342-4A43-8518-10BDBF094484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139" y="4782286"/>
            <a:ext cx="466946" cy="279683"/>
          </a:xfrm>
          <a:prstGeom prst="rect">
            <a:avLst/>
          </a:prstGeom>
        </p:spPr>
      </p:pic>
      <p:pic>
        <p:nvPicPr>
          <p:cNvPr id="214" name="Picture 213">
            <a:extLst>
              <a:ext uri="{FF2B5EF4-FFF2-40B4-BE49-F238E27FC236}">
                <a16:creationId xmlns:a16="http://schemas.microsoft.com/office/drawing/2014/main" id="{5F8164A0-D478-41A8-92F1-F4429C456D94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85214" y="5637086"/>
            <a:ext cx="252952" cy="27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7C67E2-AC5D-42F5-8DBA-29127229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evolution of monotonicity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0788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7.40741E-7 L 0.24974 -0.0030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87" y="-16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96296E-6 L 0.35768 -0.445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78" y="-2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C4782F2-2414-44F5-A373-B51EA2ED5858}"/>
              </a:ext>
            </a:extLst>
          </p:cNvPr>
          <p:cNvGrpSpPr/>
          <p:nvPr/>
        </p:nvGrpSpPr>
        <p:grpSpPr>
          <a:xfrm rot="5400000">
            <a:off x="1369733" y="3239159"/>
            <a:ext cx="2177869" cy="2136020"/>
            <a:chOff x="2291442" y="2025951"/>
            <a:chExt cx="2177869" cy="213602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27D234D-3172-48D3-87A7-0698062F9572}"/>
                </a:ext>
              </a:extLst>
            </p:cNvPr>
            <p:cNvSpPr/>
            <p:nvPr/>
          </p:nvSpPr>
          <p:spPr>
            <a:xfrm>
              <a:off x="2291442" y="2347232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E92CB2C-2E89-4934-8DF5-063FAC2060C0}"/>
                </a:ext>
              </a:extLst>
            </p:cNvPr>
            <p:cNvSpPr/>
            <p:nvPr/>
          </p:nvSpPr>
          <p:spPr>
            <a:xfrm>
              <a:off x="2291442" y="3109534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EFE41FE-83D8-4D37-BC45-5E39356FBD01}"/>
                </a:ext>
              </a:extLst>
            </p:cNvPr>
            <p:cNvSpPr/>
            <p:nvPr/>
          </p:nvSpPr>
          <p:spPr>
            <a:xfrm>
              <a:off x="2291442" y="2728383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74C1115-C59D-4EE0-B12B-F877D9E9E734}"/>
                </a:ext>
              </a:extLst>
            </p:cNvPr>
            <p:cNvSpPr/>
            <p:nvPr/>
          </p:nvSpPr>
          <p:spPr>
            <a:xfrm>
              <a:off x="2291442" y="3490686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8F931EA-830B-440E-B17D-3AAEF2413475}"/>
                </a:ext>
              </a:extLst>
            </p:cNvPr>
            <p:cNvSpPr/>
            <p:nvPr/>
          </p:nvSpPr>
          <p:spPr>
            <a:xfrm>
              <a:off x="2901042" y="2025951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BCA983C-7538-40B4-A6BE-26FBC7661A86}"/>
                </a:ext>
              </a:extLst>
            </p:cNvPr>
            <p:cNvSpPr/>
            <p:nvPr/>
          </p:nvSpPr>
          <p:spPr>
            <a:xfrm>
              <a:off x="2901042" y="2788253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A328EBD-9479-4177-AD29-DDC4602BA8CE}"/>
                </a:ext>
              </a:extLst>
            </p:cNvPr>
            <p:cNvSpPr/>
            <p:nvPr/>
          </p:nvSpPr>
          <p:spPr>
            <a:xfrm>
              <a:off x="2901042" y="2407102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7E23CFE-DAAC-40A3-9B59-D50F65A699EA}"/>
                </a:ext>
              </a:extLst>
            </p:cNvPr>
            <p:cNvSpPr/>
            <p:nvPr/>
          </p:nvSpPr>
          <p:spPr>
            <a:xfrm>
              <a:off x="2901042" y="3169405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1951999-A3A1-4DDE-B342-6E5528274143}"/>
                </a:ext>
              </a:extLst>
            </p:cNvPr>
            <p:cNvSpPr/>
            <p:nvPr/>
          </p:nvSpPr>
          <p:spPr>
            <a:xfrm>
              <a:off x="2901042" y="3561291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7FBFF2F-766C-4624-B1A9-FEEDA93E4725}"/>
                </a:ext>
              </a:extLst>
            </p:cNvPr>
            <p:cNvSpPr/>
            <p:nvPr/>
          </p:nvSpPr>
          <p:spPr>
            <a:xfrm>
              <a:off x="2901042" y="3942442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E34FA58-4E12-4BF6-93ED-65749F501C43}"/>
                </a:ext>
              </a:extLst>
            </p:cNvPr>
            <p:cNvCxnSpPr>
              <a:stCxn id="3" idx="6"/>
              <a:endCxn id="8" idx="2"/>
            </p:cNvCxnSpPr>
            <p:nvPr/>
          </p:nvCxnSpPr>
          <p:spPr>
            <a:xfrm flipV="1">
              <a:off x="2510971" y="2135716"/>
              <a:ext cx="390071" cy="3212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B164552-669C-403B-BD76-A0DE1A562909}"/>
                </a:ext>
              </a:extLst>
            </p:cNvPr>
            <p:cNvCxnSpPr>
              <a:cxnSpLocks/>
              <a:stCxn id="3" idx="6"/>
              <a:endCxn id="10" idx="2"/>
            </p:cNvCxnSpPr>
            <p:nvPr/>
          </p:nvCxnSpPr>
          <p:spPr>
            <a:xfrm>
              <a:off x="2510971" y="2456997"/>
              <a:ext cx="390071" cy="5987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F3425E6-9EEC-43B9-A71E-944C5DA8F2C6}"/>
                </a:ext>
              </a:extLst>
            </p:cNvPr>
            <p:cNvCxnSpPr>
              <a:cxnSpLocks/>
              <a:stCxn id="3" idx="6"/>
              <a:endCxn id="9" idx="2"/>
            </p:cNvCxnSpPr>
            <p:nvPr/>
          </p:nvCxnSpPr>
          <p:spPr>
            <a:xfrm>
              <a:off x="2510971" y="2456997"/>
              <a:ext cx="390071" cy="44102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1B72DA-6BEF-4336-8BCD-CC6B451C2483}"/>
                </a:ext>
              </a:extLst>
            </p:cNvPr>
            <p:cNvCxnSpPr>
              <a:cxnSpLocks/>
              <a:stCxn id="3" idx="6"/>
              <a:endCxn id="11" idx="2"/>
            </p:cNvCxnSpPr>
            <p:nvPr/>
          </p:nvCxnSpPr>
          <p:spPr>
            <a:xfrm>
              <a:off x="2510971" y="2456997"/>
              <a:ext cx="390071" cy="82217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EBC04F4-C169-4D32-A5E0-75FFB746AC7A}"/>
                </a:ext>
              </a:extLst>
            </p:cNvPr>
            <p:cNvCxnSpPr>
              <a:cxnSpLocks/>
              <a:stCxn id="3" idx="6"/>
              <a:endCxn id="12" idx="2"/>
            </p:cNvCxnSpPr>
            <p:nvPr/>
          </p:nvCxnSpPr>
          <p:spPr>
            <a:xfrm>
              <a:off x="2510971" y="2456997"/>
              <a:ext cx="390071" cy="121405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4254593-6563-47A6-AE52-8226123DD7C1}"/>
                </a:ext>
              </a:extLst>
            </p:cNvPr>
            <p:cNvCxnSpPr>
              <a:cxnSpLocks/>
              <a:stCxn id="3" idx="6"/>
              <a:endCxn id="13" idx="2"/>
            </p:cNvCxnSpPr>
            <p:nvPr/>
          </p:nvCxnSpPr>
          <p:spPr>
            <a:xfrm>
              <a:off x="2510971" y="2456997"/>
              <a:ext cx="390071" cy="159521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34DA67F-D640-480C-A591-81AD82FDA37D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 flipV="1">
              <a:off x="2510971" y="2135716"/>
              <a:ext cx="390071" cy="70243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5571410-6DDD-4149-B4FD-5B50023F50E2}"/>
                </a:ext>
              </a:extLst>
            </p:cNvPr>
            <p:cNvCxnSpPr>
              <a:cxnSpLocks/>
              <a:stCxn id="4" idx="6"/>
              <a:endCxn id="8" idx="2"/>
            </p:cNvCxnSpPr>
            <p:nvPr/>
          </p:nvCxnSpPr>
          <p:spPr>
            <a:xfrm flipV="1">
              <a:off x="2510971" y="2135716"/>
              <a:ext cx="390071" cy="108358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BB49629-6B06-4EF9-B99D-5C168356C1EC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 flipV="1">
              <a:off x="2510971" y="2135716"/>
              <a:ext cx="390071" cy="146473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89A2A41-C6A2-4D01-8B1B-207F2734D3D4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 flipV="1">
              <a:off x="2510971" y="2516867"/>
              <a:ext cx="390071" cy="3212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546355-DF48-493F-8284-F6028B35C12A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>
              <a:off x="2510971" y="2838148"/>
              <a:ext cx="390071" cy="5987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5CE4A54-9566-4FC8-B674-988B51AB4DEF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2510971" y="2838148"/>
              <a:ext cx="390071" cy="4410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450A065-6617-460A-A8FA-39A4815158AE}"/>
                </a:ext>
              </a:extLst>
            </p:cNvPr>
            <p:cNvCxnSpPr>
              <a:cxnSpLocks/>
              <a:stCxn id="5" idx="6"/>
              <a:endCxn id="12" idx="2"/>
            </p:cNvCxnSpPr>
            <p:nvPr/>
          </p:nvCxnSpPr>
          <p:spPr>
            <a:xfrm>
              <a:off x="2510971" y="2838148"/>
              <a:ext cx="390071" cy="8329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17763F2-1776-4117-ADFB-9A634CF361B0}"/>
                </a:ext>
              </a:extLst>
            </p:cNvPr>
            <p:cNvCxnSpPr>
              <a:cxnSpLocks/>
              <a:stCxn id="5" idx="6"/>
              <a:endCxn id="13" idx="2"/>
            </p:cNvCxnSpPr>
            <p:nvPr/>
          </p:nvCxnSpPr>
          <p:spPr>
            <a:xfrm>
              <a:off x="2510971" y="2838148"/>
              <a:ext cx="390071" cy="121405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456AE87-35C7-49F5-89FB-2221968A1834}"/>
                </a:ext>
              </a:extLst>
            </p:cNvPr>
            <p:cNvCxnSpPr>
              <a:cxnSpLocks/>
              <a:stCxn id="4" idx="6"/>
              <a:endCxn id="10" idx="2"/>
            </p:cNvCxnSpPr>
            <p:nvPr/>
          </p:nvCxnSpPr>
          <p:spPr>
            <a:xfrm flipV="1">
              <a:off x="2510971" y="2516867"/>
              <a:ext cx="390071" cy="70243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7959526-6680-478E-B4D6-9D16BBAF12A0}"/>
                </a:ext>
              </a:extLst>
            </p:cNvPr>
            <p:cNvCxnSpPr>
              <a:cxnSpLocks/>
              <a:stCxn id="4" idx="6"/>
              <a:endCxn id="9" idx="2"/>
            </p:cNvCxnSpPr>
            <p:nvPr/>
          </p:nvCxnSpPr>
          <p:spPr>
            <a:xfrm flipV="1">
              <a:off x="2510971" y="2898018"/>
              <a:ext cx="390071" cy="3212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9D0C087-8546-461E-9F22-5EFB987332C8}"/>
                </a:ext>
              </a:extLst>
            </p:cNvPr>
            <p:cNvCxnSpPr>
              <a:cxnSpLocks/>
              <a:stCxn id="4" idx="6"/>
              <a:endCxn id="11" idx="2"/>
            </p:cNvCxnSpPr>
            <p:nvPr/>
          </p:nvCxnSpPr>
          <p:spPr>
            <a:xfrm>
              <a:off x="2510971" y="3219299"/>
              <a:ext cx="390071" cy="598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E6F26C0-54A9-4EF9-83B5-CFBE59EF982D}"/>
                </a:ext>
              </a:extLst>
            </p:cNvPr>
            <p:cNvCxnSpPr>
              <a:cxnSpLocks/>
              <a:stCxn id="4" idx="6"/>
              <a:endCxn id="12" idx="2"/>
            </p:cNvCxnSpPr>
            <p:nvPr/>
          </p:nvCxnSpPr>
          <p:spPr>
            <a:xfrm>
              <a:off x="2510971" y="3219299"/>
              <a:ext cx="390071" cy="45175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5B29D19-2D01-431A-96CF-AFAB9B5140FE}"/>
                </a:ext>
              </a:extLst>
            </p:cNvPr>
            <p:cNvCxnSpPr>
              <a:cxnSpLocks/>
              <a:stCxn id="4" idx="6"/>
              <a:endCxn id="13" idx="2"/>
            </p:cNvCxnSpPr>
            <p:nvPr/>
          </p:nvCxnSpPr>
          <p:spPr>
            <a:xfrm>
              <a:off x="2510971" y="3219299"/>
              <a:ext cx="390071" cy="8329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C4F19C5-66AE-4A0D-AD21-5AC99E8F0D90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 flipV="1">
              <a:off x="2510971" y="2135716"/>
              <a:ext cx="390071" cy="146473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DBF114B-3F27-4110-A4DE-85A1007303AF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 flipV="1">
              <a:off x="2510971" y="2516867"/>
              <a:ext cx="390071" cy="108358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929814E-D517-47EB-832A-72ABF6B109D7}"/>
                </a:ext>
              </a:extLst>
            </p:cNvPr>
            <p:cNvCxnSpPr>
              <a:cxnSpLocks/>
              <a:stCxn id="6" idx="6"/>
              <a:endCxn id="9" idx="2"/>
            </p:cNvCxnSpPr>
            <p:nvPr/>
          </p:nvCxnSpPr>
          <p:spPr>
            <a:xfrm flipV="1">
              <a:off x="2510971" y="2898018"/>
              <a:ext cx="390071" cy="70243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4D816FB-61FA-442E-ACC0-CE6CFAC7A00F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 flipV="1">
              <a:off x="2510971" y="3279170"/>
              <a:ext cx="390071" cy="3212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558029EE-E341-4AD3-9152-3452BCF1F952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2510971" y="3600451"/>
              <a:ext cx="390071" cy="7060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3FD69A4-8B42-409C-816F-488A10D7EF63}"/>
                </a:ext>
              </a:extLst>
            </p:cNvPr>
            <p:cNvCxnSpPr>
              <a:cxnSpLocks/>
              <a:stCxn id="6" idx="6"/>
              <a:endCxn id="13" idx="2"/>
            </p:cNvCxnSpPr>
            <p:nvPr/>
          </p:nvCxnSpPr>
          <p:spPr>
            <a:xfrm>
              <a:off x="2510971" y="3600451"/>
              <a:ext cx="390071" cy="45175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42ADD87C-AFA4-4CFE-B439-18F3B23D0559}"/>
                </a:ext>
              </a:extLst>
            </p:cNvPr>
            <p:cNvGrpSpPr/>
            <p:nvPr/>
          </p:nvGrpSpPr>
          <p:grpSpPr>
            <a:xfrm>
              <a:off x="3731622" y="2025951"/>
              <a:ext cx="737689" cy="2136020"/>
              <a:chOff x="4249782" y="2025951"/>
              <a:chExt cx="737689" cy="2136020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C284248-875C-4A05-8BC1-6249D429C253}"/>
                  </a:ext>
                </a:extLst>
              </p:cNvPr>
              <p:cNvSpPr/>
              <p:nvPr/>
            </p:nvSpPr>
            <p:spPr>
              <a:xfrm flipH="1">
                <a:off x="4767942" y="2949876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03CD7F98-9CB9-496A-A2CB-23A3D7B7E750}"/>
                  </a:ext>
                </a:extLst>
              </p:cNvPr>
              <p:cNvSpPr/>
              <p:nvPr/>
            </p:nvSpPr>
            <p:spPr>
              <a:xfrm flipH="1">
                <a:off x="4249782" y="2025951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EEB8A3E-D246-4B64-A04F-37429349FD76}"/>
                  </a:ext>
                </a:extLst>
              </p:cNvPr>
              <p:cNvSpPr/>
              <p:nvPr/>
            </p:nvSpPr>
            <p:spPr>
              <a:xfrm flipH="1">
                <a:off x="4249782" y="2788253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4F138291-55B5-4689-9FDF-74014F4F8538}"/>
                  </a:ext>
                </a:extLst>
              </p:cNvPr>
              <p:cNvSpPr/>
              <p:nvPr/>
            </p:nvSpPr>
            <p:spPr>
              <a:xfrm flipH="1">
                <a:off x="4249782" y="2407102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D32AFF14-40DD-4AE2-A21F-65617E000CD0}"/>
                  </a:ext>
                </a:extLst>
              </p:cNvPr>
              <p:cNvSpPr/>
              <p:nvPr/>
            </p:nvSpPr>
            <p:spPr>
              <a:xfrm flipH="1">
                <a:off x="4249782" y="3169405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84D71D8-4B10-4BBD-B3F6-DABB20096A1A}"/>
                  </a:ext>
                </a:extLst>
              </p:cNvPr>
              <p:cNvSpPr/>
              <p:nvPr/>
            </p:nvSpPr>
            <p:spPr>
              <a:xfrm flipH="1">
                <a:off x="4249782" y="3561291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3A11AD7-5369-4D72-BDA0-2F048333BAB2}"/>
                  </a:ext>
                </a:extLst>
              </p:cNvPr>
              <p:cNvSpPr/>
              <p:nvPr/>
            </p:nvSpPr>
            <p:spPr>
              <a:xfrm flipH="1">
                <a:off x="4249782" y="3942442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7E367023-8726-4B29-B2E4-47F16AEC26F9}"/>
                  </a:ext>
                </a:extLst>
              </p:cNvPr>
              <p:cNvCxnSpPr>
                <a:cxnSpLocks/>
                <a:stCxn id="91" idx="6"/>
                <a:endCxn id="93" idx="2"/>
              </p:cNvCxnSpPr>
              <p:nvPr/>
            </p:nvCxnSpPr>
            <p:spPr>
              <a:xfrm flipH="1" flipV="1">
                <a:off x="4469311" y="2135716"/>
                <a:ext cx="298631" cy="923925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78774374-AC0C-4498-A1AD-AB9023537D2E}"/>
                  </a:ext>
                </a:extLst>
              </p:cNvPr>
              <p:cNvCxnSpPr>
                <a:cxnSpLocks/>
                <a:stCxn id="91" idx="6"/>
                <a:endCxn id="95" idx="2"/>
              </p:cNvCxnSpPr>
              <p:nvPr/>
            </p:nvCxnSpPr>
            <p:spPr>
              <a:xfrm flipH="1" flipV="1">
                <a:off x="4469311" y="2516867"/>
                <a:ext cx="298631" cy="54277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5DCAE00A-967A-4AE4-A3EE-AB692AA736EF}"/>
                  </a:ext>
                </a:extLst>
              </p:cNvPr>
              <p:cNvCxnSpPr>
                <a:cxnSpLocks/>
                <a:stCxn id="91" idx="6"/>
                <a:endCxn id="94" idx="2"/>
              </p:cNvCxnSpPr>
              <p:nvPr/>
            </p:nvCxnSpPr>
            <p:spPr>
              <a:xfrm flipH="1" flipV="1">
                <a:off x="4469311" y="2898018"/>
                <a:ext cx="298631" cy="161623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3AB967EE-CB13-4A38-A130-CC10E266A67D}"/>
                  </a:ext>
                </a:extLst>
              </p:cNvPr>
              <p:cNvCxnSpPr>
                <a:cxnSpLocks/>
                <a:stCxn id="91" idx="6"/>
                <a:endCxn id="96" idx="2"/>
              </p:cNvCxnSpPr>
              <p:nvPr/>
            </p:nvCxnSpPr>
            <p:spPr>
              <a:xfrm flipH="1">
                <a:off x="4469311" y="3059641"/>
                <a:ext cx="298631" cy="219529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7C554901-F40A-4C15-9E10-71482AE6B93C}"/>
                  </a:ext>
                </a:extLst>
              </p:cNvPr>
              <p:cNvCxnSpPr>
                <a:cxnSpLocks/>
                <a:stCxn id="91" idx="6"/>
                <a:endCxn id="97" idx="2"/>
              </p:cNvCxnSpPr>
              <p:nvPr/>
            </p:nvCxnSpPr>
            <p:spPr>
              <a:xfrm flipH="1">
                <a:off x="4469311" y="3059641"/>
                <a:ext cx="298631" cy="611415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15BA7C57-8C09-46FD-AA28-AE314138A2C3}"/>
                  </a:ext>
                </a:extLst>
              </p:cNvPr>
              <p:cNvCxnSpPr>
                <a:cxnSpLocks/>
                <a:stCxn id="91" idx="6"/>
                <a:endCxn id="98" idx="2"/>
              </p:cNvCxnSpPr>
              <p:nvPr/>
            </p:nvCxnSpPr>
            <p:spPr>
              <a:xfrm flipH="1">
                <a:off x="4469311" y="3059641"/>
                <a:ext cx="298631" cy="99256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2F33B6D7-8214-4DB0-846C-B4EA3E17EDB8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6133" y="3064899"/>
              <a:ext cx="252952" cy="27429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758F118-3AEC-4E0F-8C61-524FB70A186F}"/>
              </a:ext>
            </a:extLst>
          </p:cNvPr>
          <p:cNvGrpSpPr/>
          <p:nvPr/>
        </p:nvGrpSpPr>
        <p:grpSpPr>
          <a:xfrm rot="5400000">
            <a:off x="8388584" y="3239160"/>
            <a:ext cx="2177869" cy="2136020"/>
            <a:chOff x="2291442" y="2025951"/>
            <a:chExt cx="2177869" cy="2136020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BA8BD59-F381-4170-B693-8A4186A20502}"/>
                </a:ext>
              </a:extLst>
            </p:cNvPr>
            <p:cNvSpPr/>
            <p:nvPr/>
          </p:nvSpPr>
          <p:spPr>
            <a:xfrm>
              <a:off x="2291442" y="2347232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3870F4D-CDF9-4206-8BED-2D2A8D654F9C}"/>
                </a:ext>
              </a:extLst>
            </p:cNvPr>
            <p:cNvSpPr/>
            <p:nvPr/>
          </p:nvSpPr>
          <p:spPr>
            <a:xfrm>
              <a:off x="2291442" y="3109534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918138CF-3DD2-4FD2-86CA-887C43A06247}"/>
                </a:ext>
              </a:extLst>
            </p:cNvPr>
            <p:cNvSpPr/>
            <p:nvPr/>
          </p:nvSpPr>
          <p:spPr>
            <a:xfrm>
              <a:off x="2291442" y="2728383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3D274B7E-FD44-48F8-8F87-1E0E6596878E}"/>
                </a:ext>
              </a:extLst>
            </p:cNvPr>
            <p:cNvSpPr/>
            <p:nvPr/>
          </p:nvSpPr>
          <p:spPr>
            <a:xfrm>
              <a:off x="2291442" y="3490686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6F217E3A-1CFE-448A-A97D-F302FC53CA33}"/>
                </a:ext>
              </a:extLst>
            </p:cNvPr>
            <p:cNvSpPr/>
            <p:nvPr/>
          </p:nvSpPr>
          <p:spPr>
            <a:xfrm>
              <a:off x="2901042" y="2025951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9AA0BC6A-5250-417B-B88D-8F6F6991FF98}"/>
                </a:ext>
              </a:extLst>
            </p:cNvPr>
            <p:cNvSpPr/>
            <p:nvPr/>
          </p:nvSpPr>
          <p:spPr>
            <a:xfrm>
              <a:off x="2901042" y="2788253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420B5E97-44D7-489D-A565-8EF8AA5D525D}"/>
                </a:ext>
              </a:extLst>
            </p:cNvPr>
            <p:cNvSpPr/>
            <p:nvPr/>
          </p:nvSpPr>
          <p:spPr>
            <a:xfrm>
              <a:off x="2901042" y="2407102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B4127CB-1C63-4150-BF95-30D2F282FE20}"/>
                </a:ext>
              </a:extLst>
            </p:cNvPr>
            <p:cNvSpPr/>
            <p:nvPr/>
          </p:nvSpPr>
          <p:spPr>
            <a:xfrm>
              <a:off x="2901042" y="3169405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176BFEE-2774-47CF-80B4-6B98D8D911AB}"/>
                </a:ext>
              </a:extLst>
            </p:cNvPr>
            <p:cNvSpPr/>
            <p:nvPr/>
          </p:nvSpPr>
          <p:spPr>
            <a:xfrm>
              <a:off x="2901042" y="3561291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408FC885-4D7F-4EBC-A977-8FA648B36711}"/>
                </a:ext>
              </a:extLst>
            </p:cNvPr>
            <p:cNvSpPr/>
            <p:nvPr/>
          </p:nvSpPr>
          <p:spPr>
            <a:xfrm>
              <a:off x="2901042" y="3942442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099F3103-12DC-446A-B5D2-B0557C7CD152}"/>
                </a:ext>
              </a:extLst>
            </p:cNvPr>
            <p:cNvCxnSpPr>
              <a:stCxn id="138" idx="6"/>
              <a:endCxn id="142" idx="2"/>
            </p:cNvCxnSpPr>
            <p:nvPr/>
          </p:nvCxnSpPr>
          <p:spPr>
            <a:xfrm flipV="1">
              <a:off x="2510971" y="2135716"/>
              <a:ext cx="390071" cy="3212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D2AFAC4-970B-4C78-9859-B5D50D112FA7}"/>
                </a:ext>
              </a:extLst>
            </p:cNvPr>
            <p:cNvCxnSpPr>
              <a:cxnSpLocks/>
              <a:stCxn id="138" idx="6"/>
              <a:endCxn id="144" idx="2"/>
            </p:cNvCxnSpPr>
            <p:nvPr/>
          </p:nvCxnSpPr>
          <p:spPr>
            <a:xfrm>
              <a:off x="2510971" y="2456997"/>
              <a:ext cx="390071" cy="5987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C5FD2FC-B8C1-445D-8750-C11E92526168}"/>
                </a:ext>
              </a:extLst>
            </p:cNvPr>
            <p:cNvCxnSpPr>
              <a:cxnSpLocks/>
              <a:stCxn id="138" idx="6"/>
              <a:endCxn id="143" idx="2"/>
            </p:cNvCxnSpPr>
            <p:nvPr/>
          </p:nvCxnSpPr>
          <p:spPr>
            <a:xfrm>
              <a:off x="2510971" y="2456997"/>
              <a:ext cx="390071" cy="44102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304CC54B-D538-476E-AA00-103864CEB621}"/>
                </a:ext>
              </a:extLst>
            </p:cNvPr>
            <p:cNvCxnSpPr>
              <a:cxnSpLocks/>
              <a:stCxn id="138" idx="6"/>
              <a:endCxn id="145" idx="2"/>
            </p:cNvCxnSpPr>
            <p:nvPr/>
          </p:nvCxnSpPr>
          <p:spPr>
            <a:xfrm>
              <a:off x="2510971" y="2456997"/>
              <a:ext cx="390071" cy="82217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42D9441-62C2-4886-B283-1D74C7A0ECA1}"/>
                </a:ext>
              </a:extLst>
            </p:cNvPr>
            <p:cNvCxnSpPr>
              <a:cxnSpLocks/>
              <a:stCxn id="138" idx="6"/>
              <a:endCxn id="146" idx="2"/>
            </p:cNvCxnSpPr>
            <p:nvPr/>
          </p:nvCxnSpPr>
          <p:spPr>
            <a:xfrm>
              <a:off x="2510971" y="2456997"/>
              <a:ext cx="390071" cy="121405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5A9D4021-583C-47A8-8D68-61BF4CD8E760}"/>
                </a:ext>
              </a:extLst>
            </p:cNvPr>
            <p:cNvCxnSpPr>
              <a:cxnSpLocks/>
              <a:stCxn id="138" idx="6"/>
              <a:endCxn id="147" idx="2"/>
            </p:cNvCxnSpPr>
            <p:nvPr/>
          </p:nvCxnSpPr>
          <p:spPr>
            <a:xfrm>
              <a:off x="2510971" y="2456997"/>
              <a:ext cx="390071" cy="159521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9D2CBDE9-7CA8-4144-B199-C7994D0756E5}"/>
                </a:ext>
              </a:extLst>
            </p:cNvPr>
            <p:cNvCxnSpPr>
              <a:cxnSpLocks/>
              <a:stCxn id="140" idx="6"/>
              <a:endCxn id="142" idx="2"/>
            </p:cNvCxnSpPr>
            <p:nvPr/>
          </p:nvCxnSpPr>
          <p:spPr>
            <a:xfrm flipV="1">
              <a:off x="2510971" y="2135716"/>
              <a:ext cx="390071" cy="70243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1106FB48-0C2B-47F6-A523-EA759DAB4360}"/>
                </a:ext>
              </a:extLst>
            </p:cNvPr>
            <p:cNvCxnSpPr>
              <a:cxnSpLocks/>
              <a:stCxn id="139" idx="6"/>
              <a:endCxn id="142" idx="2"/>
            </p:cNvCxnSpPr>
            <p:nvPr/>
          </p:nvCxnSpPr>
          <p:spPr>
            <a:xfrm flipV="1">
              <a:off x="2510971" y="2135716"/>
              <a:ext cx="390071" cy="108358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5AB2F0C1-F9F0-4D96-A5DC-D1D3041FB7C1}"/>
                </a:ext>
              </a:extLst>
            </p:cNvPr>
            <p:cNvCxnSpPr>
              <a:cxnSpLocks/>
              <a:stCxn id="141" idx="6"/>
              <a:endCxn id="142" idx="2"/>
            </p:cNvCxnSpPr>
            <p:nvPr/>
          </p:nvCxnSpPr>
          <p:spPr>
            <a:xfrm flipV="1">
              <a:off x="2510971" y="2135716"/>
              <a:ext cx="390071" cy="146473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CE8BD0FD-F8CB-4CFC-A830-E41E91363182}"/>
                </a:ext>
              </a:extLst>
            </p:cNvPr>
            <p:cNvCxnSpPr>
              <a:cxnSpLocks/>
              <a:stCxn id="140" idx="6"/>
              <a:endCxn id="144" idx="2"/>
            </p:cNvCxnSpPr>
            <p:nvPr/>
          </p:nvCxnSpPr>
          <p:spPr>
            <a:xfrm flipV="1">
              <a:off x="2510971" y="2516867"/>
              <a:ext cx="390071" cy="3212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8FBE16D2-0A7F-4A3E-9788-E1BEC6C5E889}"/>
                </a:ext>
              </a:extLst>
            </p:cNvPr>
            <p:cNvCxnSpPr>
              <a:cxnSpLocks/>
              <a:stCxn id="140" idx="6"/>
              <a:endCxn id="143" idx="2"/>
            </p:cNvCxnSpPr>
            <p:nvPr/>
          </p:nvCxnSpPr>
          <p:spPr>
            <a:xfrm>
              <a:off x="2510971" y="2838148"/>
              <a:ext cx="390071" cy="5987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A09086FF-0112-4797-8FEA-B6131102D059}"/>
                </a:ext>
              </a:extLst>
            </p:cNvPr>
            <p:cNvCxnSpPr>
              <a:cxnSpLocks/>
              <a:stCxn id="140" idx="6"/>
              <a:endCxn id="145" idx="2"/>
            </p:cNvCxnSpPr>
            <p:nvPr/>
          </p:nvCxnSpPr>
          <p:spPr>
            <a:xfrm>
              <a:off x="2510971" y="2838148"/>
              <a:ext cx="390071" cy="4410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9C90FBCA-4624-4A62-800C-5CDB81FFDD68}"/>
                </a:ext>
              </a:extLst>
            </p:cNvPr>
            <p:cNvCxnSpPr>
              <a:cxnSpLocks/>
              <a:stCxn id="140" idx="6"/>
              <a:endCxn id="146" idx="2"/>
            </p:cNvCxnSpPr>
            <p:nvPr/>
          </p:nvCxnSpPr>
          <p:spPr>
            <a:xfrm>
              <a:off x="2510971" y="2838148"/>
              <a:ext cx="390071" cy="8329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29AF970C-9E38-4229-9596-4D06D4523306}"/>
                </a:ext>
              </a:extLst>
            </p:cNvPr>
            <p:cNvCxnSpPr>
              <a:cxnSpLocks/>
              <a:stCxn id="140" idx="6"/>
              <a:endCxn id="147" idx="2"/>
            </p:cNvCxnSpPr>
            <p:nvPr/>
          </p:nvCxnSpPr>
          <p:spPr>
            <a:xfrm>
              <a:off x="2510971" y="2838148"/>
              <a:ext cx="390071" cy="121405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37FBA31F-10B5-4116-865E-A53CFA9BA67B}"/>
                </a:ext>
              </a:extLst>
            </p:cNvPr>
            <p:cNvCxnSpPr>
              <a:cxnSpLocks/>
              <a:stCxn id="139" idx="6"/>
              <a:endCxn id="144" idx="2"/>
            </p:cNvCxnSpPr>
            <p:nvPr/>
          </p:nvCxnSpPr>
          <p:spPr>
            <a:xfrm flipV="1">
              <a:off x="2510971" y="2516867"/>
              <a:ext cx="390071" cy="70243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CDEF3632-4992-4242-B9D6-66728C4B58BD}"/>
                </a:ext>
              </a:extLst>
            </p:cNvPr>
            <p:cNvCxnSpPr>
              <a:cxnSpLocks/>
              <a:stCxn id="139" idx="6"/>
              <a:endCxn id="143" idx="2"/>
            </p:cNvCxnSpPr>
            <p:nvPr/>
          </p:nvCxnSpPr>
          <p:spPr>
            <a:xfrm flipV="1">
              <a:off x="2510971" y="2898018"/>
              <a:ext cx="390071" cy="3212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32343D6D-F6C7-4AC8-8F4B-88D21BF4E689}"/>
                </a:ext>
              </a:extLst>
            </p:cNvPr>
            <p:cNvCxnSpPr>
              <a:cxnSpLocks/>
              <a:stCxn id="139" idx="6"/>
              <a:endCxn id="145" idx="2"/>
            </p:cNvCxnSpPr>
            <p:nvPr/>
          </p:nvCxnSpPr>
          <p:spPr>
            <a:xfrm>
              <a:off x="2510971" y="3219299"/>
              <a:ext cx="390071" cy="598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14DDDFE1-30B8-4826-95E6-4977FA2BD488}"/>
                </a:ext>
              </a:extLst>
            </p:cNvPr>
            <p:cNvCxnSpPr>
              <a:cxnSpLocks/>
              <a:stCxn id="139" idx="6"/>
              <a:endCxn id="146" idx="2"/>
            </p:cNvCxnSpPr>
            <p:nvPr/>
          </p:nvCxnSpPr>
          <p:spPr>
            <a:xfrm>
              <a:off x="2510971" y="3219299"/>
              <a:ext cx="390071" cy="45175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64D9134-5C29-4912-9774-24416E9C37B6}"/>
                </a:ext>
              </a:extLst>
            </p:cNvPr>
            <p:cNvCxnSpPr>
              <a:cxnSpLocks/>
              <a:stCxn id="139" idx="6"/>
              <a:endCxn id="147" idx="2"/>
            </p:cNvCxnSpPr>
            <p:nvPr/>
          </p:nvCxnSpPr>
          <p:spPr>
            <a:xfrm>
              <a:off x="2510971" y="3219299"/>
              <a:ext cx="390071" cy="8329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CDB5B62F-5727-40DC-923E-14FF2A9A59FF}"/>
                </a:ext>
              </a:extLst>
            </p:cNvPr>
            <p:cNvCxnSpPr>
              <a:cxnSpLocks/>
              <a:stCxn id="141" idx="6"/>
              <a:endCxn id="142" idx="2"/>
            </p:cNvCxnSpPr>
            <p:nvPr/>
          </p:nvCxnSpPr>
          <p:spPr>
            <a:xfrm flipV="1">
              <a:off x="2510971" y="2135716"/>
              <a:ext cx="390071" cy="146473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02956B4F-E61F-4B46-A1DD-2FD9E340F3F2}"/>
                </a:ext>
              </a:extLst>
            </p:cNvPr>
            <p:cNvCxnSpPr>
              <a:cxnSpLocks/>
              <a:stCxn id="141" idx="6"/>
              <a:endCxn id="144" idx="2"/>
            </p:cNvCxnSpPr>
            <p:nvPr/>
          </p:nvCxnSpPr>
          <p:spPr>
            <a:xfrm flipV="1">
              <a:off x="2510971" y="2516867"/>
              <a:ext cx="390071" cy="108358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4E46C25F-D9A1-495C-BF4A-4C28E9A6418D}"/>
                </a:ext>
              </a:extLst>
            </p:cNvPr>
            <p:cNvCxnSpPr>
              <a:cxnSpLocks/>
              <a:stCxn id="141" idx="6"/>
              <a:endCxn id="143" idx="2"/>
            </p:cNvCxnSpPr>
            <p:nvPr/>
          </p:nvCxnSpPr>
          <p:spPr>
            <a:xfrm flipV="1">
              <a:off x="2510971" y="2898018"/>
              <a:ext cx="390071" cy="70243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3DB7E26B-E99B-4A31-9844-D860248ECE90}"/>
                </a:ext>
              </a:extLst>
            </p:cNvPr>
            <p:cNvCxnSpPr>
              <a:cxnSpLocks/>
              <a:stCxn id="141" idx="6"/>
              <a:endCxn id="145" idx="2"/>
            </p:cNvCxnSpPr>
            <p:nvPr/>
          </p:nvCxnSpPr>
          <p:spPr>
            <a:xfrm flipV="1">
              <a:off x="2510971" y="3279170"/>
              <a:ext cx="390071" cy="3212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D0A22FE6-6DDA-49D4-9AAA-919B457B6EA3}"/>
                </a:ext>
              </a:extLst>
            </p:cNvPr>
            <p:cNvCxnSpPr>
              <a:cxnSpLocks/>
              <a:stCxn id="141" idx="6"/>
              <a:endCxn id="146" idx="2"/>
            </p:cNvCxnSpPr>
            <p:nvPr/>
          </p:nvCxnSpPr>
          <p:spPr>
            <a:xfrm>
              <a:off x="2510971" y="3600451"/>
              <a:ext cx="390071" cy="7060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C52D9913-4AE0-46E7-B247-D00950C63A6A}"/>
                </a:ext>
              </a:extLst>
            </p:cNvPr>
            <p:cNvCxnSpPr>
              <a:cxnSpLocks/>
              <a:stCxn id="141" idx="6"/>
              <a:endCxn id="147" idx="2"/>
            </p:cNvCxnSpPr>
            <p:nvPr/>
          </p:nvCxnSpPr>
          <p:spPr>
            <a:xfrm>
              <a:off x="2510971" y="3600451"/>
              <a:ext cx="390071" cy="45175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DF3D0747-AB52-41E5-A5E8-77357EDC71C4}"/>
                </a:ext>
              </a:extLst>
            </p:cNvPr>
            <p:cNvGrpSpPr/>
            <p:nvPr/>
          </p:nvGrpSpPr>
          <p:grpSpPr>
            <a:xfrm>
              <a:off x="3731622" y="2025951"/>
              <a:ext cx="737689" cy="2136020"/>
              <a:chOff x="4249782" y="2025951"/>
              <a:chExt cx="737689" cy="2136020"/>
            </a:xfrm>
          </p:grpSpPr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517D487A-D147-4ECA-BF6F-C0D930ED3D2D}"/>
                  </a:ext>
                </a:extLst>
              </p:cNvPr>
              <p:cNvSpPr/>
              <p:nvPr/>
            </p:nvSpPr>
            <p:spPr>
              <a:xfrm flipH="1">
                <a:off x="4767942" y="2949876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8702B23B-0A83-4994-9647-ABCF5E0C45A6}"/>
                  </a:ext>
                </a:extLst>
              </p:cNvPr>
              <p:cNvSpPr/>
              <p:nvPr/>
            </p:nvSpPr>
            <p:spPr>
              <a:xfrm flipH="1">
                <a:off x="4249782" y="2025951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C7D1FE4E-C527-4A54-A74E-48036DBE2B16}"/>
                  </a:ext>
                </a:extLst>
              </p:cNvPr>
              <p:cNvSpPr/>
              <p:nvPr/>
            </p:nvSpPr>
            <p:spPr>
              <a:xfrm flipH="1">
                <a:off x="4249782" y="2788253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1C9B3DDC-E497-487D-8833-A9CC745B08A2}"/>
                  </a:ext>
                </a:extLst>
              </p:cNvPr>
              <p:cNvSpPr/>
              <p:nvPr/>
            </p:nvSpPr>
            <p:spPr>
              <a:xfrm flipH="1">
                <a:off x="4249782" y="2407102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FDD0ACB7-C82E-45E1-BC38-5FB3BF432EA5}"/>
                  </a:ext>
                </a:extLst>
              </p:cNvPr>
              <p:cNvSpPr/>
              <p:nvPr/>
            </p:nvSpPr>
            <p:spPr>
              <a:xfrm flipH="1">
                <a:off x="4249782" y="3169405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E203FBB2-EABD-4BF5-873D-D58CA2AC9E7A}"/>
                  </a:ext>
                </a:extLst>
              </p:cNvPr>
              <p:cNvSpPr/>
              <p:nvPr/>
            </p:nvSpPr>
            <p:spPr>
              <a:xfrm flipH="1">
                <a:off x="4249782" y="3561291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CA105872-7724-4095-A739-FF0DB0FAB8A3}"/>
                  </a:ext>
                </a:extLst>
              </p:cNvPr>
              <p:cNvSpPr/>
              <p:nvPr/>
            </p:nvSpPr>
            <p:spPr>
              <a:xfrm flipH="1">
                <a:off x="4249782" y="3942442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ABA7BCB7-9AC9-49F5-8639-EEA43646C8CE}"/>
                  </a:ext>
                </a:extLst>
              </p:cNvPr>
              <p:cNvCxnSpPr>
                <a:cxnSpLocks/>
                <a:stCxn id="175" idx="6"/>
                <a:endCxn id="176" idx="2"/>
              </p:cNvCxnSpPr>
              <p:nvPr/>
            </p:nvCxnSpPr>
            <p:spPr>
              <a:xfrm flipH="1" flipV="1">
                <a:off x="4469311" y="2135716"/>
                <a:ext cx="298631" cy="923925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734284DA-A1EA-481B-A9AB-430E660E8EE5}"/>
                  </a:ext>
                </a:extLst>
              </p:cNvPr>
              <p:cNvCxnSpPr>
                <a:cxnSpLocks/>
                <a:stCxn id="175" idx="6"/>
                <a:endCxn id="178" idx="2"/>
              </p:cNvCxnSpPr>
              <p:nvPr/>
            </p:nvCxnSpPr>
            <p:spPr>
              <a:xfrm flipH="1" flipV="1">
                <a:off x="4469311" y="2516867"/>
                <a:ext cx="298631" cy="54277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94473493-8F6C-49E6-81AB-1BD174CF45E7}"/>
                  </a:ext>
                </a:extLst>
              </p:cNvPr>
              <p:cNvCxnSpPr>
                <a:cxnSpLocks/>
                <a:stCxn id="175" idx="6"/>
                <a:endCxn id="177" idx="2"/>
              </p:cNvCxnSpPr>
              <p:nvPr/>
            </p:nvCxnSpPr>
            <p:spPr>
              <a:xfrm flipH="1" flipV="1">
                <a:off x="4469311" y="2898018"/>
                <a:ext cx="298631" cy="161623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AA34179B-044D-4EC1-ABFA-87CF473746A6}"/>
                  </a:ext>
                </a:extLst>
              </p:cNvPr>
              <p:cNvCxnSpPr>
                <a:cxnSpLocks/>
                <a:stCxn id="175" idx="6"/>
                <a:endCxn id="179" idx="2"/>
              </p:cNvCxnSpPr>
              <p:nvPr/>
            </p:nvCxnSpPr>
            <p:spPr>
              <a:xfrm flipH="1">
                <a:off x="4469311" y="3059641"/>
                <a:ext cx="298631" cy="219529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28237A05-D9FC-43D4-9851-7A708ADF3308}"/>
                  </a:ext>
                </a:extLst>
              </p:cNvPr>
              <p:cNvCxnSpPr>
                <a:cxnSpLocks/>
                <a:stCxn id="175" idx="6"/>
                <a:endCxn id="180" idx="2"/>
              </p:cNvCxnSpPr>
              <p:nvPr/>
            </p:nvCxnSpPr>
            <p:spPr>
              <a:xfrm flipH="1">
                <a:off x="4469311" y="3059641"/>
                <a:ext cx="298631" cy="611415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9CBDE0BF-C5F7-4D62-B460-EA2CED5117FD}"/>
                  </a:ext>
                </a:extLst>
              </p:cNvPr>
              <p:cNvCxnSpPr>
                <a:cxnSpLocks/>
                <a:stCxn id="175" idx="6"/>
                <a:endCxn id="181" idx="2"/>
              </p:cNvCxnSpPr>
              <p:nvPr/>
            </p:nvCxnSpPr>
            <p:spPr>
              <a:xfrm flipH="1">
                <a:off x="4469311" y="3059641"/>
                <a:ext cx="298631" cy="99256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920DCE9D-01A3-41B6-B9D5-F670D8E09EFB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6133" y="3064899"/>
              <a:ext cx="252952" cy="27429"/>
            </a:xfrm>
            <a:prstGeom prst="rect">
              <a:avLst/>
            </a:prstGeom>
          </p:spPr>
        </p:pic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C9F93548-8391-4FC4-94EB-1FE6B3764B78}"/>
              </a:ext>
            </a:extLst>
          </p:cNvPr>
          <p:cNvSpPr txBox="1"/>
          <p:nvPr/>
        </p:nvSpPr>
        <p:spPr>
          <a:xfrm>
            <a:off x="1288756" y="1480975"/>
            <a:ext cx="2482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Cultural parent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72C6EF9-12D7-4667-9712-BA12AA6C0A85}"/>
              </a:ext>
            </a:extLst>
          </p:cNvPr>
          <p:cNvSpPr txBox="1"/>
          <p:nvPr/>
        </p:nvSpPr>
        <p:spPr>
          <a:xfrm>
            <a:off x="8322277" y="1482200"/>
            <a:ext cx="2482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Cultural child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99072F6-9EC3-459C-A3ED-104272A40026}"/>
              </a:ext>
            </a:extLst>
          </p:cNvPr>
          <p:cNvSpPr txBox="1"/>
          <p:nvPr/>
        </p:nvSpPr>
        <p:spPr>
          <a:xfrm>
            <a:off x="4854579" y="1480975"/>
            <a:ext cx="2482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Data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019" y="3285962"/>
            <a:ext cx="1476228" cy="406148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644DE026-921E-4DE9-A719-EE19E2D7697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139" y="3327999"/>
            <a:ext cx="486402" cy="2772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019" y="4012283"/>
            <a:ext cx="1476228" cy="406148"/>
          </a:xfrm>
          <a:prstGeom prst="rect">
            <a:avLst/>
          </a:prstGeom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E34F3981-2176-4776-8A48-BA22A919C5B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139" y="4054321"/>
            <a:ext cx="466946" cy="2796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019" y="4740248"/>
            <a:ext cx="1476228" cy="406148"/>
          </a:xfrm>
          <a:prstGeom prst="rect">
            <a:avLst/>
          </a:prstGeom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A2D16E3A-E342-4A43-8518-10BDBF09448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139" y="4782286"/>
            <a:ext cx="466946" cy="279683"/>
          </a:xfrm>
          <a:prstGeom prst="rect">
            <a:avLst/>
          </a:prstGeom>
        </p:spPr>
      </p:pic>
      <p:pic>
        <p:nvPicPr>
          <p:cNvPr id="214" name="Picture 213">
            <a:extLst>
              <a:ext uri="{FF2B5EF4-FFF2-40B4-BE49-F238E27FC236}">
                <a16:creationId xmlns:a16="http://schemas.microsoft.com/office/drawing/2014/main" id="{5F8164A0-D478-41A8-92F1-F4429C456D9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85214" y="5637086"/>
            <a:ext cx="252952" cy="274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471" y="2537572"/>
            <a:ext cx="1476228" cy="406148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644DE026-921E-4DE9-A719-EE19E2D76970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139" y="2600082"/>
            <a:ext cx="486402" cy="277251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6C9D24B8-F578-F8F0-67DE-2A3D1AD1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evolution of monotonicity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164216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C4782F2-2414-44F5-A373-B51EA2ED5858}"/>
              </a:ext>
            </a:extLst>
          </p:cNvPr>
          <p:cNvGrpSpPr/>
          <p:nvPr/>
        </p:nvGrpSpPr>
        <p:grpSpPr>
          <a:xfrm rot="5400000">
            <a:off x="1369733" y="3239159"/>
            <a:ext cx="2177869" cy="2136020"/>
            <a:chOff x="2291442" y="2025951"/>
            <a:chExt cx="2177869" cy="213602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27D234D-3172-48D3-87A7-0698062F9572}"/>
                </a:ext>
              </a:extLst>
            </p:cNvPr>
            <p:cNvSpPr/>
            <p:nvPr/>
          </p:nvSpPr>
          <p:spPr>
            <a:xfrm>
              <a:off x="2291442" y="2347232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E92CB2C-2E89-4934-8DF5-063FAC2060C0}"/>
                </a:ext>
              </a:extLst>
            </p:cNvPr>
            <p:cNvSpPr/>
            <p:nvPr/>
          </p:nvSpPr>
          <p:spPr>
            <a:xfrm>
              <a:off x="2291442" y="3109534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EFE41FE-83D8-4D37-BC45-5E39356FBD01}"/>
                </a:ext>
              </a:extLst>
            </p:cNvPr>
            <p:cNvSpPr/>
            <p:nvPr/>
          </p:nvSpPr>
          <p:spPr>
            <a:xfrm>
              <a:off x="2291442" y="2728383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74C1115-C59D-4EE0-B12B-F877D9E9E734}"/>
                </a:ext>
              </a:extLst>
            </p:cNvPr>
            <p:cNvSpPr/>
            <p:nvPr/>
          </p:nvSpPr>
          <p:spPr>
            <a:xfrm>
              <a:off x="2291442" y="3490686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8F931EA-830B-440E-B17D-3AAEF2413475}"/>
                </a:ext>
              </a:extLst>
            </p:cNvPr>
            <p:cNvSpPr/>
            <p:nvPr/>
          </p:nvSpPr>
          <p:spPr>
            <a:xfrm>
              <a:off x="2901042" y="2025951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BCA983C-7538-40B4-A6BE-26FBC7661A86}"/>
                </a:ext>
              </a:extLst>
            </p:cNvPr>
            <p:cNvSpPr/>
            <p:nvPr/>
          </p:nvSpPr>
          <p:spPr>
            <a:xfrm>
              <a:off x="2901042" y="2788253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A328EBD-9479-4177-AD29-DDC4602BA8CE}"/>
                </a:ext>
              </a:extLst>
            </p:cNvPr>
            <p:cNvSpPr/>
            <p:nvPr/>
          </p:nvSpPr>
          <p:spPr>
            <a:xfrm>
              <a:off x="2901042" y="2407102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7E23CFE-DAAC-40A3-9B59-D50F65A699EA}"/>
                </a:ext>
              </a:extLst>
            </p:cNvPr>
            <p:cNvSpPr/>
            <p:nvPr/>
          </p:nvSpPr>
          <p:spPr>
            <a:xfrm>
              <a:off x="2901042" y="3169405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1951999-A3A1-4DDE-B342-6E5528274143}"/>
                </a:ext>
              </a:extLst>
            </p:cNvPr>
            <p:cNvSpPr/>
            <p:nvPr/>
          </p:nvSpPr>
          <p:spPr>
            <a:xfrm>
              <a:off x="2901042" y="3561291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7FBFF2F-766C-4624-B1A9-FEEDA93E4725}"/>
                </a:ext>
              </a:extLst>
            </p:cNvPr>
            <p:cNvSpPr/>
            <p:nvPr/>
          </p:nvSpPr>
          <p:spPr>
            <a:xfrm>
              <a:off x="2901042" y="3942442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E34FA58-4E12-4BF6-93ED-65749F501C43}"/>
                </a:ext>
              </a:extLst>
            </p:cNvPr>
            <p:cNvCxnSpPr>
              <a:stCxn id="3" idx="6"/>
              <a:endCxn id="8" idx="2"/>
            </p:cNvCxnSpPr>
            <p:nvPr/>
          </p:nvCxnSpPr>
          <p:spPr>
            <a:xfrm flipV="1">
              <a:off x="2510971" y="2135716"/>
              <a:ext cx="390071" cy="3212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B164552-669C-403B-BD76-A0DE1A562909}"/>
                </a:ext>
              </a:extLst>
            </p:cNvPr>
            <p:cNvCxnSpPr>
              <a:cxnSpLocks/>
              <a:stCxn id="3" idx="6"/>
              <a:endCxn id="10" idx="2"/>
            </p:cNvCxnSpPr>
            <p:nvPr/>
          </p:nvCxnSpPr>
          <p:spPr>
            <a:xfrm>
              <a:off x="2510971" y="2456997"/>
              <a:ext cx="390071" cy="5987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F3425E6-9EEC-43B9-A71E-944C5DA8F2C6}"/>
                </a:ext>
              </a:extLst>
            </p:cNvPr>
            <p:cNvCxnSpPr>
              <a:cxnSpLocks/>
              <a:stCxn id="3" idx="6"/>
              <a:endCxn id="9" idx="2"/>
            </p:cNvCxnSpPr>
            <p:nvPr/>
          </p:nvCxnSpPr>
          <p:spPr>
            <a:xfrm>
              <a:off x="2510971" y="2456997"/>
              <a:ext cx="390071" cy="44102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1B72DA-6BEF-4336-8BCD-CC6B451C2483}"/>
                </a:ext>
              </a:extLst>
            </p:cNvPr>
            <p:cNvCxnSpPr>
              <a:cxnSpLocks/>
              <a:stCxn id="3" idx="6"/>
              <a:endCxn id="11" idx="2"/>
            </p:cNvCxnSpPr>
            <p:nvPr/>
          </p:nvCxnSpPr>
          <p:spPr>
            <a:xfrm>
              <a:off x="2510971" y="2456997"/>
              <a:ext cx="390071" cy="82217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EBC04F4-C169-4D32-A5E0-75FFB746AC7A}"/>
                </a:ext>
              </a:extLst>
            </p:cNvPr>
            <p:cNvCxnSpPr>
              <a:cxnSpLocks/>
              <a:stCxn id="3" idx="6"/>
              <a:endCxn id="12" idx="2"/>
            </p:cNvCxnSpPr>
            <p:nvPr/>
          </p:nvCxnSpPr>
          <p:spPr>
            <a:xfrm>
              <a:off x="2510971" y="2456997"/>
              <a:ext cx="390071" cy="121405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4254593-6563-47A6-AE52-8226123DD7C1}"/>
                </a:ext>
              </a:extLst>
            </p:cNvPr>
            <p:cNvCxnSpPr>
              <a:cxnSpLocks/>
              <a:stCxn id="3" idx="6"/>
              <a:endCxn id="13" idx="2"/>
            </p:cNvCxnSpPr>
            <p:nvPr/>
          </p:nvCxnSpPr>
          <p:spPr>
            <a:xfrm>
              <a:off x="2510971" y="2456997"/>
              <a:ext cx="390071" cy="159521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34DA67F-D640-480C-A591-81AD82FDA37D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 flipV="1">
              <a:off x="2510971" y="2135716"/>
              <a:ext cx="390071" cy="70243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5571410-6DDD-4149-B4FD-5B50023F50E2}"/>
                </a:ext>
              </a:extLst>
            </p:cNvPr>
            <p:cNvCxnSpPr>
              <a:cxnSpLocks/>
              <a:stCxn id="4" idx="6"/>
              <a:endCxn id="8" idx="2"/>
            </p:cNvCxnSpPr>
            <p:nvPr/>
          </p:nvCxnSpPr>
          <p:spPr>
            <a:xfrm flipV="1">
              <a:off x="2510971" y="2135716"/>
              <a:ext cx="390071" cy="108358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BB49629-6B06-4EF9-B99D-5C168356C1EC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 flipV="1">
              <a:off x="2510971" y="2135716"/>
              <a:ext cx="390071" cy="146473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89A2A41-C6A2-4D01-8B1B-207F2734D3D4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 flipV="1">
              <a:off x="2510971" y="2516867"/>
              <a:ext cx="390071" cy="3212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546355-DF48-493F-8284-F6028B35C12A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>
              <a:off x="2510971" y="2838148"/>
              <a:ext cx="390071" cy="5987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5CE4A54-9566-4FC8-B674-988B51AB4DEF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2510971" y="2838148"/>
              <a:ext cx="390071" cy="4410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450A065-6617-460A-A8FA-39A4815158AE}"/>
                </a:ext>
              </a:extLst>
            </p:cNvPr>
            <p:cNvCxnSpPr>
              <a:cxnSpLocks/>
              <a:stCxn id="5" idx="6"/>
              <a:endCxn id="12" idx="2"/>
            </p:cNvCxnSpPr>
            <p:nvPr/>
          </p:nvCxnSpPr>
          <p:spPr>
            <a:xfrm>
              <a:off x="2510971" y="2838148"/>
              <a:ext cx="390071" cy="8329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17763F2-1776-4117-ADFB-9A634CF361B0}"/>
                </a:ext>
              </a:extLst>
            </p:cNvPr>
            <p:cNvCxnSpPr>
              <a:cxnSpLocks/>
              <a:stCxn id="5" idx="6"/>
              <a:endCxn id="13" idx="2"/>
            </p:cNvCxnSpPr>
            <p:nvPr/>
          </p:nvCxnSpPr>
          <p:spPr>
            <a:xfrm>
              <a:off x="2510971" y="2838148"/>
              <a:ext cx="390071" cy="121405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456AE87-35C7-49F5-89FB-2221968A1834}"/>
                </a:ext>
              </a:extLst>
            </p:cNvPr>
            <p:cNvCxnSpPr>
              <a:cxnSpLocks/>
              <a:stCxn id="4" idx="6"/>
              <a:endCxn id="10" idx="2"/>
            </p:cNvCxnSpPr>
            <p:nvPr/>
          </p:nvCxnSpPr>
          <p:spPr>
            <a:xfrm flipV="1">
              <a:off x="2510971" y="2516867"/>
              <a:ext cx="390071" cy="70243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7959526-6680-478E-B4D6-9D16BBAF12A0}"/>
                </a:ext>
              </a:extLst>
            </p:cNvPr>
            <p:cNvCxnSpPr>
              <a:cxnSpLocks/>
              <a:stCxn id="4" idx="6"/>
              <a:endCxn id="9" idx="2"/>
            </p:cNvCxnSpPr>
            <p:nvPr/>
          </p:nvCxnSpPr>
          <p:spPr>
            <a:xfrm flipV="1">
              <a:off x="2510971" y="2898018"/>
              <a:ext cx="390071" cy="3212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9D0C087-8546-461E-9F22-5EFB987332C8}"/>
                </a:ext>
              </a:extLst>
            </p:cNvPr>
            <p:cNvCxnSpPr>
              <a:cxnSpLocks/>
              <a:stCxn id="4" idx="6"/>
              <a:endCxn id="11" idx="2"/>
            </p:cNvCxnSpPr>
            <p:nvPr/>
          </p:nvCxnSpPr>
          <p:spPr>
            <a:xfrm>
              <a:off x="2510971" y="3219299"/>
              <a:ext cx="390071" cy="598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E6F26C0-54A9-4EF9-83B5-CFBE59EF982D}"/>
                </a:ext>
              </a:extLst>
            </p:cNvPr>
            <p:cNvCxnSpPr>
              <a:cxnSpLocks/>
              <a:stCxn id="4" idx="6"/>
              <a:endCxn id="12" idx="2"/>
            </p:cNvCxnSpPr>
            <p:nvPr/>
          </p:nvCxnSpPr>
          <p:spPr>
            <a:xfrm>
              <a:off x="2510971" y="3219299"/>
              <a:ext cx="390071" cy="45175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5B29D19-2D01-431A-96CF-AFAB9B5140FE}"/>
                </a:ext>
              </a:extLst>
            </p:cNvPr>
            <p:cNvCxnSpPr>
              <a:cxnSpLocks/>
              <a:stCxn id="4" idx="6"/>
              <a:endCxn id="13" idx="2"/>
            </p:cNvCxnSpPr>
            <p:nvPr/>
          </p:nvCxnSpPr>
          <p:spPr>
            <a:xfrm>
              <a:off x="2510971" y="3219299"/>
              <a:ext cx="390071" cy="8329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C4F19C5-66AE-4A0D-AD21-5AC99E8F0D90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 flipV="1">
              <a:off x="2510971" y="2135716"/>
              <a:ext cx="390071" cy="146473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DBF114B-3F27-4110-A4DE-85A1007303AF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 flipV="1">
              <a:off x="2510971" y="2516867"/>
              <a:ext cx="390071" cy="108358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929814E-D517-47EB-832A-72ABF6B109D7}"/>
                </a:ext>
              </a:extLst>
            </p:cNvPr>
            <p:cNvCxnSpPr>
              <a:cxnSpLocks/>
              <a:stCxn id="6" idx="6"/>
              <a:endCxn id="9" idx="2"/>
            </p:cNvCxnSpPr>
            <p:nvPr/>
          </p:nvCxnSpPr>
          <p:spPr>
            <a:xfrm flipV="1">
              <a:off x="2510971" y="2898018"/>
              <a:ext cx="390071" cy="70243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4D816FB-61FA-442E-ACC0-CE6CFAC7A00F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 flipV="1">
              <a:off x="2510971" y="3279170"/>
              <a:ext cx="390071" cy="3212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558029EE-E341-4AD3-9152-3452BCF1F952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2510971" y="3600451"/>
              <a:ext cx="390071" cy="7060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3FD69A4-8B42-409C-816F-488A10D7EF63}"/>
                </a:ext>
              </a:extLst>
            </p:cNvPr>
            <p:cNvCxnSpPr>
              <a:cxnSpLocks/>
              <a:stCxn id="6" idx="6"/>
              <a:endCxn id="13" idx="2"/>
            </p:cNvCxnSpPr>
            <p:nvPr/>
          </p:nvCxnSpPr>
          <p:spPr>
            <a:xfrm>
              <a:off x="2510971" y="3600451"/>
              <a:ext cx="390071" cy="45175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42ADD87C-AFA4-4CFE-B439-18F3B23D0559}"/>
                </a:ext>
              </a:extLst>
            </p:cNvPr>
            <p:cNvGrpSpPr/>
            <p:nvPr/>
          </p:nvGrpSpPr>
          <p:grpSpPr>
            <a:xfrm>
              <a:off x="3731622" y="2025951"/>
              <a:ext cx="737689" cy="2136020"/>
              <a:chOff x="4249782" y="2025951"/>
              <a:chExt cx="737689" cy="2136020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C284248-875C-4A05-8BC1-6249D429C253}"/>
                  </a:ext>
                </a:extLst>
              </p:cNvPr>
              <p:cNvSpPr/>
              <p:nvPr/>
            </p:nvSpPr>
            <p:spPr>
              <a:xfrm flipH="1">
                <a:off x="4767942" y="2949876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03CD7F98-9CB9-496A-A2CB-23A3D7B7E750}"/>
                  </a:ext>
                </a:extLst>
              </p:cNvPr>
              <p:cNvSpPr/>
              <p:nvPr/>
            </p:nvSpPr>
            <p:spPr>
              <a:xfrm flipH="1">
                <a:off x="4249782" y="2025951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EEB8A3E-D246-4B64-A04F-37429349FD76}"/>
                  </a:ext>
                </a:extLst>
              </p:cNvPr>
              <p:cNvSpPr/>
              <p:nvPr/>
            </p:nvSpPr>
            <p:spPr>
              <a:xfrm flipH="1">
                <a:off x="4249782" y="2788253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4F138291-55B5-4689-9FDF-74014F4F8538}"/>
                  </a:ext>
                </a:extLst>
              </p:cNvPr>
              <p:cNvSpPr/>
              <p:nvPr/>
            </p:nvSpPr>
            <p:spPr>
              <a:xfrm flipH="1">
                <a:off x="4249782" y="2407102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D32AFF14-40DD-4AE2-A21F-65617E000CD0}"/>
                  </a:ext>
                </a:extLst>
              </p:cNvPr>
              <p:cNvSpPr/>
              <p:nvPr/>
            </p:nvSpPr>
            <p:spPr>
              <a:xfrm flipH="1">
                <a:off x="4249782" y="3169405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84D71D8-4B10-4BBD-B3F6-DABB20096A1A}"/>
                  </a:ext>
                </a:extLst>
              </p:cNvPr>
              <p:cNvSpPr/>
              <p:nvPr/>
            </p:nvSpPr>
            <p:spPr>
              <a:xfrm flipH="1">
                <a:off x="4249782" y="3561291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3A11AD7-5369-4D72-BDA0-2F048333BAB2}"/>
                  </a:ext>
                </a:extLst>
              </p:cNvPr>
              <p:cNvSpPr/>
              <p:nvPr/>
            </p:nvSpPr>
            <p:spPr>
              <a:xfrm flipH="1">
                <a:off x="4249782" y="3942442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7E367023-8726-4B29-B2E4-47F16AEC26F9}"/>
                  </a:ext>
                </a:extLst>
              </p:cNvPr>
              <p:cNvCxnSpPr>
                <a:cxnSpLocks/>
                <a:stCxn id="91" idx="6"/>
                <a:endCxn id="93" idx="2"/>
              </p:cNvCxnSpPr>
              <p:nvPr/>
            </p:nvCxnSpPr>
            <p:spPr>
              <a:xfrm flipH="1" flipV="1">
                <a:off x="4469311" y="2135716"/>
                <a:ext cx="298631" cy="923925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78774374-AC0C-4498-A1AD-AB9023537D2E}"/>
                  </a:ext>
                </a:extLst>
              </p:cNvPr>
              <p:cNvCxnSpPr>
                <a:cxnSpLocks/>
                <a:stCxn id="91" idx="6"/>
                <a:endCxn id="95" idx="2"/>
              </p:cNvCxnSpPr>
              <p:nvPr/>
            </p:nvCxnSpPr>
            <p:spPr>
              <a:xfrm flipH="1" flipV="1">
                <a:off x="4469311" y="2516867"/>
                <a:ext cx="298631" cy="54277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5DCAE00A-967A-4AE4-A3EE-AB692AA736EF}"/>
                  </a:ext>
                </a:extLst>
              </p:cNvPr>
              <p:cNvCxnSpPr>
                <a:cxnSpLocks/>
                <a:stCxn id="91" idx="6"/>
                <a:endCxn id="94" idx="2"/>
              </p:cNvCxnSpPr>
              <p:nvPr/>
            </p:nvCxnSpPr>
            <p:spPr>
              <a:xfrm flipH="1" flipV="1">
                <a:off x="4469311" y="2898018"/>
                <a:ext cx="298631" cy="161623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3AB967EE-CB13-4A38-A130-CC10E266A67D}"/>
                  </a:ext>
                </a:extLst>
              </p:cNvPr>
              <p:cNvCxnSpPr>
                <a:cxnSpLocks/>
                <a:stCxn id="91" idx="6"/>
                <a:endCxn id="96" idx="2"/>
              </p:cNvCxnSpPr>
              <p:nvPr/>
            </p:nvCxnSpPr>
            <p:spPr>
              <a:xfrm flipH="1">
                <a:off x="4469311" y="3059641"/>
                <a:ext cx="298631" cy="219529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7C554901-F40A-4C15-9E10-71482AE6B93C}"/>
                  </a:ext>
                </a:extLst>
              </p:cNvPr>
              <p:cNvCxnSpPr>
                <a:cxnSpLocks/>
                <a:stCxn id="91" idx="6"/>
                <a:endCxn id="97" idx="2"/>
              </p:cNvCxnSpPr>
              <p:nvPr/>
            </p:nvCxnSpPr>
            <p:spPr>
              <a:xfrm flipH="1">
                <a:off x="4469311" y="3059641"/>
                <a:ext cx="298631" cy="611415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15BA7C57-8C09-46FD-AA28-AE314138A2C3}"/>
                  </a:ext>
                </a:extLst>
              </p:cNvPr>
              <p:cNvCxnSpPr>
                <a:cxnSpLocks/>
                <a:stCxn id="91" idx="6"/>
                <a:endCxn id="98" idx="2"/>
              </p:cNvCxnSpPr>
              <p:nvPr/>
            </p:nvCxnSpPr>
            <p:spPr>
              <a:xfrm flipH="1">
                <a:off x="4469311" y="3059641"/>
                <a:ext cx="298631" cy="99256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2F33B6D7-8214-4DB0-846C-B4EA3E17EDB8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6133" y="3064899"/>
              <a:ext cx="252952" cy="27429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758F118-3AEC-4E0F-8C61-524FB70A186F}"/>
              </a:ext>
            </a:extLst>
          </p:cNvPr>
          <p:cNvGrpSpPr/>
          <p:nvPr/>
        </p:nvGrpSpPr>
        <p:grpSpPr>
          <a:xfrm rot="5400000">
            <a:off x="8388584" y="3239160"/>
            <a:ext cx="2177869" cy="2136020"/>
            <a:chOff x="2291442" y="2025951"/>
            <a:chExt cx="2177869" cy="2136020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BA8BD59-F381-4170-B693-8A4186A20502}"/>
                </a:ext>
              </a:extLst>
            </p:cNvPr>
            <p:cNvSpPr/>
            <p:nvPr/>
          </p:nvSpPr>
          <p:spPr>
            <a:xfrm>
              <a:off x="2291442" y="2347232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3870F4D-CDF9-4206-8BED-2D2A8D654F9C}"/>
                </a:ext>
              </a:extLst>
            </p:cNvPr>
            <p:cNvSpPr/>
            <p:nvPr/>
          </p:nvSpPr>
          <p:spPr>
            <a:xfrm>
              <a:off x="2291442" y="3109534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918138CF-3DD2-4FD2-86CA-887C43A06247}"/>
                </a:ext>
              </a:extLst>
            </p:cNvPr>
            <p:cNvSpPr/>
            <p:nvPr/>
          </p:nvSpPr>
          <p:spPr>
            <a:xfrm>
              <a:off x="2291442" y="2728383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3D274B7E-FD44-48F8-8F87-1E0E6596878E}"/>
                </a:ext>
              </a:extLst>
            </p:cNvPr>
            <p:cNvSpPr/>
            <p:nvPr/>
          </p:nvSpPr>
          <p:spPr>
            <a:xfrm>
              <a:off x="2291442" y="3490686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6F217E3A-1CFE-448A-A97D-F302FC53CA33}"/>
                </a:ext>
              </a:extLst>
            </p:cNvPr>
            <p:cNvSpPr/>
            <p:nvPr/>
          </p:nvSpPr>
          <p:spPr>
            <a:xfrm>
              <a:off x="2901042" y="2025951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9AA0BC6A-5250-417B-B88D-8F6F6991FF98}"/>
                </a:ext>
              </a:extLst>
            </p:cNvPr>
            <p:cNvSpPr/>
            <p:nvPr/>
          </p:nvSpPr>
          <p:spPr>
            <a:xfrm>
              <a:off x="2901042" y="2788253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420B5E97-44D7-489D-A565-8EF8AA5D525D}"/>
                </a:ext>
              </a:extLst>
            </p:cNvPr>
            <p:cNvSpPr/>
            <p:nvPr/>
          </p:nvSpPr>
          <p:spPr>
            <a:xfrm>
              <a:off x="2901042" y="2407102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B4127CB-1C63-4150-BF95-30D2F282FE20}"/>
                </a:ext>
              </a:extLst>
            </p:cNvPr>
            <p:cNvSpPr/>
            <p:nvPr/>
          </p:nvSpPr>
          <p:spPr>
            <a:xfrm>
              <a:off x="2901042" y="3169405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176BFEE-2774-47CF-80B4-6B98D8D911AB}"/>
                </a:ext>
              </a:extLst>
            </p:cNvPr>
            <p:cNvSpPr/>
            <p:nvPr/>
          </p:nvSpPr>
          <p:spPr>
            <a:xfrm>
              <a:off x="2901042" y="3561291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408FC885-4D7F-4EBC-A977-8FA648B36711}"/>
                </a:ext>
              </a:extLst>
            </p:cNvPr>
            <p:cNvSpPr/>
            <p:nvPr/>
          </p:nvSpPr>
          <p:spPr>
            <a:xfrm>
              <a:off x="2901042" y="3942442"/>
              <a:ext cx="219529" cy="2195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099F3103-12DC-446A-B5D2-B0557C7CD152}"/>
                </a:ext>
              </a:extLst>
            </p:cNvPr>
            <p:cNvCxnSpPr>
              <a:stCxn id="138" idx="6"/>
              <a:endCxn id="142" idx="2"/>
            </p:cNvCxnSpPr>
            <p:nvPr/>
          </p:nvCxnSpPr>
          <p:spPr>
            <a:xfrm flipV="1">
              <a:off x="2510971" y="2135716"/>
              <a:ext cx="390071" cy="3212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D2AFAC4-970B-4C78-9859-B5D50D112FA7}"/>
                </a:ext>
              </a:extLst>
            </p:cNvPr>
            <p:cNvCxnSpPr>
              <a:cxnSpLocks/>
              <a:stCxn id="138" idx="6"/>
              <a:endCxn id="144" idx="2"/>
            </p:cNvCxnSpPr>
            <p:nvPr/>
          </p:nvCxnSpPr>
          <p:spPr>
            <a:xfrm>
              <a:off x="2510971" y="2456997"/>
              <a:ext cx="390071" cy="5987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C5FD2FC-B8C1-445D-8750-C11E92526168}"/>
                </a:ext>
              </a:extLst>
            </p:cNvPr>
            <p:cNvCxnSpPr>
              <a:cxnSpLocks/>
              <a:stCxn id="138" idx="6"/>
              <a:endCxn id="143" idx="2"/>
            </p:cNvCxnSpPr>
            <p:nvPr/>
          </p:nvCxnSpPr>
          <p:spPr>
            <a:xfrm>
              <a:off x="2510971" y="2456997"/>
              <a:ext cx="390071" cy="44102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304CC54B-D538-476E-AA00-103864CEB621}"/>
                </a:ext>
              </a:extLst>
            </p:cNvPr>
            <p:cNvCxnSpPr>
              <a:cxnSpLocks/>
              <a:stCxn id="138" idx="6"/>
              <a:endCxn id="145" idx="2"/>
            </p:cNvCxnSpPr>
            <p:nvPr/>
          </p:nvCxnSpPr>
          <p:spPr>
            <a:xfrm>
              <a:off x="2510971" y="2456997"/>
              <a:ext cx="390071" cy="82217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42D9441-62C2-4886-B283-1D74C7A0ECA1}"/>
                </a:ext>
              </a:extLst>
            </p:cNvPr>
            <p:cNvCxnSpPr>
              <a:cxnSpLocks/>
              <a:stCxn id="138" idx="6"/>
              <a:endCxn id="146" idx="2"/>
            </p:cNvCxnSpPr>
            <p:nvPr/>
          </p:nvCxnSpPr>
          <p:spPr>
            <a:xfrm>
              <a:off x="2510971" y="2456997"/>
              <a:ext cx="390071" cy="121405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5A9D4021-583C-47A8-8D68-61BF4CD8E760}"/>
                </a:ext>
              </a:extLst>
            </p:cNvPr>
            <p:cNvCxnSpPr>
              <a:cxnSpLocks/>
              <a:stCxn id="138" idx="6"/>
              <a:endCxn id="147" idx="2"/>
            </p:cNvCxnSpPr>
            <p:nvPr/>
          </p:nvCxnSpPr>
          <p:spPr>
            <a:xfrm>
              <a:off x="2510971" y="2456997"/>
              <a:ext cx="390071" cy="159521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9D2CBDE9-7CA8-4144-B199-C7994D0756E5}"/>
                </a:ext>
              </a:extLst>
            </p:cNvPr>
            <p:cNvCxnSpPr>
              <a:cxnSpLocks/>
              <a:stCxn id="140" idx="6"/>
              <a:endCxn id="142" idx="2"/>
            </p:cNvCxnSpPr>
            <p:nvPr/>
          </p:nvCxnSpPr>
          <p:spPr>
            <a:xfrm flipV="1">
              <a:off x="2510971" y="2135716"/>
              <a:ext cx="390071" cy="70243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1106FB48-0C2B-47F6-A523-EA759DAB4360}"/>
                </a:ext>
              </a:extLst>
            </p:cNvPr>
            <p:cNvCxnSpPr>
              <a:cxnSpLocks/>
              <a:stCxn id="139" idx="6"/>
              <a:endCxn id="142" idx="2"/>
            </p:cNvCxnSpPr>
            <p:nvPr/>
          </p:nvCxnSpPr>
          <p:spPr>
            <a:xfrm flipV="1">
              <a:off x="2510971" y="2135716"/>
              <a:ext cx="390071" cy="108358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5AB2F0C1-F9F0-4D96-A5DC-D1D3041FB7C1}"/>
                </a:ext>
              </a:extLst>
            </p:cNvPr>
            <p:cNvCxnSpPr>
              <a:cxnSpLocks/>
              <a:stCxn id="141" idx="6"/>
              <a:endCxn id="142" idx="2"/>
            </p:cNvCxnSpPr>
            <p:nvPr/>
          </p:nvCxnSpPr>
          <p:spPr>
            <a:xfrm flipV="1">
              <a:off x="2510971" y="2135716"/>
              <a:ext cx="390071" cy="146473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CE8BD0FD-F8CB-4CFC-A830-E41E91363182}"/>
                </a:ext>
              </a:extLst>
            </p:cNvPr>
            <p:cNvCxnSpPr>
              <a:cxnSpLocks/>
              <a:stCxn id="140" idx="6"/>
              <a:endCxn id="144" idx="2"/>
            </p:cNvCxnSpPr>
            <p:nvPr/>
          </p:nvCxnSpPr>
          <p:spPr>
            <a:xfrm flipV="1">
              <a:off x="2510971" y="2516867"/>
              <a:ext cx="390071" cy="3212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8FBE16D2-0A7F-4A3E-9788-E1BEC6C5E889}"/>
                </a:ext>
              </a:extLst>
            </p:cNvPr>
            <p:cNvCxnSpPr>
              <a:cxnSpLocks/>
              <a:stCxn id="140" idx="6"/>
              <a:endCxn id="143" idx="2"/>
            </p:cNvCxnSpPr>
            <p:nvPr/>
          </p:nvCxnSpPr>
          <p:spPr>
            <a:xfrm>
              <a:off x="2510971" y="2838148"/>
              <a:ext cx="390071" cy="5987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A09086FF-0112-4797-8FEA-B6131102D059}"/>
                </a:ext>
              </a:extLst>
            </p:cNvPr>
            <p:cNvCxnSpPr>
              <a:cxnSpLocks/>
              <a:stCxn id="140" idx="6"/>
              <a:endCxn id="145" idx="2"/>
            </p:cNvCxnSpPr>
            <p:nvPr/>
          </p:nvCxnSpPr>
          <p:spPr>
            <a:xfrm>
              <a:off x="2510971" y="2838148"/>
              <a:ext cx="390071" cy="4410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9C90FBCA-4624-4A62-800C-5CDB81FFDD68}"/>
                </a:ext>
              </a:extLst>
            </p:cNvPr>
            <p:cNvCxnSpPr>
              <a:cxnSpLocks/>
              <a:stCxn id="140" idx="6"/>
              <a:endCxn id="146" idx="2"/>
            </p:cNvCxnSpPr>
            <p:nvPr/>
          </p:nvCxnSpPr>
          <p:spPr>
            <a:xfrm>
              <a:off x="2510971" y="2838148"/>
              <a:ext cx="390071" cy="8329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29AF970C-9E38-4229-9596-4D06D4523306}"/>
                </a:ext>
              </a:extLst>
            </p:cNvPr>
            <p:cNvCxnSpPr>
              <a:cxnSpLocks/>
              <a:stCxn id="140" idx="6"/>
              <a:endCxn id="147" idx="2"/>
            </p:cNvCxnSpPr>
            <p:nvPr/>
          </p:nvCxnSpPr>
          <p:spPr>
            <a:xfrm>
              <a:off x="2510971" y="2838148"/>
              <a:ext cx="390071" cy="121405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37FBA31F-10B5-4116-865E-A53CFA9BA67B}"/>
                </a:ext>
              </a:extLst>
            </p:cNvPr>
            <p:cNvCxnSpPr>
              <a:cxnSpLocks/>
              <a:stCxn id="139" idx="6"/>
              <a:endCxn id="144" idx="2"/>
            </p:cNvCxnSpPr>
            <p:nvPr/>
          </p:nvCxnSpPr>
          <p:spPr>
            <a:xfrm flipV="1">
              <a:off x="2510971" y="2516867"/>
              <a:ext cx="390071" cy="70243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CDEF3632-4992-4242-B9D6-66728C4B58BD}"/>
                </a:ext>
              </a:extLst>
            </p:cNvPr>
            <p:cNvCxnSpPr>
              <a:cxnSpLocks/>
              <a:stCxn id="139" idx="6"/>
              <a:endCxn id="143" idx="2"/>
            </p:cNvCxnSpPr>
            <p:nvPr/>
          </p:nvCxnSpPr>
          <p:spPr>
            <a:xfrm flipV="1">
              <a:off x="2510971" y="2898018"/>
              <a:ext cx="390071" cy="3212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32343D6D-F6C7-4AC8-8F4B-88D21BF4E689}"/>
                </a:ext>
              </a:extLst>
            </p:cNvPr>
            <p:cNvCxnSpPr>
              <a:cxnSpLocks/>
              <a:stCxn id="139" idx="6"/>
              <a:endCxn id="145" idx="2"/>
            </p:cNvCxnSpPr>
            <p:nvPr/>
          </p:nvCxnSpPr>
          <p:spPr>
            <a:xfrm>
              <a:off x="2510971" y="3219299"/>
              <a:ext cx="390071" cy="598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14DDDFE1-30B8-4826-95E6-4977FA2BD488}"/>
                </a:ext>
              </a:extLst>
            </p:cNvPr>
            <p:cNvCxnSpPr>
              <a:cxnSpLocks/>
              <a:stCxn id="139" idx="6"/>
              <a:endCxn id="146" idx="2"/>
            </p:cNvCxnSpPr>
            <p:nvPr/>
          </p:nvCxnSpPr>
          <p:spPr>
            <a:xfrm>
              <a:off x="2510971" y="3219299"/>
              <a:ext cx="390071" cy="45175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64D9134-5C29-4912-9774-24416E9C37B6}"/>
                </a:ext>
              </a:extLst>
            </p:cNvPr>
            <p:cNvCxnSpPr>
              <a:cxnSpLocks/>
              <a:stCxn id="139" idx="6"/>
              <a:endCxn id="147" idx="2"/>
            </p:cNvCxnSpPr>
            <p:nvPr/>
          </p:nvCxnSpPr>
          <p:spPr>
            <a:xfrm>
              <a:off x="2510971" y="3219299"/>
              <a:ext cx="390071" cy="8329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CDB5B62F-5727-40DC-923E-14FF2A9A59FF}"/>
                </a:ext>
              </a:extLst>
            </p:cNvPr>
            <p:cNvCxnSpPr>
              <a:cxnSpLocks/>
              <a:stCxn id="141" idx="6"/>
              <a:endCxn id="142" idx="2"/>
            </p:cNvCxnSpPr>
            <p:nvPr/>
          </p:nvCxnSpPr>
          <p:spPr>
            <a:xfrm flipV="1">
              <a:off x="2510971" y="2135716"/>
              <a:ext cx="390071" cy="146473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02956B4F-E61F-4B46-A1DD-2FD9E340F3F2}"/>
                </a:ext>
              </a:extLst>
            </p:cNvPr>
            <p:cNvCxnSpPr>
              <a:cxnSpLocks/>
              <a:stCxn id="141" idx="6"/>
              <a:endCxn id="144" idx="2"/>
            </p:cNvCxnSpPr>
            <p:nvPr/>
          </p:nvCxnSpPr>
          <p:spPr>
            <a:xfrm flipV="1">
              <a:off x="2510971" y="2516867"/>
              <a:ext cx="390071" cy="108358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4E46C25F-D9A1-495C-BF4A-4C28E9A6418D}"/>
                </a:ext>
              </a:extLst>
            </p:cNvPr>
            <p:cNvCxnSpPr>
              <a:cxnSpLocks/>
              <a:stCxn id="141" idx="6"/>
              <a:endCxn id="143" idx="2"/>
            </p:cNvCxnSpPr>
            <p:nvPr/>
          </p:nvCxnSpPr>
          <p:spPr>
            <a:xfrm flipV="1">
              <a:off x="2510971" y="2898018"/>
              <a:ext cx="390071" cy="70243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3DB7E26B-E99B-4A31-9844-D860248ECE90}"/>
                </a:ext>
              </a:extLst>
            </p:cNvPr>
            <p:cNvCxnSpPr>
              <a:cxnSpLocks/>
              <a:stCxn id="141" idx="6"/>
              <a:endCxn id="145" idx="2"/>
            </p:cNvCxnSpPr>
            <p:nvPr/>
          </p:nvCxnSpPr>
          <p:spPr>
            <a:xfrm flipV="1">
              <a:off x="2510971" y="3279170"/>
              <a:ext cx="390071" cy="32128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D0A22FE6-6DDA-49D4-9AAA-919B457B6EA3}"/>
                </a:ext>
              </a:extLst>
            </p:cNvPr>
            <p:cNvCxnSpPr>
              <a:cxnSpLocks/>
              <a:stCxn id="141" idx="6"/>
              <a:endCxn id="146" idx="2"/>
            </p:cNvCxnSpPr>
            <p:nvPr/>
          </p:nvCxnSpPr>
          <p:spPr>
            <a:xfrm>
              <a:off x="2510971" y="3600451"/>
              <a:ext cx="390071" cy="7060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C52D9913-4AE0-46E7-B247-D00950C63A6A}"/>
                </a:ext>
              </a:extLst>
            </p:cNvPr>
            <p:cNvCxnSpPr>
              <a:cxnSpLocks/>
              <a:stCxn id="141" idx="6"/>
              <a:endCxn id="147" idx="2"/>
            </p:cNvCxnSpPr>
            <p:nvPr/>
          </p:nvCxnSpPr>
          <p:spPr>
            <a:xfrm>
              <a:off x="2510971" y="3600451"/>
              <a:ext cx="390071" cy="45175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DF3D0747-AB52-41E5-A5E8-77357EDC71C4}"/>
                </a:ext>
              </a:extLst>
            </p:cNvPr>
            <p:cNvGrpSpPr/>
            <p:nvPr/>
          </p:nvGrpSpPr>
          <p:grpSpPr>
            <a:xfrm>
              <a:off x="3731622" y="2025951"/>
              <a:ext cx="737689" cy="2136020"/>
              <a:chOff x="4249782" y="2025951"/>
              <a:chExt cx="737689" cy="2136020"/>
            </a:xfrm>
          </p:grpSpPr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517D487A-D147-4ECA-BF6F-C0D930ED3D2D}"/>
                  </a:ext>
                </a:extLst>
              </p:cNvPr>
              <p:cNvSpPr/>
              <p:nvPr/>
            </p:nvSpPr>
            <p:spPr>
              <a:xfrm flipH="1">
                <a:off x="4767942" y="2949876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8702B23B-0A83-4994-9647-ABCF5E0C45A6}"/>
                  </a:ext>
                </a:extLst>
              </p:cNvPr>
              <p:cNvSpPr/>
              <p:nvPr/>
            </p:nvSpPr>
            <p:spPr>
              <a:xfrm flipH="1">
                <a:off x="4249782" y="2025951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C7D1FE4E-C527-4A54-A74E-48036DBE2B16}"/>
                  </a:ext>
                </a:extLst>
              </p:cNvPr>
              <p:cNvSpPr/>
              <p:nvPr/>
            </p:nvSpPr>
            <p:spPr>
              <a:xfrm flipH="1">
                <a:off x="4249782" y="2788253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1C9B3DDC-E497-487D-8833-A9CC745B08A2}"/>
                  </a:ext>
                </a:extLst>
              </p:cNvPr>
              <p:cNvSpPr/>
              <p:nvPr/>
            </p:nvSpPr>
            <p:spPr>
              <a:xfrm flipH="1">
                <a:off x="4249782" y="2407102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FDD0ACB7-C82E-45E1-BC38-5FB3BF432EA5}"/>
                  </a:ext>
                </a:extLst>
              </p:cNvPr>
              <p:cNvSpPr/>
              <p:nvPr/>
            </p:nvSpPr>
            <p:spPr>
              <a:xfrm flipH="1">
                <a:off x="4249782" y="3169405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E203FBB2-EABD-4BF5-873D-D58CA2AC9E7A}"/>
                  </a:ext>
                </a:extLst>
              </p:cNvPr>
              <p:cNvSpPr/>
              <p:nvPr/>
            </p:nvSpPr>
            <p:spPr>
              <a:xfrm flipH="1">
                <a:off x="4249782" y="3561291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CA105872-7724-4095-A739-FF0DB0FAB8A3}"/>
                  </a:ext>
                </a:extLst>
              </p:cNvPr>
              <p:cNvSpPr/>
              <p:nvPr/>
            </p:nvSpPr>
            <p:spPr>
              <a:xfrm flipH="1">
                <a:off x="4249782" y="3942442"/>
                <a:ext cx="219529" cy="219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ABA7BCB7-9AC9-49F5-8639-EEA43646C8CE}"/>
                  </a:ext>
                </a:extLst>
              </p:cNvPr>
              <p:cNvCxnSpPr>
                <a:cxnSpLocks/>
                <a:stCxn id="175" idx="6"/>
                <a:endCxn id="176" idx="2"/>
              </p:cNvCxnSpPr>
              <p:nvPr/>
            </p:nvCxnSpPr>
            <p:spPr>
              <a:xfrm flipH="1" flipV="1">
                <a:off x="4469311" y="2135716"/>
                <a:ext cx="298631" cy="923925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734284DA-A1EA-481B-A9AB-430E660E8EE5}"/>
                  </a:ext>
                </a:extLst>
              </p:cNvPr>
              <p:cNvCxnSpPr>
                <a:cxnSpLocks/>
                <a:stCxn id="175" idx="6"/>
                <a:endCxn id="178" idx="2"/>
              </p:cNvCxnSpPr>
              <p:nvPr/>
            </p:nvCxnSpPr>
            <p:spPr>
              <a:xfrm flipH="1" flipV="1">
                <a:off x="4469311" y="2516867"/>
                <a:ext cx="298631" cy="54277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94473493-8F6C-49E6-81AB-1BD174CF45E7}"/>
                  </a:ext>
                </a:extLst>
              </p:cNvPr>
              <p:cNvCxnSpPr>
                <a:cxnSpLocks/>
                <a:stCxn id="175" idx="6"/>
                <a:endCxn id="177" idx="2"/>
              </p:cNvCxnSpPr>
              <p:nvPr/>
            </p:nvCxnSpPr>
            <p:spPr>
              <a:xfrm flipH="1" flipV="1">
                <a:off x="4469311" y="2898018"/>
                <a:ext cx="298631" cy="161623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AA34179B-044D-4EC1-ABFA-87CF473746A6}"/>
                  </a:ext>
                </a:extLst>
              </p:cNvPr>
              <p:cNvCxnSpPr>
                <a:cxnSpLocks/>
                <a:stCxn id="175" idx="6"/>
                <a:endCxn id="179" idx="2"/>
              </p:cNvCxnSpPr>
              <p:nvPr/>
            </p:nvCxnSpPr>
            <p:spPr>
              <a:xfrm flipH="1">
                <a:off x="4469311" y="3059641"/>
                <a:ext cx="298631" cy="219529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28237A05-D9FC-43D4-9851-7A708ADF3308}"/>
                  </a:ext>
                </a:extLst>
              </p:cNvPr>
              <p:cNvCxnSpPr>
                <a:cxnSpLocks/>
                <a:stCxn id="175" idx="6"/>
                <a:endCxn id="180" idx="2"/>
              </p:cNvCxnSpPr>
              <p:nvPr/>
            </p:nvCxnSpPr>
            <p:spPr>
              <a:xfrm flipH="1">
                <a:off x="4469311" y="3059641"/>
                <a:ext cx="298631" cy="611415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9CBDE0BF-C5F7-4D62-B460-EA2CED5117FD}"/>
                  </a:ext>
                </a:extLst>
              </p:cNvPr>
              <p:cNvCxnSpPr>
                <a:cxnSpLocks/>
                <a:stCxn id="175" idx="6"/>
                <a:endCxn id="181" idx="2"/>
              </p:cNvCxnSpPr>
              <p:nvPr/>
            </p:nvCxnSpPr>
            <p:spPr>
              <a:xfrm flipH="1">
                <a:off x="4469311" y="3059641"/>
                <a:ext cx="298631" cy="99256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920DCE9D-01A3-41B6-B9D5-F670D8E09EFB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6133" y="3064899"/>
              <a:ext cx="252952" cy="27429"/>
            </a:xfrm>
            <a:prstGeom prst="rect">
              <a:avLst/>
            </a:prstGeom>
          </p:spPr>
        </p:pic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C9F93548-8391-4FC4-94EB-1FE6B3764B78}"/>
              </a:ext>
            </a:extLst>
          </p:cNvPr>
          <p:cNvSpPr txBox="1"/>
          <p:nvPr/>
        </p:nvSpPr>
        <p:spPr>
          <a:xfrm>
            <a:off x="1288756" y="1480975"/>
            <a:ext cx="2482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Cultural parent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72C6EF9-12D7-4667-9712-BA12AA6C0A85}"/>
              </a:ext>
            </a:extLst>
          </p:cNvPr>
          <p:cNvSpPr txBox="1"/>
          <p:nvPr/>
        </p:nvSpPr>
        <p:spPr>
          <a:xfrm>
            <a:off x="8322277" y="1482200"/>
            <a:ext cx="2482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Cultural child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99072F6-9EC3-459C-A3ED-104272A40026}"/>
              </a:ext>
            </a:extLst>
          </p:cNvPr>
          <p:cNvSpPr txBox="1"/>
          <p:nvPr/>
        </p:nvSpPr>
        <p:spPr>
          <a:xfrm>
            <a:off x="4854579" y="1480975"/>
            <a:ext cx="2482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Data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019" y="3285962"/>
            <a:ext cx="1476228" cy="406148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644DE026-921E-4DE9-A719-EE19E2D7697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139" y="3327999"/>
            <a:ext cx="486402" cy="277251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685F766-0F2F-9937-D449-889FBE9A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evolution of monotonicity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6097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022E-16 L 0.32395 -0.079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98" y="-395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07407E-6 L 0.21732 0.3196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9" y="1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065074" y="2129154"/>
            <a:ext cx="4999035" cy="4208858"/>
            <a:chOff x="1173659" y="1289049"/>
            <a:chExt cx="4999035" cy="4208858"/>
          </a:xfrm>
        </p:grpSpPr>
        <p:sp>
          <p:nvSpPr>
            <p:cNvPr id="48" name="Oval 47"/>
            <p:cNvSpPr/>
            <p:nvPr/>
          </p:nvSpPr>
          <p:spPr>
            <a:xfrm>
              <a:off x="3222592" y="4903125"/>
              <a:ext cx="901167" cy="594782"/>
            </a:xfrm>
            <a:prstGeom prst="ellipse">
              <a:avLst/>
            </a:prstGeom>
            <a:solidFill>
              <a:srgbClr val="92D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/>
            <p:cNvSpPr/>
            <p:nvPr/>
          </p:nvSpPr>
          <p:spPr>
            <a:xfrm>
              <a:off x="1173659" y="3696763"/>
              <a:ext cx="901167" cy="594782"/>
            </a:xfrm>
            <a:prstGeom prst="ellipse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/>
            <p:cNvSpPr/>
            <p:nvPr/>
          </p:nvSpPr>
          <p:spPr>
            <a:xfrm>
              <a:off x="3231434" y="3696763"/>
              <a:ext cx="892326" cy="594782"/>
            </a:xfrm>
            <a:prstGeom prst="ellipse">
              <a:avLst/>
            </a:prstGeom>
            <a:solidFill>
              <a:srgbClr val="92D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/>
            <p:cNvSpPr/>
            <p:nvPr/>
          </p:nvSpPr>
          <p:spPr>
            <a:xfrm>
              <a:off x="5280368" y="3696763"/>
              <a:ext cx="892326" cy="594782"/>
            </a:xfrm>
            <a:prstGeom prst="ellipse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54"/>
            <p:cNvSpPr/>
            <p:nvPr/>
          </p:nvSpPr>
          <p:spPr>
            <a:xfrm>
              <a:off x="1182500" y="2490263"/>
              <a:ext cx="892326" cy="594782"/>
            </a:xfrm>
            <a:prstGeom prst="ellipse">
              <a:avLst/>
            </a:prstGeom>
            <a:solidFill>
              <a:srgbClr val="92D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/>
            <p:cNvSpPr/>
            <p:nvPr/>
          </p:nvSpPr>
          <p:spPr>
            <a:xfrm>
              <a:off x="3231434" y="2484101"/>
              <a:ext cx="892326" cy="594782"/>
            </a:xfrm>
            <a:prstGeom prst="ellipse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/>
            <p:cNvSpPr/>
            <p:nvPr/>
          </p:nvSpPr>
          <p:spPr>
            <a:xfrm>
              <a:off x="5280368" y="2484101"/>
              <a:ext cx="892326" cy="594782"/>
            </a:xfrm>
            <a:prstGeom prst="ellipse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/>
            <p:cNvSpPr/>
            <p:nvPr/>
          </p:nvSpPr>
          <p:spPr>
            <a:xfrm>
              <a:off x="3152743" y="1289049"/>
              <a:ext cx="1031506" cy="594782"/>
            </a:xfrm>
            <a:prstGeom prst="ellipse">
              <a:avLst/>
            </a:prstGeom>
            <a:solidFill>
              <a:srgbClr val="92D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065074" y="2129154"/>
            <a:ext cx="4999035" cy="4208858"/>
            <a:chOff x="1173659" y="1289049"/>
            <a:chExt cx="4999035" cy="4208858"/>
          </a:xfrm>
        </p:grpSpPr>
        <p:sp>
          <p:nvSpPr>
            <p:cNvPr id="34" name="Oval 33"/>
            <p:cNvSpPr/>
            <p:nvPr/>
          </p:nvSpPr>
          <p:spPr>
            <a:xfrm>
              <a:off x="3222592" y="4903125"/>
              <a:ext cx="901167" cy="594782"/>
            </a:xfrm>
            <a:prstGeom prst="ellipse">
              <a:avLst/>
            </a:prstGeom>
            <a:solidFill>
              <a:srgbClr val="92D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/>
            <p:cNvSpPr/>
            <p:nvPr/>
          </p:nvSpPr>
          <p:spPr>
            <a:xfrm>
              <a:off x="1173659" y="3696763"/>
              <a:ext cx="901167" cy="594782"/>
            </a:xfrm>
            <a:prstGeom prst="ellipse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/>
            <p:cNvSpPr/>
            <p:nvPr/>
          </p:nvSpPr>
          <p:spPr>
            <a:xfrm>
              <a:off x="3231434" y="3696763"/>
              <a:ext cx="892326" cy="594782"/>
            </a:xfrm>
            <a:prstGeom prst="ellipse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/>
            <p:cNvSpPr/>
            <p:nvPr/>
          </p:nvSpPr>
          <p:spPr>
            <a:xfrm>
              <a:off x="5280368" y="3696763"/>
              <a:ext cx="892326" cy="594782"/>
            </a:xfrm>
            <a:prstGeom prst="ellipse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/>
            <p:cNvSpPr/>
            <p:nvPr/>
          </p:nvSpPr>
          <p:spPr>
            <a:xfrm>
              <a:off x="1182500" y="2490263"/>
              <a:ext cx="892326" cy="594782"/>
            </a:xfrm>
            <a:prstGeom prst="ellipse">
              <a:avLst/>
            </a:prstGeom>
            <a:solidFill>
              <a:srgbClr val="92D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/>
            <p:cNvSpPr/>
            <p:nvPr/>
          </p:nvSpPr>
          <p:spPr>
            <a:xfrm>
              <a:off x="3231434" y="2484101"/>
              <a:ext cx="892326" cy="594782"/>
            </a:xfrm>
            <a:prstGeom prst="ellipse">
              <a:avLst/>
            </a:prstGeom>
            <a:solidFill>
              <a:srgbClr val="92D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/>
            <p:cNvSpPr/>
            <p:nvPr/>
          </p:nvSpPr>
          <p:spPr>
            <a:xfrm>
              <a:off x="5280368" y="2484101"/>
              <a:ext cx="892326" cy="594782"/>
            </a:xfrm>
            <a:prstGeom prst="ellipse">
              <a:avLst/>
            </a:prstGeom>
            <a:solidFill>
              <a:srgbClr val="92D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/>
            <p:nvPr/>
          </p:nvSpPr>
          <p:spPr>
            <a:xfrm>
              <a:off x="3152743" y="1289049"/>
              <a:ext cx="1031506" cy="594782"/>
            </a:xfrm>
            <a:prstGeom prst="ellipse">
              <a:avLst/>
            </a:prstGeom>
            <a:solidFill>
              <a:srgbClr val="92D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050" name="Picture 2 1" descr="Partially ordered set - Wikipedia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40" y="2052399"/>
            <a:ext cx="5753585" cy="435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346" y="3872325"/>
            <a:ext cx="2686788" cy="2345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346" y="4894186"/>
            <a:ext cx="990851" cy="268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654" y="4749602"/>
            <a:ext cx="1143480" cy="5578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63439" y="2074949"/>
            <a:ext cx="4909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/>
              <a:t>The only quantifiers that are robust across the permutations of the string are the </a:t>
            </a:r>
            <a:r>
              <a:rPr lang="en-GB" sz="2400" i="1" dirty="0"/>
              <a:t>quantitative </a:t>
            </a:r>
            <a:r>
              <a:rPr lang="en-GB" sz="2400" dirty="0"/>
              <a:t>quantifiers.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A51240-0BAF-2DCC-B303-21525159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evolution of monotonicity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79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03" y="1703838"/>
            <a:ext cx="7273497" cy="48489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38966" y="2307001"/>
            <a:ext cx="1066800" cy="1635122"/>
          </a:xfrm>
          <a:prstGeom prst="rect">
            <a:avLst/>
          </a:prstGeom>
          <a:solidFill>
            <a:srgbClr val="98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3551299" y="2307001"/>
            <a:ext cx="1066800" cy="1635122"/>
          </a:xfrm>
          <a:prstGeom prst="rect">
            <a:avLst/>
          </a:prstGeom>
          <a:solidFill>
            <a:srgbClr val="98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880566" y="2307001"/>
            <a:ext cx="1066800" cy="1635122"/>
          </a:xfrm>
          <a:prstGeom prst="rect">
            <a:avLst/>
          </a:prstGeom>
          <a:solidFill>
            <a:srgbClr val="98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209833" y="2307001"/>
            <a:ext cx="1066800" cy="1635122"/>
          </a:xfrm>
          <a:prstGeom prst="rect">
            <a:avLst/>
          </a:prstGeom>
          <a:solidFill>
            <a:srgbClr val="98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238966" y="4302869"/>
            <a:ext cx="1066800" cy="1635122"/>
          </a:xfrm>
          <a:prstGeom prst="rect">
            <a:avLst/>
          </a:prstGeom>
          <a:solidFill>
            <a:srgbClr val="98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551299" y="4302869"/>
            <a:ext cx="1066800" cy="1635122"/>
          </a:xfrm>
          <a:prstGeom prst="rect">
            <a:avLst/>
          </a:prstGeom>
          <a:solidFill>
            <a:srgbClr val="98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880566" y="4304457"/>
            <a:ext cx="1066800" cy="1634064"/>
          </a:xfrm>
          <a:prstGeom prst="rect">
            <a:avLst/>
          </a:prstGeom>
          <a:solidFill>
            <a:srgbClr val="98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209833" y="4288050"/>
            <a:ext cx="1066800" cy="1648883"/>
          </a:xfrm>
          <a:prstGeom prst="rect">
            <a:avLst/>
          </a:prstGeom>
          <a:solidFill>
            <a:srgbClr val="98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6487645" y="4199677"/>
            <a:ext cx="973284" cy="1738314"/>
            <a:chOff x="7857067" y="3344332"/>
            <a:chExt cx="973284" cy="1738314"/>
          </a:xfrm>
        </p:grpSpPr>
        <p:sp>
          <p:nvSpPr>
            <p:cNvPr id="11" name="Oval 10"/>
            <p:cNvSpPr/>
            <p:nvPr/>
          </p:nvSpPr>
          <p:spPr>
            <a:xfrm>
              <a:off x="7857067" y="4445000"/>
              <a:ext cx="584200" cy="6376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8246151" y="3344332"/>
              <a:ext cx="584200" cy="104666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071845" y="5382796"/>
            <a:ext cx="4795520" cy="369332"/>
            <a:chOff x="7909772" y="4527451"/>
            <a:chExt cx="4795520" cy="369332"/>
          </a:xfrm>
        </p:grpSpPr>
        <p:cxnSp>
          <p:nvCxnSpPr>
            <p:cNvPr id="15" name="Straight Arrow Connector 14"/>
            <p:cNvCxnSpPr>
              <a:cxnSpLocks/>
              <a:stCxn id="19" idx="1"/>
              <a:endCxn id="11" idx="6"/>
            </p:cNvCxnSpPr>
            <p:nvPr/>
          </p:nvCxnSpPr>
          <p:spPr>
            <a:xfrm flipH="1">
              <a:off x="7909772" y="4712117"/>
              <a:ext cx="1600094" cy="688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9509866" y="4527451"/>
              <a:ext cx="3195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Nearly degenerate quantifiers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460929" y="4349158"/>
            <a:ext cx="3633791" cy="646331"/>
            <a:chOff x="8830351" y="3493813"/>
            <a:chExt cx="3633791" cy="646331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8830351" y="3881120"/>
              <a:ext cx="116708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9268716" y="3493813"/>
              <a:ext cx="31954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Vague threshold </a:t>
              </a:r>
            </a:p>
            <a:p>
              <a:pPr algn="ctr"/>
              <a:r>
                <a:rPr lang="en-GB" dirty="0"/>
                <a:t>quantifiers</a:t>
              </a:r>
            </a:p>
          </p:txBody>
        </p:sp>
      </p:grpSp>
      <p:sp>
        <p:nvSpPr>
          <p:cNvPr id="14" name="Title 13">
            <a:extLst>
              <a:ext uri="{FF2B5EF4-FFF2-40B4-BE49-F238E27FC236}">
                <a16:creationId xmlns:a16="http://schemas.microsoft.com/office/drawing/2014/main" id="{D0769146-C232-0B31-A95D-53BFC305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evolution of monotonicity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4357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E77A-A885-2E23-560A-06A1C17D4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Cultural evolution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A3AE6-6242-CC69-B7D0-529815C1C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Culture is hard to define</a:t>
            </a:r>
          </a:p>
          <a:p>
            <a:pPr lvl="1"/>
            <a:r>
              <a:rPr lang="en-US" dirty="0"/>
              <a:t>One sense just includes music, art, and films.</a:t>
            </a:r>
          </a:p>
          <a:p>
            <a:pPr lvl="1"/>
            <a:r>
              <a:rPr lang="en-US" dirty="0"/>
              <a:t>Our sense wider: roughly includes everything humans </a:t>
            </a:r>
            <a:r>
              <a:rPr lang="en-US" i="1" dirty="0"/>
              <a:t>learn </a:t>
            </a:r>
            <a:r>
              <a:rPr lang="en-US" dirty="0"/>
              <a:t>in virtue of belonging to a certain community.</a:t>
            </a:r>
          </a:p>
          <a:p>
            <a:pPr lvl="1"/>
            <a:r>
              <a:rPr lang="en-US" dirty="0"/>
              <a:t>This includes: how to sit, eat,  play, who Joanna Newsom is, and </a:t>
            </a:r>
            <a:r>
              <a:rPr lang="en-US" i="1" dirty="0"/>
              <a:t>language</a:t>
            </a:r>
            <a:endParaRPr lang="en-US" dirty="0"/>
          </a:p>
          <a:p>
            <a:r>
              <a:rPr lang="en-US" i="1" dirty="0"/>
              <a:t>Cultural evolution</a:t>
            </a:r>
            <a:endParaRPr lang="en-US" dirty="0"/>
          </a:p>
          <a:p>
            <a:pPr lvl="1"/>
            <a:r>
              <a:rPr lang="en-US" dirty="0"/>
              <a:t>What are the rules that govern the way culture changes?</a:t>
            </a:r>
          </a:p>
          <a:p>
            <a:pPr marL="0" indent="0">
              <a:buNone/>
            </a:pPr>
            <a:r>
              <a:rPr lang="en-US" sz="2400" dirty="0"/>
              <a:t>“The structure of a language is under intense selection because in its reproduction from generation to generation, it must pass through a narrow bottleneck: children’s minds”</a:t>
            </a:r>
          </a:p>
          <a:p>
            <a:pPr marL="0" indent="0" algn="r">
              <a:buNone/>
            </a:pPr>
            <a:r>
              <a:rPr lang="en-US" sz="2400" dirty="0"/>
              <a:t>- Deacon (1997: 110)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51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786" y="3423246"/>
            <a:ext cx="5026162" cy="33131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19" y="3916678"/>
            <a:ext cx="5571212" cy="23876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37417" y="3597487"/>
            <a:ext cx="857780" cy="1247775"/>
          </a:xfrm>
          <a:prstGeom prst="rect">
            <a:avLst/>
          </a:prstGeom>
          <a:solidFill>
            <a:srgbClr val="98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7474054" y="3597487"/>
            <a:ext cx="857780" cy="1247775"/>
          </a:xfrm>
          <a:prstGeom prst="rect">
            <a:avLst/>
          </a:prstGeom>
          <a:solidFill>
            <a:srgbClr val="98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507516" y="3597486"/>
            <a:ext cx="857780" cy="1247775"/>
          </a:xfrm>
          <a:prstGeom prst="rect">
            <a:avLst/>
          </a:prstGeom>
          <a:solidFill>
            <a:srgbClr val="98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9546840" y="3597486"/>
            <a:ext cx="848745" cy="1247775"/>
          </a:xfrm>
          <a:prstGeom prst="rect">
            <a:avLst/>
          </a:prstGeom>
          <a:solidFill>
            <a:srgbClr val="98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437417" y="5108983"/>
            <a:ext cx="857780" cy="1247775"/>
          </a:xfrm>
          <a:prstGeom prst="rect">
            <a:avLst/>
          </a:prstGeom>
          <a:solidFill>
            <a:srgbClr val="98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474054" y="5108983"/>
            <a:ext cx="857780" cy="1247775"/>
          </a:xfrm>
          <a:prstGeom prst="rect">
            <a:avLst/>
          </a:prstGeom>
          <a:solidFill>
            <a:srgbClr val="98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8507516" y="5108982"/>
            <a:ext cx="857780" cy="1247775"/>
          </a:xfrm>
          <a:prstGeom prst="rect">
            <a:avLst/>
          </a:prstGeom>
          <a:solidFill>
            <a:srgbClr val="98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546840" y="5108982"/>
            <a:ext cx="848745" cy="1247775"/>
          </a:xfrm>
          <a:prstGeom prst="rect">
            <a:avLst/>
          </a:prstGeom>
          <a:solidFill>
            <a:srgbClr val="98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235720" y="1865779"/>
            <a:ext cx="9159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By “threshold quantifier” we mean that the average confidence in its truth is a monotonic function of the model size.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This is not simply a side effect of the fact that there are more models with middle number of ones.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9306" y="4243116"/>
            <a:ext cx="1855261" cy="1569833"/>
          </a:xfrm>
          <a:prstGeom prst="rect">
            <a:avLst/>
          </a:prstGeom>
          <a:solidFill>
            <a:srgbClr val="98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3671664" y="4208191"/>
            <a:ext cx="1855261" cy="1569833"/>
          </a:xfrm>
          <a:prstGeom prst="rect">
            <a:avLst/>
          </a:prstGeom>
          <a:solidFill>
            <a:srgbClr val="98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90EFF9-53C7-CFE0-C66B-A926004E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evolution of monotonicity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2280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3E09D-FF7F-51C2-A45E-D7C14209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1DD6F-55B4-0E4E-C88C-30C8810D2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Iterated Learning model as a way of solving the linkage problem</a:t>
            </a:r>
          </a:p>
          <a:p>
            <a:r>
              <a:rPr lang="en-US" dirty="0"/>
              <a:t>IL requires a model of learning, two natural options: Bayes &amp; ANNs</a:t>
            </a:r>
          </a:p>
          <a:p>
            <a:r>
              <a:rPr lang="en-US" dirty="0"/>
              <a:t>With sampling Bayesian learners, IL converges to the prior</a:t>
            </a:r>
          </a:p>
          <a:p>
            <a:pPr lvl="1"/>
            <a:r>
              <a:rPr lang="en-US" dirty="0"/>
              <a:t>We’ll come back to IL on Friday</a:t>
            </a:r>
          </a:p>
          <a:p>
            <a:r>
              <a:rPr lang="en-US" dirty="0"/>
              <a:t>With neural learners, we can use IL to reveal biases</a:t>
            </a:r>
          </a:p>
          <a:p>
            <a:pPr lvl="1"/>
            <a:r>
              <a:rPr lang="en-US" dirty="0"/>
              <a:t>We used this to reveal the IL preference for monotonicity</a:t>
            </a:r>
          </a:p>
          <a:p>
            <a:pPr lvl="1"/>
            <a:r>
              <a:rPr lang="en-US" dirty="0"/>
              <a:t>And for quantity!</a:t>
            </a:r>
          </a:p>
          <a:p>
            <a:r>
              <a:rPr lang="en-US" dirty="0"/>
              <a:t>Questions?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612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Callout 30">
            <a:extLst>
              <a:ext uri="{FF2B5EF4-FFF2-40B4-BE49-F238E27FC236}">
                <a16:creationId xmlns:a16="http://schemas.microsoft.com/office/drawing/2014/main" id="{C249EA75-82A7-427D-8467-18D362F137F2}"/>
              </a:ext>
            </a:extLst>
          </p:cNvPr>
          <p:cNvSpPr/>
          <p:nvPr/>
        </p:nvSpPr>
        <p:spPr>
          <a:xfrm>
            <a:off x="8932779" y="3829951"/>
            <a:ext cx="1831379" cy="996890"/>
          </a:xfrm>
          <a:prstGeom prst="cloudCallout">
            <a:avLst>
              <a:gd name="adj1" fmla="val -54995"/>
              <a:gd name="adj2" fmla="val 697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Language 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AF8643-AC79-4863-81A5-F5855207533B}"/>
              </a:ext>
            </a:extLst>
          </p:cNvPr>
          <p:cNvGrpSpPr/>
          <p:nvPr/>
        </p:nvGrpSpPr>
        <p:grpSpPr>
          <a:xfrm>
            <a:off x="-2300771" y="6525203"/>
            <a:ext cx="3264838" cy="2346327"/>
            <a:chOff x="-396006" y="6579260"/>
            <a:chExt cx="3264838" cy="234632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2980563-088F-4FB7-890E-7951BDFC9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86336" y="7576150"/>
              <a:ext cx="1182496" cy="1349437"/>
            </a:xfrm>
            <a:prstGeom prst="rect">
              <a:avLst/>
            </a:prstGeom>
          </p:spPr>
        </p:pic>
        <p:sp>
          <p:nvSpPr>
            <p:cNvPr id="6" name="Cloud Callout 40">
              <a:extLst>
                <a:ext uri="{FF2B5EF4-FFF2-40B4-BE49-F238E27FC236}">
                  <a16:creationId xmlns:a16="http://schemas.microsoft.com/office/drawing/2014/main" id="{1EF51293-0DE0-4EBB-9047-4EE075A064DA}"/>
                </a:ext>
              </a:extLst>
            </p:cNvPr>
            <p:cNvSpPr/>
            <p:nvPr/>
          </p:nvSpPr>
          <p:spPr>
            <a:xfrm>
              <a:off x="-396006" y="6579260"/>
              <a:ext cx="1831379" cy="996890"/>
            </a:xfrm>
            <a:prstGeom prst="cloudCallout">
              <a:avLst>
                <a:gd name="adj1" fmla="val 58004"/>
                <a:gd name="adj2" fmla="val 793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20D456E-7F89-4BAB-8797-F7F3AF7450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-1" r="1786" b="-1631"/>
          <a:stretch/>
        </p:blipFill>
        <p:spPr>
          <a:xfrm>
            <a:off x="7410638" y="4616026"/>
            <a:ext cx="1161862" cy="1372024"/>
          </a:xfrm>
          <a:prstGeom prst="rect">
            <a:avLst/>
          </a:prstGeom>
        </p:spPr>
      </p:pic>
      <p:sp>
        <p:nvSpPr>
          <p:cNvPr id="8" name="Rounded Rectangular Callout 34">
            <a:extLst>
              <a:ext uri="{FF2B5EF4-FFF2-40B4-BE49-F238E27FC236}">
                <a16:creationId xmlns:a16="http://schemas.microsoft.com/office/drawing/2014/main" id="{59C6CEFD-7A9D-47FA-9FDB-DC421E6623D7}"/>
              </a:ext>
            </a:extLst>
          </p:cNvPr>
          <p:cNvSpPr/>
          <p:nvPr/>
        </p:nvSpPr>
        <p:spPr>
          <a:xfrm>
            <a:off x="5295900" y="4328396"/>
            <a:ext cx="1600200" cy="1093340"/>
          </a:xfrm>
          <a:prstGeom prst="wedgeRoundRectCallout">
            <a:avLst>
              <a:gd name="adj1" fmla="val 72024"/>
              <a:gd name="adj2" fmla="val 415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Linguistic data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3F882-0385-6776-9822-58D2F72C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iterated learning model</a:t>
            </a:r>
            <a:endParaRPr lang="en-DE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94B8211-61E3-2E82-1C7D-F91DEB4C1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We can model cultural evolution by an iterated process of change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9371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0.00185 L 0.30274 -0.4203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30" y="-2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ABE9555-9663-46B6-8D7C-AE39A7303452}"/>
              </a:ext>
            </a:extLst>
          </p:cNvPr>
          <p:cNvGrpSpPr/>
          <p:nvPr/>
        </p:nvGrpSpPr>
        <p:grpSpPr>
          <a:xfrm>
            <a:off x="7410638" y="3829951"/>
            <a:ext cx="3353520" cy="2136075"/>
            <a:chOff x="7410638" y="3829951"/>
            <a:chExt cx="3353520" cy="2136075"/>
          </a:xfrm>
        </p:grpSpPr>
        <p:sp>
          <p:nvSpPr>
            <p:cNvPr id="4" name="Cloud Callout 30">
              <a:extLst>
                <a:ext uri="{FF2B5EF4-FFF2-40B4-BE49-F238E27FC236}">
                  <a16:creationId xmlns:a16="http://schemas.microsoft.com/office/drawing/2014/main" id="{FDAAE222-9B06-4B57-BC1C-F132184DAACF}"/>
                </a:ext>
              </a:extLst>
            </p:cNvPr>
            <p:cNvSpPr/>
            <p:nvPr/>
          </p:nvSpPr>
          <p:spPr>
            <a:xfrm>
              <a:off x="8932779" y="3829951"/>
              <a:ext cx="1831379" cy="996890"/>
            </a:xfrm>
            <a:prstGeom prst="cloudCallout">
              <a:avLst>
                <a:gd name="adj1" fmla="val -54995"/>
                <a:gd name="adj2" fmla="val 6974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Language 1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FA1BA96-B81A-4AAC-90B4-3DEE5B597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410638" y="4616026"/>
              <a:ext cx="1182990" cy="13500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F84DF21-C19E-4326-BEBE-806FBD849C8B}"/>
              </a:ext>
            </a:extLst>
          </p:cNvPr>
          <p:cNvGrpSpPr/>
          <p:nvPr/>
        </p:nvGrpSpPr>
        <p:grpSpPr>
          <a:xfrm>
            <a:off x="1379448" y="3632216"/>
            <a:ext cx="3264838" cy="2346327"/>
            <a:chOff x="-396006" y="6579260"/>
            <a:chExt cx="3264838" cy="23463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AF2A2A9-D700-4441-A645-36C4DF543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86336" y="7576150"/>
              <a:ext cx="1182496" cy="1349437"/>
            </a:xfrm>
            <a:prstGeom prst="rect">
              <a:avLst/>
            </a:prstGeom>
          </p:spPr>
        </p:pic>
        <p:sp>
          <p:nvSpPr>
            <p:cNvPr id="8" name="Cloud Callout 18">
              <a:extLst>
                <a:ext uri="{FF2B5EF4-FFF2-40B4-BE49-F238E27FC236}">
                  <a16:creationId xmlns:a16="http://schemas.microsoft.com/office/drawing/2014/main" id="{597F14A5-4C60-461A-AC24-01C2554CD5C1}"/>
                </a:ext>
              </a:extLst>
            </p:cNvPr>
            <p:cNvSpPr/>
            <p:nvPr/>
          </p:nvSpPr>
          <p:spPr>
            <a:xfrm>
              <a:off x="-396006" y="6579260"/>
              <a:ext cx="1831379" cy="996890"/>
            </a:xfrm>
            <a:prstGeom prst="cloudCallout">
              <a:avLst>
                <a:gd name="adj1" fmla="val 58004"/>
                <a:gd name="adj2" fmla="val 793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Language 2</a:t>
              </a:r>
            </a:p>
          </p:txBody>
        </p:sp>
      </p:grpSp>
      <p:sp>
        <p:nvSpPr>
          <p:cNvPr id="9" name="Rounded Rectangular Callout 35">
            <a:extLst>
              <a:ext uri="{FF2B5EF4-FFF2-40B4-BE49-F238E27FC236}">
                <a16:creationId xmlns:a16="http://schemas.microsoft.com/office/drawing/2014/main" id="{46F937E5-6C89-4FB8-97E4-65691CE0197B}"/>
              </a:ext>
            </a:extLst>
          </p:cNvPr>
          <p:cNvSpPr/>
          <p:nvPr/>
        </p:nvSpPr>
        <p:spPr>
          <a:xfrm>
            <a:off x="5295900" y="4328396"/>
            <a:ext cx="1600200" cy="1093340"/>
          </a:xfrm>
          <a:prstGeom prst="wedgeRoundRectCallout">
            <a:avLst>
              <a:gd name="adj1" fmla="val 72024"/>
              <a:gd name="adj2" fmla="val 415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Linguistic data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B19A4-0CDC-CB71-E3CD-5FBE02BF9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iterated learning model</a:t>
            </a:r>
            <a:endParaRPr lang="en-DE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FF0227E-E5BF-5A34-D129-295DF79F1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We can model cultural evolution by an iterated process of change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7108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0.38802 0.3969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1" y="198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Callout 19">
            <a:extLst>
              <a:ext uri="{FF2B5EF4-FFF2-40B4-BE49-F238E27FC236}">
                <a16:creationId xmlns:a16="http://schemas.microsoft.com/office/drawing/2014/main" id="{B0C7B12B-1F96-4A92-8B25-073A5A14D71E}"/>
              </a:ext>
            </a:extLst>
          </p:cNvPr>
          <p:cNvSpPr/>
          <p:nvPr/>
        </p:nvSpPr>
        <p:spPr>
          <a:xfrm>
            <a:off x="8932779" y="3829951"/>
            <a:ext cx="1831379" cy="996890"/>
          </a:xfrm>
          <a:prstGeom prst="cloudCallout">
            <a:avLst>
              <a:gd name="adj1" fmla="val -54995"/>
              <a:gd name="adj2" fmla="val 697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D11D74-7099-4135-A2D6-7C252FC070D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99320" y="4652506"/>
            <a:ext cx="1182990" cy="1350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DAD4B8A-300F-4CA7-8426-621508ECAA2E}"/>
              </a:ext>
            </a:extLst>
          </p:cNvPr>
          <p:cNvGrpSpPr/>
          <p:nvPr/>
        </p:nvGrpSpPr>
        <p:grpSpPr>
          <a:xfrm>
            <a:off x="1393962" y="3646730"/>
            <a:ext cx="3264838" cy="2346327"/>
            <a:chOff x="-396006" y="6579260"/>
            <a:chExt cx="3264838" cy="234632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0D4184B-9E7E-4DD4-93C7-66427113F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86336" y="7576150"/>
              <a:ext cx="1182496" cy="1349437"/>
            </a:xfrm>
            <a:prstGeom prst="rect">
              <a:avLst/>
            </a:prstGeom>
          </p:spPr>
        </p:pic>
        <p:sp>
          <p:nvSpPr>
            <p:cNvPr id="7" name="Cloud Callout 31">
              <a:extLst>
                <a:ext uri="{FF2B5EF4-FFF2-40B4-BE49-F238E27FC236}">
                  <a16:creationId xmlns:a16="http://schemas.microsoft.com/office/drawing/2014/main" id="{015A8205-5BF9-43E4-AF56-4D21E5A3A0A6}"/>
                </a:ext>
              </a:extLst>
            </p:cNvPr>
            <p:cNvSpPr/>
            <p:nvPr/>
          </p:nvSpPr>
          <p:spPr>
            <a:xfrm>
              <a:off x="-396006" y="6579260"/>
              <a:ext cx="1831379" cy="996890"/>
            </a:xfrm>
            <a:prstGeom prst="cloudCallout">
              <a:avLst>
                <a:gd name="adj1" fmla="val 58004"/>
                <a:gd name="adj2" fmla="val 793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Language 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E306EE-57DE-FB9F-8FB1-92C389A39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iterated learning model</a:t>
            </a:r>
            <a:endParaRPr lang="en-D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9482819-4937-CE4D-37CC-4B3DA9AC1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We can model cultural evolution by an iterated process of change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54651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0.46771 0.31944 " pathEditMode="relative" rAng="0" ptsTypes="AA">
                                      <p:cBhvr>
                                        <p:cTn id="6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85" y="1597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022E-16 L 0.40782 0.26644 " pathEditMode="relative" rAng="0" ptsTypes="AA">
                                      <p:cBhvr>
                                        <p:cTn id="8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91" y="1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Callout 19">
            <a:extLst>
              <a:ext uri="{FF2B5EF4-FFF2-40B4-BE49-F238E27FC236}">
                <a16:creationId xmlns:a16="http://schemas.microsoft.com/office/drawing/2014/main" id="{814ECF90-CD43-4EA6-923B-730B58B32435}"/>
              </a:ext>
            </a:extLst>
          </p:cNvPr>
          <p:cNvSpPr/>
          <p:nvPr/>
        </p:nvSpPr>
        <p:spPr>
          <a:xfrm>
            <a:off x="8932779" y="3829951"/>
            <a:ext cx="1831379" cy="996890"/>
          </a:xfrm>
          <a:prstGeom prst="cloudCallout">
            <a:avLst>
              <a:gd name="adj1" fmla="val -54995"/>
              <a:gd name="adj2" fmla="val 697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7636DB-7863-4B4A-ADBE-7C9BC6D9039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99320" y="4652506"/>
            <a:ext cx="1182990" cy="1350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F9FD01B-5D48-4090-AD2C-B1047D9743E7}"/>
              </a:ext>
            </a:extLst>
          </p:cNvPr>
          <p:cNvGrpSpPr/>
          <p:nvPr/>
        </p:nvGrpSpPr>
        <p:grpSpPr>
          <a:xfrm>
            <a:off x="1393962" y="3646730"/>
            <a:ext cx="3264838" cy="2346327"/>
            <a:chOff x="-396006" y="6579260"/>
            <a:chExt cx="3264838" cy="234632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8B87ED8-3704-4BDB-8F95-0C97476D4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86336" y="7576150"/>
              <a:ext cx="1182496" cy="1349437"/>
            </a:xfrm>
            <a:prstGeom prst="rect">
              <a:avLst/>
            </a:prstGeom>
          </p:spPr>
        </p:pic>
        <p:sp>
          <p:nvSpPr>
            <p:cNvPr id="7" name="Cloud Callout 31">
              <a:extLst>
                <a:ext uri="{FF2B5EF4-FFF2-40B4-BE49-F238E27FC236}">
                  <a16:creationId xmlns:a16="http://schemas.microsoft.com/office/drawing/2014/main" id="{3FD8B6CE-5769-4E39-84E2-9356AA7F9393}"/>
                </a:ext>
              </a:extLst>
            </p:cNvPr>
            <p:cNvSpPr/>
            <p:nvPr/>
          </p:nvSpPr>
          <p:spPr>
            <a:xfrm>
              <a:off x="-396006" y="6579260"/>
              <a:ext cx="1831379" cy="996890"/>
            </a:xfrm>
            <a:prstGeom prst="cloudCallout">
              <a:avLst>
                <a:gd name="adj1" fmla="val 58004"/>
                <a:gd name="adj2" fmla="val 793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Language 2</a:t>
              </a:r>
            </a:p>
          </p:txBody>
        </p:sp>
      </p:grpSp>
      <p:sp>
        <p:nvSpPr>
          <p:cNvPr id="8" name="Rounded Rectangular Callout 16">
            <a:extLst>
              <a:ext uri="{FF2B5EF4-FFF2-40B4-BE49-F238E27FC236}">
                <a16:creationId xmlns:a16="http://schemas.microsoft.com/office/drawing/2014/main" id="{B1BCBB45-CE5C-4685-960B-72C96DEC909D}"/>
              </a:ext>
            </a:extLst>
          </p:cNvPr>
          <p:cNvSpPr/>
          <p:nvPr/>
        </p:nvSpPr>
        <p:spPr>
          <a:xfrm>
            <a:off x="5295900" y="4328396"/>
            <a:ext cx="1600200" cy="1093340"/>
          </a:xfrm>
          <a:prstGeom prst="wedgeRoundRectCallout">
            <a:avLst>
              <a:gd name="adj1" fmla="val -77976"/>
              <a:gd name="adj2" fmla="val 404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Linguistic data</a:t>
            </a:r>
          </a:p>
        </p:txBody>
      </p:sp>
      <p:sp>
        <p:nvSpPr>
          <p:cNvPr id="9" name="Cloud Callout 17">
            <a:extLst>
              <a:ext uri="{FF2B5EF4-FFF2-40B4-BE49-F238E27FC236}">
                <a16:creationId xmlns:a16="http://schemas.microsoft.com/office/drawing/2014/main" id="{39DFDA3C-65C8-4445-8DA1-B519D5D61516}"/>
              </a:ext>
            </a:extLst>
          </p:cNvPr>
          <p:cNvSpPr/>
          <p:nvPr/>
        </p:nvSpPr>
        <p:spPr>
          <a:xfrm>
            <a:off x="8935160" y="3831537"/>
            <a:ext cx="1831379" cy="996890"/>
          </a:xfrm>
          <a:prstGeom prst="cloudCallout">
            <a:avLst>
              <a:gd name="adj1" fmla="val -54995"/>
              <a:gd name="adj2" fmla="val 697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Language 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6722A-9D0E-1558-B063-59BF0F009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iterated learning model</a:t>
            </a:r>
            <a:endParaRPr lang="en-DE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C905F34-3915-7A79-EEF4-D50F87DCB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We can model cultural evolution by an iterated process of change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2282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6,3929"/>
  <p:tag name="ORIGINALWIDTH" val="1820,772"/>
  <p:tag name="OUTPUTTYPE" val="PNG"/>
  <p:tag name="IGUANATEXVERSION" val="159"/>
  <p:tag name="LATEXADDIN" val="\documentclass{article}&#10;\usepackage{amsmath}&#10;\pagestyle{empty}&#10;\begin{document}&#10;\begin{align*}&#10;P(H \&amp; D) &#10;&amp;= P(H \mid D) P(D) \\&#10;&amp;= P(D \mid H) P(H) \\&#10;P(H \mid D) P(D) &#10;&amp;= P(D \mid H) P(H) \\&#10;P(H \mid D) &amp;= \frac{P(D \mid H)P(H)}{P(D)}&#10;\end{align*}&#10;\end{document}"/>
  <p:tag name="IGUANATEXSIZE" val="24"/>
  <p:tag name="IGUANATEXCURSOR" val="17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01.9872"/>
  <p:tag name="LATEXADDIN" val="\documentclass{article}&#10;\usepackage{amsmath}&#10;\pagestyle{empty}&#10;\begin{document}&#10;$o_4$&#10;\end{document}"/>
  <p:tag name="IGUANATEXSIZE" val="20"/>
  <p:tag name="IGUANATEXCURSOR" val="82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57.4803"/>
  <p:tag name="LATEXADDIN" val="\documentclass{article}&#10;\usepackage{amsmath}&#10;\pagestyle{empty}&#10;\begin{document}&#10;$M_1$&#10;\end{document}"/>
  <p:tag name="IGUANATEXSIZE" val="20"/>
  <p:tag name="IGUANATEXCURSOR" val="84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60.4799"/>
  <p:tag name="LATEXADDIN" val="\documentclass{article}&#10;\usepackage{amsmath}&#10;\pagestyle{empty}&#10;\begin{document}&#10;$M_2$&#10;\end{document}"/>
  <p:tag name="IGUANATEXSIZE" val="20"/>
  <p:tag name="IGUANATEXCURSOR" val="84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6.73788"/>
  <p:tag name="LATEXADDIN" val="\documentclass{article}&#10;\usepackage{amsmath}&#10;\pagestyle{empty}&#10;\begin{document}&#10;$o_1$&#10;\end{document}"/>
  <p:tag name="IGUANATEXSIZE" val="20"/>
  <p:tag name="IGUANATEXCURSOR" val="82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55.1931"/>
  <p:tag name="LATEXADDIN" val="\documentclass{article}&#10;\usepackage{amsmath}&#10;\pagestyle{empty}&#10;\begin{document}&#10;$$&#10;[ 0, 1, 1, 0]&#10;$$&#10;\end{document}"/>
  <p:tag name="IGUANATEXSIZE" val="20"/>
  <p:tag name="IGUANATEXCURSOR" val="96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10.7236"/>
  <p:tag name="LATEXADDIN" val="\documentclass{article}&#10;\usepackage{amsmath}&#10;\pagestyle{empty}&#10;\begin{document}&#10;$$&#10;0.32&#10;$$&#10;\end{document}"/>
  <p:tag name="IGUANATEXSIZE" val="20"/>
  <p:tag name="IGUANATEXCURSOR" val="87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49.9813"/>
  <p:tag name="LATEXADDIN" val="\documentclass{article}&#10;\usepackage{amsmath}&#10;\pagestyle{empty}&#10;\begin{document}&#10;$$&#10;0.0&#10;$$&#10;\end{document}"/>
  <p:tag name="IGUANATEXSIZE" val="20"/>
  <p:tag name="IGUANATEXCURSOR" val="86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55.1931"/>
  <p:tag name="LATEXADDIN" val="\documentclass{article}&#10;\usepackage{amsmath}&#10;\pagestyle{empty}&#10;\begin{document}&#10;$$&#10;[ 0, 0, 1, 0]&#10;$$&#10;\end{document}"/>
  <p:tag name="IGUANATEXSIZE" val="20"/>
  <p:tag name="IGUANATEXCURSOR" val="89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49.9813"/>
  <p:tag name="LATEXADDIN" val="\documentclass{article}&#10;\usepackage{amsmath}&#10;\pagestyle{empty}&#10;\begin{document}&#10;$$&#10;0.0&#10;$$&#10;\end{document}"/>
  <p:tag name="IGUANATEXSIZE" val="20"/>
  <p:tag name="IGUANATEXCURSOR" val="86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55.1931"/>
  <p:tag name="LATEXADDIN" val="\documentclass{article}&#10;\usepackage{amsmath}&#10;\pagestyle{empty}&#10;\begin{document}&#10;$$&#10;[ 1, 0, 1, 0]&#10;$$&#10;\end{document}"/>
  <p:tag name="IGUANATEXSIZE" val="20"/>
  <p:tag name="IGUANATEXCURSOR" val="86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332.9583"/>
  <p:tag name="LATEXADDIN" val="\documentclass{article}&#10;\usepackage{amsmath}&#10;\pagestyle{empty}&#10;\begin{document}&#10;&#10;$$&#10;\overline{A \cup B}&#10;$$&#10;\end{document}"/>
  <p:tag name="IGUANATEXSIZE" val="20"/>
  <p:tag name="IGUANATEXCURSOR" val="99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143.982"/>
  <p:tag name="LATEXADDIN" val="\documentclass{article}&#10;\usepackage{amsmath}&#10;\pagestyle{empty}&#10;\begin{document}&#10;$$&#10;1.0&#10;$$&#10;\end{document}"/>
  <p:tag name="IGUANATEXSIZE" val="20"/>
  <p:tag name="IGUANATEXCURSOR" val="84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55.1931"/>
  <p:tag name="LATEXADDIN" val="\documentclass{article}&#10;\usepackage{amsmath}&#10;\pagestyle{empty}&#10;\begin{document}&#10;$$&#10;[ 0, 1, 1, 0]&#10;$$&#10;\end{document}"/>
  <p:tag name="IGUANATEXSIZE" val="20"/>
  <p:tag name="IGUANATEXCURSOR" val="86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143.982"/>
  <p:tag name="LATEXADDIN" val="\documentclass{article}&#10;\usepackage{amsmath}&#10;\pagestyle{empty}&#10;\begin{document}&#10;$$&#10;1.0&#10;$$&#10;\end{document}"/>
  <p:tag name="IGUANATEXSIZE" val="20"/>
  <p:tag name="IGUANATEXCURSOR" val="84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4.4844"/>
  <p:tag name="LATEXADDIN" val="\documentclass{article}&#10;\usepackage{amsmath}&#10;\pagestyle{empty}&#10;\begin{document}&#10;&#10;$\dots$&#10;&#10;&#10;\end{document}"/>
  <p:tag name="IGUANATEXSIZE" val="20"/>
  <p:tag name="IGUANATEXCURSOR" val="88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4.4844"/>
  <p:tag name="LATEXADDIN" val="\documentclass{article}&#10;\usepackage{amsmath}&#10;\pagestyle{empty}&#10;\begin{document}&#10;&#10;$\dots$&#10;&#10;&#10;\end{document}"/>
  <p:tag name="IGUANATEXSIZE" val="20"/>
  <p:tag name="IGUANATEXCURSOR" val="88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4.4844"/>
  <p:tag name="LATEXADDIN" val="\documentclass{article}&#10;\usepackage{amsmath}&#10;\pagestyle{empty}&#10;\begin{document}&#10;&#10;$\dots$&#10;&#10;&#10;\end{document}"/>
  <p:tag name="IGUANATEXSIZE" val="20"/>
  <p:tag name="IGUANATEXCURSOR" val="88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55.1931"/>
  <p:tag name="LATEXADDIN" val="\documentclass{article}&#10;\usepackage{amsmath}&#10;\pagestyle{empty}&#10;\begin{document}&#10;$$&#10;[ 0, 0, 1, 0]&#10;$$&#10;\end{document}"/>
  <p:tag name="IGUANATEXSIZE" val="20"/>
  <p:tag name="IGUANATEXCURSOR" val="89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49.9813"/>
  <p:tag name="LATEXADDIN" val="\documentclass{article}&#10;\usepackage{amsmath}&#10;\pagestyle{empty}&#10;\begin{document}&#10;$$&#10;0.0&#10;$$&#10;\end{document}"/>
  <p:tag name="IGUANATEXSIZE" val="20"/>
  <p:tag name="IGUANATEXCURSOR" val="86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4.4844"/>
  <p:tag name="LATEXADDIN" val="\documentclass{article}&#10;\usepackage{amsmath}&#10;\pagestyle{empty}&#10;\begin{document}&#10;&#10;$\dots$&#10;&#10;&#10;\end{document}"/>
  <p:tag name="IGUANATEXSIZE" val="20"/>
  <p:tag name="IGUANATEXCURSOR" val="88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4.4844"/>
  <p:tag name="LATEXADDIN" val="\documentclass{article}&#10;\usepackage{amsmath}&#10;\pagestyle{empty}&#10;\begin{document}&#10;&#10;$\dots$&#10;&#10;&#10;\end{document}"/>
  <p:tag name="IGUANATEXSIZE" val="20"/>
  <p:tag name="IGUANATEXCURSOR" val="88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01.4623"/>
  <p:tag name="LATEXADDIN" val="\documentclass{article}&#10;\usepackage{amsmath}&#10;\pagestyle{empty}&#10;\begin{document}&#10;&#10;$$&#10;A \setminus B&#10;$$&#10;\end{document}"/>
  <p:tag name="IGUANATEXSIZE" val="20"/>
  <p:tag name="IGUANATEXCURSOR" val="97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4.4844"/>
  <p:tag name="LATEXADDIN" val="\documentclass{article}&#10;\usepackage{amsmath}&#10;\pagestyle{empty}&#10;\begin{document}&#10;&#10;$$&#10;\dots&#10;$$&#10;&#10;&#10;\end{document}"/>
  <p:tag name="IGUANATEXSIZE" val="20"/>
  <p:tag name="IGUANATEXCURSOR" val="89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4.4844"/>
  <p:tag name="LATEXADDIN" val="\documentclass{article}&#10;\usepackage{amsmath}&#10;\pagestyle{empty}&#10;\begin{document}&#10;&#10;$$&#10;\dots&#10;$$&#10;&#10;&#10;\end{document}"/>
  <p:tag name="IGUANATEXSIZE" val="20"/>
  <p:tag name="IGUANATEXCURSOR" val="89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4.4844"/>
  <p:tag name="LATEXADDIN" val="\documentclass{article}&#10;\usepackage{amsmath}&#10;\pagestyle{empty}&#10;\begin{document}&#10;&#10;$$&#10;\dots&#10;$$&#10;&#10;&#10;\end{document}"/>
  <p:tag name="IGUANATEXSIZE" val="20"/>
  <p:tag name="IGUANATEXCURSOR" val="89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4.4844"/>
  <p:tag name="LATEXADDIN" val="\documentclass{article}&#10;\usepackage{amsmath}&#10;\pagestyle{empty}&#10;\begin{document}&#10;&#10;$$&#10;\dots&#10;$$&#10;&#10;&#10;\end{document}"/>
  <p:tag name="IGUANATEXSIZE" val="20"/>
  <p:tag name="IGUANATEXCURSOR" val="89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4.4844"/>
  <p:tag name="LATEXADDIN" val="\documentclass{article}&#10;\usepackage{amsmath}&#10;\pagestyle{empty}&#10;\begin{document}&#10;&#10;$$&#10;\dots&#10;$$&#10;&#10;&#10;\end{document}"/>
  <p:tag name="IGUANATEXSIZE" val="20"/>
  <p:tag name="IGUANATEXCURSOR" val="89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4.4844"/>
  <p:tag name="LATEXADDIN" val="\documentclass{article}&#10;\usepackage{amsmath}&#10;\pagestyle{empty}&#10;\begin{document}&#10;&#10;$$&#10;\dots&#10;$$&#10;&#10;&#10;\end{document}"/>
  <p:tag name="IGUANATEXSIZE" val="20"/>
  <p:tag name="IGUANATEXCURSOR" val="89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4.4844"/>
  <p:tag name="LATEXADDIN" val="\documentclass{article}&#10;\usepackage{amsmath}&#10;\pagestyle{empty}&#10;\begin{document}&#10;&#10;$$&#10;\dots&#10;$$&#10;&#10;&#10;\end{document}"/>
  <p:tag name="IGUANATEXSIZE" val="20"/>
  <p:tag name="IGUANATEXCURSOR" val="89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4.4844"/>
  <p:tag name="LATEXADDIN" val="\documentclass{article}&#10;\usepackage{amsmath}&#10;\pagestyle{empty}&#10;\begin{document}&#10;&#10;$$&#10;\dots&#10;$$&#10;&#10;&#10;\end{document}"/>
  <p:tag name="IGUANATEXSIZE" val="20"/>
  <p:tag name="IGUANATEXCURSOR" val="89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202.4747"/>
  <p:tag name="LATEXADDIN" val="\documentclass{article}&#10;\usepackage{amsmath}&#10;\pagestyle{empty}&#10;\begin{document}&#10;$$&#10;\in B&#10;$$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1659.542"/>
  <p:tag name="LATEXADDIN" val="\documentclass{article}&#10;\usepackage{amsmath}&#10;\pagestyle{empty}&#10;\begin{document}&#10;$$&#10;1_Q = Q(M) = \text{round}(NN(M))&#10;$$&#10;\end{document}"/>
  <p:tag name="IGUANATEXSIZE" val="20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03.712"/>
  <p:tag name="LATEXADDIN" val="\documentclass{article}&#10;\usepackage{amsmath}&#10;\pagestyle{empty}&#10;\begin{document}&#10;&#10;$$&#10;B \setminus A&#10;$$&#10;\end{document}"/>
  <p:tag name="IGUANATEXSIZE" val="20"/>
  <p:tag name="IGUANATEXCURSOR" val="97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183.352"/>
  <p:tag name="LATEXADDIN" val="\documentclass{article}&#10;\usepackage{amsmath}&#10;\pagestyle{empty}&#10;\begin{document}&#10;$M$ is a random model&#10;\end{document}"/>
  <p:tag name="IGUANATEXSIZE" val="20"/>
  <p:tag name="IGUANATEXCURSOR" val="1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1631.796"/>
  <p:tag name="LATEXADDIN" val="\documentclass{article}&#10;\usepackage{amsmath}&#10;\pagestyle{empty}&#10;\begin{document}&#10;$1_Q^- = $ a submodel of $M$ is true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340.4574"/>
  <p:tag name="LATEXADDIN" val="\documentclass{article}&#10;\usepackage{amsmath}&#10;\pagestyle{empty}&#10;\begin{document}&#10;$H(1_Q)$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7.7315"/>
  <p:tag name="ORIGINALWIDTH" val="521.9348"/>
  <p:tag name="LATEXADDIN" val="\documentclass{article}&#10;\usepackage{amsmath}&#10;\pagestyle{empty}&#10;\begin{document}&#10;$H(1_Q | 1_Q^-)$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2.9734"/>
  <p:tag name="ORIGINALWIDTH" val="2092.239"/>
  <p:tag name="LATEXADDIN" val="\documentclass{article}&#10;\usepackage{amsmath}&#10;\pagestyle{empty}&#10;\begin{document}&#10;$\frac{H(1_Q \mid 1_Q^-)}{H(1_Q)}$: prop of $H(1_Q)$ left given $1_Q^-$.&#10;\end{document}"/>
  <p:tag name="IGUANATEXSIZE" val="20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7.2103"/>
  <p:tag name="ORIGINALWIDTH" val="1449.569"/>
  <p:tag name="LATEXADDIN" val="\documentclass{article}&#10;\usepackage{amsmath}&#10;\pagestyle{empty}&#10;\begin{document}&#10;$$&#10;\textsf{mon}(Q) := 1-\frac{H(1_Q \mid 1_Q^-)}{H(1_Q)}&#10;$$&#10;\end{document}"/>
  <p:tag name="IGUANATEXSIZE" val="20"/>
  <p:tag name="IGUANATEXCURSOR" val="1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682.79"/>
  <p:tag name="LATEXADDIN" val="\documentclass{article}&#10;\usepackage{amsmath}&#10;\pagestyle{empty}&#10;\begin{document}&#10;$$&#10;\exists a \text{ s.t. }&#10;\begin{cases}&#10;Q(x) = 1 &amp; \text{ a $\in$ x}\\&#10;Q(x) = 0 &amp; \text{ otherwise}&#10;\end{cases}&#10;$$&#10;\end{document}"/>
  <p:tag name="IGUANATEXSIZE" val="20"/>
  <p:tag name="IGUANATEXCURSOR" val="14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55.1931"/>
  <p:tag name="LATEXADDIN" val="\documentclass{article}&#10;\usepackage{amsmath}&#10;\pagestyle{empty}&#10;\begin{document}&#10;$$&#10;[ 0, 1, 1, 0]&#10;$$&#10;\end{document}"/>
  <p:tag name="IGUANATEXSIZE" val="20"/>
  <p:tag name="IGUANATEXCURSOR" val="96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10.7236"/>
  <p:tag name="LATEXADDIN" val="\documentclass{article}&#10;\usepackage{amsmath}&#10;\pagestyle{empty}&#10;\begin{document}&#10;$$&#10;0.32&#10;$$&#10;\end{document}"/>
  <p:tag name="IGUANATEXSIZE" val="20"/>
  <p:tag name="IGUANATEXCURSOR" val="87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49.9813"/>
  <p:tag name="LATEXADDIN" val="\documentclass{article}&#10;\usepackage{amsmath}&#10;\pagestyle{empty}&#10;\begin{document}&#10;$$&#10;0.0&#10;$$&#10;\end{document}"/>
  <p:tag name="IGUANATEXSIZE" val="20"/>
  <p:tag name="IGUANATEXCURSOR" val="86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322.4597"/>
  <p:tag name="LATEXADDIN" val="\documentclass{article}&#10;\usepackage{amsmath}&#10;\pagestyle{empty}&#10;\begin{document}&#10;&#10;$$&#10;A \cap B&#10;$$&#10;\end{document}"/>
  <p:tag name="IGUANATEXSIZE" val="20"/>
  <p:tag name="IGUANATEXCURSOR" val="92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55.1931"/>
  <p:tag name="LATEXADDIN" val="\documentclass{article}&#10;\usepackage{amsmath}&#10;\pagestyle{empty}&#10;\begin{document}&#10;$$&#10;[ 0, 0, 1, 0]&#10;$$&#10;\end{document}"/>
  <p:tag name="IGUANATEXSIZE" val="20"/>
  <p:tag name="IGUANATEXCURSOR" val="89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49.9813"/>
  <p:tag name="LATEXADDIN" val="\documentclass{article}&#10;\usepackage{amsmath}&#10;\pagestyle{empty}&#10;\begin{document}&#10;$$&#10;0.0&#10;$$&#10;\end{document}"/>
  <p:tag name="IGUANATEXSIZE" val="20"/>
  <p:tag name="IGUANATEXCURSOR" val="86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55.1931"/>
  <p:tag name="LATEXADDIN" val="\documentclass{article}&#10;\usepackage{amsmath}&#10;\pagestyle{empty}&#10;\begin{document}&#10;$$&#10;[ 1, 0, 1, 0]&#10;$$&#10;\end{document}"/>
  <p:tag name="IGUANATEXSIZE" val="20"/>
  <p:tag name="IGUANATEXCURSOR" val="86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143.982"/>
  <p:tag name="LATEXADDIN" val="\documentclass{article}&#10;\usepackage{amsmath}&#10;\pagestyle{empty}&#10;\begin{document}&#10;$$&#10;1.0&#10;$$&#10;\end{document}"/>
  <p:tag name="IGUANATEXSIZE" val="20"/>
  <p:tag name="IGUANATEXCURSOR" val="84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55.1931"/>
  <p:tag name="LATEXADDIN" val="\documentclass{article}&#10;\usepackage{amsmath}&#10;\pagestyle{empty}&#10;\begin{document}&#10;$$&#10;[ 0, 1, 1, 0]&#10;$$&#10;\end{document}"/>
  <p:tag name="IGUANATEXSIZE" val="20"/>
  <p:tag name="IGUANATEXCURSOR" val="86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143.982"/>
  <p:tag name="LATEXADDIN" val="\documentclass{article}&#10;\usepackage{amsmath}&#10;\pagestyle{empty}&#10;\begin{document}&#10;$$&#10;1.0&#10;$$&#10;\end{document}"/>
  <p:tag name="IGUANATEXSIZE" val="20"/>
  <p:tag name="IGUANATEXCURSOR" val="84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4.4844"/>
  <p:tag name="LATEXADDIN" val="\documentclass{article}&#10;\usepackage{amsmath}&#10;\pagestyle{empty}&#10;\begin{document}&#10;&#10;$\dots$&#10;&#10;&#10;\end{document}"/>
  <p:tag name="IGUANATEXSIZE" val="20"/>
  <p:tag name="IGUANATEXCURSOR" val="88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4.4844"/>
  <p:tag name="LATEXADDIN" val="\documentclass{article}&#10;\usepackage{amsmath}&#10;\pagestyle{empty}&#10;\begin{document}&#10;&#10;$\dots$&#10;&#10;&#10;\end{document}"/>
  <p:tag name="IGUANATEXSIZE" val="20"/>
  <p:tag name="IGUANATEXCURSOR" val="88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4.4844"/>
  <p:tag name="LATEXADDIN" val="\documentclass{article}&#10;\usepackage{amsmath}&#10;\pagestyle{empty}&#10;\begin{document}&#10;&#10;$\dots$&#10;&#10;&#10;\end{document}"/>
  <p:tag name="IGUANATEXSIZE" val="20"/>
  <p:tag name="IGUANATEXCURSOR" val="88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55.1931"/>
  <p:tag name="LATEXADDIN" val="\documentclass{article}&#10;\usepackage{amsmath}&#10;\pagestyle{empty}&#10;\begin{document}&#10;$$&#10;[ 1, 0, 0, 0]&#10;$$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6.1455"/>
  <p:tag name="ORIGINALWIDTH" val="2352.456"/>
  <p:tag name="LATEXADDIN" val="\documentclass{article}&#10;\usepackage{amsmath, booktabs}&#10;\pagestyle{empty}&#10;\begin{document}&#10;&#10;\begin{tabular}{cccccc}&#10;      &amp;$o_1$&amp;$o_2$&amp;$o_3$&amp;$o_4$ &amp; $Q(A, B \cap A)$\\ &#10;\midrule&#10;$M_1$ = &amp; [0 &amp; 0 &amp; 0 &amp; 0] &amp; 1 \\&#10;$M_2$ = &amp; [1 &amp; 0 &amp; 0 &amp; 0] &amp; 0 \\&#10;$M_3$ = &amp; [0 &amp; 1 &amp; 1 &amp; 0] &amp; 0 \\&#10;        &amp; \multicolumn{4}{c}{\vdots}&#10;\end{tabular}&#10;\end{document}"/>
  <p:tag name="IGUANATEXSIZE" val="20"/>
  <p:tag name="IGUANATEXCURSOR" val="164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49.9813"/>
  <p:tag name="LATEXADDIN" val="\documentclass{article}&#10;\usepackage{amsmath}&#10;\pagestyle{empty}&#10;\begin{document}&#10;$$&#10;0.0&#10;$$&#10;\end{document}"/>
  <p:tag name="IGUANATEXSIZE" val="20"/>
  <p:tag name="IGUANATEXCURSOR" val="86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55.1931"/>
  <p:tag name="LATEXADDIN" val="\documentclass{article}&#10;\usepackage{amsmath}&#10;\pagestyle{empty}&#10;\begin{document}&#10;$$&#10;[ 0, 0, 1, 1]&#10;$$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143.982"/>
  <p:tag name="LATEXADDIN" val="\documentclass{article}&#10;\usepackage{amsmath}&#10;\pagestyle{empty}&#10;\begin{document}&#10;$$&#10;1.0&#10;$$&#10;\end{document}"/>
  <p:tag name="IGUANATEXSIZE" val="20"/>
  <p:tag name="IGUANATEXCURSOR" val="84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55.1931"/>
  <p:tag name="LATEXADDIN" val="\documentclass{article}&#10;\usepackage{amsmath}&#10;\pagestyle{empty}&#10;\begin{document}&#10;$$&#10;[ 1, 1, 0, 0]&#10;$$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143.982"/>
  <p:tag name="LATEXADDIN" val="\documentclass{article}&#10;\usepackage{amsmath}&#10;\pagestyle{empty}&#10;\begin{document}&#10;$$&#10;1.0&#10;$$&#10;\end{document}"/>
  <p:tag name="IGUANATEXSIZE" val="20"/>
  <p:tag name="IGUANATEXCURSOR" val="84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4.4844"/>
  <p:tag name="LATEXADDIN" val="\documentclass{article}&#10;\usepackage{amsmath}&#10;\pagestyle{empty}&#10;\begin{document}&#10;&#10;$\dots$&#10;&#10;&#10;\end{document}"/>
  <p:tag name="IGUANATEXSIZE" val="20"/>
  <p:tag name="IGUANATEXCURSOR" val="88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55.1931"/>
  <p:tag name="LATEXADDIN" val="\documentclass{article}&#10;\usepackage{amsmath}&#10;\pagestyle{empty}&#10;\begin{document}&#10;$$&#10;[ 1, 0, 1, 0]&#10;$$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49.9813"/>
  <p:tag name="LATEXADDIN" val="\documentclass{article}&#10;\usepackage{amsmath}&#10;\pagestyle{empty}&#10;\begin{document}&#10;$$&#10;0.0&#10;$$&#10;\end{document}"/>
  <p:tag name="IGUANATEXSIZE" val="20"/>
  <p:tag name="IGUANATEXCURSOR" val="86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4.4844"/>
  <p:tag name="LATEXADDIN" val="\documentclass{article}&#10;\usepackage{amsmath}&#10;\pagestyle{empty}&#10;\begin{document}&#10;&#10;$\dots$&#10;&#10;&#10;\end{document}"/>
  <p:tag name="IGUANATEXSIZE" val="20"/>
  <p:tag name="IGUANATEXCURSOR" val="88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4.4844"/>
  <p:tag name="LATEXADDIN" val="\documentclass{article}&#10;\usepackage{amsmath}&#10;\pagestyle{empty}&#10;\begin{document}&#10;&#10;$\dots$&#10;&#10;&#10;\end{document}"/>
  <p:tag name="IGUANATEXSIZE" val="20"/>
  <p:tag name="IGUANATEXCURSOR" val="88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6.73788"/>
  <p:tag name="LATEXADDIN" val="\documentclass{article}&#10;\usepackage{amsmath}&#10;\pagestyle{empty}&#10;\begin{document}&#10;$o_1$&#10;\end{document}"/>
  <p:tag name="IGUANATEXSIZE" val="20"/>
  <p:tag name="IGUANATEXCURSOR" val="82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55.1931"/>
  <p:tag name="LATEXADDIN" val="\documentclass{article}&#10;\usepackage{amsmath}&#10;\pagestyle{empty}&#10;\begin{document}&#10;$$&#10;[ 1, 0, 0, 0]&#10;$$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49.9813"/>
  <p:tag name="LATEXADDIN" val="\documentclass{article}&#10;\usepackage{amsmath}&#10;\pagestyle{empty}&#10;\begin{document}&#10;$$&#10;0.0&#10;$$&#10;\end{document}"/>
  <p:tag name="IGUANATEXSIZE" val="20"/>
  <p:tag name="IGUANATEXCURSOR" val="86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4.4844"/>
  <p:tag name="LATEXADDIN" val="\documentclass{article}&#10;\usepackage{amsmath}&#10;\pagestyle{empty}&#10;\begin{document}&#10;&#10;$\dots$&#10;&#10;&#10;\end{document}"/>
  <p:tag name="IGUANATEXSIZE" val="20"/>
  <p:tag name="IGUANATEXCURSOR" val="88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4.4844"/>
  <p:tag name="LATEXADDIN" val="\documentclass{article}&#10;\usepackage{amsmath}&#10;\pagestyle{empty}&#10;\begin{document}&#10;&#10;$\dots$&#10;&#10;&#10;\end{document}"/>
  <p:tag name="IGUANATEXSIZE" val="20"/>
  <p:tag name="IGUANATEXCURSOR" val="88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297.338"/>
  <p:tag name="LATEXADDIN" val="\documentclass{article}&#10;\usepackage{amsmath}&#10;\pagestyle{empty}&#10;\begin{document}&#10;$\# = $ size of $A \cap B$ in $M$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478.4402"/>
  <p:tag name="LATEXADDIN" val="\documentclass{article}&#10;\usepackage{amsmath}&#10;\pagestyle{empty}&#10;\begin{document}&#10;$H(1_Q | \#)$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5.7255"/>
  <p:tag name="ORIGINALWIDTH" val="401.1998"/>
  <p:tag name="LATEXADDIN" val="\documentclass{article}&#10;\usepackage{amsmath}&#10;\pagestyle{empty}&#10;\begin{document}&#10;$\frac{H(1_Q \mid \#)}{H(1_Q)}$&#10;\end{document}"/>
  <p:tag name="IGUANATEXSIZE" val="20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9.73756"/>
  <p:tag name="LATEXADDIN" val="\documentclass{article}&#10;\usepackage{amsmath}&#10;\pagestyle{empty}&#10;\begin{document}&#10;$o_2$&#10;\end{document}"/>
  <p:tag name="IGUANATEXSIZE" val="20"/>
  <p:tag name="IGUANATEXCURSOR" val="82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00.4874"/>
  <p:tag name="LATEXADDIN" val="\documentclass{article}&#10;\usepackage{amsmath}&#10;\pagestyle{empty}&#10;\begin{document}&#10;$o_3$&#10;\end{document}"/>
  <p:tag name="IGUANATEXSIZE" val="20"/>
  <p:tag name="IGUANATEXCURSOR" val="82"/>
  <p:tag name="TRANSPARENCY" val="True"/>
  <p:tag name="FILENAME" val=""/>
  <p:tag name="LATEXENGINEID" val="0"/>
  <p:tag name="TEMPFOLDER" val="C:\Users\pplsuser\Downloads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2631</Words>
  <Application>Microsoft Office PowerPoint</Application>
  <PresentationFormat>Widescreen</PresentationFormat>
  <Paragraphs>739</Paragraphs>
  <Slides>51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Corbel</vt:lpstr>
      <vt:lpstr>Office Theme</vt:lpstr>
      <vt:lpstr>Cultural Evolution</vt:lpstr>
      <vt:lpstr>PowerPoint Presentation</vt:lpstr>
      <vt:lpstr>PowerPoint Presentation</vt:lpstr>
      <vt:lpstr>Iterated Learning:  The idea</vt:lpstr>
      <vt:lpstr>Cultural evolution</vt:lpstr>
      <vt:lpstr>The iterated learning model</vt:lpstr>
      <vt:lpstr>The iterated learning model</vt:lpstr>
      <vt:lpstr>The iterated learning model</vt:lpstr>
      <vt:lpstr>The iterated learning model</vt:lpstr>
      <vt:lpstr>The iterated learning model</vt:lpstr>
      <vt:lpstr>The iterated learning model</vt:lpstr>
      <vt:lpstr>The iterated learning model</vt:lpstr>
      <vt:lpstr>The iterated learning model</vt:lpstr>
      <vt:lpstr>Iterated Learning  &amp; Markov Chains</vt:lpstr>
      <vt:lpstr>Markov chains: An example</vt:lpstr>
      <vt:lpstr>Markov chains: An example</vt:lpstr>
      <vt:lpstr>Markov chains: An example</vt:lpstr>
      <vt:lpstr>Markov chains: An example</vt:lpstr>
      <vt:lpstr>Markov chains: An example</vt:lpstr>
      <vt:lpstr>Stationary distribution</vt:lpstr>
      <vt:lpstr>PowerPoint Presentation</vt:lpstr>
      <vt:lpstr>Iterated learning is a Markov chain</vt:lpstr>
      <vt:lpstr>The stationary distribution of IL</vt:lpstr>
      <vt:lpstr>Summary of the situation</vt:lpstr>
      <vt:lpstr>Bayesian Iterated Learning </vt:lpstr>
      <vt:lpstr>Bayes’ theorem</vt:lpstr>
      <vt:lpstr>Bayesian learning</vt:lpstr>
      <vt:lpstr>Language learning in Bayesian agents</vt:lpstr>
      <vt:lpstr>Language Learning in Bayesian agents</vt:lpstr>
      <vt:lpstr>A simple example</vt:lpstr>
      <vt:lpstr>A simple example</vt:lpstr>
      <vt:lpstr>A simple example</vt:lpstr>
      <vt:lpstr>Bayesian IL &amp; stationary distribution</vt:lpstr>
      <vt:lpstr>Convergence to the prior</vt:lpstr>
      <vt:lpstr>Bayesian IL: A temporary conclusion</vt:lpstr>
      <vt:lpstr>Neural Iterated Learning</vt:lpstr>
      <vt:lpstr>The evolution of monotonicity</vt:lpstr>
      <vt:lpstr>The evolution of monotonicity</vt:lpstr>
      <vt:lpstr>The evolution of monotonicity</vt:lpstr>
      <vt:lpstr>The evolution of monotonicity</vt:lpstr>
      <vt:lpstr>The evolution of monotonicity</vt:lpstr>
      <vt:lpstr>The evolution of monotonicity</vt:lpstr>
      <vt:lpstr>The evolution of monotonicity</vt:lpstr>
      <vt:lpstr>The evolution of monotonicity</vt:lpstr>
      <vt:lpstr>The evolution of monotonicity</vt:lpstr>
      <vt:lpstr>The evolution of monotonicity</vt:lpstr>
      <vt:lpstr>The evolution of monotonicity</vt:lpstr>
      <vt:lpstr>The evolution of monotonicity</vt:lpstr>
      <vt:lpstr>The evolution of monotonicity</vt:lpstr>
      <vt:lpstr>The evolution of monotonicity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Fausto Carcassi</dc:creator>
  <cp:lastModifiedBy>carcassi fausto</cp:lastModifiedBy>
  <cp:revision>379</cp:revision>
  <dcterms:created xsi:type="dcterms:W3CDTF">2022-03-28T11:58:41Z</dcterms:created>
  <dcterms:modified xsi:type="dcterms:W3CDTF">2022-08-17T10:05:21Z</dcterms:modified>
</cp:coreProperties>
</file>