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5" r:id="rId2"/>
    <p:sldId id="297" r:id="rId3"/>
    <p:sldId id="266" r:id="rId4"/>
    <p:sldId id="292" r:id="rId5"/>
    <p:sldId id="269" r:id="rId6"/>
    <p:sldId id="293" r:id="rId7"/>
    <p:sldId id="295" r:id="rId8"/>
    <p:sldId id="296" r:id="rId9"/>
    <p:sldId id="298" r:id="rId10"/>
    <p:sldId id="331" r:id="rId11"/>
    <p:sldId id="299" r:id="rId12"/>
    <p:sldId id="301" r:id="rId13"/>
    <p:sldId id="302" r:id="rId14"/>
    <p:sldId id="303" r:id="rId15"/>
    <p:sldId id="304" r:id="rId16"/>
    <p:sldId id="306" r:id="rId17"/>
    <p:sldId id="318" r:id="rId18"/>
    <p:sldId id="321" r:id="rId19"/>
    <p:sldId id="322" r:id="rId20"/>
    <p:sldId id="308" r:id="rId21"/>
    <p:sldId id="309" r:id="rId22"/>
    <p:sldId id="326" r:id="rId23"/>
    <p:sldId id="324" r:id="rId24"/>
    <p:sldId id="271" r:id="rId25"/>
    <p:sldId id="310" r:id="rId26"/>
    <p:sldId id="311" r:id="rId27"/>
    <p:sldId id="327" r:id="rId28"/>
    <p:sldId id="328" r:id="rId29"/>
    <p:sldId id="329" r:id="rId30"/>
    <p:sldId id="312" r:id="rId31"/>
    <p:sldId id="313" r:id="rId32"/>
    <p:sldId id="319" r:id="rId33"/>
    <p:sldId id="323" r:id="rId34"/>
    <p:sldId id="315" r:id="rId35"/>
    <p:sldId id="33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usto carcassi" initials="fc" lastIdx="4" clrIdx="0">
    <p:extLst>
      <p:ext uri="{19B8F6BF-5375-455C-9EA6-DF929625EA0E}">
        <p15:presenceInfo xmlns:p15="http://schemas.microsoft.com/office/powerpoint/2012/main" userId="3772ceb68347c2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BF9"/>
    <a:srgbClr val="EAEAF2"/>
    <a:srgbClr val="FF9999"/>
    <a:srgbClr val="9297CF"/>
    <a:srgbClr val="727272"/>
    <a:srgbClr val="DE0000"/>
    <a:srgbClr val="A0F6B4"/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83680" autoAdjust="0"/>
  </p:normalViewPr>
  <p:slideViewPr>
    <p:cSldViewPr snapToGrid="0">
      <p:cViewPr varScale="1">
        <p:scale>
          <a:sx n="70" d="100"/>
          <a:sy n="70" d="100"/>
        </p:scale>
        <p:origin x="91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EBE8E-9C52-43C2-96D6-51343FD84B9C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062ED-5CC3-421F-9EED-9B9DAF7BC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5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648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46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764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254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789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901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Gradable adjectives are words used to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549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So, the claim is that gradable adjectives refer to portions of ordered domains.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next natural question is whether the convexity generalization also applies to gradable adjectives.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let’s consider some typical gradable adjectives.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“Warm”, “cold”, “hot”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They are indeed convex.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notice that as a whole they show a different patterns from nouns.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Namely, there are overlaps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also, there are parts of the spaces that are not covered by any adjective in the system. Both of these things would not be possible with a Voronoi tessellation.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Moreover, the categories are not only convex, but also monotone. This means, simply, said, that they are single bounded. In other words, there is a direction such that for any point more extreme in the direction than a point that belongs to the category also belongs to the category.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there are three points to 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14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39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44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9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7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953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278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48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5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051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681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BD2-D149-4DB3-98D3-94A1441EE48A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8F9-711D-422D-ADE6-398F53E60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69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BD2-D149-4DB3-98D3-94A1441EE48A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8F9-711D-422D-ADE6-398F53E60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4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BD2-D149-4DB3-98D3-94A1441EE48A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8F9-711D-422D-ADE6-398F53E60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15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ACC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BD2-D149-4DB3-98D3-94A1441EE48A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8F9-711D-422D-ADE6-398F53E60ED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E8E3B-27A6-1625-1CD9-4AF0DD98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4342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361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2334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BD2-D149-4DB3-98D3-94A1441EE48A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8F9-711D-422D-ADE6-398F53E60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69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BD2-D149-4DB3-98D3-94A1441EE48A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8F9-711D-422D-ADE6-398F53E60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78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BD2-D149-4DB3-98D3-94A1441EE48A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8F9-711D-422D-ADE6-398F53E60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3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BD2-D149-4DB3-98D3-94A1441EE48A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8F9-711D-422D-ADE6-398F53E60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27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BD2-D149-4DB3-98D3-94A1441EE48A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8F9-711D-422D-ADE6-398F53E60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73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BD2-D149-4DB3-98D3-94A1441EE48A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8F9-711D-422D-ADE6-398F53E60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3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BD2-D149-4DB3-98D3-94A1441EE48A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8F9-711D-422D-ADE6-398F53E60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6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0BD2-D149-4DB3-98D3-94A1441EE48A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68F9-711D-422D-ADE6-398F53E60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1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logicalgrammar.github.io/ESSLLI22_langevo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50756BE-120E-4B68-B67D-C65C2B1EF018}"/>
              </a:ext>
            </a:extLst>
          </p:cNvPr>
          <p:cNvSpPr txBox="1">
            <a:spLocks/>
          </p:cNvSpPr>
          <p:nvPr/>
        </p:nvSpPr>
        <p:spPr>
          <a:xfrm>
            <a:off x="819149" y="571980"/>
            <a:ext cx="1066527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Computational approaches </a:t>
            </a:r>
          </a:p>
          <a:p>
            <a:pPr algn="l"/>
            <a:r>
              <a:rPr lang="en-GB" dirty="0"/>
              <a:t>to the explanation </a:t>
            </a:r>
          </a:p>
          <a:p>
            <a:pPr algn="l"/>
            <a:r>
              <a:rPr lang="en-GB" dirty="0"/>
              <a:t>of universal properties of meaning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F80CFCB-7225-4E1E-B724-1F8ABD627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50" y="3375250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Fausto Carcassi &amp; Jakub </a:t>
            </a:r>
            <a:r>
              <a:rPr lang="en-GB" dirty="0" err="1"/>
              <a:t>Szymanik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015F0-CE51-4775-919F-62DB64ECE0BA}"/>
              </a:ext>
            </a:extLst>
          </p:cNvPr>
          <p:cNvSpPr txBox="1"/>
          <p:nvPr/>
        </p:nvSpPr>
        <p:spPr>
          <a:xfrm>
            <a:off x="1486667" y="4836999"/>
            <a:ext cx="555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https://thelogicalgrammar.github.io/ESSLLI22_langevo</a:t>
            </a:r>
            <a:endParaRPr lang="en-GB" dirty="0"/>
          </a:p>
        </p:txBody>
      </p:sp>
      <p:pic>
        <p:nvPicPr>
          <p:cNvPr id="6" name="Picture 5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16488429-327E-4F77-A739-DAE70F6FA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509" y="4587006"/>
            <a:ext cx="1051336" cy="1164881"/>
          </a:xfrm>
          <a:prstGeom prst="ellipse">
            <a:avLst/>
          </a:prstGeom>
        </p:spPr>
      </p:pic>
      <p:pic>
        <p:nvPicPr>
          <p:cNvPr id="1026" name="Picture 2" descr="me">
            <a:extLst>
              <a:ext uri="{FF2B5EF4-FFF2-40B4-BE49-F238E27FC236}">
                <a16:creationId xmlns:a16="http://schemas.microsoft.com/office/drawing/2014/main" id="{720618FF-DDE2-4A57-B026-28B49A083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9" r="25178" b="50124"/>
          <a:stretch/>
        </p:blipFill>
        <p:spPr bwMode="auto">
          <a:xfrm>
            <a:off x="10255876" y="4595448"/>
            <a:ext cx="1116974" cy="11648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Web design outline">
            <a:extLst>
              <a:ext uri="{FF2B5EF4-FFF2-40B4-BE49-F238E27FC236}">
                <a16:creationId xmlns:a16="http://schemas.microsoft.com/office/drawing/2014/main" id="{816E584C-9351-F44D-C298-E8477A778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149" y="47876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063011-9A16-C65F-728C-FD5567AEB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click to open pdf document:</a:t>
            </a:r>
            <a:endParaRPr lang="en-DE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60E4D96-7D84-9307-9074-AABA6ECE4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63299"/>
              </p:ext>
            </p:extLst>
          </p:nvPr>
        </p:nvGraphicFramePr>
        <p:xfrm>
          <a:off x="3875542" y="2467812"/>
          <a:ext cx="4936444" cy="370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7AEE80C-B12F-5361-2E19-D76F09CBA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75542" y="2467812"/>
                        <a:ext cx="4936444" cy="3709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76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B372-817D-45F2-AB9A-800E5B474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Convexity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2477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319457-F4BB-4B96-AD4B-3C0F7145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2935"/>
            <a:ext cx="12191999" cy="2552130"/>
          </a:xfrm>
        </p:spPr>
        <p:txBody>
          <a:bodyPr>
            <a:normAutofit/>
          </a:bodyPr>
          <a:lstStyle/>
          <a:p>
            <a:r>
              <a:rPr lang="en-GB" dirty="0"/>
              <a:t>Extending the notion of monotonicity</a:t>
            </a:r>
          </a:p>
          <a:p>
            <a:r>
              <a:rPr lang="en-GB" dirty="0"/>
              <a:t>No noun in English means ‘bottle or eagle’.</a:t>
            </a:r>
          </a:p>
          <a:p>
            <a:r>
              <a:rPr lang="en-GB" dirty="0"/>
              <a:t>No quantifier means ‘less than 5 or more than 10’.</a:t>
            </a:r>
          </a:p>
          <a:p>
            <a:r>
              <a:rPr lang="en-GB" dirty="0"/>
              <a:t>Informally, if two objects are blickets then, any object </a:t>
            </a:r>
            <a:r>
              <a:rPr lang="en-GB" b="1" dirty="0"/>
              <a:t>in between </a:t>
            </a:r>
            <a:r>
              <a:rPr lang="en-GB" dirty="0"/>
              <a:t>those two must also be a blicket.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9CC27-5A04-C506-DF5E-E92D619ADCA8}"/>
              </a:ext>
            </a:extLst>
          </p:cNvPr>
          <p:cNvSpPr txBox="1"/>
          <p:nvPr/>
        </p:nvSpPr>
        <p:spPr>
          <a:xfrm>
            <a:off x="4032273" y="409433"/>
            <a:ext cx="4204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L" sz="2800" b="1" dirty="0"/>
              <a:t>Convexity (Connectedness)</a:t>
            </a:r>
          </a:p>
        </p:txBody>
      </p:sp>
    </p:spTree>
    <p:extLst>
      <p:ext uri="{BB962C8B-B14F-4D97-AF65-F5344CB8AC3E}">
        <p14:creationId xmlns:p14="http://schemas.microsoft.com/office/powerpoint/2010/main" val="38293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319457-F4BB-4B96-AD4B-3C0F7145D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152935"/>
                <a:ext cx="12191999" cy="255213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C is between A and B: if A ⊆ C ⊆ B￼ (or vice versa)</a:t>
                </a:r>
              </a:p>
              <a:p>
                <a:r>
                  <a:rPr lang="en-GB" dirty="0"/>
                  <a:t>So: Q is connected: if A ⊆ C ⊆ B and Q(A) and Q(B), then Q(C).</a:t>
                </a:r>
              </a:p>
              <a:p>
                <a:r>
                  <a:rPr lang="en-GB" dirty="0"/>
                  <a:t>‘Between 5 and 10’ or ‘5 to 10’ vs. ‘less than 5 or more than 10’. ￼</a:t>
                </a:r>
              </a:p>
              <a:p>
                <a:r>
                  <a:rPr lang="en-GB" dirty="0"/>
                  <a:t>This property has also been called continuity by van </a:t>
                </a:r>
                <a:r>
                  <a:rPr lang="en-GB" dirty="0" err="1"/>
                  <a:t>Benthem</a:t>
                </a:r>
                <a:r>
                  <a:rPr lang="en-GB" dirty="0"/>
                  <a:t> (1984, 1986)</a:t>
                </a:r>
              </a:p>
              <a:p>
                <a:r>
                  <a:rPr lang="en-GB" b="1" dirty="0"/>
                  <a:t>Theorem</a:t>
                </a:r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 is monotone </a:t>
                </a:r>
                <a:r>
                  <a:rPr lang="en-GB" dirty="0" err="1"/>
                  <a:t>iff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 are connected.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319457-F4BB-4B96-AD4B-3C0F7145D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52935"/>
                <a:ext cx="12191999" cy="2552130"/>
              </a:xfrm>
              <a:blipFill>
                <a:blip r:embed="rId3"/>
                <a:stretch>
                  <a:fillRect l="-937" t="-3960" b="-5446"/>
                </a:stretch>
              </a:blipFill>
            </p:spPr>
            <p:txBody>
              <a:bodyPr/>
              <a:lstStyle/>
              <a:p>
                <a:r>
                  <a:rPr lang="en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F99CC27-5A04-C506-DF5E-E92D619ADCA8}"/>
              </a:ext>
            </a:extLst>
          </p:cNvPr>
          <p:cNvSpPr txBox="1"/>
          <p:nvPr/>
        </p:nvSpPr>
        <p:spPr>
          <a:xfrm>
            <a:off x="4627856" y="409433"/>
            <a:ext cx="3013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L" sz="2800" b="1" dirty="0"/>
              <a:t>Convex Quantifiers</a:t>
            </a:r>
          </a:p>
        </p:txBody>
      </p:sp>
    </p:spTree>
    <p:extLst>
      <p:ext uri="{BB962C8B-B14F-4D97-AF65-F5344CB8AC3E}">
        <p14:creationId xmlns:p14="http://schemas.microsoft.com/office/powerpoint/2010/main" val="164927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9CC27-5A04-C506-DF5E-E92D619ADCA8}"/>
              </a:ext>
            </a:extLst>
          </p:cNvPr>
          <p:cNvSpPr txBox="1"/>
          <p:nvPr/>
        </p:nvSpPr>
        <p:spPr>
          <a:xfrm>
            <a:off x="4580217" y="409433"/>
            <a:ext cx="310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L" sz="2800" b="1" dirty="0"/>
              <a:t>Convex Color Terms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AE3710B-8FEA-9C50-5D8E-BB474AEC9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33" y="1477255"/>
            <a:ext cx="3395734" cy="3389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A0727A-118E-2B1D-4A36-50B0FDC0C885}"/>
              </a:ext>
            </a:extLst>
          </p:cNvPr>
          <p:cNvSpPr txBox="1"/>
          <p:nvPr/>
        </p:nvSpPr>
        <p:spPr>
          <a:xfrm>
            <a:off x="1150046" y="5527342"/>
            <a:ext cx="996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sz="2800" dirty="0"/>
              <a:t>Color terms across languages denote convex regions (Jaeger, 2010) </a:t>
            </a:r>
          </a:p>
        </p:txBody>
      </p:sp>
    </p:spTree>
    <p:extLst>
      <p:ext uri="{BB962C8B-B14F-4D97-AF65-F5344CB8AC3E}">
        <p14:creationId xmlns:p14="http://schemas.microsoft.com/office/powerpoint/2010/main" val="302092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9CC27-5A04-C506-DF5E-E92D619ADCA8}"/>
              </a:ext>
            </a:extLst>
          </p:cNvPr>
          <p:cNvSpPr txBox="1"/>
          <p:nvPr/>
        </p:nvSpPr>
        <p:spPr>
          <a:xfrm>
            <a:off x="4573358" y="409433"/>
            <a:ext cx="3122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L" sz="2800" b="1" dirty="0"/>
              <a:t>Convexity Universal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0727A-118E-2B1D-4A36-50B0FDC0C885}"/>
              </a:ext>
            </a:extLst>
          </p:cNvPr>
          <p:cNvSpPr txBox="1"/>
          <p:nvPr/>
        </p:nvSpPr>
        <p:spPr>
          <a:xfrm>
            <a:off x="1834883" y="3167390"/>
            <a:ext cx="859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sz="2800" b="1" dirty="0"/>
              <a:t> All lexical categories satisfy convexity (Gardenfors 2014)</a:t>
            </a:r>
          </a:p>
        </p:txBody>
      </p:sp>
      <p:pic>
        <p:nvPicPr>
          <p:cNvPr id="2050" name="Picture 2" descr="page10image61486880">
            <a:extLst>
              <a:ext uri="{FF2B5EF4-FFF2-40B4-BE49-F238E27FC236}">
                <a16:creationId xmlns:a16="http://schemas.microsoft.com/office/drawing/2014/main" id="{438CFC89-63FE-B4BE-C155-7ABF8420D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10image38497920">
            <a:extLst>
              <a:ext uri="{FF2B5EF4-FFF2-40B4-BE49-F238E27FC236}">
                <a16:creationId xmlns:a16="http://schemas.microsoft.com/office/drawing/2014/main" id="{1151768E-DCEB-0A18-57A3-F4E50EB74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0" cy="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ge10image38487360">
            <a:extLst>
              <a:ext uri="{FF2B5EF4-FFF2-40B4-BE49-F238E27FC236}">
                <a16:creationId xmlns:a16="http://schemas.microsoft.com/office/drawing/2014/main" id="{584FF838-C8B4-CBBE-49BE-0A37AD8B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2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B372-817D-45F2-AB9A-800E5B474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Connectives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3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7FBB76-9010-F866-C6E2-8F5C8000B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words in natural language can express Boolean functions</a:t>
            </a:r>
          </a:p>
          <a:p>
            <a:pPr lvl="1"/>
            <a:r>
              <a:rPr lang="en-US" dirty="0"/>
              <a:t>Functions from some n-product of {true, false} to {true, false}</a:t>
            </a:r>
          </a:p>
          <a:p>
            <a:r>
              <a:rPr lang="en-US" dirty="0"/>
              <a:t>‘Maria is in Galway </a:t>
            </a:r>
            <a:r>
              <a:rPr lang="en-US" i="1" dirty="0"/>
              <a:t>and </a:t>
            </a:r>
            <a:r>
              <a:rPr lang="en-US" dirty="0"/>
              <a:t>Maria is a linguist’</a:t>
            </a:r>
          </a:p>
          <a:p>
            <a:r>
              <a:rPr lang="en-US" dirty="0"/>
              <a:t>We can reconstruct the input/output relations: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6719D-2619-F5F7-EE8B-DF2DD0F8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semantics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859697-758D-A727-1157-0DB34F392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69277"/>
              </p:ext>
            </p:extLst>
          </p:nvPr>
        </p:nvGraphicFramePr>
        <p:xfrm>
          <a:off x="4520929" y="4099561"/>
          <a:ext cx="366667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308029865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2381165743"/>
                    </a:ext>
                  </a:extLst>
                </a:gridCol>
                <a:gridCol w="974272">
                  <a:extLst>
                    <a:ext uri="{9D8B030D-6E8A-4147-A177-3AD203B41FA5}">
                      <a16:colId xmlns:a16="http://schemas.microsoft.com/office/drawing/2014/main" val="296469081"/>
                    </a:ext>
                  </a:extLst>
                </a:gridCol>
                <a:gridCol w="1034141">
                  <a:extLst>
                    <a:ext uri="{9D8B030D-6E8A-4147-A177-3AD203B41FA5}">
                      <a16:colId xmlns:a16="http://schemas.microsoft.com/office/drawing/2014/main" val="384692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P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and Q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10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36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49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48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84979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37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7FBB76-9010-F866-C6E2-8F5C8000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755086" cy="4486274"/>
          </a:xfrm>
        </p:spPr>
        <p:txBody>
          <a:bodyPr/>
          <a:lstStyle/>
          <a:p>
            <a:r>
              <a:rPr lang="en-US" dirty="0"/>
              <a:t>Suppose we restrict ourselves to Binary connectives</a:t>
            </a:r>
          </a:p>
          <a:p>
            <a:r>
              <a:rPr lang="en-US" dirty="0"/>
              <a:t>Then, there are 16 possible operators </a:t>
            </a:r>
          </a:p>
          <a:p>
            <a:pPr lvl="1"/>
            <a:r>
              <a:rPr lang="en-US" dirty="0"/>
              <a:t>All the way of diving the 4 lines of a truth table with P and Q into true and false</a:t>
            </a:r>
          </a:p>
          <a:p>
            <a:r>
              <a:rPr lang="en-US" dirty="0"/>
              <a:t>English has ‘and’, ‘or’, ‘nor’</a:t>
            </a:r>
          </a:p>
          <a:p>
            <a:r>
              <a:rPr lang="en-US" dirty="0"/>
              <a:t>But they can in principle all be lexicalized!</a:t>
            </a:r>
          </a:p>
          <a:p>
            <a:r>
              <a:rPr lang="en-US" dirty="0"/>
              <a:t>What about other languages?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6719D-2619-F5F7-EE8B-DF2DD0F8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universals</a:t>
            </a:r>
            <a:endParaRPr lang="en-DE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AFB460E-18FA-2C37-B0C3-622B623AB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073495"/>
              </p:ext>
            </p:extLst>
          </p:nvPr>
        </p:nvGraphicFramePr>
        <p:xfrm>
          <a:off x="2151743" y="4664075"/>
          <a:ext cx="8128000" cy="18288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92382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9918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{and}</a:t>
                      </a:r>
                      <a:endParaRPr lang="en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Wari (</a:t>
                      </a:r>
                      <a:r>
                        <a:rPr lang="en-US" sz="2400" dirty="0" err="1"/>
                        <a:t>Chapacuran</a:t>
                      </a:r>
                      <a:r>
                        <a:rPr lang="en-US" sz="2400" dirty="0"/>
                        <a:t>)</a:t>
                      </a:r>
                      <a:endParaRPr lang="en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3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{or}</a:t>
                      </a:r>
                      <a:endParaRPr lang="en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Maricopa (</a:t>
                      </a:r>
                      <a:r>
                        <a:rPr lang="en-US" sz="2400" dirty="0" err="1"/>
                        <a:t>Yuman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1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{and, or}</a:t>
                      </a:r>
                      <a:endParaRPr lang="en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Iraqw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Chusitic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2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{and, or, nor}</a:t>
                      </a:r>
                      <a:endParaRPr lang="en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English (Indo-European)</a:t>
                      </a:r>
                      <a:endParaRPr lang="en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43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90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7FBB76-9010-F866-C6E2-8F5C8000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755086" cy="4486274"/>
          </a:xfrm>
        </p:spPr>
        <p:txBody>
          <a:bodyPr anchor="ctr"/>
          <a:lstStyle/>
          <a:p>
            <a:r>
              <a:rPr lang="en-US" dirty="0"/>
              <a:t>Two distinct questions:</a:t>
            </a:r>
          </a:p>
          <a:p>
            <a:pPr lvl="1"/>
            <a:r>
              <a:rPr lang="en-US" dirty="0"/>
              <a:t>Why do we only see some operators and not others, e.g., ‘and’ but not ‘</a:t>
            </a:r>
            <a:r>
              <a:rPr lang="en-US" dirty="0" err="1"/>
              <a:t>nand</a:t>
            </a:r>
            <a:r>
              <a:rPr lang="en-US" dirty="0"/>
              <a:t>’?</a:t>
            </a:r>
          </a:p>
          <a:p>
            <a:pPr lvl="1"/>
            <a:r>
              <a:rPr lang="en-US" dirty="0"/>
              <a:t>Why do they come in certain combinations, e.g. never ‘nor’ alone?</a:t>
            </a:r>
          </a:p>
          <a:p>
            <a:r>
              <a:rPr lang="en-US" dirty="0"/>
              <a:t>For some operators, there are some intuitively plausible answers</a:t>
            </a:r>
          </a:p>
          <a:p>
            <a:pPr lvl="1"/>
            <a:r>
              <a:rPr lang="en-US" dirty="0"/>
              <a:t>E.g., ‘left projection’ operator, which returns value of left argument</a:t>
            </a:r>
          </a:p>
          <a:p>
            <a:r>
              <a:rPr lang="en-US" dirty="0"/>
              <a:t>However, others have received much discussion in the literature</a:t>
            </a:r>
          </a:p>
          <a:p>
            <a:pPr lvl="1"/>
            <a:r>
              <a:rPr lang="en-US" dirty="0"/>
              <a:t>E.g., why is there no ‘</a:t>
            </a:r>
            <a:r>
              <a:rPr lang="en-US" dirty="0" err="1"/>
              <a:t>nand</a:t>
            </a:r>
            <a:r>
              <a:rPr lang="en-US" dirty="0"/>
              <a:t>’?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6719D-2619-F5F7-EE8B-DF2DD0F8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semantics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4153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319457-F4BB-4B96-AD4B-3C0F7145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5791"/>
            <a:ext cx="12191999" cy="2157719"/>
          </a:xfrm>
        </p:spPr>
        <p:txBody>
          <a:bodyPr>
            <a:normAutofit/>
          </a:bodyPr>
          <a:lstStyle/>
          <a:p>
            <a:r>
              <a:rPr lang="en-GB" dirty="0"/>
              <a:t>Overview of the thriving research area of </a:t>
            </a:r>
            <a:r>
              <a:rPr lang="en-GB" b="1" dirty="0"/>
              <a:t>semantic universals</a:t>
            </a:r>
            <a:r>
              <a:rPr lang="en-GB" dirty="0"/>
              <a:t>.</a:t>
            </a:r>
          </a:p>
          <a:p>
            <a:r>
              <a:rPr lang="en-GB" dirty="0"/>
              <a:t>Examples of concrete universals in content and logical vocabularies of Ls</a:t>
            </a:r>
          </a:p>
          <a:p>
            <a:r>
              <a:rPr lang="en-GB" dirty="0"/>
              <a:t>Different theoretical explanations</a:t>
            </a:r>
          </a:p>
          <a:p>
            <a:r>
              <a:rPr lang="en-GB" dirty="0"/>
              <a:t>Different computational modelling paradigms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9CC27-5A04-C506-DF5E-E92D619ADCA8}"/>
              </a:ext>
            </a:extLst>
          </p:cNvPr>
          <p:cNvSpPr txBox="1"/>
          <p:nvPr/>
        </p:nvSpPr>
        <p:spPr>
          <a:xfrm>
            <a:off x="4896569" y="409433"/>
            <a:ext cx="101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sz="2800" b="1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0686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B372-817D-45F2-AB9A-800E5B474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Gradable Adjectives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35169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021ADC-DD66-F84A-472C-3935FB48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7923"/>
          </a:xfrm>
        </p:spPr>
        <p:txBody>
          <a:bodyPr anchor="ctr">
            <a:normAutofit/>
          </a:bodyPr>
          <a:lstStyle/>
          <a:p>
            <a:r>
              <a:rPr lang="en-US" dirty="0"/>
              <a:t>Adjectives: Italian, red, tall, square</a:t>
            </a:r>
          </a:p>
          <a:p>
            <a:r>
              <a:rPr lang="en-US" i="1" dirty="0"/>
              <a:t>Gradable</a:t>
            </a:r>
            <a:r>
              <a:rPr lang="en-US" dirty="0"/>
              <a:t> adjectives:</a:t>
            </a:r>
          </a:p>
          <a:p>
            <a:pPr lvl="1"/>
            <a:r>
              <a:rPr lang="en-US" dirty="0"/>
              <a:t>*Very Italian, *very square</a:t>
            </a:r>
          </a:p>
          <a:p>
            <a:pPr lvl="1"/>
            <a:r>
              <a:rPr lang="en-US" dirty="0"/>
              <a:t>Very red, very tall</a:t>
            </a:r>
          </a:p>
          <a:p>
            <a:r>
              <a:rPr lang="en-US" dirty="0"/>
              <a:t>Two big types of gradable adjectives:</a:t>
            </a:r>
          </a:p>
          <a:p>
            <a:pPr lvl="1"/>
            <a:r>
              <a:rPr lang="en-US" dirty="0"/>
              <a:t>Relative-standard: tall, short, cold, warm</a:t>
            </a:r>
          </a:p>
          <a:p>
            <a:pPr lvl="1"/>
            <a:r>
              <a:rPr lang="en-US" dirty="0"/>
              <a:t>Absolute standard: empty, full, straight, bent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2CCEA4-6648-0980-1647-CA6B993F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Adjectival semantics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60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1A96F8-7A28-76B4-C837-5326F426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Gradable adjectives occur in two main contexts:</a:t>
            </a:r>
          </a:p>
          <a:p>
            <a:pPr lvl="1"/>
            <a:r>
              <a:rPr lang="en-US" dirty="0"/>
              <a:t>Measure uses: Roberta is 180 centimeters tall</a:t>
            </a:r>
          </a:p>
          <a:p>
            <a:pPr lvl="1"/>
            <a:r>
              <a:rPr lang="en-US" dirty="0"/>
              <a:t>Bare uses: Roberta is tall</a:t>
            </a:r>
          </a:p>
          <a:p>
            <a:r>
              <a:rPr lang="en-US" dirty="0"/>
              <a:t>Relative-standard adjectives have some peculiarities:</a:t>
            </a:r>
          </a:p>
          <a:p>
            <a:pPr lvl="1"/>
            <a:r>
              <a:rPr lang="en-US" dirty="0"/>
              <a:t>Sorites paradox</a:t>
            </a:r>
          </a:p>
          <a:p>
            <a:pPr lvl="2"/>
            <a:r>
              <a:rPr lang="en-US" dirty="0"/>
              <a:t>If Chiara is tall, then someone 1mm shorter than Chiara is also tall.</a:t>
            </a:r>
          </a:p>
          <a:p>
            <a:pPr lvl="1"/>
            <a:r>
              <a:rPr lang="en-US" dirty="0"/>
              <a:t>Context sensitivity: </a:t>
            </a:r>
          </a:p>
          <a:p>
            <a:pPr lvl="2"/>
            <a:r>
              <a:rPr lang="en-US" dirty="0"/>
              <a:t>Chiara is tall (context: Italians) while Chiara is not tall (context: basketball players)</a:t>
            </a:r>
          </a:p>
          <a:p>
            <a:r>
              <a:rPr lang="en-US" dirty="0"/>
              <a:t>The universal we consider applies to bare uses of gradable adjectives in a fixed context.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B887B6-6649-72A9-5DE6-DBAB0F8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gradable adjectives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774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80E202-DA47-31D7-4F5A-94EE91B52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793186" cy="4486274"/>
              </a:xfrm>
            </p:spPr>
            <p:txBody>
              <a:bodyPr/>
              <a:lstStyle/>
              <a:p>
                <a:r>
                  <a:rPr lang="en-US" dirty="0"/>
                  <a:t>General definition of monotonicity:</a:t>
                </a:r>
              </a:p>
              <a:p>
                <a:pPr lvl="1"/>
                <a:r>
                  <a:rPr lang="en-US" dirty="0"/>
                  <a:t>A function </a:t>
                </a:r>
                <a:r>
                  <a:rPr lang="en-US" i="1" dirty="0"/>
                  <a:t>f</a:t>
                </a:r>
                <a:r>
                  <a:rPr lang="en-US" dirty="0"/>
                  <a:t> is </a:t>
                </a:r>
                <a:r>
                  <a:rPr lang="en-US" i="1" dirty="0"/>
                  <a:t>monotonically increasing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for all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</a:t>
                </a:r>
                <a:r>
                  <a:rPr lang="en-US" i="1" dirty="0"/>
                  <a:t>monotonically decreasing </a:t>
                </a:r>
                <a:r>
                  <a:rPr lang="en-US" dirty="0"/>
                  <a:t>if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Intuitively, monotonically increasing functions preserve the order, and decreasing reverse it.</a:t>
                </a:r>
              </a:p>
              <a:p>
                <a:r>
                  <a:rPr lang="en-US" dirty="0"/>
                  <a:t>Gradable adjectives (in a context) can be thought of as functions from degrees (which is an ordered set) to Booleans (which is an ordered set).</a:t>
                </a:r>
                <a:endParaRPr lang="en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80E202-DA47-31D7-4F5A-94EE91B52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793186" cy="4486274"/>
              </a:xfrm>
              <a:blipFill>
                <a:blip r:embed="rId2"/>
                <a:stretch>
                  <a:fillRect l="-1017" t="-2174" r="-50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631B1CA-0220-924C-9F2C-8A23EFF2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Monotonicity for gradable adjectives</a:t>
            </a:r>
            <a:endParaRPr lang="en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AED2D2-C2AF-95F0-ADCA-C76E19928211}"/>
              </a:ext>
            </a:extLst>
          </p:cNvPr>
          <p:cNvGrpSpPr/>
          <p:nvPr/>
        </p:nvGrpSpPr>
        <p:grpSpPr>
          <a:xfrm>
            <a:off x="1486460" y="5613399"/>
            <a:ext cx="9505950" cy="619313"/>
            <a:chOff x="1486460" y="5613399"/>
            <a:chExt cx="9505950" cy="61931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4BF3C2E-4F0B-4384-C0DA-49A0C5007930}"/>
                </a:ext>
              </a:extLst>
            </p:cNvPr>
            <p:cNvCxnSpPr/>
            <p:nvPr/>
          </p:nvCxnSpPr>
          <p:spPr>
            <a:xfrm>
              <a:off x="1486460" y="6232712"/>
              <a:ext cx="95059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86017EA-F0C9-DCA4-D35C-FBDD77E6A967}"/>
                </a:ext>
              </a:extLst>
            </p:cNvPr>
            <p:cNvCxnSpPr>
              <a:cxnSpLocks/>
            </p:cNvCxnSpPr>
            <p:nvPr/>
          </p:nvCxnSpPr>
          <p:spPr>
            <a:xfrm>
              <a:off x="7706285" y="5613399"/>
              <a:ext cx="3286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388B2AB-543F-88B7-00B8-C988B98C4E5E}"/>
                </a:ext>
              </a:extLst>
            </p:cNvPr>
            <p:cNvCxnSpPr>
              <a:cxnSpLocks/>
            </p:cNvCxnSpPr>
            <p:nvPr/>
          </p:nvCxnSpPr>
          <p:spPr>
            <a:xfrm>
              <a:off x="7706285" y="5613400"/>
              <a:ext cx="0" cy="6193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FDC933-203A-5F80-5890-C15A29D43210}"/>
                </a:ext>
              </a:extLst>
            </p:cNvPr>
            <p:cNvSpPr txBox="1"/>
            <p:nvPr/>
          </p:nvSpPr>
          <p:spPr>
            <a:xfrm>
              <a:off x="7706284" y="5628807"/>
              <a:ext cx="1174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Big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97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EF4650-549A-421B-94C3-B63CECA56BA1}"/>
              </a:ext>
            </a:extLst>
          </p:cNvPr>
          <p:cNvCxnSpPr/>
          <p:nvPr/>
        </p:nvCxnSpPr>
        <p:spPr>
          <a:xfrm>
            <a:off x="1343025" y="5067300"/>
            <a:ext cx="95059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1BCDFB-D4DD-4316-8A8B-ED094043F91B}"/>
              </a:ext>
            </a:extLst>
          </p:cNvPr>
          <p:cNvGrpSpPr/>
          <p:nvPr/>
        </p:nvGrpSpPr>
        <p:grpSpPr>
          <a:xfrm>
            <a:off x="1343025" y="3609340"/>
            <a:ext cx="3286126" cy="1457960"/>
            <a:chOff x="1343025" y="3609340"/>
            <a:chExt cx="3286126" cy="145796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F2C6D4A-3AD7-453C-A270-650F590C42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3025" y="4149090"/>
              <a:ext cx="3286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6C8F18-DDE5-4F29-A65A-F55F6580C4FE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50" y="4149090"/>
              <a:ext cx="0" cy="9182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0D2C49-5CD6-4CA4-BED9-00AC5E25134A}"/>
                </a:ext>
              </a:extLst>
            </p:cNvPr>
            <p:cNvSpPr txBox="1"/>
            <p:nvPr/>
          </p:nvSpPr>
          <p:spPr>
            <a:xfrm>
              <a:off x="3454401" y="3609340"/>
              <a:ext cx="1174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dirty="0"/>
                <a:t>Small</a:t>
              </a:r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DAF22D-3461-476D-88F8-E4834BD6F068}"/>
              </a:ext>
            </a:extLst>
          </p:cNvPr>
          <p:cNvGrpSpPr/>
          <p:nvPr/>
        </p:nvGrpSpPr>
        <p:grpSpPr>
          <a:xfrm>
            <a:off x="7562850" y="3268789"/>
            <a:ext cx="3286125" cy="1798511"/>
            <a:chOff x="7562850" y="3268789"/>
            <a:chExt cx="3286125" cy="179851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713E009-ED2E-4137-B986-E1C851B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7562850" y="3810000"/>
              <a:ext cx="3286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F32DE0-7F62-4452-ADAA-AF693617348E}"/>
                </a:ext>
              </a:extLst>
            </p:cNvPr>
            <p:cNvCxnSpPr>
              <a:cxnSpLocks/>
            </p:cNvCxnSpPr>
            <p:nvPr/>
          </p:nvCxnSpPr>
          <p:spPr>
            <a:xfrm>
              <a:off x="7562850" y="3810000"/>
              <a:ext cx="0" cy="12573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30F72F-0D67-4B96-8C2A-8318DE0B781B}"/>
                </a:ext>
              </a:extLst>
            </p:cNvPr>
            <p:cNvSpPr txBox="1"/>
            <p:nvPr/>
          </p:nvSpPr>
          <p:spPr>
            <a:xfrm>
              <a:off x="7562850" y="3268789"/>
              <a:ext cx="1174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Big</a:t>
              </a:r>
              <a:endParaRPr lang="en-GB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E2D387-6D72-4094-B050-2E4955B386E4}"/>
              </a:ext>
            </a:extLst>
          </p:cNvPr>
          <p:cNvGrpSpPr/>
          <p:nvPr/>
        </p:nvGrpSpPr>
        <p:grpSpPr>
          <a:xfrm>
            <a:off x="9205912" y="2200931"/>
            <a:ext cx="1643063" cy="2866369"/>
            <a:chOff x="9205912" y="2200931"/>
            <a:chExt cx="1643063" cy="286636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1E91343-035B-4C65-A1D2-D46450452D4B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2762250"/>
              <a:ext cx="16287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C4C72B-2611-42EC-BA01-DC17907BE2D7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2800350"/>
              <a:ext cx="0" cy="22669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6200E5-E6D3-410B-BA33-E92F93583B5D}"/>
                </a:ext>
              </a:extLst>
            </p:cNvPr>
            <p:cNvSpPr txBox="1"/>
            <p:nvPr/>
          </p:nvSpPr>
          <p:spPr>
            <a:xfrm>
              <a:off x="9205912" y="2200931"/>
              <a:ext cx="1174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Huge</a:t>
              </a:r>
              <a:endParaRPr lang="en-GB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D8A03C3E-ACDD-48BC-B56C-835A4DF7BB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9" y="5067300"/>
            <a:ext cx="1170887" cy="11708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FD1335-0A76-4CD5-A36B-C3BF39579A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1" y="5176838"/>
            <a:ext cx="1038224" cy="10382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7A70376-C962-4A4A-AF1C-2DE4C47CA6BC}"/>
              </a:ext>
            </a:extLst>
          </p:cNvPr>
          <p:cNvSpPr txBox="1"/>
          <p:nvPr/>
        </p:nvSpPr>
        <p:spPr>
          <a:xfrm>
            <a:off x="1895486" y="4684237"/>
            <a:ext cx="29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946711-5C0B-42B8-903B-F6BB94627C79}"/>
              </a:ext>
            </a:extLst>
          </p:cNvPr>
          <p:cNvSpPr txBox="1"/>
          <p:nvPr/>
        </p:nvSpPr>
        <p:spPr>
          <a:xfrm>
            <a:off x="3844928" y="4681437"/>
            <a:ext cx="29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29E938-6B7F-4C83-87FE-BA33FAE909F1}"/>
              </a:ext>
            </a:extLst>
          </p:cNvPr>
          <p:cNvSpPr txBox="1"/>
          <p:nvPr/>
        </p:nvSpPr>
        <p:spPr>
          <a:xfrm>
            <a:off x="2970225" y="4681437"/>
            <a:ext cx="29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0C142A-8773-495F-9F16-E95C8319F3D4}"/>
              </a:ext>
            </a:extLst>
          </p:cNvPr>
          <p:cNvSpPr txBox="1"/>
          <p:nvPr/>
        </p:nvSpPr>
        <p:spPr>
          <a:xfrm>
            <a:off x="838200" y="1779493"/>
            <a:ext cx="7091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Conceptual spaces? No, because:</a:t>
            </a:r>
          </a:p>
          <a:p>
            <a:pPr marL="514350" indent="-514350">
              <a:buAutoNum type="arabicPeriod"/>
            </a:pPr>
            <a:r>
              <a:rPr lang="en-GB" sz="2400" dirty="0"/>
              <a:t>Overlaps between categories</a:t>
            </a:r>
          </a:p>
          <a:p>
            <a:pPr marL="514350" indent="-514350">
              <a:buAutoNum type="arabicPeriod"/>
            </a:pPr>
            <a:r>
              <a:rPr lang="en-GB" sz="2400" dirty="0"/>
              <a:t>Space is not completely covered</a:t>
            </a:r>
          </a:p>
          <a:p>
            <a:pPr marL="514350" indent="-514350">
              <a:buAutoNum type="arabicPeriod"/>
            </a:pPr>
            <a:r>
              <a:rPr lang="en-GB" sz="2400" dirty="0"/>
              <a:t>Monotonicity, not just convexity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672718-42A7-45C9-986A-A6FC47921B5C}"/>
              </a:ext>
            </a:extLst>
          </p:cNvPr>
          <p:cNvSpPr txBox="1"/>
          <p:nvPr/>
        </p:nvSpPr>
        <p:spPr>
          <a:xfrm>
            <a:off x="10001251" y="6488668"/>
            <a:ext cx="238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*Pictures not to scale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81AFF3-B4EA-45AD-B1E6-ECC36C1D64BD}"/>
              </a:ext>
            </a:extLst>
          </p:cNvPr>
          <p:cNvSpPr txBox="1"/>
          <p:nvPr/>
        </p:nvSpPr>
        <p:spPr>
          <a:xfrm>
            <a:off x="8115140" y="3278664"/>
            <a:ext cx="2667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(Monotonic)</a:t>
            </a:r>
            <a:endParaRPr lang="en-GB" dirty="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80622300-8783-DC2C-D315-23416EF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Monotonicity for gradable adjectives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005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1" grpId="0"/>
      <p:bldP spid="31" grpId="1"/>
      <p:bldP spid="40" grpId="0"/>
      <p:bldP spid="4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B372-817D-45F2-AB9A-800E5B474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Modality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70494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C324B-F678-CC2E-7191-FEE77E0C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Modals are expressions such as ‘might’, ‘must’, ‘could’, ‘should’, ‘can’</a:t>
            </a:r>
          </a:p>
          <a:p>
            <a:r>
              <a:rPr lang="en-US" dirty="0"/>
              <a:t>Attempting an exact definition is very hard, but roughly they can be used to talk about non-actual situations</a:t>
            </a:r>
          </a:p>
          <a:p>
            <a:r>
              <a:rPr lang="en-US" dirty="0"/>
              <a:t>Since </a:t>
            </a:r>
            <a:r>
              <a:rPr lang="en-US" dirty="0" err="1"/>
              <a:t>Kratzer</a:t>
            </a:r>
            <a:r>
              <a:rPr lang="en-US" dirty="0"/>
              <a:t> (1981), we distinguish two axes of variation in modal meaning: force and </a:t>
            </a:r>
            <a:r>
              <a:rPr lang="en-US" dirty="0" err="1"/>
              <a:t>flavour</a:t>
            </a:r>
            <a:r>
              <a:rPr lang="en-US" dirty="0"/>
              <a:t>. Examples: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9734AA-C38C-4912-1064-4F1B53B0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semantics</a:t>
            </a:r>
            <a:endParaRPr lang="en-DE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F0F6AC6-F4EA-0603-4385-B961BB188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80025"/>
              </p:ext>
            </p:extLst>
          </p:nvPr>
        </p:nvGraphicFramePr>
        <p:xfrm>
          <a:off x="1008743" y="4203095"/>
          <a:ext cx="10165443" cy="22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6957">
                  <a:extLst>
                    <a:ext uri="{9D8B030D-6E8A-4147-A177-3AD203B41FA5}">
                      <a16:colId xmlns:a16="http://schemas.microsoft.com/office/drawing/2014/main" val="4142786332"/>
                    </a:ext>
                  </a:extLst>
                </a:gridCol>
                <a:gridCol w="3897086">
                  <a:extLst>
                    <a:ext uri="{9D8B030D-6E8A-4147-A177-3AD203B41FA5}">
                      <a16:colId xmlns:a16="http://schemas.microsoft.com/office/drawing/2014/main" val="29018993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524608812"/>
                    </a:ext>
                  </a:extLst>
                </a:gridCol>
              </a:tblGrid>
              <a:tr h="763260">
                <a:tc>
                  <a:txBody>
                    <a:bodyPr/>
                    <a:lstStyle/>
                    <a:p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Strong (universal) force</a:t>
                      </a:r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Weak (possibility) force</a:t>
                      </a:r>
                      <a:endParaRPr lang="en-D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789858"/>
                  </a:ext>
                </a:extLst>
              </a:tr>
              <a:tr h="763260">
                <a:tc>
                  <a:txBody>
                    <a:bodyPr/>
                    <a:lstStyle/>
                    <a:p>
                      <a:r>
                        <a:rPr lang="en-US" sz="2400" dirty="0"/>
                        <a:t>Epistemic </a:t>
                      </a:r>
                      <a:r>
                        <a:rPr lang="en-US" sz="2400" dirty="0" err="1"/>
                        <a:t>flavour</a:t>
                      </a:r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keys must be on the table</a:t>
                      </a:r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may be raining</a:t>
                      </a:r>
                      <a:endParaRPr lang="en-D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312779"/>
                  </a:ext>
                </a:extLst>
              </a:tr>
              <a:tr h="763260">
                <a:tc>
                  <a:txBody>
                    <a:bodyPr/>
                    <a:lstStyle/>
                    <a:p>
                      <a:r>
                        <a:rPr lang="en-US" sz="2400" dirty="0"/>
                        <a:t>Deontic </a:t>
                      </a:r>
                      <a:r>
                        <a:rPr lang="en-US" sz="2400" dirty="0" err="1"/>
                        <a:t>flavour</a:t>
                      </a:r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You must do your homework</a:t>
                      </a:r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You may park here</a:t>
                      </a:r>
                      <a:endParaRPr lang="en-D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75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4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D84444-1B33-5208-C9AF-E59335B6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There’s other </a:t>
            </a:r>
            <a:r>
              <a:rPr lang="en-US" dirty="0" err="1"/>
              <a:t>flavours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Bouletic</a:t>
            </a:r>
            <a:r>
              <a:rPr lang="en-US" dirty="0"/>
              <a:t> (desire)</a:t>
            </a:r>
          </a:p>
          <a:p>
            <a:pPr lvl="1"/>
            <a:r>
              <a:rPr lang="en-US" dirty="0"/>
              <a:t>Teleological (goals)</a:t>
            </a:r>
          </a:p>
          <a:p>
            <a:pPr lvl="1"/>
            <a:r>
              <a:rPr lang="en-US" dirty="0"/>
              <a:t>And so on</a:t>
            </a:r>
          </a:p>
          <a:p>
            <a:r>
              <a:rPr lang="en-US" dirty="0"/>
              <a:t>There’s other forces</a:t>
            </a:r>
          </a:p>
          <a:p>
            <a:pPr lvl="1"/>
            <a:r>
              <a:rPr lang="en-US" dirty="0"/>
              <a:t>Arguably, ‘should’ is a necessity, but weaker than ‘must’</a:t>
            </a:r>
          </a:p>
          <a:p>
            <a:r>
              <a:rPr lang="en-US" dirty="0"/>
              <a:t>In English, modal verbs come with a fixed </a:t>
            </a:r>
            <a:r>
              <a:rPr lang="en-US" i="1" dirty="0"/>
              <a:t>force</a:t>
            </a:r>
            <a:r>
              <a:rPr lang="en-US" dirty="0"/>
              <a:t> and variable </a:t>
            </a:r>
            <a:r>
              <a:rPr lang="en-US" i="1" dirty="0" err="1"/>
              <a:t>flavour</a:t>
            </a:r>
            <a:endParaRPr lang="en-US" i="1" dirty="0"/>
          </a:p>
          <a:p>
            <a:r>
              <a:rPr lang="en-US" dirty="0"/>
              <a:t>In other languages, modals vary </a:t>
            </a:r>
            <a:r>
              <a:rPr lang="en-US" dirty="0" err="1"/>
              <a:t>wrt</a:t>
            </a:r>
            <a:r>
              <a:rPr lang="en-US" dirty="0"/>
              <a:t> force and not </a:t>
            </a:r>
            <a:r>
              <a:rPr lang="en-US" dirty="0" err="1"/>
              <a:t>flavour</a:t>
            </a:r>
            <a:endParaRPr lang="en-US" dirty="0"/>
          </a:p>
          <a:p>
            <a:pPr lvl="1"/>
            <a:r>
              <a:rPr lang="en-US" dirty="0" err="1"/>
              <a:t>St’át’icmets</a:t>
            </a:r>
            <a:r>
              <a:rPr lang="en-US" dirty="0"/>
              <a:t> (</a:t>
            </a:r>
            <a:r>
              <a:rPr lang="en-US" dirty="0" err="1"/>
              <a:t>Rullmann</a:t>
            </a:r>
            <a:r>
              <a:rPr lang="en-US" dirty="0"/>
              <a:t>, Matthewson &amp; Davis 2008), Nez Perce (Deal 2011), Old English (</a:t>
            </a:r>
            <a:r>
              <a:rPr lang="en-US" dirty="0" err="1"/>
              <a:t>Yanovich</a:t>
            </a:r>
            <a:r>
              <a:rPr lang="en-US" dirty="0"/>
              <a:t> 2016), and Pintupi-Luritja (Gray 2021).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8E05A-99C4-7D9B-584F-DF500B9E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semantics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1797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796720-B192-4542-D82C-DD02F8B1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single axis of variability universal (</a:t>
            </a:r>
            <a:r>
              <a:rPr lang="en-US" dirty="0" err="1"/>
              <a:t>Nauze</a:t>
            </a:r>
            <a:r>
              <a:rPr lang="en-US" dirty="0"/>
              <a:t> 2008): </a:t>
            </a:r>
          </a:p>
          <a:p>
            <a:pPr lvl="1"/>
            <a:r>
              <a:rPr lang="en-US" dirty="0"/>
              <a:t>If a modal can express more than one flavor, it can only express one force (and mutatis mutandis for force and flavor).</a:t>
            </a:r>
          </a:p>
          <a:p>
            <a:r>
              <a:rPr lang="en-US" dirty="0"/>
              <a:t>Second proposal (Vander </a:t>
            </a:r>
            <a:r>
              <a:rPr lang="en-US" dirty="0" err="1"/>
              <a:t>Klok</a:t>
            </a:r>
            <a:r>
              <a:rPr lang="en-US" dirty="0"/>
              <a:t> 2013):</a:t>
            </a:r>
          </a:p>
          <a:p>
            <a:pPr lvl="1"/>
            <a:r>
              <a:rPr lang="en-US" dirty="0"/>
              <a:t>A modal system as a whole only has lexically encoded force or </a:t>
            </a:r>
            <a:r>
              <a:rPr lang="en-US" dirty="0" err="1"/>
              <a:t>flavour</a:t>
            </a:r>
            <a:endParaRPr lang="en-US" dirty="0"/>
          </a:p>
          <a:p>
            <a:r>
              <a:rPr lang="en-US" dirty="0"/>
              <a:t>However, two counterexamples:</a:t>
            </a:r>
          </a:p>
          <a:p>
            <a:pPr lvl="1"/>
            <a:r>
              <a:rPr lang="en-US" dirty="0" err="1"/>
              <a:t>Washo</a:t>
            </a:r>
            <a:r>
              <a:rPr lang="en-US" dirty="0"/>
              <a:t> (</a:t>
            </a:r>
            <a:r>
              <a:rPr lang="en-US" dirty="0" err="1"/>
              <a:t>Bochnak</a:t>
            </a:r>
            <a:r>
              <a:rPr lang="en-US" dirty="0"/>
              <a:t> 2015): A verb can vary both </a:t>
            </a:r>
            <a:r>
              <a:rPr lang="en-US" dirty="0" err="1"/>
              <a:t>wrt</a:t>
            </a:r>
            <a:r>
              <a:rPr lang="en-US" dirty="0"/>
              <a:t> to force and </a:t>
            </a:r>
            <a:r>
              <a:rPr lang="en-US" dirty="0" err="1"/>
              <a:t>flavour</a:t>
            </a:r>
            <a:endParaRPr lang="en-US" dirty="0"/>
          </a:p>
          <a:p>
            <a:pPr lvl="1"/>
            <a:r>
              <a:rPr lang="en-US" dirty="0"/>
              <a:t>Koryak (</a:t>
            </a:r>
            <a:r>
              <a:rPr lang="en-US" dirty="0" err="1"/>
              <a:t>Mocnik</a:t>
            </a:r>
            <a:r>
              <a:rPr lang="en-US" dirty="0"/>
              <a:t> &amp; </a:t>
            </a:r>
            <a:r>
              <a:rPr lang="en-US" dirty="0" err="1"/>
              <a:t>Abramovitz</a:t>
            </a:r>
            <a:r>
              <a:rPr lang="en-US" dirty="0"/>
              <a:t> 2019): A verb that can be used both to mean ‘believe’ (strong force) and ‘allow for the possibility that’ (weak force), and multiple </a:t>
            </a:r>
            <a:r>
              <a:rPr lang="en-US" dirty="0" err="1"/>
              <a:t>flavours</a:t>
            </a:r>
            <a:r>
              <a:rPr lang="en-US" dirty="0"/>
              <a:t> (doxastic and assertive)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941B6F-A032-E396-2EDA-D257128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Universals of modal meaning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774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796720-B192-4542-D82C-DD02F8B1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Independence of force and </a:t>
            </a:r>
            <a:r>
              <a:rPr lang="en-US" dirty="0" err="1"/>
              <a:t>flavour</a:t>
            </a:r>
            <a:r>
              <a:rPr lang="en-US" dirty="0"/>
              <a:t> universal (Steinert-</a:t>
            </a:r>
            <a:r>
              <a:rPr lang="en-US" dirty="0" err="1"/>
              <a:t>Threlkeld</a:t>
            </a:r>
            <a:r>
              <a:rPr lang="en-US" dirty="0"/>
              <a:t> 2022)</a:t>
            </a:r>
          </a:p>
          <a:p>
            <a:pPr lvl="1"/>
            <a:r>
              <a:rPr lang="en-US" dirty="0"/>
              <a:t>All modals in natural language satisfy the independence of force and flavor property: if a modal can express the pairs (fo1;fl1) and (fo2;fl2), then it can also express (fo1;fl2) and (fo2;fl1).</a:t>
            </a:r>
          </a:p>
          <a:p>
            <a:r>
              <a:rPr lang="en-US" dirty="0"/>
              <a:t>This universal includes the cases that contradicted previous proposals</a:t>
            </a:r>
          </a:p>
          <a:p>
            <a:r>
              <a:rPr lang="en-US" dirty="0"/>
              <a:t>And it excludes some meanings:</a:t>
            </a:r>
          </a:p>
          <a:p>
            <a:pPr lvl="1"/>
            <a:r>
              <a:rPr lang="en-US" dirty="0"/>
              <a:t>A modal </a:t>
            </a:r>
            <a:r>
              <a:rPr lang="en-US" i="1" dirty="0" err="1"/>
              <a:t>mighst</a:t>
            </a:r>
            <a:r>
              <a:rPr lang="en-US" dirty="0"/>
              <a:t> which behaves like a mix of:</a:t>
            </a:r>
          </a:p>
          <a:p>
            <a:pPr lvl="1"/>
            <a:r>
              <a:rPr lang="en-US" i="1" dirty="0"/>
              <a:t>Might: </a:t>
            </a:r>
            <a:r>
              <a:rPr lang="en-US" dirty="0"/>
              <a:t>it can be used in epistemic possibility contexts </a:t>
            </a:r>
          </a:p>
          <a:p>
            <a:pPr lvl="1"/>
            <a:r>
              <a:rPr lang="en-US" i="1" dirty="0"/>
              <a:t>Must:</a:t>
            </a:r>
            <a:r>
              <a:rPr lang="en-US" dirty="0"/>
              <a:t> in that it can be used in deontic necessity contexts.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941B6F-A032-E396-2EDA-D257128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Universals of modal meaning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1744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319457-F4BB-4B96-AD4B-3C0F7145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453" y="2045791"/>
            <a:ext cx="6471093" cy="27664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 to linguistic universals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Learnability explanations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Cultural evolution explanations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Complexity explanations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Communicative efficiency explanations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9CC27-5A04-C506-DF5E-E92D619ADCA8}"/>
              </a:ext>
            </a:extLst>
          </p:cNvPr>
          <p:cNvSpPr txBox="1"/>
          <p:nvPr/>
        </p:nvSpPr>
        <p:spPr>
          <a:xfrm>
            <a:off x="4896569" y="409433"/>
            <a:ext cx="2398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sz="2800" b="1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202049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B372-817D-45F2-AB9A-800E5B474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Responsive Verbs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88633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90369-B90B-6236-AEAF-287EB74D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3" y="1690688"/>
            <a:ext cx="5441576" cy="44862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Types of verbs: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Jakub </a:t>
            </a:r>
            <a:r>
              <a:rPr lang="en-US" i="1" dirty="0"/>
              <a:t>believes</a:t>
            </a:r>
            <a:r>
              <a:rPr lang="en-US" dirty="0"/>
              <a:t> that he is in Ireland</a:t>
            </a:r>
          </a:p>
          <a:p>
            <a:r>
              <a:rPr lang="en-US" dirty="0"/>
              <a:t># Jakub </a:t>
            </a:r>
            <a:r>
              <a:rPr lang="en-US" i="1" dirty="0"/>
              <a:t>believes</a:t>
            </a:r>
            <a:r>
              <a:rPr lang="en-US" dirty="0"/>
              <a:t> where Ireland is</a:t>
            </a:r>
          </a:p>
          <a:p>
            <a:endParaRPr lang="en-US" dirty="0"/>
          </a:p>
          <a:p>
            <a:r>
              <a:rPr lang="en-US" dirty="0"/>
              <a:t># Jakub </a:t>
            </a:r>
            <a:r>
              <a:rPr lang="en-US" i="1" dirty="0"/>
              <a:t>wonders </a:t>
            </a:r>
            <a:r>
              <a:rPr lang="en-US" dirty="0"/>
              <a:t>that he is in Ireland </a:t>
            </a:r>
          </a:p>
          <a:p>
            <a:r>
              <a:rPr lang="en-US" dirty="0"/>
              <a:t>Jakub </a:t>
            </a:r>
            <a:r>
              <a:rPr lang="en-US" i="1" dirty="0"/>
              <a:t>wonders </a:t>
            </a:r>
            <a:r>
              <a:rPr lang="en-US" dirty="0"/>
              <a:t>where Ireland is</a:t>
            </a:r>
          </a:p>
          <a:p>
            <a:endParaRPr lang="en-US" dirty="0"/>
          </a:p>
          <a:p>
            <a:r>
              <a:rPr lang="en-US" dirty="0"/>
              <a:t>Jakub </a:t>
            </a:r>
            <a:r>
              <a:rPr lang="en-US" i="1" dirty="0"/>
              <a:t>knows</a:t>
            </a:r>
            <a:r>
              <a:rPr lang="en-US" dirty="0"/>
              <a:t> that he is in Ireland</a:t>
            </a:r>
          </a:p>
          <a:p>
            <a:r>
              <a:rPr lang="en-US" dirty="0"/>
              <a:t>Jakub </a:t>
            </a:r>
            <a:r>
              <a:rPr lang="en-US" i="1" dirty="0"/>
              <a:t>knows </a:t>
            </a:r>
            <a:r>
              <a:rPr lang="en-US" dirty="0"/>
              <a:t>where Ireland is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558C1-A38B-9C35-4CE0-1E33DC52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verbs</a:t>
            </a:r>
            <a:endParaRPr lang="en-DE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A5A8EB7-E7B7-0097-0CE6-3D24EA393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17298"/>
              </p:ext>
            </p:extLst>
          </p:nvPr>
        </p:nvGraphicFramePr>
        <p:xfrm>
          <a:off x="6096000" y="1873640"/>
          <a:ext cx="5777752" cy="3606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38">
                  <a:extLst>
                    <a:ext uri="{9D8B030D-6E8A-4147-A177-3AD203B41FA5}">
                      <a16:colId xmlns:a16="http://schemas.microsoft.com/office/drawing/2014/main" val="358776004"/>
                    </a:ext>
                  </a:extLst>
                </a:gridCol>
                <a:gridCol w="1444438">
                  <a:extLst>
                    <a:ext uri="{9D8B030D-6E8A-4147-A177-3AD203B41FA5}">
                      <a16:colId xmlns:a16="http://schemas.microsoft.com/office/drawing/2014/main" val="801918830"/>
                    </a:ext>
                  </a:extLst>
                </a:gridCol>
                <a:gridCol w="1444438">
                  <a:extLst>
                    <a:ext uri="{9D8B030D-6E8A-4147-A177-3AD203B41FA5}">
                      <a16:colId xmlns:a16="http://schemas.microsoft.com/office/drawing/2014/main" val="3666819080"/>
                    </a:ext>
                  </a:extLst>
                </a:gridCol>
                <a:gridCol w="1444438">
                  <a:extLst>
                    <a:ext uri="{9D8B030D-6E8A-4147-A177-3AD203B41FA5}">
                      <a16:colId xmlns:a16="http://schemas.microsoft.com/office/drawing/2014/main" val="3539903532"/>
                    </a:ext>
                  </a:extLst>
                </a:gridCol>
              </a:tblGrid>
              <a:tr h="901509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Declarative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Interrogative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4830"/>
                  </a:ext>
                </a:extLst>
              </a:tr>
              <a:tr h="901509">
                <a:tc>
                  <a:txBody>
                    <a:bodyPr/>
                    <a:lstStyle/>
                    <a:p>
                      <a:r>
                        <a:rPr lang="en-US" dirty="0" err="1"/>
                        <a:t>Rogative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Wonder</a:t>
                      </a:r>
                      <a:endParaRPr lang="en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29010"/>
                  </a:ext>
                </a:extLst>
              </a:tr>
              <a:tr h="901509">
                <a:tc>
                  <a:txBody>
                    <a:bodyPr/>
                    <a:lstStyle/>
                    <a:p>
                      <a:r>
                        <a:rPr lang="en-US" dirty="0"/>
                        <a:t>Anti-</a:t>
                      </a:r>
                      <a:r>
                        <a:rPr lang="en-US" dirty="0" err="1"/>
                        <a:t>rogative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Believe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089306"/>
                  </a:ext>
                </a:extLst>
              </a:tr>
              <a:tr h="901509">
                <a:tc>
                  <a:txBody>
                    <a:bodyPr/>
                    <a:lstStyle/>
                    <a:p>
                      <a:r>
                        <a:rPr lang="en-US" dirty="0"/>
                        <a:t>Responsive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</a:t>
                      </a:r>
                    </a:p>
                    <a:p>
                      <a:r>
                        <a:rPr lang="en-US" dirty="0"/>
                        <a:t>Forget</a:t>
                      </a:r>
                      <a:endParaRPr lang="en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5161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E99CBA-858D-6047-F425-33DD669B5EB0}"/>
              </a:ext>
            </a:extLst>
          </p:cNvPr>
          <p:cNvSpPr txBox="1"/>
          <p:nvPr/>
        </p:nvSpPr>
        <p:spPr>
          <a:xfrm>
            <a:off x="6096000" y="5992296"/>
            <a:ext cx="585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Lahiri</a:t>
            </a:r>
            <a:r>
              <a:rPr lang="en-US" dirty="0"/>
              <a:t> 2002; Theiler, </a:t>
            </a:r>
            <a:r>
              <a:rPr lang="en-US" dirty="0" err="1"/>
              <a:t>Roelofsen</a:t>
            </a:r>
            <a:r>
              <a:rPr lang="en-US" dirty="0"/>
              <a:t>, and </a:t>
            </a:r>
            <a:r>
              <a:rPr lang="en-US" dirty="0" err="1"/>
              <a:t>Aloni</a:t>
            </a:r>
            <a:r>
              <a:rPr lang="en-US" dirty="0"/>
              <a:t> 2018; </a:t>
            </a:r>
            <a:r>
              <a:rPr lang="en-US" dirty="0" err="1"/>
              <a:t>Uegaki</a:t>
            </a:r>
            <a:r>
              <a:rPr lang="en-US" dirty="0"/>
              <a:t> 2018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2408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31745B-88D2-78A5-F8B0-D52D4938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29" y="1690688"/>
            <a:ext cx="5459186" cy="44862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‘Know’ is veridical </a:t>
            </a:r>
            <a:r>
              <a:rPr lang="en-US" dirty="0" err="1"/>
              <a:t>wrt</a:t>
            </a:r>
            <a:r>
              <a:rPr lang="en-US" dirty="0"/>
              <a:t> declarative complements:</a:t>
            </a:r>
          </a:p>
          <a:p>
            <a:r>
              <a:rPr lang="en-US" dirty="0"/>
              <a:t>Jakub knows ESSLLI is in Ireland</a:t>
            </a:r>
          </a:p>
          <a:p>
            <a:r>
              <a:rPr lang="en-US" dirty="0">
                <a:sym typeface="Wingdings" panose="05000000000000000000" pitchFamily="2" charset="2"/>
              </a:rPr>
              <a:t> ESSLLI is in Ireland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‘Know’ is veridical </a:t>
            </a:r>
            <a:r>
              <a:rPr lang="en-US" dirty="0" err="1">
                <a:sym typeface="Wingdings" panose="05000000000000000000" pitchFamily="2" charset="2"/>
              </a:rPr>
              <a:t>wrt</a:t>
            </a:r>
            <a:r>
              <a:rPr lang="en-US" dirty="0">
                <a:sym typeface="Wingdings" panose="05000000000000000000" pitchFamily="2" charset="2"/>
              </a:rPr>
              <a:t> interrogative complements:</a:t>
            </a:r>
          </a:p>
          <a:p>
            <a:r>
              <a:rPr lang="en-US" dirty="0">
                <a:sym typeface="Wingdings" panose="05000000000000000000" pitchFamily="2" charset="2"/>
              </a:rPr>
              <a:t>Jakub knows where ESSLLI is </a:t>
            </a:r>
          </a:p>
          <a:p>
            <a:r>
              <a:rPr lang="en-US" dirty="0">
                <a:sym typeface="Wingdings" panose="05000000000000000000" pitchFamily="2" charset="2"/>
              </a:rPr>
              <a:t>&amp; ESSLLI is in Ireland</a:t>
            </a:r>
          </a:p>
          <a:p>
            <a:r>
              <a:rPr lang="en-US" dirty="0">
                <a:sym typeface="Wingdings" panose="05000000000000000000" pitchFamily="2" charset="2"/>
              </a:rPr>
              <a:t> Jakub knows that ESSLLI is in Ireland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‘Know’ is </a:t>
            </a:r>
            <a:r>
              <a:rPr lang="en-US" i="1" dirty="0">
                <a:sym typeface="Wingdings" panose="05000000000000000000" pitchFamily="2" charset="2"/>
              </a:rPr>
              <a:t>veridically uniform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8F22E0-82FC-83E5-D6A6-22278BF3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Veridicality</a:t>
            </a:r>
            <a:endParaRPr lang="en-DE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E3DB9B-D8BA-8C19-802E-BE917F4B29A2}"/>
              </a:ext>
            </a:extLst>
          </p:cNvPr>
          <p:cNvSpPr txBox="1">
            <a:spLocks/>
          </p:cNvSpPr>
          <p:nvPr/>
        </p:nvSpPr>
        <p:spPr>
          <a:xfrm>
            <a:off x="6193971" y="1690688"/>
            <a:ext cx="5774872" cy="4486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‘Be certain’ is </a:t>
            </a:r>
            <a:r>
              <a:rPr lang="en-US" b="1" dirty="0"/>
              <a:t>not</a:t>
            </a:r>
            <a:r>
              <a:rPr lang="en-US" dirty="0"/>
              <a:t> veridical </a:t>
            </a:r>
            <a:r>
              <a:rPr lang="en-US" dirty="0" err="1"/>
              <a:t>wrt</a:t>
            </a:r>
            <a:r>
              <a:rPr lang="en-US" dirty="0"/>
              <a:t> declarative complements:</a:t>
            </a:r>
          </a:p>
          <a:p>
            <a:r>
              <a:rPr lang="en-US" dirty="0"/>
              <a:t>Jakub is certain that ESSLLI is in Ireland</a:t>
            </a:r>
          </a:p>
          <a:p>
            <a:r>
              <a:rPr lang="en-US" dirty="0">
                <a:sym typeface="Wingdings" panose="05000000000000000000" pitchFamily="2" charset="2"/>
              </a:rPr>
              <a:t>-\-&gt; ESSLLI is in Ireland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‘Be certain’ is </a:t>
            </a:r>
            <a:r>
              <a:rPr lang="en-US" b="1" dirty="0"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veridical </a:t>
            </a:r>
            <a:r>
              <a:rPr lang="en-US" dirty="0" err="1">
                <a:sym typeface="Wingdings" panose="05000000000000000000" pitchFamily="2" charset="2"/>
              </a:rPr>
              <a:t>wrt</a:t>
            </a:r>
            <a:r>
              <a:rPr lang="en-US" dirty="0">
                <a:sym typeface="Wingdings" panose="05000000000000000000" pitchFamily="2" charset="2"/>
              </a:rPr>
              <a:t> interrogative complements:</a:t>
            </a:r>
          </a:p>
          <a:p>
            <a:r>
              <a:rPr lang="en-US" dirty="0">
                <a:sym typeface="Wingdings" panose="05000000000000000000" pitchFamily="2" charset="2"/>
              </a:rPr>
              <a:t>Jakub is certain about where ESSLLI is </a:t>
            </a:r>
          </a:p>
          <a:p>
            <a:r>
              <a:rPr lang="en-US" dirty="0">
                <a:sym typeface="Wingdings" panose="05000000000000000000" pitchFamily="2" charset="2"/>
              </a:rPr>
              <a:t>&amp; ESSLLI is in Ireland</a:t>
            </a:r>
          </a:p>
          <a:p>
            <a:r>
              <a:rPr lang="en-US" dirty="0">
                <a:sym typeface="Wingdings" panose="05000000000000000000" pitchFamily="2" charset="2"/>
              </a:rPr>
              <a:t>-\-&gt; Jakub is certain that ESSLLI is in Ireland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‘Is certain’ is </a:t>
            </a:r>
            <a:r>
              <a:rPr lang="en-US" i="1" dirty="0">
                <a:sym typeface="Wingdings" panose="05000000000000000000" pitchFamily="2" charset="2"/>
              </a:rPr>
              <a:t>veridically uniform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F653A3-E184-931F-4F85-4AE28980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Based on these observations, we can formulate a universal:</a:t>
            </a:r>
          </a:p>
          <a:p>
            <a:r>
              <a:rPr lang="en-US" dirty="0"/>
              <a:t>All responsive verbs are veridically uniform</a:t>
            </a:r>
          </a:p>
          <a:p>
            <a:pPr lvl="1"/>
            <a:r>
              <a:rPr lang="en-US" dirty="0"/>
              <a:t>(Spector and </a:t>
            </a:r>
            <a:r>
              <a:rPr lang="en-US" dirty="0" err="1"/>
              <a:t>Egre</a:t>
            </a:r>
            <a:r>
              <a:rPr lang="en-US" dirty="0"/>
              <a:t> 2015; Theiler, </a:t>
            </a:r>
            <a:r>
              <a:rPr lang="en-US" dirty="0" err="1"/>
              <a:t>Roelofsen</a:t>
            </a:r>
            <a:r>
              <a:rPr lang="en-US" dirty="0"/>
              <a:t>, and </a:t>
            </a:r>
            <a:r>
              <a:rPr lang="en-US" dirty="0" err="1"/>
              <a:t>Aloni</a:t>
            </a:r>
            <a:r>
              <a:rPr lang="en-US" dirty="0"/>
              <a:t> 2018)</a:t>
            </a:r>
          </a:p>
          <a:p>
            <a:r>
              <a:rPr lang="en-US" dirty="0"/>
              <a:t>Why is this a substantial universal?</a:t>
            </a:r>
          </a:p>
          <a:p>
            <a:r>
              <a:rPr lang="en-US" dirty="0"/>
              <a:t>Because it’s easy to think of meanings for responsive verbs that do not satisfy it!</a:t>
            </a:r>
          </a:p>
          <a:p>
            <a:r>
              <a:rPr lang="en-US" dirty="0"/>
              <a:t>E.g. </a:t>
            </a:r>
            <a:r>
              <a:rPr lang="en-US" i="1" dirty="0" err="1"/>
              <a:t>knopinion</a:t>
            </a:r>
            <a:r>
              <a:rPr lang="en-US" dirty="0"/>
              <a:t>:</a:t>
            </a:r>
          </a:p>
          <a:p>
            <a:r>
              <a:rPr lang="en-US" dirty="0"/>
              <a:t>‘John </a:t>
            </a:r>
            <a:r>
              <a:rPr lang="en-US" dirty="0" err="1"/>
              <a:t>knopinions</a:t>
            </a:r>
            <a:r>
              <a:rPr lang="en-US" dirty="0"/>
              <a:t> that it will rain’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John knows that it will rain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Veridical!</a:t>
            </a:r>
          </a:p>
          <a:p>
            <a:r>
              <a:rPr lang="en-US" dirty="0"/>
              <a:t>‘John </a:t>
            </a:r>
            <a:r>
              <a:rPr lang="en-US" dirty="0" err="1"/>
              <a:t>knopinions</a:t>
            </a:r>
            <a:r>
              <a:rPr lang="en-US" dirty="0"/>
              <a:t> whether it will rain’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John has an opinion about whether it will rain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 veridical!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A6DB5E-D46D-C5EA-B808-419A319D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Veridical uniformity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636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021ADC-DD66-F84A-472C-3935FB48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638866" cy="4864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General strategy:</a:t>
            </a:r>
          </a:p>
          <a:p>
            <a:r>
              <a:rPr lang="en-US" dirty="0"/>
              <a:t>Pick a semantic domain</a:t>
            </a:r>
          </a:p>
          <a:p>
            <a:pPr lvl="1"/>
            <a:r>
              <a:rPr lang="en-US" dirty="0"/>
              <a:t>Quantifiers, Boolean operators, nouns, modal verbs, responsive verbs</a:t>
            </a:r>
          </a:p>
          <a:p>
            <a:r>
              <a:rPr lang="en-US" dirty="0"/>
              <a:t>Define the space of possible meanings</a:t>
            </a:r>
          </a:p>
          <a:p>
            <a:pPr lvl="1"/>
            <a:r>
              <a:rPr lang="en-US" dirty="0"/>
              <a:t>By semantic type (quantifiers, adjectives) </a:t>
            </a:r>
          </a:p>
          <a:p>
            <a:pPr lvl="1"/>
            <a:r>
              <a:rPr lang="en-US" dirty="0"/>
              <a:t>or cognitive model (conceptual spaces)</a:t>
            </a:r>
          </a:p>
          <a:p>
            <a:r>
              <a:rPr lang="en-US" dirty="0"/>
              <a:t>Define a restriction that…</a:t>
            </a:r>
          </a:p>
          <a:p>
            <a:pPr lvl="1"/>
            <a:r>
              <a:rPr lang="en-US" dirty="0"/>
              <a:t>Includes attested meanings</a:t>
            </a:r>
          </a:p>
          <a:p>
            <a:pPr lvl="1"/>
            <a:r>
              <a:rPr lang="en-US" dirty="0"/>
              <a:t>Excludes non-attested meanings</a:t>
            </a:r>
          </a:p>
          <a:p>
            <a:r>
              <a:rPr lang="en-US" dirty="0"/>
              <a:t>This restriction is a universal to be explained!</a:t>
            </a:r>
          </a:p>
          <a:p>
            <a:r>
              <a:rPr lang="en-US" dirty="0"/>
              <a:t>In the rest of the course we’ll see strategies to explain these universals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9BC0FC-6E6A-67BD-EA17-E9762030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concluding remarks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4501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790A-CA74-3E77-9CDD-C3E09A9D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time!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121E1-6239-2DC9-E0D5-29ED759F5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438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319457-F4BB-4B96-AD4B-3C0F7145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453" y="2045791"/>
            <a:ext cx="6471093" cy="276641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are meaning universals?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Examples: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Quantifier universals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Convexity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Boolean universals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Gradable adjectives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Modals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Responsive verbs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9CC27-5A04-C506-DF5E-E92D619ADCA8}"/>
              </a:ext>
            </a:extLst>
          </p:cNvPr>
          <p:cNvSpPr txBox="1"/>
          <p:nvPr/>
        </p:nvSpPr>
        <p:spPr>
          <a:xfrm>
            <a:off x="4896569" y="409433"/>
            <a:ext cx="2475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sz="2800" b="1" dirty="0"/>
              <a:t>Today’s Outline</a:t>
            </a:r>
          </a:p>
        </p:txBody>
      </p:sp>
    </p:spTree>
    <p:extLst>
      <p:ext uri="{BB962C8B-B14F-4D97-AF65-F5344CB8AC3E}">
        <p14:creationId xmlns:p14="http://schemas.microsoft.com/office/powerpoint/2010/main" val="12698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B372-817D-45F2-AB9A-800E5B474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5960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00F5E-01BB-A90B-E71D-9B0925B8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0"/>
            <a:ext cx="1115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319457-F4BB-4B96-AD4B-3C0F7145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5791"/>
            <a:ext cx="12191999" cy="27664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Enormous variation </a:t>
            </a:r>
            <a:r>
              <a:rPr lang="en-GB" b="1" dirty="0"/>
              <a:t>but</a:t>
            </a:r>
            <a:r>
              <a:rPr lang="en-GB" dirty="0"/>
              <a:t> </a:t>
            </a:r>
            <a:r>
              <a:rPr lang="en-GB" i="1" dirty="0"/>
              <a:t>common properties</a:t>
            </a:r>
            <a:r>
              <a:rPr lang="en-GB" dirty="0"/>
              <a:t> across (almost) all 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Called </a:t>
            </a:r>
            <a:r>
              <a:rPr lang="en-GB" b="1" dirty="0"/>
              <a:t>language universals</a:t>
            </a:r>
            <a:r>
              <a:rPr lang="en-GB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Provide us with a window into our </a:t>
            </a:r>
            <a:r>
              <a:rPr lang="en-GB" b="1" dirty="0"/>
              <a:t>cognition</a:t>
            </a:r>
            <a:r>
              <a:rPr lang="en-GB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the limits of variation?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What are the cognitive sources of such limits?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9CC27-5A04-C506-DF5E-E92D619ADCA8}"/>
              </a:ext>
            </a:extLst>
          </p:cNvPr>
          <p:cNvSpPr txBox="1"/>
          <p:nvPr/>
        </p:nvSpPr>
        <p:spPr>
          <a:xfrm>
            <a:off x="3519365" y="409433"/>
            <a:ext cx="5230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L" sz="2800" b="1" dirty="0"/>
              <a:t>Language variation and universals</a:t>
            </a:r>
          </a:p>
        </p:txBody>
      </p:sp>
    </p:spTree>
    <p:extLst>
      <p:ext uri="{BB962C8B-B14F-4D97-AF65-F5344CB8AC3E}">
        <p14:creationId xmlns:p14="http://schemas.microsoft.com/office/powerpoint/2010/main" val="205358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319457-F4BB-4B96-AD4B-3C0F7145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1255"/>
            <a:ext cx="12191999" cy="3302758"/>
          </a:xfrm>
        </p:spPr>
        <p:txBody>
          <a:bodyPr>
            <a:normAutofit/>
          </a:bodyPr>
          <a:lstStyle/>
          <a:p>
            <a:r>
              <a:rPr lang="en-GB" b="1" dirty="0"/>
              <a:t>Phonology</a:t>
            </a:r>
            <a:r>
              <a:rPr lang="en-GB" dirty="0"/>
              <a:t>: All </a:t>
            </a:r>
            <a:r>
              <a:rPr lang="en-GB" i="1" dirty="0"/>
              <a:t>spoken</a:t>
            </a:r>
            <a:r>
              <a:rPr lang="en-GB" dirty="0"/>
              <a:t> languages have consonants and vowels. All </a:t>
            </a:r>
            <a:r>
              <a:rPr lang="en-GB" i="1" dirty="0"/>
              <a:t>spoken</a:t>
            </a:r>
            <a:r>
              <a:rPr lang="en-GB" dirty="0"/>
              <a:t> languages have at least one unrounded and one back vowel (Hyman 2008). </a:t>
            </a:r>
          </a:p>
          <a:p>
            <a:r>
              <a:rPr lang="en-GB" b="1" dirty="0"/>
              <a:t>Morphology</a:t>
            </a:r>
            <a:r>
              <a:rPr lang="en-GB" dirty="0"/>
              <a:t>: All languages have pronominal categories involving at least three persons and two numbers (Greenberg 1966; Bauer 2010).</a:t>
            </a:r>
          </a:p>
          <a:p>
            <a:r>
              <a:rPr lang="en-GB" b="1" dirty="0"/>
              <a:t>Grammar (syntax)</a:t>
            </a:r>
            <a:r>
              <a:rPr lang="en-GB" dirty="0"/>
              <a:t>: All languages have verbs and nouns (Croft 1990). Grammatical rules are structure-dependent (Chomsky 1965)</a:t>
            </a:r>
          </a:p>
          <a:p>
            <a:r>
              <a:rPr lang="en-GB" b="1" dirty="0"/>
              <a:t>Semantics</a:t>
            </a:r>
            <a:r>
              <a:rPr lang="en-GB" dirty="0"/>
              <a:t>: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9CC27-5A04-C506-DF5E-E92D619ADCA8}"/>
              </a:ext>
            </a:extLst>
          </p:cNvPr>
          <p:cNvSpPr txBox="1"/>
          <p:nvPr/>
        </p:nvSpPr>
        <p:spPr>
          <a:xfrm>
            <a:off x="3653447" y="409433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L" sz="2800" b="1" dirty="0"/>
              <a:t>Examples of linguistic universals</a:t>
            </a:r>
          </a:p>
        </p:txBody>
      </p:sp>
    </p:spTree>
    <p:extLst>
      <p:ext uri="{BB962C8B-B14F-4D97-AF65-F5344CB8AC3E}">
        <p14:creationId xmlns:p14="http://schemas.microsoft.com/office/powerpoint/2010/main" val="327742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B372-817D-45F2-AB9A-800E5B474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Quantifiers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A5026D-53B5-3DF8-3E09-2C901AB19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970" y="3429000"/>
            <a:ext cx="652059" cy="7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5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98DF1"/>
      </a:accent1>
      <a:accent2>
        <a:srgbClr val="629DD1"/>
      </a:accent2>
      <a:accent3>
        <a:srgbClr val="297FD5"/>
      </a:accent3>
      <a:accent4>
        <a:srgbClr val="FF000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1925</Words>
  <Application>Microsoft Office PowerPoint</Application>
  <PresentationFormat>Widescreen</PresentationFormat>
  <Paragraphs>308</Paragraphs>
  <Slides>35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Foxit PDF Document</vt:lpstr>
      <vt:lpstr>PowerPoint Presentation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Quantifiers</vt:lpstr>
      <vt:lpstr>PowerPoint Presentation</vt:lpstr>
      <vt:lpstr>Convexity</vt:lpstr>
      <vt:lpstr>PowerPoint Presentation</vt:lpstr>
      <vt:lpstr>PowerPoint Presentation</vt:lpstr>
      <vt:lpstr>PowerPoint Presentation</vt:lpstr>
      <vt:lpstr>PowerPoint Presentation</vt:lpstr>
      <vt:lpstr>Boolean Connectives</vt:lpstr>
      <vt:lpstr>Boolean semantics</vt:lpstr>
      <vt:lpstr>Boolean universals</vt:lpstr>
      <vt:lpstr>Boolean semantics</vt:lpstr>
      <vt:lpstr>Gradable Adjectives</vt:lpstr>
      <vt:lpstr>Adjectival semantics</vt:lpstr>
      <vt:lpstr>Uses of gradable adjectives</vt:lpstr>
      <vt:lpstr>Monotonicity for gradable adjectives</vt:lpstr>
      <vt:lpstr>Monotonicity for gradable adjectives</vt:lpstr>
      <vt:lpstr>Modality</vt:lpstr>
      <vt:lpstr>Modal semantics</vt:lpstr>
      <vt:lpstr>Modal semantics</vt:lpstr>
      <vt:lpstr>Universals of modal meaning</vt:lpstr>
      <vt:lpstr>Universals of modal meaning</vt:lpstr>
      <vt:lpstr>Responsive Verbs</vt:lpstr>
      <vt:lpstr>Responsive verbs</vt:lpstr>
      <vt:lpstr>Veridicality</vt:lpstr>
      <vt:lpstr>Veridical uniformity</vt:lpstr>
      <vt:lpstr>Some concluding remarks</vt:lpstr>
      <vt:lpstr>Questions time!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CARCASSI Fausto</dc:creator>
  <cp:lastModifiedBy>carcassi fausto</cp:lastModifiedBy>
  <cp:revision>605</cp:revision>
  <cp:lastPrinted>2022-08-03T14:12:54Z</cp:lastPrinted>
  <dcterms:created xsi:type="dcterms:W3CDTF">2018-12-30T19:08:46Z</dcterms:created>
  <dcterms:modified xsi:type="dcterms:W3CDTF">2022-08-15T23:10:32Z</dcterms:modified>
</cp:coreProperties>
</file>