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8" r:id="rId3"/>
    <p:sldId id="272" r:id="rId4"/>
    <p:sldId id="265" r:id="rId5"/>
    <p:sldId id="264" r:id="rId6"/>
    <p:sldId id="257" r:id="rId7"/>
    <p:sldId id="261" r:id="rId8"/>
    <p:sldId id="266" r:id="rId9"/>
    <p:sldId id="267" r:id="rId10"/>
    <p:sldId id="262" r:id="rId11"/>
    <p:sldId id="260" r:id="rId12"/>
    <p:sldId id="268" r:id="rId13"/>
    <p:sldId id="269" r:id="rId14"/>
    <p:sldId id="263" r:id="rId15"/>
    <p:sldId id="274" r:id="rId16"/>
    <p:sldId id="275" r:id="rId17"/>
    <p:sldId id="259" r:id="rId18"/>
    <p:sldId id="276" r:id="rId19"/>
    <p:sldId id="277" r:id="rId20"/>
    <p:sldId id="270" r:id="rId21"/>
    <p:sldId id="271"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84" autoAdjust="0"/>
  </p:normalViewPr>
  <p:slideViewPr>
    <p:cSldViewPr snapToGrid="0">
      <p:cViewPr varScale="1">
        <p:scale>
          <a:sx n="72" d="100"/>
          <a:sy n="72" d="100"/>
        </p:scale>
        <p:origin x="691" y="36"/>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02/05/2022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end of section 3 of the SEP entry for </a:t>
            </a:r>
            <a:r>
              <a:rPr lang="en-US" dirty="0" err="1"/>
              <a:t>LoTH</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6</a:t>
            </a:fld>
            <a:endParaRPr lang="en-DE"/>
          </a:p>
        </p:txBody>
      </p:sp>
    </p:spTree>
    <p:extLst>
      <p:ext uri="{BB962C8B-B14F-4D97-AF65-F5344CB8AC3E}">
        <p14:creationId xmlns:p14="http://schemas.microsoft.com/office/powerpoint/2010/main" val="3570092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02/05/2022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02/05/2022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Problems with the </a:t>
            </a:r>
            <a:r>
              <a:rPr lang="en-US" dirty="0" err="1"/>
              <a:t>LoTH</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Fodor </a:t>
            </a:r>
            <a:r>
              <a:rPr lang="en-US" dirty="0" err="1"/>
              <a:t>gonna</a:t>
            </a:r>
            <a:r>
              <a:rPr lang="en-US" dirty="0"/>
              <a:t> get </a:t>
            </a:r>
            <a:r>
              <a:rPr lang="en-US" dirty="0" err="1"/>
              <a:t>ya</a:t>
            </a:r>
            <a:endParaRPr lang="en-US" dirty="0"/>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215F-CE57-4CA5-8DA1-0E9092EC73E5}"/>
              </a:ext>
            </a:extLst>
          </p:cNvPr>
          <p:cNvSpPr>
            <a:spLocks noGrp="1"/>
          </p:cNvSpPr>
          <p:nvPr>
            <p:ph type="title"/>
          </p:nvPr>
        </p:nvSpPr>
        <p:spPr/>
        <p:txBody>
          <a:bodyPr/>
          <a:lstStyle/>
          <a:p>
            <a:r>
              <a:rPr lang="en-US" dirty="0"/>
              <a:t>‘Everything is a computer’</a:t>
            </a:r>
            <a:endParaRPr lang="en-DE" dirty="0"/>
          </a:p>
        </p:txBody>
      </p:sp>
      <p:sp>
        <p:nvSpPr>
          <p:cNvPr id="3" name="Content Placeholder 2">
            <a:extLst>
              <a:ext uri="{FF2B5EF4-FFF2-40B4-BE49-F238E27FC236}">
                <a16:creationId xmlns:a16="http://schemas.microsoft.com/office/drawing/2014/main" id="{643F557F-C2A9-42A9-93AD-7A91F164662E}"/>
              </a:ext>
            </a:extLst>
          </p:cNvPr>
          <p:cNvSpPr>
            <a:spLocks noGrp="1"/>
          </p:cNvSpPr>
          <p:nvPr>
            <p:ph idx="1"/>
          </p:nvPr>
        </p:nvSpPr>
        <p:spPr/>
        <p:txBody>
          <a:bodyPr>
            <a:normAutofit fontScale="92500" lnSpcReduction="10000"/>
          </a:bodyPr>
          <a:lstStyle/>
          <a:p>
            <a:r>
              <a:rPr lang="en-US" dirty="0"/>
              <a:t>Section 2.2 in </a:t>
            </a:r>
            <a:r>
              <a:rPr lang="en-US" i="1" dirty="0"/>
              <a:t>The Mind as the Software of the Brain</a:t>
            </a:r>
          </a:p>
          <a:p>
            <a:pPr algn="l"/>
            <a:r>
              <a:rPr lang="en-US" dirty="0"/>
              <a:t>Primary source: </a:t>
            </a:r>
            <a:r>
              <a:rPr lang="en-US" b="0" i="0" dirty="0">
                <a:solidFill>
                  <a:srgbClr val="000000"/>
                </a:solidFill>
                <a:effectLst/>
              </a:rPr>
              <a:t>Putnam, Hilary, 1988. </a:t>
            </a:r>
            <a:r>
              <a:rPr lang="en-US" b="0" i="1" dirty="0">
                <a:solidFill>
                  <a:srgbClr val="000000"/>
                </a:solidFill>
                <a:effectLst/>
              </a:rPr>
              <a:t>Representation and Reality</a:t>
            </a:r>
            <a:r>
              <a:rPr lang="en-US" b="0" i="0" dirty="0">
                <a:solidFill>
                  <a:srgbClr val="000000"/>
                </a:solidFill>
                <a:effectLst/>
              </a:rPr>
              <a:t> (pp.95-96 and 121-125). </a:t>
            </a:r>
          </a:p>
          <a:p>
            <a:pPr algn="l"/>
            <a:r>
              <a:rPr lang="en-US" b="0" i="0" dirty="0">
                <a:solidFill>
                  <a:srgbClr val="000000"/>
                </a:solidFill>
                <a:effectLst/>
              </a:rPr>
              <a:t>This is a long attack on functionalism by Putnam, one of the people who invented it in the first place.</a:t>
            </a:r>
          </a:p>
          <a:p>
            <a:pPr algn="l"/>
            <a:r>
              <a:rPr lang="en-US" dirty="0"/>
              <a:t>The argument is too complicated to analyze it here (see book’s Appendix)</a:t>
            </a:r>
          </a:p>
          <a:p>
            <a:pPr algn="l"/>
            <a:r>
              <a:rPr lang="en-US" dirty="0"/>
              <a:t>The conclusion is: any physical system can be </a:t>
            </a:r>
            <a:r>
              <a:rPr lang="en-US" i="1" dirty="0"/>
              <a:t>interpreted</a:t>
            </a:r>
            <a:r>
              <a:rPr lang="en-US" dirty="0"/>
              <a:t> as instantiating any computation.</a:t>
            </a:r>
          </a:p>
          <a:p>
            <a:pPr algn="l"/>
            <a:r>
              <a:rPr lang="en-US" dirty="0"/>
              <a:t>For instance, with the right interpretation we could see a wall as instantiating Doom or Crysis (Can it run Crysis? </a:t>
            </a:r>
            <a:r>
              <a:rPr lang="en-US" i="1" dirty="0"/>
              <a:t>Yes</a:t>
            </a:r>
            <a:r>
              <a:rPr lang="en-US" dirty="0"/>
              <a:t>)</a:t>
            </a:r>
          </a:p>
          <a:p>
            <a:pPr algn="l"/>
            <a:r>
              <a:rPr lang="en-US" dirty="0"/>
              <a:t>And since there is no fact of the matter as to what interpretation is ‘correct’, computation cannot identify mental states.</a:t>
            </a:r>
            <a:br>
              <a:rPr lang="en-US" dirty="0"/>
            </a:br>
            <a:endParaRPr lang="en-DE" dirty="0"/>
          </a:p>
        </p:txBody>
      </p:sp>
    </p:spTree>
    <p:extLst>
      <p:ext uri="{BB962C8B-B14F-4D97-AF65-F5344CB8AC3E}">
        <p14:creationId xmlns:p14="http://schemas.microsoft.com/office/powerpoint/2010/main" val="42029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Regress objections I</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680483" y="1820308"/>
            <a:ext cx="10831033" cy="4926050"/>
          </a:xfrm>
        </p:spPr>
        <p:txBody>
          <a:bodyPr>
            <a:normAutofit lnSpcReduction="10000"/>
          </a:bodyPr>
          <a:lstStyle/>
          <a:p>
            <a:r>
              <a:rPr lang="en-US" dirty="0"/>
              <a:t>As we saw last week, Fodor’s account of learning the meaning of words is by ‘hypothesis formation and testing’ (HF).</a:t>
            </a:r>
          </a:p>
          <a:p>
            <a:r>
              <a:rPr lang="en-US" dirty="0"/>
              <a:t>This raises the question: How do children learn the </a:t>
            </a:r>
            <a:r>
              <a:rPr lang="en-US" dirty="0" err="1"/>
              <a:t>LoT</a:t>
            </a:r>
            <a:r>
              <a:rPr lang="en-US" dirty="0"/>
              <a:t>?</a:t>
            </a:r>
          </a:p>
          <a:p>
            <a:r>
              <a:rPr lang="en-US" dirty="0"/>
              <a:t>Fodor’s answer is obviously: they don’t. It’s </a:t>
            </a:r>
            <a:r>
              <a:rPr lang="en-US" i="1" dirty="0"/>
              <a:t>innate</a:t>
            </a:r>
            <a:r>
              <a:rPr lang="en-US" dirty="0"/>
              <a:t>.</a:t>
            </a:r>
          </a:p>
          <a:p>
            <a:r>
              <a:rPr lang="en-US" dirty="0"/>
              <a:t>In other words, hypothesis formation and testing does not apply to </a:t>
            </a:r>
            <a:r>
              <a:rPr lang="en-US" i="1" dirty="0"/>
              <a:t>concepts</a:t>
            </a:r>
            <a:r>
              <a:rPr lang="en-US" dirty="0"/>
              <a:t>:</a:t>
            </a:r>
          </a:p>
          <a:p>
            <a:r>
              <a:rPr lang="en-US" sz="2000" dirty="0"/>
              <a:t>‘Now, according to HF, the process by which one learns C must include the inductive evaluation of some such hypothesis as “The C things are the ones that are green or triangular”. But the inductive evaluation of that hypothesis itself requires (inter alia) bringing the property green or triangular before the mind as such […] Quite generally, you can’t represent anything as such and such unless you already have the concept such and such. All that being so, it follows, on pain of circularity, that “concept learning” as HF understands it can’t be a way of acquiring concept C […] Conclusion: If concept learning is as HF understands it, there can be no such thing. This conclusion is entirely general; it doesn’t matter whether the target concept is primitive (like green) or complex (like green or triangular).’ </a:t>
            </a:r>
            <a:r>
              <a:rPr lang="en-US" dirty="0"/>
              <a:t>(Fodor 2008, p.139)</a:t>
            </a:r>
          </a:p>
        </p:txBody>
      </p:sp>
    </p:spTree>
    <p:extLst>
      <p:ext uri="{BB962C8B-B14F-4D97-AF65-F5344CB8AC3E}">
        <p14:creationId xmlns:p14="http://schemas.microsoft.com/office/powerpoint/2010/main" val="419034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Regress objections I</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838199" y="1825625"/>
            <a:ext cx="10831033" cy="4819724"/>
          </a:xfrm>
        </p:spPr>
        <p:txBody>
          <a:bodyPr>
            <a:normAutofit/>
          </a:bodyPr>
          <a:lstStyle/>
          <a:p>
            <a:r>
              <a:rPr lang="en-US" dirty="0"/>
              <a:t>But consider the fact that we represent concepts like ‘iPhone’. According to Fodor, these have to be innate too, since they’re expressed in the </a:t>
            </a:r>
            <a:r>
              <a:rPr lang="en-US" dirty="0" err="1"/>
              <a:t>LoT</a:t>
            </a:r>
            <a:r>
              <a:rPr lang="en-US" dirty="0"/>
              <a:t>.</a:t>
            </a:r>
          </a:p>
          <a:p>
            <a:pPr lvl="1"/>
            <a:r>
              <a:rPr lang="en-US" dirty="0"/>
              <a:t>This is the ‘carburetor’ objection</a:t>
            </a:r>
          </a:p>
          <a:p>
            <a:r>
              <a:rPr lang="en-US" dirty="0"/>
              <a:t>By ‘innate’ here Fodor simply means ‘not learned’</a:t>
            </a:r>
          </a:p>
          <a:p>
            <a:r>
              <a:rPr lang="en-US" dirty="0"/>
              <a:t>Still, clearly concepts can be </a:t>
            </a:r>
            <a:r>
              <a:rPr lang="en-US" i="1" dirty="0"/>
              <a:t>acquired</a:t>
            </a:r>
            <a:r>
              <a:rPr lang="en-US" dirty="0"/>
              <a:t>.</a:t>
            </a:r>
          </a:p>
          <a:p>
            <a:r>
              <a:rPr lang="en-US" dirty="0"/>
              <a:t>We’re in a bit of a pickle! Various objections and </a:t>
            </a:r>
            <a:r>
              <a:rPr lang="en-US" dirty="0" err="1"/>
              <a:t>counterobjections</a:t>
            </a:r>
            <a:r>
              <a:rPr lang="en-US" dirty="0"/>
              <a:t> possible.</a:t>
            </a:r>
          </a:p>
          <a:p>
            <a:r>
              <a:rPr lang="en-US" dirty="0"/>
              <a:t>In the second half of the course we’ll see a way in which we can get out of this pickle.</a:t>
            </a:r>
          </a:p>
          <a:p>
            <a:r>
              <a:rPr lang="en-US" dirty="0"/>
              <a:t>What do you make of the regress objection?</a:t>
            </a:r>
          </a:p>
        </p:txBody>
      </p:sp>
    </p:spTree>
    <p:extLst>
      <p:ext uri="{BB962C8B-B14F-4D97-AF65-F5344CB8AC3E}">
        <p14:creationId xmlns:p14="http://schemas.microsoft.com/office/powerpoint/2010/main" val="29739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E9C8-3E3D-4E1C-9479-5255D126EDAF}"/>
              </a:ext>
            </a:extLst>
          </p:cNvPr>
          <p:cNvSpPr>
            <a:spLocks noGrp="1"/>
          </p:cNvSpPr>
          <p:nvPr>
            <p:ph type="title"/>
          </p:nvPr>
        </p:nvSpPr>
        <p:spPr/>
        <p:txBody>
          <a:bodyPr/>
          <a:lstStyle/>
          <a:p>
            <a:r>
              <a:rPr lang="en-US" dirty="0"/>
              <a:t>Regress objection II </a:t>
            </a:r>
            <a:endParaRPr lang="en-DE" dirty="0"/>
          </a:p>
        </p:txBody>
      </p:sp>
      <p:sp>
        <p:nvSpPr>
          <p:cNvPr id="3" name="Content Placeholder 2">
            <a:extLst>
              <a:ext uri="{FF2B5EF4-FFF2-40B4-BE49-F238E27FC236}">
                <a16:creationId xmlns:a16="http://schemas.microsoft.com/office/drawing/2014/main" id="{F2131CBE-31AF-492B-A0B0-50CFBF97357E}"/>
              </a:ext>
            </a:extLst>
          </p:cNvPr>
          <p:cNvSpPr>
            <a:spLocks noGrp="1"/>
          </p:cNvSpPr>
          <p:nvPr>
            <p:ph idx="1"/>
          </p:nvPr>
        </p:nvSpPr>
        <p:spPr/>
        <p:txBody>
          <a:bodyPr/>
          <a:lstStyle/>
          <a:p>
            <a:r>
              <a:rPr lang="en-US" dirty="0"/>
              <a:t>How do we </a:t>
            </a:r>
            <a:r>
              <a:rPr lang="en-US" i="1" dirty="0"/>
              <a:t>understand</a:t>
            </a:r>
            <a:r>
              <a:rPr lang="en-US" dirty="0"/>
              <a:t> a sentence/word in the </a:t>
            </a:r>
            <a:r>
              <a:rPr lang="en-US" dirty="0" err="1"/>
              <a:t>LoT</a:t>
            </a:r>
            <a:r>
              <a:rPr lang="en-US" dirty="0"/>
              <a:t>?</a:t>
            </a:r>
          </a:p>
          <a:p>
            <a:r>
              <a:rPr lang="en-US" dirty="0"/>
              <a:t>With natural language words, understanding means representing in an appropriate </a:t>
            </a:r>
            <a:r>
              <a:rPr lang="en-US" dirty="0" err="1"/>
              <a:t>LoT</a:t>
            </a:r>
            <a:r>
              <a:rPr lang="en-US" dirty="0"/>
              <a:t> expression.</a:t>
            </a:r>
          </a:p>
          <a:p>
            <a:r>
              <a:rPr lang="en-US" dirty="0"/>
              <a:t>But how do we represent the meaning of </a:t>
            </a:r>
            <a:r>
              <a:rPr lang="en-US" dirty="0" err="1"/>
              <a:t>LoT</a:t>
            </a:r>
            <a:r>
              <a:rPr lang="en-US" dirty="0"/>
              <a:t> expressions?</a:t>
            </a:r>
          </a:p>
          <a:p>
            <a:r>
              <a:rPr lang="en-US" dirty="0"/>
              <a:t>Answer: We don’t. Rather, we think </a:t>
            </a:r>
            <a:r>
              <a:rPr lang="en-US" i="1" dirty="0"/>
              <a:t>in</a:t>
            </a:r>
            <a:r>
              <a:rPr lang="en-US" dirty="0"/>
              <a:t> the </a:t>
            </a:r>
            <a:r>
              <a:rPr lang="en-US" dirty="0" err="1"/>
              <a:t>LoT</a:t>
            </a:r>
            <a:r>
              <a:rPr lang="en-US" dirty="0"/>
              <a:t>. </a:t>
            </a:r>
          </a:p>
          <a:p>
            <a:r>
              <a:rPr lang="en-US" dirty="0"/>
              <a:t>By comparison: A computer interprets the high-level input it receives into some machine language, but it doesn’t need an interpreter for the </a:t>
            </a:r>
            <a:r>
              <a:rPr lang="en-US" i="1" dirty="0"/>
              <a:t>machine language</a:t>
            </a:r>
            <a:r>
              <a:rPr lang="en-US" dirty="0"/>
              <a:t> itself. </a:t>
            </a:r>
            <a:endParaRPr lang="en-DE" dirty="0"/>
          </a:p>
        </p:txBody>
      </p:sp>
    </p:spTree>
    <p:extLst>
      <p:ext uri="{BB962C8B-B14F-4D97-AF65-F5344CB8AC3E}">
        <p14:creationId xmlns:p14="http://schemas.microsoft.com/office/powerpoint/2010/main" val="404254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first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fontScale="92500" lnSpcReduction="10000"/>
          </a:bodyPr>
          <a:lstStyle/>
          <a:p>
            <a:r>
              <a:rPr lang="en-US" dirty="0"/>
              <a:t>Section 3.1 in </a:t>
            </a:r>
            <a:r>
              <a:rPr lang="en-US" i="1" dirty="0"/>
              <a:t>The Mind as the Software of the Brain </a:t>
            </a:r>
            <a:r>
              <a:rPr lang="en-US"/>
              <a:t>(Ned Block</a:t>
            </a:r>
            <a:r>
              <a:rPr lang="en-US" dirty="0"/>
              <a:t>)</a:t>
            </a:r>
            <a:endParaRPr lang="en-US" i="1" dirty="0"/>
          </a:p>
          <a:p>
            <a:r>
              <a:rPr lang="en-US" dirty="0"/>
              <a:t>We have infinitely many beliefs!</a:t>
            </a:r>
          </a:p>
          <a:p>
            <a:r>
              <a:rPr lang="en-US" dirty="0"/>
              <a:t>But how can we be in a believes* relation to infinitely many </a:t>
            </a:r>
            <a:r>
              <a:rPr lang="en-US" dirty="0" err="1"/>
              <a:t>LoT</a:t>
            </a:r>
            <a:r>
              <a:rPr lang="en-US" dirty="0"/>
              <a:t> expressions?</a:t>
            </a:r>
          </a:p>
          <a:p>
            <a:r>
              <a:rPr lang="en-US" dirty="0"/>
              <a:t>For instance, ‘2 is smaller than 3’, ‘2 is smaller than 4’, etc.</a:t>
            </a:r>
          </a:p>
          <a:p>
            <a:r>
              <a:rPr lang="en-US" dirty="0"/>
              <a:t>This would seem to require infinite memory.</a:t>
            </a:r>
          </a:p>
          <a:p>
            <a:r>
              <a:rPr lang="en-US" dirty="0"/>
              <a:t>Block’s answer: draw a distinction between </a:t>
            </a:r>
            <a:r>
              <a:rPr lang="en-US" i="1" dirty="0"/>
              <a:t>ordinary</a:t>
            </a:r>
            <a:r>
              <a:rPr lang="en-US" dirty="0"/>
              <a:t> and </a:t>
            </a:r>
            <a:r>
              <a:rPr lang="en-US" i="1" dirty="0"/>
              <a:t>scientific </a:t>
            </a:r>
            <a:r>
              <a:rPr lang="en-US" dirty="0"/>
              <a:t>notions of belief (recall discussion earlier today!)</a:t>
            </a:r>
          </a:p>
          <a:p>
            <a:r>
              <a:rPr lang="en-US" dirty="0"/>
              <a:t>In ordinary sense, we have infinitely many beliefs.</a:t>
            </a:r>
          </a:p>
          <a:p>
            <a:r>
              <a:rPr lang="en-US" dirty="0"/>
              <a:t>In scientific sense, we only have finitely many beliefs.</a:t>
            </a:r>
          </a:p>
          <a:p>
            <a:r>
              <a:rPr lang="en-US" dirty="0"/>
              <a:t>Namely, those beliefs that are </a:t>
            </a:r>
            <a:r>
              <a:rPr lang="en-US" i="1" dirty="0"/>
              <a:t>causally active</a:t>
            </a:r>
            <a:r>
              <a:rPr lang="en-US" dirty="0"/>
              <a:t>: they cause </a:t>
            </a:r>
            <a:r>
              <a:rPr lang="en-US" dirty="0" err="1"/>
              <a:t>behaviour</a:t>
            </a:r>
            <a:r>
              <a:rPr lang="en-US" dirty="0"/>
              <a:t> or other mental states, or they are caused by perception or other mental states.</a:t>
            </a:r>
            <a:endParaRPr lang="en-DE" dirty="0"/>
          </a:p>
        </p:txBody>
      </p:sp>
    </p:spTree>
    <p:extLst>
      <p:ext uri="{BB962C8B-B14F-4D97-AF65-F5344CB8AC3E}">
        <p14:creationId xmlns:p14="http://schemas.microsoft.com/office/powerpoint/2010/main" val="37192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second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a:bodyPr>
          <a:lstStyle/>
          <a:p>
            <a:r>
              <a:rPr lang="en-US" dirty="0"/>
              <a:t>Dennett notes that in some cases we ascribe beliefs that are not explicitly represented. </a:t>
            </a:r>
          </a:p>
          <a:p>
            <a:r>
              <a:rPr lang="en-US" dirty="0"/>
              <a:t>For instance, someone playing guitar (who doesn’t know music theory) might in a way believe that at some point in a song they have to switch to an A-</a:t>
            </a:r>
          </a:p>
          <a:p>
            <a:pPr lvl="1"/>
            <a:r>
              <a:rPr lang="en-US" dirty="0"/>
              <a:t>Despite lacking any such explicit representation!</a:t>
            </a:r>
          </a:p>
          <a:p>
            <a:pPr lvl="1"/>
            <a:r>
              <a:rPr lang="en-US" dirty="0"/>
              <a:t>In a way this is an emerging fact about the way they play.</a:t>
            </a:r>
          </a:p>
          <a:p>
            <a:r>
              <a:rPr lang="en-US" dirty="0"/>
              <a:t>The argument is that our pre-theoretical notion of belief does not align with the notion of belief that the </a:t>
            </a:r>
            <a:r>
              <a:rPr lang="en-US" dirty="0" err="1"/>
              <a:t>LoT</a:t>
            </a:r>
            <a:r>
              <a:rPr lang="en-US" dirty="0"/>
              <a:t> proposes.</a:t>
            </a:r>
          </a:p>
          <a:p>
            <a:r>
              <a:rPr lang="en-US" dirty="0"/>
              <a:t>However, again, we point out that the </a:t>
            </a:r>
            <a:r>
              <a:rPr lang="en-US" dirty="0" err="1"/>
              <a:t>LoT</a:t>
            </a:r>
            <a:r>
              <a:rPr lang="en-US" dirty="0"/>
              <a:t> is making sense of some scientific, </a:t>
            </a:r>
            <a:r>
              <a:rPr lang="en-US" i="1" dirty="0"/>
              <a:t>cognitive</a:t>
            </a:r>
            <a:r>
              <a:rPr lang="en-US" dirty="0"/>
              <a:t> notion of belief rather than a pre-theoretic one.</a:t>
            </a:r>
            <a:endParaRPr lang="en-DE" dirty="0"/>
          </a:p>
        </p:txBody>
      </p:sp>
    </p:spTree>
    <p:extLst>
      <p:ext uri="{BB962C8B-B14F-4D97-AF65-F5344CB8AC3E}">
        <p14:creationId xmlns:p14="http://schemas.microsoft.com/office/powerpoint/2010/main" val="27781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third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199" y="1825625"/>
            <a:ext cx="10724707" cy="4351338"/>
          </a:xfrm>
        </p:spPr>
        <p:txBody>
          <a:bodyPr>
            <a:normAutofit/>
          </a:bodyPr>
          <a:lstStyle/>
          <a:p>
            <a:r>
              <a:rPr lang="en-US" dirty="0"/>
              <a:t>Finally, a third objection is contained in the following thought experiment:</a:t>
            </a:r>
          </a:p>
          <a:p>
            <a:r>
              <a:rPr lang="en-US" dirty="0"/>
              <a:t>A surgeon changes your brain by inserting the representation that you have a pet turtle in a belief* functional role.</a:t>
            </a:r>
          </a:p>
          <a:p>
            <a:r>
              <a:rPr lang="en-US" dirty="0"/>
              <a:t>When you wake up you are asked whether you have pets and you say you indeed have a pet turtle.</a:t>
            </a:r>
          </a:p>
          <a:p>
            <a:r>
              <a:rPr lang="en-US" dirty="0"/>
              <a:t>When you are asked how old it is and what its name is, you can’t answer, etc.</a:t>
            </a:r>
          </a:p>
          <a:p>
            <a:r>
              <a:rPr lang="en-US" dirty="0"/>
              <a:t>So it seems like you don’t really believe it, in contradiction with the </a:t>
            </a:r>
            <a:r>
              <a:rPr lang="en-US" dirty="0" err="1"/>
              <a:t>LoT</a:t>
            </a:r>
            <a:r>
              <a:rPr lang="en-US" dirty="0"/>
              <a:t> account.</a:t>
            </a:r>
          </a:p>
          <a:p>
            <a:r>
              <a:rPr lang="en-US" dirty="0" err="1"/>
              <a:t>LoTH</a:t>
            </a:r>
            <a:r>
              <a:rPr lang="en-US" dirty="0"/>
              <a:t> answer: the functional role for belief* includes integration with other beliefs, other mental states, and behavior. And isolated belief isn’t a belief.</a:t>
            </a:r>
            <a:endParaRPr lang="en-DE" dirty="0"/>
          </a:p>
        </p:txBody>
      </p:sp>
    </p:spTree>
    <p:extLst>
      <p:ext uri="{BB962C8B-B14F-4D97-AF65-F5344CB8AC3E}">
        <p14:creationId xmlns:p14="http://schemas.microsoft.com/office/powerpoint/2010/main" val="152983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Connectionism</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838200" y="1825625"/>
            <a:ext cx="10469526" cy="4351338"/>
          </a:xfrm>
        </p:spPr>
        <p:txBody>
          <a:bodyPr>
            <a:normAutofit/>
          </a:bodyPr>
          <a:lstStyle/>
          <a:p>
            <a:r>
              <a:rPr lang="en-US" dirty="0"/>
              <a:t>The last point we should discuss is the relation between </a:t>
            </a:r>
            <a:r>
              <a:rPr lang="en-US" dirty="0" err="1"/>
              <a:t>LoTH</a:t>
            </a:r>
            <a:r>
              <a:rPr lang="en-US" dirty="0"/>
              <a:t> and connectionism.</a:t>
            </a:r>
          </a:p>
          <a:p>
            <a:r>
              <a:rPr lang="en-US" dirty="0"/>
              <a:t>Connectionism is the project of explaining or studying aspects of cognition with artificial neural networks (ANNs).</a:t>
            </a:r>
          </a:p>
          <a:p>
            <a:r>
              <a:rPr lang="en-US" dirty="0"/>
              <a:t>The crucial point here is that ANNs do not perform symbolic computation, and therefore they seem prima facie incompatible with the </a:t>
            </a:r>
            <a:r>
              <a:rPr lang="en-US" dirty="0" err="1"/>
              <a:t>LoT</a:t>
            </a:r>
            <a:r>
              <a:rPr lang="en-US" dirty="0"/>
              <a:t>. </a:t>
            </a:r>
          </a:p>
          <a:p>
            <a:r>
              <a:rPr lang="en-US" dirty="0"/>
              <a:t>The big discussion of the connections is in Fodor and </a:t>
            </a:r>
            <a:r>
              <a:rPr lang="en-US" dirty="0" err="1"/>
              <a:t>Pylyshyn</a:t>
            </a:r>
            <a:r>
              <a:rPr lang="en-US" dirty="0"/>
              <a:t> (1988)</a:t>
            </a:r>
          </a:p>
          <a:p>
            <a:r>
              <a:rPr lang="en-US" dirty="0"/>
              <a:t>However, as always in philosophy the situation is more complicated.</a:t>
            </a:r>
          </a:p>
          <a:p>
            <a:pPr lvl="1"/>
            <a:endParaRPr lang="en-DE" dirty="0"/>
          </a:p>
        </p:txBody>
      </p:sp>
    </p:spTree>
    <p:extLst>
      <p:ext uri="{BB962C8B-B14F-4D97-AF65-F5344CB8AC3E}">
        <p14:creationId xmlns:p14="http://schemas.microsoft.com/office/powerpoint/2010/main" val="237474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F76B-DC02-4844-8F65-D35266D5E57A}"/>
              </a:ext>
            </a:extLst>
          </p:cNvPr>
          <p:cNvSpPr>
            <a:spLocks noGrp="1"/>
          </p:cNvSpPr>
          <p:nvPr>
            <p:ph type="title"/>
          </p:nvPr>
        </p:nvSpPr>
        <p:spPr/>
        <p:txBody>
          <a:bodyPr/>
          <a:lstStyle/>
          <a:p>
            <a:r>
              <a:rPr lang="en-US" dirty="0"/>
              <a:t>Connectionism</a:t>
            </a:r>
            <a:endParaRPr lang="en-DE" dirty="0"/>
          </a:p>
        </p:txBody>
      </p:sp>
      <p:sp>
        <p:nvSpPr>
          <p:cNvPr id="3" name="Content Placeholder 2">
            <a:extLst>
              <a:ext uri="{FF2B5EF4-FFF2-40B4-BE49-F238E27FC236}">
                <a16:creationId xmlns:a16="http://schemas.microsoft.com/office/drawing/2014/main" id="{6510DC0D-3B2E-4A3B-9104-B5C663A8E309}"/>
              </a:ext>
            </a:extLst>
          </p:cNvPr>
          <p:cNvSpPr>
            <a:spLocks noGrp="1"/>
          </p:cNvSpPr>
          <p:nvPr>
            <p:ph idx="1"/>
          </p:nvPr>
        </p:nvSpPr>
        <p:spPr/>
        <p:txBody>
          <a:bodyPr/>
          <a:lstStyle/>
          <a:p>
            <a:r>
              <a:rPr lang="en-US" dirty="0"/>
              <a:t>We can distinguish two types of connectionism:</a:t>
            </a:r>
          </a:p>
          <a:p>
            <a:r>
              <a:rPr lang="en-US" i="1" dirty="0"/>
              <a:t>Eliminative</a:t>
            </a:r>
            <a:r>
              <a:rPr lang="en-US" dirty="0"/>
              <a:t> connectionism</a:t>
            </a:r>
          </a:p>
          <a:p>
            <a:pPr lvl="1"/>
            <a:r>
              <a:rPr lang="en-US" dirty="0"/>
              <a:t>An </a:t>
            </a:r>
            <a:r>
              <a:rPr lang="en-US" i="1" dirty="0"/>
              <a:t>alternative</a:t>
            </a:r>
            <a:r>
              <a:rPr lang="en-US" dirty="0"/>
              <a:t> to symbolic computational account</a:t>
            </a:r>
          </a:p>
          <a:p>
            <a:pPr lvl="1"/>
            <a:r>
              <a:rPr lang="en-US" dirty="0"/>
              <a:t>Exists at Marr’s </a:t>
            </a:r>
            <a:r>
              <a:rPr lang="en-US" i="1" dirty="0"/>
              <a:t>computational</a:t>
            </a:r>
            <a:r>
              <a:rPr lang="en-US" dirty="0"/>
              <a:t> level</a:t>
            </a:r>
          </a:p>
          <a:p>
            <a:pPr lvl="1"/>
            <a:r>
              <a:rPr lang="en-US" dirty="0"/>
              <a:t>Therefore, we should require it to explain the same phenomena as </a:t>
            </a:r>
            <a:r>
              <a:rPr lang="en-US" dirty="0" err="1"/>
              <a:t>LoT</a:t>
            </a:r>
            <a:endParaRPr lang="en-US" dirty="0"/>
          </a:p>
          <a:p>
            <a:r>
              <a:rPr lang="en-US" i="1" dirty="0" err="1"/>
              <a:t>Implementationist</a:t>
            </a:r>
            <a:r>
              <a:rPr lang="en-US" i="1" dirty="0"/>
              <a:t> </a:t>
            </a:r>
            <a:r>
              <a:rPr lang="en-US" dirty="0"/>
              <a:t>connectionism</a:t>
            </a:r>
          </a:p>
          <a:p>
            <a:pPr lvl="1"/>
            <a:r>
              <a:rPr lang="en-US" dirty="0"/>
              <a:t>An account of how cognition is </a:t>
            </a:r>
            <a:r>
              <a:rPr lang="en-US" i="1" dirty="0"/>
              <a:t>implemented</a:t>
            </a:r>
            <a:r>
              <a:rPr lang="en-US" dirty="0"/>
              <a:t> in the brain</a:t>
            </a:r>
          </a:p>
          <a:p>
            <a:pPr lvl="1"/>
            <a:r>
              <a:rPr lang="en-US" dirty="0"/>
              <a:t>Exists at Marr’s </a:t>
            </a:r>
            <a:r>
              <a:rPr lang="en-US" i="1" dirty="0"/>
              <a:t>implementation</a:t>
            </a:r>
            <a:r>
              <a:rPr lang="en-US" dirty="0"/>
              <a:t> level</a:t>
            </a:r>
          </a:p>
          <a:p>
            <a:pPr lvl="1"/>
            <a:r>
              <a:rPr lang="en-US" dirty="0"/>
              <a:t>Therefore, it is not incompatible with the </a:t>
            </a:r>
            <a:r>
              <a:rPr lang="en-US" dirty="0" err="1"/>
              <a:t>LoTH</a:t>
            </a:r>
            <a:endParaRPr lang="en-US" dirty="0"/>
          </a:p>
          <a:p>
            <a:pPr lvl="1"/>
            <a:endParaRPr lang="en-US" dirty="0"/>
          </a:p>
          <a:p>
            <a:endParaRPr lang="en-DE" dirty="0"/>
          </a:p>
        </p:txBody>
      </p:sp>
    </p:spTree>
    <p:extLst>
      <p:ext uri="{BB962C8B-B14F-4D97-AF65-F5344CB8AC3E}">
        <p14:creationId xmlns:p14="http://schemas.microsoft.com/office/powerpoint/2010/main" val="4245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238A-E761-4A5C-BB09-420C429E0BE8}"/>
              </a:ext>
            </a:extLst>
          </p:cNvPr>
          <p:cNvSpPr>
            <a:spLocks noGrp="1"/>
          </p:cNvSpPr>
          <p:nvPr>
            <p:ph type="title"/>
          </p:nvPr>
        </p:nvSpPr>
        <p:spPr/>
        <p:txBody>
          <a:bodyPr/>
          <a:lstStyle/>
          <a:p>
            <a:r>
              <a:rPr lang="en-US" dirty="0"/>
              <a:t>Connectionism (</a:t>
            </a:r>
            <a:r>
              <a:rPr lang="en-US" b="0" i="0" dirty="0" err="1">
                <a:solidFill>
                  <a:srgbClr val="1A1A1A"/>
                </a:solidFill>
                <a:effectLst/>
              </a:rPr>
              <a:t>Aydede</a:t>
            </a:r>
            <a:r>
              <a:rPr lang="en-US" b="0" i="0" dirty="0">
                <a:solidFill>
                  <a:srgbClr val="1A1A1A"/>
                </a:solidFill>
                <a:effectLst/>
              </a:rPr>
              <a:t> 2015)</a:t>
            </a:r>
            <a:endParaRPr lang="en-DE" dirty="0"/>
          </a:p>
        </p:txBody>
      </p:sp>
      <p:sp>
        <p:nvSpPr>
          <p:cNvPr id="3" name="Content Placeholder 2">
            <a:extLst>
              <a:ext uri="{FF2B5EF4-FFF2-40B4-BE49-F238E27FC236}">
                <a16:creationId xmlns:a16="http://schemas.microsoft.com/office/drawing/2014/main" id="{A9A3494C-1D35-40D0-81FC-265CA37C8E1C}"/>
              </a:ext>
            </a:extLst>
          </p:cNvPr>
          <p:cNvSpPr>
            <a:spLocks noGrp="1"/>
          </p:cNvSpPr>
          <p:nvPr>
            <p:ph idx="1"/>
          </p:nvPr>
        </p:nvSpPr>
        <p:spPr/>
        <p:txBody>
          <a:bodyPr>
            <a:normAutofit fontScale="77500" lnSpcReduction="20000"/>
          </a:bodyPr>
          <a:lstStyle/>
          <a:p>
            <a:pPr marL="457200" indent="-457200" algn="l">
              <a:buFont typeface="+mj-lt"/>
              <a:buAutoNum type="arabicPeriod"/>
            </a:pPr>
            <a:r>
              <a:rPr lang="en-US" b="0" i="0" dirty="0">
                <a:solidFill>
                  <a:srgbClr val="1A1A1A"/>
                </a:solidFill>
                <a:effectLst/>
              </a:rPr>
              <a:t>Representational mental states and processes exist. An explanatorily adequate account of cognition should acknowledge these states and processes.</a:t>
            </a:r>
          </a:p>
          <a:p>
            <a:pPr marL="457200" indent="-457200" algn="l">
              <a:buFont typeface="+mj-lt"/>
              <a:buAutoNum type="arabicPeriod"/>
            </a:pPr>
            <a:r>
              <a:rPr lang="en-US" b="0" i="0" dirty="0">
                <a:solidFill>
                  <a:srgbClr val="1A1A1A"/>
                </a:solidFill>
                <a:effectLst/>
              </a:rPr>
              <a:t>The representational states and processes that figure in high-level cognition have certain fundamental properties: thought is </a:t>
            </a:r>
            <a:r>
              <a:rPr lang="en-US" b="0" i="1" dirty="0">
                <a:solidFill>
                  <a:srgbClr val="1A1A1A"/>
                </a:solidFill>
                <a:effectLst/>
              </a:rPr>
              <a:t>productive</a:t>
            </a:r>
            <a:r>
              <a:rPr lang="en-US" b="0" i="0" dirty="0">
                <a:solidFill>
                  <a:srgbClr val="1A1A1A"/>
                </a:solidFill>
                <a:effectLst/>
              </a:rPr>
              <a:t> and </a:t>
            </a:r>
            <a:r>
              <a:rPr lang="en-US" b="0" i="1" dirty="0">
                <a:solidFill>
                  <a:srgbClr val="1A1A1A"/>
                </a:solidFill>
                <a:effectLst/>
              </a:rPr>
              <a:t>systematic</a:t>
            </a:r>
            <a:r>
              <a:rPr lang="en-US" b="0" i="0" dirty="0">
                <a:solidFill>
                  <a:srgbClr val="1A1A1A"/>
                </a:solidFill>
                <a:effectLst/>
              </a:rPr>
              <a:t>; inferential thinking is </a:t>
            </a:r>
            <a:r>
              <a:rPr lang="en-US" b="0" i="1" dirty="0">
                <a:solidFill>
                  <a:srgbClr val="1A1A1A"/>
                </a:solidFill>
                <a:effectLst/>
              </a:rPr>
              <a:t>systematic</a:t>
            </a:r>
            <a:r>
              <a:rPr lang="en-US" b="0" i="0" dirty="0">
                <a:solidFill>
                  <a:srgbClr val="1A1A1A"/>
                </a:solidFill>
                <a:effectLst/>
              </a:rPr>
              <a:t>. The states and processes have these properties as a matter of </a:t>
            </a:r>
            <a:r>
              <a:rPr lang="en-US" b="0" i="1" dirty="0">
                <a:solidFill>
                  <a:srgbClr val="1A1A1A"/>
                </a:solidFill>
                <a:effectLst/>
              </a:rPr>
              <a:t>nomic necessity</a:t>
            </a:r>
            <a:r>
              <a:rPr lang="en-US" b="0" i="0" dirty="0">
                <a:solidFill>
                  <a:srgbClr val="1A1A1A"/>
                </a:solidFill>
                <a:effectLst/>
              </a:rPr>
              <a:t>: it is a psychological law that they have the properties.</a:t>
            </a:r>
          </a:p>
          <a:p>
            <a:pPr marL="457200" indent="-457200" algn="l">
              <a:buFont typeface="+mj-lt"/>
              <a:buAutoNum type="arabicPeriod"/>
            </a:pPr>
            <a:r>
              <a:rPr lang="en-US" b="0" i="0" dirty="0">
                <a:solidFill>
                  <a:srgbClr val="1A1A1A"/>
                </a:solidFill>
                <a:effectLst/>
              </a:rPr>
              <a:t>A theory of mental computation is explanatorily adequate only if it explains the nomic necessity of systematicity and productivity.</a:t>
            </a:r>
          </a:p>
          <a:p>
            <a:pPr marL="457200" indent="-457200" algn="l">
              <a:buFont typeface="+mj-lt"/>
              <a:buAutoNum type="arabicPeriod"/>
            </a:pPr>
            <a:r>
              <a:rPr lang="en-US" b="0" i="0" dirty="0">
                <a:solidFill>
                  <a:srgbClr val="1A1A1A"/>
                </a:solidFill>
                <a:effectLst/>
              </a:rPr>
              <a:t>The only way to explain the nomic necessity of systematicity and productivity is to postulate that high-level cognition instantiates computation over mental symbols with a compositional semantics. Specifically, we must accept RTT+COMP.</a:t>
            </a:r>
          </a:p>
          <a:p>
            <a:pPr marL="457200" indent="-457200" algn="l">
              <a:buFont typeface="+mj-lt"/>
              <a:buAutoNum type="arabicPeriod"/>
            </a:pPr>
            <a:r>
              <a:rPr lang="en-US" b="0" i="0" dirty="0">
                <a:solidFill>
                  <a:srgbClr val="1A1A1A"/>
                </a:solidFill>
                <a:effectLst/>
              </a:rPr>
              <a:t>Either a connectionist theory endorses RTT+COMP or it does not.</a:t>
            </a:r>
          </a:p>
          <a:p>
            <a:pPr marL="457200" indent="-457200" algn="l">
              <a:buFont typeface="+mj-lt"/>
              <a:buAutoNum type="arabicPeriod"/>
            </a:pPr>
            <a:r>
              <a:rPr lang="en-US" b="0" i="0" dirty="0">
                <a:solidFill>
                  <a:srgbClr val="1A1A1A"/>
                </a:solidFill>
                <a:effectLst/>
              </a:rPr>
              <a:t>If it does, then it is a version of </a:t>
            </a:r>
            <a:r>
              <a:rPr lang="en-US" b="0" i="0" dirty="0" err="1">
                <a:solidFill>
                  <a:srgbClr val="1A1A1A"/>
                </a:solidFill>
                <a:effectLst/>
              </a:rPr>
              <a:t>implementationist</a:t>
            </a:r>
            <a:r>
              <a:rPr lang="en-US" b="0" i="0" dirty="0">
                <a:solidFill>
                  <a:srgbClr val="1A1A1A"/>
                </a:solidFill>
                <a:effectLst/>
              </a:rPr>
              <a:t> connectionism.</a:t>
            </a:r>
          </a:p>
          <a:p>
            <a:pPr marL="457200" indent="-457200" algn="l">
              <a:buFont typeface="+mj-lt"/>
              <a:buAutoNum type="arabicPeriod"/>
            </a:pPr>
            <a:r>
              <a:rPr lang="en-US" b="0" i="0" dirty="0">
                <a:solidFill>
                  <a:srgbClr val="1A1A1A"/>
                </a:solidFill>
                <a:effectLst/>
              </a:rPr>
              <a:t>If it does not, then it is a version of eliminative connectionism. As per (iv), it does not explain productivity and systematicity. As per (iii), it is not explanatorily adequate.</a:t>
            </a:r>
          </a:p>
          <a:p>
            <a:pPr marL="457200" indent="-457200" algn="l">
              <a:buFont typeface="+mj-lt"/>
              <a:buAutoNum type="arabicPeriod"/>
            </a:pPr>
            <a:r>
              <a:rPr lang="en-US" b="1" i="0" dirty="0">
                <a:solidFill>
                  <a:srgbClr val="1A1A1A"/>
                </a:solidFill>
                <a:effectLst/>
              </a:rPr>
              <a:t>Conclusion</a:t>
            </a:r>
            <a:r>
              <a:rPr lang="en-US" b="0" i="0" dirty="0">
                <a:solidFill>
                  <a:srgbClr val="1A1A1A"/>
                </a:solidFill>
                <a:effectLst/>
              </a:rPr>
              <a:t>: Eliminative connectionist theories are not explanatorily adequate.</a:t>
            </a:r>
          </a:p>
          <a:p>
            <a:endParaRPr lang="en-DE" dirty="0"/>
          </a:p>
        </p:txBody>
      </p:sp>
    </p:spTree>
    <p:extLst>
      <p:ext uri="{BB962C8B-B14F-4D97-AF65-F5344CB8AC3E}">
        <p14:creationId xmlns:p14="http://schemas.microsoft.com/office/powerpoint/2010/main" val="50517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DCF0-4088-1D00-A21E-9637E9B4476E}"/>
              </a:ext>
            </a:extLst>
          </p:cNvPr>
          <p:cNvSpPr>
            <a:spLocks noGrp="1"/>
          </p:cNvSpPr>
          <p:nvPr>
            <p:ph type="title"/>
          </p:nvPr>
        </p:nvSpPr>
        <p:spPr/>
        <p:txBody>
          <a:bodyPr/>
          <a:lstStyle/>
          <a:p>
            <a:r>
              <a:rPr lang="en-US" dirty="0"/>
              <a:t>Practicality</a:t>
            </a:r>
            <a:endParaRPr lang="en-DE" dirty="0"/>
          </a:p>
        </p:txBody>
      </p:sp>
      <p:sp>
        <p:nvSpPr>
          <p:cNvPr id="3" name="Content Placeholder 2">
            <a:extLst>
              <a:ext uri="{FF2B5EF4-FFF2-40B4-BE49-F238E27FC236}">
                <a16:creationId xmlns:a16="http://schemas.microsoft.com/office/drawing/2014/main" id="{C0B35FE3-707E-0714-EE73-431C80EB9D59}"/>
              </a:ext>
            </a:extLst>
          </p:cNvPr>
          <p:cNvSpPr>
            <a:spLocks noGrp="1"/>
          </p:cNvSpPr>
          <p:nvPr>
            <p:ph idx="1"/>
          </p:nvPr>
        </p:nvSpPr>
        <p:spPr>
          <a:xfrm>
            <a:off x="838199" y="1825625"/>
            <a:ext cx="10049541" cy="4351338"/>
          </a:xfrm>
        </p:spPr>
        <p:txBody>
          <a:bodyPr/>
          <a:lstStyle/>
          <a:p>
            <a:r>
              <a:rPr lang="en-US" dirty="0"/>
              <a:t>Unfortunately, due to a conference I’ll be out of Tubingen 16</a:t>
            </a:r>
            <a:r>
              <a:rPr lang="en-US" baseline="30000" dirty="0"/>
              <a:t>th</a:t>
            </a:r>
            <a:r>
              <a:rPr lang="en-US" dirty="0"/>
              <a:t> to 19</a:t>
            </a:r>
            <a:r>
              <a:rPr lang="en-US" baseline="30000" dirty="0"/>
              <a:t>th</a:t>
            </a:r>
            <a:r>
              <a:rPr lang="en-US" dirty="0"/>
              <a:t> of May (so for the lecture and lab in one week)</a:t>
            </a:r>
          </a:p>
          <a:p>
            <a:r>
              <a:rPr lang="en-US" dirty="0"/>
              <a:t>We can either:</a:t>
            </a:r>
          </a:p>
          <a:p>
            <a:pPr lvl="1"/>
            <a:r>
              <a:rPr lang="en-US" dirty="0"/>
              <a:t>Reschedule to different days </a:t>
            </a:r>
          </a:p>
          <a:p>
            <a:pPr lvl="2"/>
            <a:r>
              <a:rPr lang="en-US" dirty="0"/>
              <a:t>Since there’s few of us, we can probably find a time that works for all of us</a:t>
            </a:r>
          </a:p>
          <a:p>
            <a:pPr lvl="1"/>
            <a:r>
              <a:rPr lang="en-US" dirty="0"/>
              <a:t>I record it beforehand and you watch it in your own time</a:t>
            </a:r>
          </a:p>
          <a:p>
            <a:r>
              <a:rPr lang="en-US" dirty="0"/>
              <a:t>Either works equally well for me, what do you prefer?</a:t>
            </a:r>
          </a:p>
        </p:txBody>
      </p:sp>
    </p:spTree>
    <p:extLst>
      <p:ext uri="{BB962C8B-B14F-4D97-AF65-F5344CB8AC3E}">
        <p14:creationId xmlns:p14="http://schemas.microsoft.com/office/powerpoint/2010/main" val="198216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0554-44D7-47B2-A886-70249A3AC7B6}"/>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25FE9861-3083-409D-9067-5673296FBA82}"/>
              </a:ext>
            </a:extLst>
          </p:cNvPr>
          <p:cNvSpPr>
            <a:spLocks noGrp="1"/>
          </p:cNvSpPr>
          <p:nvPr>
            <p:ph idx="1"/>
          </p:nvPr>
        </p:nvSpPr>
        <p:spPr/>
        <p:txBody>
          <a:bodyPr/>
          <a:lstStyle/>
          <a:p>
            <a:r>
              <a:rPr lang="en-US" dirty="0"/>
              <a:t>This week we have considered various objections to the </a:t>
            </a:r>
            <a:r>
              <a:rPr lang="en-US" dirty="0" err="1"/>
              <a:t>LoT</a:t>
            </a:r>
            <a:r>
              <a:rPr lang="en-US" dirty="0"/>
              <a:t>:</a:t>
            </a:r>
          </a:p>
          <a:p>
            <a:pPr lvl="1"/>
            <a:r>
              <a:rPr lang="en-US" dirty="0"/>
              <a:t>Syntactic view of computation</a:t>
            </a:r>
          </a:p>
          <a:p>
            <a:pPr lvl="1"/>
            <a:r>
              <a:rPr lang="en-US" dirty="0"/>
              <a:t>Searle’s Chinese room</a:t>
            </a:r>
          </a:p>
          <a:p>
            <a:pPr lvl="1"/>
            <a:r>
              <a:rPr lang="en-US" dirty="0"/>
              <a:t>‘Everything is a computer’ objection</a:t>
            </a:r>
          </a:p>
          <a:p>
            <a:pPr lvl="1"/>
            <a:r>
              <a:rPr lang="en-US" dirty="0"/>
              <a:t>‘Carburetor’ objection</a:t>
            </a:r>
          </a:p>
          <a:p>
            <a:pPr lvl="1"/>
            <a:r>
              <a:rPr lang="en-US" dirty="0"/>
              <a:t>‘Understanding the </a:t>
            </a:r>
            <a:r>
              <a:rPr lang="en-US" dirty="0" err="1"/>
              <a:t>LoT</a:t>
            </a:r>
            <a:r>
              <a:rPr lang="en-US" dirty="0"/>
              <a:t>’ objection</a:t>
            </a:r>
          </a:p>
          <a:p>
            <a:pPr lvl="1"/>
            <a:r>
              <a:rPr lang="en-US" dirty="0"/>
              <a:t>Dennett’s objections</a:t>
            </a:r>
          </a:p>
          <a:p>
            <a:pPr lvl="1"/>
            <a:r>
              <a:rPr lang="en-US" dirty="0"/>
              <a:t>Connectionism</a:t>
            </a:r>
          </a:p>
          <a:p>
            <a:r>
              <a:rPr lang="en-US" dirty="0"/>
              <a:t>We didn’t go into much detail on any of them, but hopefully now you have an idea of some ‘weak points’ of the </a:t>
            </a:r>
            <a:r>
              <a:rPr lang="en-US" dirty="0" err="1"/>
              <a:t>LoTH</a:t>
            </a:r>
            <a:r>
              <a:rPr lang="en-US" dirty="0"/>
              <a:t>.</a:t>
            </a:r>
          </a:p>
          <a:p>
            <a:endParaRPr lang="en-DE" dirty="0"/>
          </a:p>
        </p:txBody>
      </p:sp>
    </p:spTree>
    <p:extLst>
      <p:ext uri="{BB962C8B-B14F-4D97-AF65-F5344CB8AC3E}">
        <p14:creationId xmlns:p14="http://schemas.microsoft.com/office/powerpoint/2010/main" val="71959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E9A2-0CB2-4A77-88B1-5D86EE382F82}"/>
              </a:ext>
            </a:extLst>
          </p:cNvPr>
          <p:cNvSpPr>
            <a:spLocks noGrp="1"/>
          </p:cNvSpPr>
          <p:nvPr>
            <p:ph type="title"/>
          </p:nvPr>
        </p:nvSpPr>
        <p:spPr/>
        <p:txBody>
          <a:bodyPr/>
          <a:lstStyle/>
          <a:p>
            <a:r>
              <a:rPr lang="en-US" dirty="0"/>
              <a:t>What’s next</a:t>
            </a:r>
            <a:endParaRPr lang="en-DE" dirty="0"/>
          </a:p>
        </p:txBody>
      </p:sp>
      <p:sp>
        <p:nvSpPr>
          <p:cNvPr id="3" name="Content Placeholder 2">
            <a:extLst>
              <a:ext uri="{FF2B5EF4-FFF2-40B4-BE49-F238E27FC236}">
                <a16:creationId xmlns:a16="http://schemas.microsoft.com/office/drawing/2014/main" id="{9DBB2DDF-9013-4E51-9D07-468B0F1BFBED}"/>
              </a:ext>
            </a:extLst>
          </p:cNvPr>
          <p:cNvSpPr>
            <a:spLocks noGrp="1"/>
          </p:cNvSpPr>
          <p:nvPr>
            <p:ph idx="1"/>
          </p:nvPr>
        </p:nvSpPr>
        <p:spPr>
          <a:xfrm>
            <a:off x="838200" y="1825625"/>
            <a:ext cx="10735340" cy="4351338"/>
          </a:xfrm>
        </p:spPr>
        <p:txBody>
          <a:bodyPr/>
          <a:lstStyle/>
          <a:p>
            <a:r>
              <a:rPr lang="en-US" dirty="0"/>
              <a:t>On Wednesday, we’ll finish the intro to python.</a:t>
            </a:r>
          </a:p>
          <a:p>
            <a:r>
              <a:rPr lang="en-US" dirty="0"/>
              <a:t>Next week we’ll leave philosophy behind!</a:t>
            </a:r>
          </a:p>
          <a:p>
            <a:r>
              <a:rPr lang="en-US" dirty="0"/>
              <a:t>And get onto the technical stuff.</a:t>
            </a:r>
          </a:p>
          <a:p>
            <a:r>
              <a:rPr lang="en-US" dirty="0"/>
              <a:t>We’ll see the concept of formal grammar, formal language, set, function, etc.</a:t>
            </a:r>
          </a:p>
          <a:p>
            <a:r>
              <a:rPr lang="en-US" dirty="0"/>
              <a:t>And also introduce the beautiful system of </a:t>
            </a:r>
            <a:r>
              <a:rPr lang="en-US" i="1" dirty="0"/>
              <a:t>lambda calculus</a:t>
            </a:r>
            <a:r>
              <a:rPr lang="en-US" dirty="0"/>
              <a:t>.</a:t>
            </a:r>
          </a:p>
        </p:txBody>
      </p:sp>
    </p:spTree>
    <p:extLst>
      <p:ext uri="{BB962C8B-B14F-4D97-AF65-F5344CB8AC3E}">
        <p14:creationId xmlns:p14="http://schemas.microsoft.com/office/powerpoint/2010/main" val="179842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DF12-B047-46B7-8128-79159910AE24}"/>
              </a:ext>
            </a:extLst>
          </p:cNvPr>
          <p:cNvSpPr>
            <a:spLocks noGrp="1"/>
          </p:cNvSpPr>
          <p:nvPr>
            <p:ph type="title"/>
          </p:nvPr>
        </p:nvSpPr>
        <p:spPr/>
        <p:txBody>
          <a:bodyPr/>
          <a:lstStyle/>
          <a:p>
            <a:r>
              <a:rPr lang="en-US" dirty="0"/>
              <a:t>From two weeks ago</a:t>
            </a:r>
            <a:endParaRPr lang="en-DE" dirty="0"/>
          </a:p>
        </p:txBody>
      </p:sp>
      <p:sp>
        <p:nvSpPr>
          <p:cNvPr id="3" name="Content Placeholder 2">
            <a:extLst>
              <a:ext uri="{FF2B5EF4-FFF2-40B4-BE49-F238E27FC236}">
                <a16:creationId xmlns:a16="http://schemas.microsoft.com/office/drawing/2014/main" id="{D0798B05-34A3-4CA1-918F-0ED34E4869DC}"/>
              </a:ext>
            </a:extLst>
          </p:cNvPr>
          <p:cNvSpPr>
            <a:spLocks noGrp="1"/>
          </p:cNvSpPr>
          <p:nvPr>
            <p:ph idx="1"/>
          </p:nvPr>
        </p:nvSpPr>
        <p:spPr/>
        <p:txBody>
          <a:bodyPr>
            <a:normAutofit fontScale="85000" lnSpcReduction="20000"/>
          </a:bodyPr>
          <a:lstStyle/>
          <a:p>
            <a:r>
              <a:rPr lang="en-US" dirty="0"/>
              <a:t>A good point of discussion from two weeks ago was the functionalist concept of ‘belief’.</a:t>
            </a:r>
          </a:p>
          <a:p>
            <a:r>
              <a:rPr lang="en-US" dirty="0"/>
              <a:t>The problem can be put as follows: </a:t>
            </a:r>
          </a:p>
          <a:p>
            <a:pPr lvl="1"/>
            <a:r>
              <a:rPr lang="en-US" dirty="0"/>
              <a:t>The functionalist account is meant as an </a:t>
            </a:r>
            <a:r>
              <a:rPr lang="en-US" i="1" dirty="0"/>
              <a:t>analysis</a:t>
            </a:r>
            <a:r>
              <a:rPr lang="en-US" dirty="0"/>
              <a:t> of belief*</a:t>
            </a:r>
          </a:p>
          <a:p>
            <a:pPr lvl="1"/>
            <a:r>
              <a:rPr lang="en-US" dirty="0"/>
              <a:t>E.g., ‘believing* p’ behaves in a certain way </a:t>
            </a:r>
            <a:r>
              <a:rPr lang="en-US" dirty="0" err="1"/>
              <a:t>wrt</a:t>
            </a:r>
            <a:r>
              <a:rPr lang="en-US" dirty="0"/>
              <a:t> other beliefs</a:t>
            </a:r>
          </a:p>
          <a:p>
            <a:pPr lvl="1"/>
            <a:r>
              <a:rPr lang="en-US" dirty="0"/>
              <a:t>However, it seems like for any set of rules we can give, real ascriptions of beliefs that we do in everyday life fail to follow those rules.</a:t>
            </a:r>
          </a:p>
          <a:p>
            <a:pPr lvl="1"/>
            <a:r>
              <a:rPr lang="en-US" dirty="0"/>
              <a:t>E.g., ‘believing* p and q’ implies ‘believing* p’</a:t>
            </a:r>
          </a:p>
          <a:p>
            <a:r>
              <a:rPr lang="en-US" dirty="0"/>
              <a:t>One possible response:</a:t>
            </a:r>
          </a:p>
          <a:p>
            <a:pPr lvl="1"/>
            <a:r>
              <a:rPr lang="en-US" dirty="0"/>
              <a:t>Functionalism is meant as a scientific analysis. Compare to the analysis of ‘water’ as H2O. Substances that were thought to be water with the pre-chemical definition might have turned out to not be water. But H2O is not a </a:t>
            </a:r>
            <a:r>
              <a:rPr lang="en-US" i="1" dirty="0"/>
              <a:t>definition</a:t>
            </a:r>
            <a:r>
              <a:rPr lang="en-US" dirty="0"/>
              <a:t> of water, it’s an analysis (it’s empirical &amp; could turn out to be false!)</a:t>
            </a:r>
          </a:p>
          <a:p>
            <a:pPr lvl="1"/>
            <a:r>
              <a:rPr lang="en-US" dirty="0"/>
              <a:t>So whatever it is we are doing with the functionalist analysis of belief*, it’s the same as whatever we are doing with the chemical analysis of water.</a:t>
            </a:r>
          </a:p>
          <a:p>
            <a:r>
              <a:rPr lang="en-US" dirty="0"/>
              <a:t>This is made more plausible by the fact that mental state types are plausibly natural kinds.</a:t>
            </a:r>
          </a:p>
        </p:txBody>
      </p:sp>
    </p:spTree>
    <p:extLst>
      <p:ext uri="{BB962C8B-B14F-4D97-AF65-F5344CB8AC3E}">
        <p14:creationId xmlns:p14="http://schemas.microsoft.com/office/powerpoint/2010/main" val="39263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183-97FF-4F0F-9884-C4FC77CD7BF8}"/>
              </a:ext>
            </a:extLst>
          </p:cNvPr>
          <p:cNvSpPr>
            <a:spLocks noGrp="1"/>
          </p:cNvSpPr>
          <p:nvPr>
            <p:ph type="title"/>
          </p:nvPr>
        </p:nvSpPr>
        <p:spPr/>
        <p:txBody>
          <a:bodyPr/>
          <a:lstStyle/>
          <a:p>
            <a:r>
              <a:rPr lang="en-US" dirty="0"/>
              <a:t>From last week</a:t>
            </a:r>
            <a:endParaRPr lang="en-DE" dirty="0"/>
          </a:p>
        </p:txBody>
      </p:sp>
      <p:sp>
        <p:nvSpPr>
          <p:cNvPr id="3" name="Content Placeholder 2">
            <a:extLst>
              <a:ext uri="{FF2B5EF4-FFF2-40B4-BE49-F238E27FC236}">
                <a16:creationId xmlns:a16="http://schemas.microsoft.com/office/drawing/2014/main" id="{371ACB9A-9BB1-4433-A6A2-2684281905F2}"/>
              </a:ext>
            </a:extLst>
          </p:cNvPr>
          <p:cNvSpPr>
            <a:spLocks noGrp="1"/>
          </p:cNvSpPr>
          <p:nvPr>
            <p:ph idx="1"/>
          </p:nvPr>
        </p:nvSpPr>
        <p:spPr/>
        <p:txBody>
          <a:bodyPr>
            <a:normAutofit fontScale="92500" lnSpcReduction="10000"/>
          </a:bodyPr>
          <a:lstStyle/>
          <a:p>
            <a:r>
              <a:rPr lang="en-US" dirty="0"/>
              <a:t>One point of discussion last week was the following:</a:t>
            </a:r>
          </a:p>
          <a:p>
            <a:r>
              <a:rPr lang="en-US" dirty="0"/>
              <a:t>In which sense are the symbol manipulation rules distinct from their meaning?</a:t>
            </a:r>
          </a:p>
          <a:p>
            <a:r>
              <a:rPr lang="en-US" dirty="0"/>
              <a:t>From a computational perspective conjunction can be </a:t>
            </a:r>
            <a:r>
              <a:rPr lang="en-US" i="1" dirty="0"/>
              <a:t>defined</a:t>
            </a:r>
            <a:r>
              <a:rPr lang="en-US" dirty="0"/>
              <a:t> with the following three rules:</a:t>
            </a:r>
          </a:p>
          <a:p>
            <a:endParaRPr lang="en-US" dirty="0"/>
          </a:p>
          <a:p>
            <a:endParaRPr lang="en-US" dirty="0"/>
          </a:p>
          <a:p>
            <a:endParaRPr lang="en-US" dirty="0"/>
          </a:p>
          <a:p>
            <a:endParaRPr lang="en-US" dirty="0"/>
          </a:p>
          <a:p>
            <a:r>
              <a:rPr lang="en-US" dirty="0"/>
              <a:t>The point is that these rules make no reference to semantic concepts such as ‘truth’ or ‘reference’. They are just rules for </a:t>
            </a:r>
            <a:r>
              <a:rPr lang="en-US" i="1" dirty="0"/>
              <a:t>manipulating symbols</a:t>
            </a:r>
            <a:r>
              <a:rPr lang="en-US" dirty="0"/>
              <a:t>.</a:t>
            </a:r>
          </a:p>
          <a:p>
            <a:r>
              <a:rPr lang="en-US" dirty="0"/>
              <a:t>If all it took to understand conjunction was the ability to manipulate these rules, a water system implementing the rules would understand conjunction.</a:t>
            </a:r>
            <a:endParaRPr lang="en-DE" dirty="0"/>
          </a:p>
        </p:txBody>
      </p:sp>
      <p:grpSp>
        <p:nvGrpSpPr>
          <p:cNvPr id="8" name="Group 7">
            <a:extLst>
              <a:ext uri="{FF2B5EF4-FFF2-40B4-BE49-F238E27FC236}">
                <a16:creationId xmlns:a16="http://schemas.microsoft.com/office/drawing/2014/main" id="{CB242E64-4837-421F-9341-27AF83935856}"/>
              </a:ext>
            </a:extLst>
          </p:cNvPr>
          <p:cNvGrpSpPr/>
          <p:nvPr/>
        </p:nvGrpSpPr>
        <p:grpSpPr>
          <a:xfrm>
            <a:off x="2723102" y="3575992"/>
            <a:ext cx="6900478" cy="762859"/>
            <a:chOff x="2723102" y="3964080"/>
            <a:chExt cx="6900478" cy="762859"/>
          </a:xfrm>
        </p:grpSpPr>
        <p:pic>
          <p:nvPicPr>
            <p:cNvPr id="5" name="Picture 4">
              <a:extLst>
                <a:ext uri="{FF2B5EF4-FFF2-40B4-BE49-F238E27FC236}">
                  <a16:creationId xmlns:a16="http://schemas.microsoft.com/office/drawing/2014/main" id="{E75D915B-E556-451E-B0AB-4FA7FEE01F8B}"/>
                </a:ext>
              </a:extLst>
            </p:cNvPr>
            <p:cNvPicPr>
              <a:picLocks noChangeAspect="1"/>
            </p:cNvPicPr>
            <p:nvPr/>
          </p:nvPicPr>
          <p:blipFill>
            <a:blip r:embed="rId2"/>
            <a:stretch>
              <a:fillRect/>
            </a:stretch>
          </p:blipFill>
          <p:spPr>
            <a:xfrm>
              <a:off x="2723102" y="3964080"/>
              <a:ext cx="2491755" cy="760995"/>
            </a:xfrm>
            <a:prstGeom prst="rect">
              <a:avLst/>
            </a:prstGeom>
          </p:spPr>
        </p:pic>
        <p:pic>
          <p:nvPicPr>
            <p:cNvPr id="7" name="Picture 6">
              <a:extLst>
                <a:ext uri="{FF2B5EF4-FFF2-40B4-BE49-F238E27FC236}">
                  <a16:creationId xmlns:a16="http://schemas.microsoft.com/office/drawing/2014/main" id="{FE7DE12A-324E-47E0-9CDA-81B5D0FDAB54}"/>
                </a:ext>
              </a:extLst>
            </p:cNvPr>
            <p:cNvPicPr>
              <a:picLocks noChangeAspect="1"/>
            </p:cNvPicPr>
            <p:nvPr/>
          </p:nvPicPr>
          <p:blipFill>
            <a:blip r:embed="rId3"/>
            <a:stretch>
              <a:fillRect/>
            </a:stretch>
          </p:blipFill>
          <p:spPr>
            <a:xfrm>
              <a:off x="5573489" y="3964080"/>
              <a:ext cx="4050091" cy="762859"/>
            </a:xfrm>
            <a:prstGeom prst="rect">
              <a:avLst/>
            </a:prstGeom>
          </p:spPr>
        </p:pic>
      </p:grpSp>
    </p:spTree>
    <p:extLst>
      <p:ext uri="{BB962C8B-B14F-4D97-AF65-F5344CB8AC3E}">
        <p14:creationId xmlns:p14="http://schemas.microsoft.com/office/powerpoint/2010/main" val="2165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3A-F713-46CA-A404-F8103A812A53}"/>
              </a:ext>
            </a:extLst>
          </p:cNvPr>
          <p:cNvSpPr>
            <a:spLocks noGrp="1"/>
          </p:cNvSpPr>
          <p:nvPr>
            <p:ph type="title"/>
          </p:nvPr>
        </p:nvSpPr>
        <p:spPr/>
        <p:txBody>
          <a:bodyPr/>
          <a:lstStyle/>
          <a:p>
            <a:r>
              <a:rPr lang="en-US" dirty="0"/>
              <a:t>Review of the situation so far</a:t>
            </a:r>
            <a:endParaRPr lang="en-DE" dirty="0"/>
          </a:p>
        </p:txBody>
      </p:sp>
      <p:sp>
        <p:nvSpPr>
          <p:cNvPr id="3" name="Content Placeholder 2">
            <a:extLst>
              <a:ext uri="{FF2B5EF4-FFF2-40B4-BE49-F238E27FC236}">
                <a16:creationId xmlns:a16="http://schemas.microsoft.com/office/drawing/2014/main" id="{B7CF226B-BBB5-444C-B3F4-61BC62CFE31B}"/>
              </a:ext>
            </a:extLst>
          </p:cNvPr>
          <p:cNvSpPr>
            <a:spLocks noGrp="1"/>
          </p:cNvSpPr>
          <p:nvPr>
            <p:ph idx="1"/>
          </p:nvPr>
        </p:nvSpPr>
        <p:spPr/>
        <p:txBody>
          <a:bodyPr/>
          <a:lstStyle/>
          <a:p>
            <a:r>
              <a:rPr lang="en-US" dirty="0"/>
              <a:t>In the previous two weeks, we have seen a </a:t>
            </a:r>
            <a:r>
              <a:rPr lang="en-US" i="1" dirty="0"/>
              <a:t>picture</a:t>
            </a:r>
            <a:r>
              <a:rPr lang="en-US" dirty="0"/>
              <a:t> of the mind from the point of view of cognitive science. </a:t>
            </a:r>
          </a:p>
          <a:p>
            <a:r>
              <a:rPr lang="en-US" dirty="0"/>
              <a:t>Namely, the mind as a system that runs computations over representations that are structured like a language.</a:t>
            </a:r>
          </a:p>
          <a:p>
            <a:r>
              <a:rPr lang="en-US" dirty="0"/>
              <a:t>Moreover, we have seen a variety of arguments in support of this picture.</a:t>
            </a:r>
          </a:p>
          <a:p>
            <a:pPr lvl="1"/>
            <a:r>
              <a:rPr lang="en-US" dirty="0"/>
              <a:t>Can you recall what they are?</a:t>
            </a:r>
          </a:p>
          <a:p>
            <a:pPr lvl="1"/>
            <a:r>
              <a:rPr lang="en-US" dirty="0"/>
              <a:t>Fodor’s main type of argument is the ‘Only Game in Town’ argument</a:t>
            </a:r>
          </a:p>
          <a:p>
            <a:r>
              <a:rPr lang="en-US" dirty="0"/>
              <a:t>The picture we have seen has many components, and each of them can be attacked.</a:t>
            </a:r>
          </a:p>
          <a:p>
            <a:r>
              <a:rPr lang="en-US" dirty="0"/>
              <a:t>This week let’s look at some of the possible ways that the picture can be attacked.</a:t>
            </a:r>
            <a:endParaRPr lang="en-DE" dirty="0"/>
          </a:p>
          <a:p>
            <a:endParaRPr lang="en-DE" dirty="0"/>
          </a:p>
        </p:txBody>
      </p:sp>
    </p:spTree>
    <p:extLst>
      <p:ext uri="{BB962C8B-B14F-4D97-AF65-F5344CB8AC3E}">
        <p14:creationId xmlns:p14="http://schemas.microsoft.com/office/powerpoint/2010/main" val="422134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54CF-E8A3-4DAD-B94B-042EADBB7B77}"/>
              </a:ext>
            </a:extLst>
          </p:cNvPr>
          <p:cNvSpPr>
            <a:spLocks noGrp="1"/>
          </p:cNvSpPr>
          <p:nvPr>
            <p:ph type="title"/>
          </p:nvPr>
        </p:nvSpPr>
        <p:spPr/>
        <p:txBody>
          <a:bodyPr/>
          <a:lstStyle/>
          <a:p>
            <a:r>
              <a:rPr lang="en-US" dirty="0"/>
              <a:t>The formal-syntactic view of computation</a:t>
            </a:r>
            <a:endParaRPr lang="en-DE" dirty="0"/>
          </a:p>
        </p:txBody>
      </p:sp>
      <p:sp>
        <p:nvSpPr>
          <p:cNvPr id="3" name="Content Placeholder 2">
            <a:extLst>
              <a:ext uri="{FF2B5EF4-FFF2-40B4-BE49-F238E27FC236}">
                <a16:creationId xmlns:a16="http://schemas.microsoft.com/office/drawing/2014/main" id="{10F61911-6A8C-461E-8388-0F63BE924A7B}"/>
              </a:ext>
            </a:extLst>
          </p:cNvPr>
          <p:cNvSpPr>
            <a:spLocks noGrp="1"/>
          </p:cNvSpPr>
          <p:nvPr>
            <p:ph idx="1"/>
          </p:nvPr>
        </p:nvSpPr>
        <p:spPr>
          <a:xfrm>
            <a:off x="607828" y="1800631"/>
            <a:ext cx="5445642" cy="4554648"/>
          </a:xfrm>
        </p:spPr>
        <p:txBody>
          <a:bodyPr>
            <a:normAutofit lnSpcReduction="10000"/>
          </a:bodyPr>
          <a:lstStyle/>
          <a:p>
            <a:r>
              <a:rPr lang="en-US" dirty="0"/>
              <a:t>Fodor’s </a:t>
            </a:r>
            <a:r>
              <a:rPr lang="en-US" i="1" dirty="0"/>
              <a:t>purely formal </a:t>
            </a:r>
            <a:r>
              <a:rPr lang="en-US" dirty="0"/>
              <a:t>view of computation in the </a:t>
            </a:r>
            <a:r>
              <a:rPr lang="en-US" dirty="0" err="1"/>
              <a:t>LoT</a:t>
            </a:r>
            <a:r>
              <a:rPr lang="en-US" dirty="0"/>
              <a:t> has been criticized</a:t>
            </a:r>
          </a:p>
          <a:p>
            <a:pPr lvl="1"/>
            <a:r>
              <a:rPr lang="en-US" dirty="0"/>
              <a:t>Do you see what could be the problem with it?</a:t>
            </a:r>
          </a:p>
          <a:p>
            <a:r>
              <a:rPr lang="en-US" dirty="0"/>
              <a:t>Basically, the problem is that intuitively the </a:t>
            </a:r>
            <a:r>
              <a:rPr lang="en-US" i="1" dirty="0"/>
              <a:t>content</a:t>
            </a:r>
            <a:r>
              <a:rPr lang="en-US" dirty="0"/>
              <a:t> of our thoughts (which is a semantic property) is part of what explains the actions.</a:t>
            </a:r>
          </a:p>
          <a:p>
            <a:r>
              <a:rPr lang="en-US" dirty="0"/>
              <a:t>Fodor’s answer is too complicated to discuss it here. </a:t>
            </a:r>
          </a:p>
          <a:p>
            <a:r>
              <a:rPr lang="en-US" dirty="0"/>
              <a:t>What do you make of this?</a:t>
            </a:r>
          </a:p>
          <a:p>
            <a:endParaRPr lang="en-DE" dirty="0"/>
          </a:p>
        </p:txBody>
      </p:sp>
      <p:grpSp>
        <p:nvGrpSpPr>
          <p:cNvPr id="9" name="Group 8">
            <a:extLst>
              <a:ext uri="{FF2B5EF4-FFF2-40B4-BE49-F238E27FC236}">
                <a16:creationId xmlns:a16="http://schemas.microsoft.com/office/drawing/2014/main" id="{B9750616-DE4C-4D52-AF0A-282E46573CF6}"/>
              </a:ext>
            </a:extLst>
          </p:cNvPr>
          <p:cNvGrpSpPr/>
          <p:nvPr/>
        </p:nvGrpSpPr>
        <p:grpSpPr>
          <a:xfrm>
            <a:off x="6267296" y="1928222"/>
            <a:ext cx="5510794" cy="4031327"/>
            <a:chOff x="6267296" y="1928222"/>
            <a:chExt cx="5510794" cy="4031327"/>
          </a:xfrm>
        </p:grpSpPr>
        <p:pic>
          <p:nvPicPr>
            <p:cNvPr id="7" name="Picture 6">
              <a:extLst>
                <a:ext uri="{FF2B5EF4-FFF2-40B4-BE49-F238E27FC236}">
                  <a16:creationId xmlns:a16="http://schemas.microsoft.com/office/drawing/2014/main" id="{467FB17F-AB29-4418-BB3D-0CE7954BD57E}"/>
                </a:ext>
              </a:extLst>
            </p:cNvPr>
            <p:cNvPicPr>
              <a:picLocks noChangeAspect="1"/>
            </p:cNvPicPr>
            <p:nvPr/>
          </p:nvPicPr>
          <p:blipFill>
            <a:blip r:embed="rId3"/>
            <a:stretch>
              <a:fillRect/>
            </a:stretch>
          </p:blipFill>
          <p:spPr>
            <a:xfrm>
              <a:off x="6267296" y="1928222"/>
              <a:ext cx="5510794" cy="3937222"/>
            </a:xfrm>
            <a:prstGeom prst="rect">
              <a:avLst/>
            </a:prstGeom>
          </p:spPr>
        </p:pic>
        <p:sp>
          <p:nvSpPr>
            <p:cNvPr id="8" name="Rectangle 7">
              <a:extLst>
                <a:ext uri="{FF2B5EF4-FFF2-40B4-BE49-F238E27FC236}">
                  <a16:creationId xmlns:a16="http://schemas.microsoft.com/office/drawing/2014/main" id="{6203002E-617D-461A-9F29-96BA10486065}"/>
                </a:ext>
              </a:extLst>
            </p:cNvPr>
            <p:cNvSpPr/>
            <p:nvPr/>
          </p:nvSpPr>
          <p:spPr>
            <a:xfrm>
              <a:off x="10515600" y="5624623"/>
              <a:ext cx="1174898" cy="334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0" name="TextBox 9">
            <a:extLst>
              <a:ext uri="{FF2B5EF4-FFF2-40B4-BE49-F238E27FC236}">
                <a16:creationId xmlns:a16="http://schemas.microsoft.com/office/drawing/2014/main" id="{F53A7D4E-1647-4FCD-8C2B-0692D9262A6F}"/>
              </a:ext>
            </a:extLst>
          </p:cNvPr>
          <p:cNvSpPr txBox="1"/>
          <p:nvPr/>
        </p:nvSpPr>
        <p:spPr>
          <a:xfrm>
            <a:off x="6096000" y="6355279"/>
            <a:ext cx="6045181" cy="369332"/>
          </a:xfrm>
          <a:prstGeom prst="rect">
            <a:avLst/>
          </a:prstGeom>
          <a:noFill/>
        </p:spPr>
        <p:txBody>
          <a:bodyPr wrap="none" rtlCol="0">
            <a:spAutoFit/>
          </a:bodyPr>
          <a:lstStyle/>
          <a:p>
            <a:r>
              <a:rPr lang="en-US" dirty="0" err="1"/>
              <a:t>Kazez</a:t>
            </a:r>
            <a:r>
              <a:rPr lang="en-US" dirty="0"/>
              <a:t> (1993), Computationalism and the causal role of content</a:t>
            </a:r>
            <a:endParaRPr lang="en-DE" dirty="0"/>
          </a:p>
        </p:txBody>
      </p:sp>
    </p:spTree>
    <p:extLst>
      <p:ext uri="{BB962C8B-B14F-4D97-AF65-F5344CB8AC3E}">
        <p14:creationId xmlns:p14="http://schemas.microsoft.com/office/powerpoint/2010/main" val="34535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A0F1-53BD-4E52-8ADA-F7DEF69F66B7}"/>
              </a:ext>
            </a:extLst>
          </p:cNvPr>
          <p:cNvSpPr>
            <a:spLocks noGrp="1"/>
          </p:cNvSpPr>
          <p:nvPr>
            <p:ph type="title"/>
          </p:nvPr>
        </p:nvSpPr>
        <p:spPr/>
        <p:txBody>
          <a:bodyPr/>
          <a:lstStyle/>
          <a:p>
            <a:r>
              <a:rPr lang="en-US" dirty="0"/>
              <a:t>Searle’s Chinese room</a:t>
            </a:r>
            <a:endParaRPr lang="en-DE" dirty="0"/>
          </a:p>
        </p:txBody>
      </p:sp>
      <p:sp>
        <p:nvSpPr>
          <p:cNvPr id="3" name="Content Placeholder 2">
            <a:extLst>
              <a:ext uri="{FF2B5EF4-FFF2-40B4-BE49-F238E27FC236}">
                <a16:creationId xmlns:a16="http://schemas.microsoft.com/office/drawing/2014/main" id="{D22BF690-C9C3-4E0F-A4E3-ABEA6148B509}"/>
              </a:ext>
            </a:extLst>
          </p:cNvPr>
          <p:cNvSpPr>
            <a:spLocks noGrp="1"/>
          </p:cNvSpPr>
          <p:nvPr>
            <p:ph idx="1"/>
          </p:nvPr>
        </p:nvSpPr>
        <p:spPr/>
        <p:txBody>
          <a:bodyPr>
            <a:normAutofit fontScale="92500" lnSpcReduction="10000"/>
          </a:bodyPr>
          <a:lstStyle/>
          <a:p>
            <a:r>
              <a:rPr lang="en-US" dirty="0"/>
              <a:t>NOTE: Searle is a really awful guy (google it), nonetheless I’d be doing you a disservice if I didn’t mention this.</a:t>
            </a:r>
          </a:p>
          <a:p>
            <a:r>
              <a:rPr lang="en-US" dirty="0"/>
              <a:t>Searle (1980), </a:t>
            </a:r>
            <a:r>
              <a:rPr lang="en-US" i="1" dirty="0"/>
              <a:t>Minds, Brains, and Programs, </a:t>
            </a:r>
            <a:r>
              <a:rPr lang="en-US" b="0" dirty="0">
                <a:solidFill>
                  <a:srgbClr val="1A1A1A"/>
                </a:solidFill>
                <a:effectLst/>
              </a:rPr>
              <a:t>The Behavioral and Brain Sciences.</a:t>
            </a:r>
          </a:p>
          <a:p>
            <a:r>
              <a:rPr lang="en-US" dirty="0">
                <a:solidFill>
                  <a:srgbClr val="1A1A1A"/>
                </a:solidFill>
              </a:rPr>
              <a:t>Here’s the thought experiment: </a:t>
            </a:r>
          </a:p>
          <a:p>
            <a:pPr lvl="1"/>
            <a:r>
              <a:rPr lang="en-US" dirty="0">
                <a:solidFill>
                  <a:srgbClr val="1A1A1A"/>
                </a:solidFill>
              </a:rPr>
              <a:t>Imagine yourself in a closed room with two holes, call them I and O.</a:t>
            </a:r>
          </a:p>
          <a:p>
            <a:pPr lvl="1"/>
            <a:r>
              <a:rPr lang="en-US" dirty="0">
                <a:solidFill>
                  <a:srgbClr val="1A1A1A"/>
                </a:solidFill>
              </a:rPr>
              <a:t>You get pieces of papers with symbols though I</a:t>
            </a:r>
          </a:p>
          <a:p>
            <a:pPr lvl="1"/>
            <a:r>
              <a:rPr lang="en-US" dirty="0"/>
              <a:t>Following a big book of instructions, you write stuff on more paper</a:t>
            </a:r>
          </a:p>
          <a:p>
            <a:pPr lvl="1"/>
            <a:r>
              <a:rPr lang="en-US" dirty="0"/>
              <a:t>And send it through O</a:t>
            </a:r>
          </a:p>
          <a:p>
            <a:r>
              <a:rPr lang="en-US" dirty="0"/>
              <a:t>In principle, the room could this way instantiate any intelligent </a:t>
            </a:r>
            <a:r>
              <a:rPr lang="en-US" dirty="0" err="1"/>
              <a:t>behaviour</a:t>
            </a:r>
            <a:r>
              <a:rPr lang="en-US" dirty="0"/>
              <a:t>, e.g. understanding of Chinese (assuming Chinese symbols), even if you don’t understand Chinese.</a:t>
            </a:r>
          </a:p>
          <a:p>
            <a:r>
              <a:rPr lang="en-US" dirty="0"/>
              <a:t>The idea is that a purely computational view (symbols manipulation) cannot make sense of things like </a:t>
            </a:r>
            <a:r>
              <a:rPr lang="en-US" i="1" dirty="0"/>
              <a:t>understanding</a:t>
            </a:r>
            <a:r>
              <a:rPr lang="en-US" dirty="0"/>
              <a:t>.</a:t>
            </a:r>
            <a:endParaRPr lang="en-DE" dirty="0"/>
          </a:p>
        </p:txBody>
      </p:sp>
    </p:spTree>
    <p:extLst>
      <p:ext uri="{BB962C8B-B14F-4D97-AF65-F5344CB8AC3E}">
        <p14:creationId xmlns:p14="http://schemas.microsoft.com/office/powerpoint/2010/main" val="31214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A0F1-53BD-4E52-8ADA-F7DEF69F66B7}"/>
              </a:ext>
            </a:extLst>
          </p:cNvPr>
          <p:cNvSpPr>
            <a:spLocks noGrp="1"/>
          </p:cNvSpPr>
          <p:nvPr>
            <p:ph type="title"/>
          </p:nvPr>
        </p:nvSpPr>
        <p:spPr/>
        <p:txBody>
          <a:bodyPr/>
          <a:lstStyle/>
          <a:p>
            <a:r>
              <a:rPr lang="en-US" dirty="0"/>
              <a:t>Searle’s Chinese room</a:t>
            </a:r>
            <a:endParaRPr lang="en-DE" dirty="0"/>
          </a:p>
        </p:txBody>
      </p:sp>
      <p:sp>
        <p:nvSpPr>
          <p:cNvPr id="3" name="Content Placeholder 2">
            <a:extLst>
              <a:ext uri="{FF2B5EF4-FFF2-40B4-BE49-F238E27FC236}">
                <a16:creationId xmlns:a16="http://schemas.microsoft.com/office/drawing/2014/main" id="{D22BF690-C9C3-4E0F-A4E3-ABEA6148B509}"/>
              </a:ext>
            </a:extLst>
          </p:cNvPr>
          <p:cNvSpPr>
            <a:spLocks noGrp="1"/>
          </p:cNvSpPr>
          <p:nvPr>
            <p:ph idx="1"/>
          </p:nvPr>
        </p:nvSpPr>
        <p:spPr>
          <a:xfrm>
            <a:off x="838199" y="1825625"/>
            <a:ext cx="10682177" cy="4351338"/>
          </a:xfrm>
        </p:spPr>
        <p:txBody>
          <a:bodyPr/>
          <a:lstStyle/>
          <a:p>
            <a:r>
              <a:rPr lang="en-US" dirty="0"/>
              <a:t>The ‘robot reply’ is Fodor’s answer to the Chinese room thought experiment.</a:t>
            </a:r>
          </a:p>
          <a:p>
            <a:r>
              <a:rPr lang="en-US" dirty="0"/>
              <a:t>The reply is something like: part of what constitutes our meaning is our interaction with the world. Therefore, if a Chinese-room-like system was implemented in a robot that interacts with the world, it would acquire intentionality.</a:t>
            </a:r>
          </a:p>
          <a:p>
            <a:r>
              <a:rPr lang="en-US" dirty="0"/>
              <a:t>Fodor changed his mind a couple times on the detail of this!</a:t>
            </a:r>
          </a:p>
          <a:p>
            <a:r>
              <a:rPr lang="en-US" dirty="0"/>
              <a:t>Searle isn’t very convinced: ‘Of all the zillions of criticisms of the Chinese Room argument, Fodor’s is perhaps the most desperate.’ (in Rosenthal 1991, p. 525) </a:t>
            </a:r>
          </a:p>
          <a:p>
            <a:r>
              <a:rPr lang="en-US" dirty="0"/>
              <a:t>What do you make of this counterargument?</a:t>
            </a:r>
            <a:endParaRPr lang="en-DE" dirty="0"/>
          </a:p>
        </p:txBody>
      </p:sp>
    </p:spTree>
    <p:extLst>
      <p:ext uri="{BB962C8B-B14F-4D97-AF65-F5344CB8AC3E}">
        <p14:creationId xmlns:p14="http://schemas.microsoft.com/office/powerpoint/2010/main" val="206060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4BBC-99A8-4EC5-83EC-836ED58087C4}"/>
              </a:ext>
            </a:extLst>
          </p:cNvPr>
          <p:cNvSpPr>
            <a:spLocks noGrp="1"/>
          </p:cNvSpPr>
          <p:nvPr>
            <p:ph type="title"/>
          </p:nvPr>
        </p:nvSpPr>
        <p:spPr/>
        <p:txBody>
          <a:bodyPr/>
          <a:lstStyle/>
          <a:p>
            <a:r>
              <a:rPr lang="en-US" dirty="0"/>
              <a:t>Chinese Room &amp; Cole (1984)</a:t>
            </a:r>
            <a:endParaRPr lang="en-DE" dirty="0"/>
          </a:p>
        </p:txBody>
      </p:sp>
      <p:sp>
        <p:nvSpPr>
          <p:cNvPr id="3" name="Content Placeholder 2">
            <a:extLst>
              <a:ext uri="{FF2B5EF4-FFF2-40B4-BE49-F238E27FC236}">
                <a16:creationId xmlns:a16="http://schemas.microsoft.com/office/drawing/2014/main" id="{426DA315-9D53-43FE-BB72-FC62E3F8CEA4}"/>
              </a:ext>
            </a:extLst>
          </p:cNvPr>
          <p:cNvSpPr>
            <a:spLocks noGrp="1"/>
          </p:cNvSpPr>
          <p:nvPr>
            <p:ph idx="1"/>
          </p:nvPr>
        </p:nvSpPr>
        <p:spPr/>
        <p:txBody>
          <a:bodyPr/>
          <a:lstStyle/>
          <a:p>
            <a:r>
              <a:rPr lang="en-US" dirty="0"/>
              <a:t>Imagine each of your neuron is itself conscious and aware of its chemical processes (transmitting chemicals, </a:t>
            </a:r>
            <a:r>
              <a:rPr lang="en-US" dirty="0" err="1"/>
              <a:t>etc</a:t>
            </a:r>
            <a:r>
              <a:rPr lang="en-US" dirty="0"/>
              <a:t>). </a:t>
            </a:r>
          </a:p>
          <a:p>
            <a:r>
              <a:rPr lang="en-US" dirty="0"/>
              <a:t>Your conscious neurons might find it implausible that out of their combines activity emerge things like experience, pain, etc.</a:t>
            </a:r>
          </a:p>
          <a:p>
            <a:r>
              <a:rPr lang="en-US" dirty="0"/>
              <a:t>But experience tells us that such things do in fact emerge.</a:t>
            </a:r>
          </a:p>
          <a:p>
            <a:r>
              <a:rPr lang="en-US" dirty="0"/>
              <a:t>What do you make of this?</a:t>
            </a:r>
            <a:endParaRPr lang="en-DE" dirty="0"/>
          </a:p>
        </p:txBody>
      </p:sp>
    </p:spTree>
    <p:extLst>
      <p:ext uri="{BB962C8B-B14F-4D97-AF65-F5344CB8AC3E}">
        <p14:creationId xmlns:p14="http://schemas.microsoft.com/office/powerpoint/2010/main" val="120278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2374</Words>
  <Application>Microsoft Office PowerPoint</Application>
  <PresentationFormat>Widescreen</PresentationFormat>
  <Paragraphs>165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Georgia</vt:lpstr>
      <vt:lpstr>Office Theme</vt:lpstr>
      <vt:lpstr>Problems with the LoTH</vt:lpstr>
      <vt:lpstr>Practicality</vt:lpstr>
      <vt:lpstr>From two weeks ago</vt:lpstr>
      <vt:lpstr>From last week</vt:lpstr>
      <vt:lpstr>Review of the situation so far</vt:lpstr>
      <vt:lpstr>The formal-syntactic view of computation</vt:lpstr>
      <vt:lpstr>Searle’s Chinese room</vt:lpstr>
      <vt:lpstr>Searle’s Chinese room</vt:lpstr>
      <vt:lpstr>Chinese Room &amp; Cole (1984)</vt:lpstr>
      <vt:lpstr>‘Everything is a computer’</vt:lpstr>
      <vt:lpstr>Regress objections I</vt:lpstr>
      <vt:lpstr>Regress objections I</vt:lpstr>
      <vt:lpstr>Regress objection II </vt:lpstr>
      <vt:lpstr>Dennett (1975)’s first objection</vt:lpstr>
      <vt:lpstr>Dennett (1975)’s second objection</vt:lpstr>
      <vt:lpstr>Dennett (1975)’s third objection</vt:lpstr>
      <vt:lpstr>Connectionism</vt:lpstr>
      <vt:lpstr>Connectionism</vt:lpstr>
      <vt:lpstr>Connectionism (Aydede 2015)</vt:lpstr>
      <vt:lpstr>Summary</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370</cp:revision>
  <dcterms:created xsi:type="dcterms:W3CDTF">2022-03-28T11:58:41Z</dcterms:created>
  <dcterms:modified xsi:type="dcterms:W3CDTF">2022-05-02T14:13:02Z</dcterms:modified>
</cp:coreProperties>
</file>