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9" r:id="rId3"/>
    <p:sldId id="282" r:id="rId4"/>
    <p:sldId id="278" r:id="rId5"/>
    <p:sldId id="285" r:id="rId6"/>
    <p:sldId id="284" r:id="rId7"/>
    <p:sldId id="283" r:id="rId8"/>
    <p:sldId id="287" r:id="rId9"/>
    <p:sldId id="286" r:id="rId10"/>
    <p:sldId id="280" r:id="rId11"/>
    <p:sldId id="288" r:id="rId12"/>
    <p:sldId id="289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84" autoAdjust="0"/>
  </p:normalViewPr>
  <p:slideViewPr>
    <p:cSldViewPr snapToGrid="0">
      <p:cViewPr>
        <p:scale>
          <a:sx n="72" d="100"/>
          <a:sy n="72" d="100"/>
        </p:scale>
        <p:origin x="69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693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53CCA-C154-4C2A-AEFE-CC2D929D183B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5CAF2-866C-4B9D-AF04-DA0C179C13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133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6260-0FB1-4E48-A417-C9D5A35EC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B3B01-5E98-47AA-90A0-F242C839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DA13-2853-4607-80AC-F095D4AB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30EB4-C0E7-4A92-BF02-30866F86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probabilistic Language of Thought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AE0D-0677-427E-A19E-FFEE3AE3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 dirty="0"/>
          </a:p>
        </p:txBody>
      </p:sp>
      <p:pic>
        <p:nvPicPr>
          <p:cNvPr id="7" name="Picture 2" descr="PhD Position Available at Tubingen University (Germany) - Nanocohybri">
            <a:extLst>
              <a:ext uri="{FF2B5EF4-FFF2-40B4-BE49-F238E27FC236}">
                <a16:creationId xmlns:a16="http://schemas.microsoft.com/office/drawing/2014/main" id="{93D5427F-0550-4164-884A-A48F9085D3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623" y="202185"/>
            <a:ext cx="950910" cy="6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90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9BAC-EDC2-40DF-9C70-C2C3D09B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64143-6516-4F7F-B914-3CA8CBDA8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38B5C-215A-4AFB-BCFA-01D7DB76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3D5C8-2B11-4BF7-B994-9AFBCC01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FCA5F-1FBF-4977-9B85-AD512976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249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D12D6-A001-47B0-B5C0-E4F868DBD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FBB47-9E18-43FB-A5ED-A89D117F5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D97C6-0BFC-4466-89ED-B90F5822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70218-24B3-4EF0-887D-75081725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BE0F-D314-4C66-8A1A-45AB799E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909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9BDA-2223-4072-A33C-2932510D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BCC7-35B6-4B87-B3D6-849E5B24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400">
                <a:latin typeface="Georgia" panose="02040502050405020303" pitchFamily="18" charset="0"/>
              </a:defRPr>
            </a:lvl3pPr>
            <a:lvl4pPr>
              <a:defRPr sz="2400">
                <a:latin typeface="Georgia" panose="02040502050405020303" pitchFamily="18" charset="0"/>
              </a:defRPr>
            </a:lvl4pPr>
            <a:lvl5pPr>
              <a:defRPr sz="24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962A4-C028-490C-9BBA-CDA64761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1D682-3089-465F-AFEC-9ABC580A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41AA8-6793-4D9D-BE87-9893D71B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  <p:pic>
        <p:nvPicPr>
          <p:cNvPr id="7" name="Picture 2" descr="PhD Position Available at Tubingen University (Germany) - Nanocohybri">
            <a:extLst>
              <a:ext uri="{FF2B5EF4-FFF2-40B4-BE49-F238E27FC236}">
                <a16:creationId xmlns:a16="http://schemas.microsoft.com/office/drawing/2014/main" id="{B37013AC-F436-4C7D-A80E-CB059D1654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623" y="202185"/>
            <a:ext cx="950910" cy="6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05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6DF8-E1E3-4AA8-9041-C2EC2DFE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71762-686F-4858-9CDB-93883B824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66B6-1E3E-46F4-A85B-52EF6E5F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BDFA4-DD4D-4E4E-B505-FF129A18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4F72-B4DB-4508-9A02-0FE823AA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454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7367-3847-4F9B-97BE-F1FA19F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7E194-ED46-407F-BA51-4E8F7C65C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35BD3-2612-410E-91AD-1BF187B4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1BE8A-A150-456E-AE42-54D977D5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84C7-1E6D-44DE-B0C9-B3345E7F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E0AC8-F74A-4AE8-8FE7-F14AB39E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67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894D-DCF1-4F33-9310-E6A26C1F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5F88-42E0-4D3C-BBE7-F1723D3B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52408-2148-4EE5-B320-00D3E51F0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CE8F7-A745-4333-B8CA-03D854F91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6E82E-36E1-4722-A251-45F60B71F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0EDEC-F5AE-4DB0-9A2B-908CFCC3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C726A-3271-45D2-A025-8E516786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42EDC-B302-4851-A2E4-A4DB78F7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286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B041-E555-481A-8EAE-7A11486A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CFAA3-FAB8-4D70-8330-4AAEB57A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12BF0-8812-4FD1-AD8C-1587BFAB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BA54B-8E5F-49AA-8D5E-9119A963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65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F10AB-5E38-4768-BE1A-E1589068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94C2A-0E37-479D-8FF3-FCFC8494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2A046-ECDA-43B8-ADAA-2EFDEC35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291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6CC-D4AC-41D8-B53C-2D799B75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53B6-DBF0-4798-B8C1-A54D0E47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37FA6-0256-429A-BFE1-9C776342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B8A1A-4C5A-4EFD-880D-17DF0E82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BCB47-A734-4834-992B-2BBB15D9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9D9AE-3D36-4CA5-A241-33B974B0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661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ADB5-2B31-4B90-898F-EF6342A7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E8274-2057-4A1F-ADC6-7F4B98234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3BA8A-0A21-49AE-B1D5-B1FBD296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7C027-CFD3-49E2-8087-346F432E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B0F18-65ED-45AF-92B0-C8ADD335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7D0BB-4E30-4D4B-98C0-4D2172E3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693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A8D32-E9AF-40D5-9668-F89D585D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8EEBE-5E3F-4C38-8B78-A54DE516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458C-8E35-4C74-9580-99D5C34BE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CEEB-4757-4CEF-A2B8-DD5B351715CD}" type="datetimeFigureOut">
              <a:rPr lang="en-DE" smtClean="0"/>
              <a:t>04/05/2022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C748-B882-4EC3-90FE-18B8FCC12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1FC77-59D9-428F-8080-F5DEF429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73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C04A-A56F-4FEA-AABF-829C4A917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Supplementary lab – </a:t>
            </a:r>
            <a:br>
              <a:rPr lang="en-US" dirty="0"/>
            </a:br>
            <a:r>
              <a:rPr lang="en-US" dirty="0"/>
              <a:t>intro to probability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940A8-1628-4127-9CB4-F528998C5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693897" cy="23415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Or: Combinatorics on steroids</a:t>
            </a:r>
          </a:p>
          <a:p>
            <a:pPr algn="l"/>
            <a:endParaRPr lang="en-US" dirty="0"/>
          </a:p>
          <a:p>
            <a:pPr marL="285750" indent="-285750" algn="l">
              <a:buFontTx/>
              <a:buChar char="-"/>
            </a:pPr>
            <a:r>
              <a:rPr lang="en-US" sz="1600" i="1" dirty="0"/>
              <a:t>The Language of Thought: computational cognitive science approaches to category learning</a:t>
            </a:r>
          </a:p>
          <a:p>
            <a:pPr marL="285750" indent="-285750" algn="l">
              <a:buFontTx/>
              <a:buChar char="-"/>
            </a:pPr>
            <a:r>
              <a:rPr lang="en-US" sz="1600" dirty="0"/>
              <a:t>Who: Fausto Carcassi</a:t>
            </a:r>
          </a:p>
          <a:p>
            <a:pPr marL="285750" indent="-285750" algn="l">
              <a:buFontTx/>
              <a:buChar char="-"/>
            </a:pPr>
            <a:r>
              <a:rPr lang="en-US" sz="1600" dirty="0"/>
              <a:t>When: Sommer semester 2022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200950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47EA-D730-1863-0F68-92669E5F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– continuous support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9C42C-4D2C-7207-1C84-58BC1BD6A4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order to explain the basic terminology, I have only used distributions with finite discrete support.</a:t>
                </a:r>
              </a:p>
              <a:p>
                <a:r>
                  <a:rPr lang="en-US" dirty="0"/>
                  <a:t>But of course, there are distributions with </a:t>
                </a:r>
              </a:p>
              <a:p>
                <a:pPr lvl="1"/>
                <a:r>
                  <a:rPr lang="en-US" dirty="0"/>
                  <a:t>Infinite discrete support, e.g., [0, 1, 2, …,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Bounded continuous support, e.g., [0, 1]</a:t>
                </a:r>
              </a:p>
              <a:p>
                <a:pPr lvl="1"/>
                <a:r>
                  <a:rPr lang="en-US" dirty="0"/>
                  <a:t>Unbounded continuous, e.g., [0,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It’s a bit harder to deal with them mathematically, but what is important now is that you understand what’s going on conceptually.</a:t>
                </a:r>
              </a:p>
              <a:p>
                <a:r>
                  <a:rPr lang="en-US" dirty="0"/>
                  <a:t>Do you know examples of these?</a:t>
                </a:r>
                <a:endParaRPr lang="en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9C42C-4D2C-7207-1C84-58BC1BD6A4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54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7F58-FADF-3141-4BF4-61717A35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there is time left: some foundations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9704B-3C2D-2983-ED47-B84CB539A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a set?</a:t>
            </a:r>
          </a:p>
          <a:p>
            <a:pPr lvl="1"/>
            <a:r>
              <a:rPr lang="en-US" dirty="0"/>
              <a:t>Abstract collection of disjoint (non-repeated) objects</a:t>
            </a:r>
          </a:p>
          <a:p>
            <a:r>
              <a:rPr lang="en-US" dirty="0"/>
              <a:t>How can we define a set?</a:t>
            </a:r>
          </a:p>
          <a:p>
            <a:pPr lvl="1"/>
            <a:r>
              <a:rPr lang="en-US" dirty="0"/>
              <a:t>Listing the elements of the set (but careful: sets are not ordered!)</a:t>
            </a:r>
          </a:p>
          <a:p>
            <a:pPr lvl="2"/>
            <a:r>
              <a:rPr lang="en-US" dirty="0"/>
              <a:t>List notation: {table, chair}</a:t>
            </a:r>
          </a:p>
          <a:p>
            <a:pPr lvl="1"/>
            <a:r>
              <a:rPr lang="en-US" dirty="0"/>
              <a:t>Stating a property which all and only the objects in the set have</a:t>
            </a:r>
          </a:p>
          <a:p>
            <a:pPr lvl="2"/>
            <a:r>
              <a:rPr lang="en-US" dirty="0"/>
              <a:t>Intentional notation: {x | x is an integer greater than 3}</a:t>
            </a:r>
          </a:p>
          <a:p>
            <a:pPr lvl="1"/>
            <a:r>
              <a:rPr lang="en-US" dirty="0"/>
              <a:t>Defining rules that generate the elements of the set</a:t>
            </a:r>
          </a:p>
          <a:p>
            <a:pPr lvl="2"/>
            <a:r>
              <a:rPr lang="en-US" dirty="0"/>
              <a:t>Recursive definition you have seen in the python lab!</a:t>
            </a:r>
          </a:p>
          <a:p>
            <a:r>
              <a:rPr lang="en-US" dirty="0"/>
              <a:t>Two sets are the same </a:t>
            </a:r>
            <a:r>
              <a:rPr lang="en-US" dirty="0" err="1"/>
              <a:t>iff</a:t>
            </a:r>
            <a:r>
              <a:rPr lang="en-US" dirty="0"/>
              <a:t> they contain the same members</a:t>
            </a:r>
          </a:p>
          <a:p>
            <a:r>
              <a:rPr lang="en-US" dirty="0"/>
              <a:t>Member, subset, superset, intersection, union, power set</a:t>
            </a:r>
          </a:p>
        </p:txBody>
      </p:sp>
    </p:spTree>
    <p:extLst>
      <p:ext uri="{BB962C8B-B14F-4D97-AF65-F5344CB8AC3E}">
        <p14:creationId xmlns:p14="http://schemas.microsoft.com/office/powerpoint/2010/main" val="20913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7F58-FADF-3141-4BF4-61717A35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there is time left: some foundations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9704B-3C2D-2983-ED47-B84CB539A2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is an ordered tuple?</a:t>
                </a:r>
              </a:p>
              <a:p>
                <a:pPr lvl="1"/>
                <a:r>
                  <a:rPr lang="en-US" dirty="0"/>
                  <a:t>&lt;a, b&gt; = {{a}, {a, b}}</a:t>
                </a:r>
              </a:p>
              <a:p>
                <a:pPr lvl="1"/>
                <a:r>
                  <a:rPr lang="en-US" dirty="0"/>
                  <a:t>&lt;a, b, c&gt; = &lt;&lt;a, b&gt;, c&gt;</a:t>
                </a:r>
              </a:p>
              <a:p>
                <a:r>
                  <a:rPr lang="en-US" dirty="0"/>
                  <a:t>Cartesian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of two sets A and B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is a relation?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i="1" dirty="0"/>
                  <a:t>relation from set A to set B </a:t>
                </a:r>
                <a:r>
                  <a:rPr lang="en-US" dirty="0"/>
                  <a:t>is any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is a function?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i="1" dirty="0"/>
                  <a:t>function from A to B</a:t>
                </a:r>
                <a:r>
                  <a:rPr lang="en-US" dirty="0"/>
                  <a:t> is a relation </a:t>
                </a:r>
                <a:r>
                  <a:rPr lang="en-US" i="1" dirty="0"/>
                  <a:t>R</a:t>
                </a:r>
                <a:r>
                  <a:rPr lang="en-US" dirty="0"/>
                  <a:t> from </a:t>
                </a:r>
                <a:r>
                  <a:rPr lang="en-US" i="1" dirty="0"/>
                  <a:t>A</a:t>
                </a:r>
                <a:r>
                  <a:rPr lang="en-US" dirty="0"/>
                  <a:t> to </a:t>
                </a:r>
                <a:r>
                  <a:rPr lang="en-US" i="1" dirty="0"/>
                  <a:t>B</a:t>
                </a:r>
                <a:r>
                  <a:rPr lang="en-US" dirty="0"/>
                  <a:t> such that:</a:t>
                </a:r>
              </a:p>
              <a:p>
                <a:pPr lvl="1"/>
                <a:r>
                  <a:rPr lang="en-US" dirty="0"/>
                  <a:t>Each element of </a:t>
                </a:r>
                <a:r>
                  <a:rPr lang="en-US" i="1" dirty="0"/>
                  <a:t>A</a:t>
                </a:r>
                <a:r>
                  <a:rPr lang="en-US" dirty="0"/>
                  <a:t> appears exactly once in the first elements of </a:t>
                </a:r>
                <a:r>
                  <a:rPr lang="en-US" i="1" dirty="0"/>
                  <a:t>R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9704B-3C2D-2983-ED47-B84CB539A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26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DCF0-4088-1D00-A21E-9637E9B4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– finite discrete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35FE3-707E-0714-EE73-431C80EB9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49541" cy="4601756"/>
          </a:xfrm>
        </p:spPr>
        <p:txBody>
          <a:bodyPr/>
          <a:lstStyle/>
          <a:p>
            <a:r>
              <a:rPr lang="en-US" dirty="0"/>
              <a:t>Suppose we flip a coin three times.</a:t>
            </a:r>
          </a:p>
          <a:p>
            <a:pPr lvl="1"/>
            <a:r>
              <a:rPr lang="en-US" dirty="0"/>
              <a:t>What is the probability of getting tails exactly once?</a:t>
            </a:r>
          </a:p>
          <a:p>
            <a:r>
              <a:rPr lang="en-US" dirty="0"/>
              <a:t>Suppose we flip a coin 30 times.</a:t>
            </a:r>
          </a:p>
          <a:p>
            <a:pPr lvl="1"/>
            <a:r>
              <a:rPr lang="en-US" dirty="0"/>
              <a:t>What is the probability of getting tails exactly 5 times?</a:t>
            </a:r>
          </a:p>
          <a:p>
            <a:r>
              <a:rPr lang="en-US" dirty="0"/>
              <a:t>Suppose we roll a dice twice.</a:t>
            </a:r>
          </a:p>
          <a:p>
            <a:pPr lvl="1"/>
            <a:r>
              <a:rPr lang="en-US" dirty="0"/>
              <a:t>What is the probability of the sum of the two values being 4?</a:t>
            </a:r>
          </a:p>
          <a:p>
            <a:r>
              <a:rPr lang="en-US" dirty="0"/>
              <a:t>Note the ingredients of these questions:</a:t>
            </a:r>
          </a:p>
          <a:p>
            <a:pPr lvl="1"/>
            <a:r>
              <a:rPr lang="en-US" dirty="0"/>
              <a:t>We have </a:t>
            </a:r>
            <a:r>
              <a:rPr lang="en-US" b="1" dirty="0"/>
              <a:t>some situation </a:t>
            </a:r>
            <a:r>
              <a:rPr lang="en-US" dirty="0"/>
              <a:t>with a probabilistic component</a:t>
            </a:r>
          </a:p>
          <a:p>
            <a:pPr lvl="1"/>
            <a:r>
              <a:rPr lang="en-US" dirty="0"/>
              <a:t>The situation can turn out in various </a:t>
            </a:r>
            <a:r>
              <a:rPr lang="en-US" b="1" dirty="0"/>
              <a:t>ways</a:t>
            </a:r>
          </a:p>
          <a:p>
            <a:pPr lvl="1"/>
            <a:r>
              <a:rPr lang="en-US" dirty="0"/>
              <a:t>We are interested in the </a:t>
            </a:r>
            <a:r>
              <a:rPr lang="en-US" b="1" dirty="0"/>
              <a:t>probability</a:t>
            </a:r>
            <a:r>
              <a:rPr lang="en-US" dirty="0"/>
              <a:t> of each of those ways</a:t>
            </a:r>
          </a:p>
        </p:txBody>
      </p:sp>
    </p:spTree>
    <p:extLst>
      <p:ext uri="{BB962C8B-B14F-4D97-AF65-F5344CB8AC3E}">
        <p14:creationId xmlns:p14="http://schemas.microsoft.com/office/powerpoint/2010/main" val="347011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DCF0-4088-1D00-A21E-9637E9B4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– finite discrete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35FE3-707E-0714-EE73-431C80EB9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668" y="1690687"/>
            <a:ext cx="10558132" cy="50131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Often we need one of four distributions in this context:</a:t>
            </a:r>
          </a:p>
          <a:p>
            <a:r>
              <a:rPr lang="en-US" dirty="0"/>
              <a:t>Binary event {0,1} that happens once: </a:t>
            </a:r>
            <a:r>
              <a:rPr lang="en-US" b="1" dirty="0"/>
              <a:t>Bernoulli distribution</a:t>
            </a:r>
          </a:p>
          <a:p>
            <a:pPr lvl="1"/>
            <a:r>
              <a:rPr lang="en-US" dirty="0"/>
              <a:t>Only has one parameter </a:t>
            </a:r>
            <a:r>
              <a:rPr lang="en-US" i="1" dirty="0"/>
              <a:t>p</a:t>
            </a:r>
            <a:r>
              <a:rPr lang="en-US" dirty="0"/>
              <a:t>, namely the probability of 1</a:t>
            </a:r>
          </a:p>
          <a:p>
            <a:r>
              <a:rPr lang="en-US" dirty="0"/>
              <a:t>Binary event {0,1} that happens </a:t>
            </a:r>
            <a:r>
              <a:rPr lang="en-US" i="1" dirty="0"/>
              <a:t>n</a:t>
            </a:r>
            <a:r>
              <a:rPr lang="en-US" dirty="0"/>
              <a:t> times: </a:t>
            </a:r>
            <a:r>
              <a:rPr lang="en-US" b="1" dirty="0"/>
              <a:t>Binomial distribution</a:t>
            </a:r>
          </a:p>
          <a:p>
            <a:pPr lvl="1"/>
            <a:r>
              <a:rPr lang="en-US" dirty="0"/>
              <a:t>Answers the question: What is the p that 0 happens exactly n times?</a:t>
            </a:r>
          </a:p>
          <a:p>
            <a:pPr lvl="1"/>
            <a:r>
              <a:rPr lang="en-US" dirty="0"/>
              <a:t>Has parameters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Bounded above by </a:t>
            </a:r>
            <a:r>
              <a:rPr lang="en-US" i="1" dirty="0"/>
              <a:t>n</a:t>
            </a:r>
            <a:r>
              <a:rPr lang="en-US" dirty="0"/>
              <a:t>: [0, </a:t>
            </a:r>
            <a:r>
              <a:rPr lang="en-US" i="1" dirty="0"/>
              <a:t>n</a:t>
            </a:r>
            <a:r>
              <a:rPr lang="en-US" dirty="0"/>
              <a:t>] is called the </a:t>
            </a:r>
            <a:r>
              <a:rPr lang="en-US" i="1" dirty="0"/>
              <a:t>support</a:t>
            </a:r>
            <a:r>
              <a:rPr lang="en-US" dirty="0"/>
              <a:t> of the distribution</a:t>
            </a:r>
          </a:p>
          <a:p>
            <a:r>
              <a:rPr lang="en-US" dirty="0"/>
              <a:t>Event {0,1,…,</a:t>
            </a:r>
            <a:r>
              <a:rPr lang="en-US" i="1" dirty="0"/>
              <a:t>m</a:t>
            </a:r>
            <a:r>
              <a:rPr lang="en-US" dirty="0"/>
              <a:t>} that happens once: </a:t>
            </a:r>
            <a:r>
              <a:rPr lang="en-US" b="1" dirty="0"/>
              <a:t>Categorical distribution</a:t>
            </a:r>
          </a:p>
          <a:p>
            <a:pPr lvl="1"/>
            <a:r>
              <a:rPr lang="en-US" dirty="0"/>
              <a:t>Has one parameter, which is </a:t>
            </a:r>
            <a:r>
              <a:rPr lang="en-US" i="1" dirty="0"/>
              <a:t>not a number!</a:t>
            </a:r>
            <a:r>
              <a:rPr lang="en-US" dirty="0"/>
              <a:t>, but a prob vector of length </a:t>
            </a:r>
            <a:r>
              <a:rPr lang="en-US" i="1" dirty="0"/>
              <a:t>m</a:t>
            </a:r>
          </a:p>
          <a:p>
            <a:pPr lvl="1"/>
            <a:r>
              <a:rPr lang="en-US" dirty="0"/>
              <a:t>Question: why is </a:t>
            </a:r>
            <a:r>
              <a:rPr lang="en-US" i="1" dirty="0"/>
              <a:t>m</a:t>
            </a:r>
            <a:r>
              <a:rPr lang="en-US" dirty="0"/>
              <a:t> not a parameter?</a:t>
            </a:r>
          </a:p>
          <a:p>
            <a:pPr lvl="1"/>
            <a:r>
              <a:rPr lang="en-US" dirty="0"/>
              <a:t>Can you tell me what a probability vector is?</a:t>
            </a:r>
          </a:p>
          <a:p>
            <a:pPr lvl="1"/>
            <a:r>
              <a:rPr lang="en-US" dirty="0"/>
              <a:t>What question do you think it answers?</a:t>
            </a:r>
          </a:p>
          <a:p>
            <a:r>
              <a:rPr lang="en-US" dirty="0"/>
              <a:t>Event {0,1,…,</a:t>
            </a:r>
            <a:r>
              <a:rPr lang="en-US" i="1" dirty="0"/>
              <a:t>m</a:t>
            </a:r>
            <a:r>
              <a:rPr lang="en-US" dirty="0"/>
              <a:t>} that happens </a:t>
            </a:r>
            <a:r>
              <a:rPr lang="en-US" i="1" dirty="0"/>
              <a:t>n</a:t>
            </a:r>
            <a:r>
              <a:rPr lang="en-US" dirty="0"/>
              <a:t> times: </a:t>
            </a:r>
            <a:r>
              <a:rPr lang="en-US" b="1" dirty="0"/>
              <a:t>Multinomial distribution</a:t>
            </a:r>
          </a:p>
          <a:p>
            <a:pPr lvl="1"/>
            <a:r>
              <a:rPr lang="en-US" dirty="0"/>
              <a:t>Two parameters, </a:t>
            </a:r>
            <a:r>
              <a:rPr lang="en-US" i="1" dirty="0"/>
              <a:t>n</a:t>
            </a:r>
            <a:r>
              <a:rPr lang="en-US" dirty="0"/>
              <a:t> and a probability vector of length </a:t>
            </a:r>
            <a:r>
              <a:rPr lang="en-US" i="1" dirty="0"/>
              <a:t>m</a:t>
            </a:r>
          </a:p>
          <a:p>
            <a:pPr lvl="1"/>
            <a:r>
              <a:rPr lang="en-US" dirty="0"/>
              <a:t>What question do you think it answers?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66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DCF0-4088-1D00-A21E-9637E9B4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– families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35FE3-707E-0714-EE73-431C80EB9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36" y="1639556"/>
            <a:ext cx="10464209" cy="33217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been talking vaguely, so let’s introduce some terminology</a:t>
            </a:r>
          </a:p>
          <a:p>
            <a:r>
              <a:rPr lang="en-US" dirty="0"/>
              <a:t>The various ‘distributions’ we have talked about are not distributions. They become distributions when a value is given for the parameters.</a:t>
            </a:r>
          </a:p>
          <a:p>
            <a:pPr lvl="1"/>
            <a:r>
              <a:rPr lang="en-US" dirty="0"/>
              <a:t>Rather, they are called </a:t>
            </a:r>
            <a:r>
              <a:rPr lang="en-US" i="1" dirty="0"/>
              <a:t>families </a:t>
            </a:r>
            <a:r>
              <a:rPr lang="en-US" dirty="0"/>
              <a:t>of distribution.</a:t>
            </a:r>
          </a:p>
          <a:p>
            <a:pPr lvl="1"/>
            <a:r>
              <a:rPr lang="en-US" dirty="0"/>
              <a:t>For instance, ‘Bernoulli family’, ‘Binomial family’, etc.</a:t>
            </a:r>
          </a:p>
          <a:p>
            <a:pPr lvl="1"/>
            <a:r>
              <a:rPr lang="en-US" dirty="0"/>
              <a:t>You can think of a family of distributions as a </a:t>
            </a:r>
            <a:r>
              <a:rPr lang="en-US" i="1" dirty="0"/>
              <a:t>parameterized set</a:t>
            </a:r>
            <a:r>
              <a:rPr lang="en-US" dirty="0"/>
              <a:t>: a set of distributions, each of which can be specified by setting some parameters.</a:t>
            </a:r>
          </a:p>
          <a:p>
            <a:pPr lvl="1"/>
            <a:r>
              <a:rPr lang="en-US" dirty="0"/>
              <a:t>Infinite sets!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89037E-31D8-40F1-CE14-A1168D2A3971}"/>
              </a:ext>
            </a:extLst>
          </p:cNvPr>
          <p:cNvGrpSpPr/>
          <p:nvPr/>
        </p:nvGrpSpPr>
        <p:grpSpPr>
          <a:xfrm>
            <a:off x="4539020" y="4449449"/>
            <a:ext cx="5178748" cy="1786270"/>
            <a:chOff x="4539020" y="4449449"/>
            <a:chExt cx="5178748" cy="17862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662805B-59EB-03CB-AFD6-DEFA25FFEE2E}"/>
                </a:ext>
              </a:extLst>
            </p:cNvPr>
            <p:cNvSpPr/>
            <p:nvPr/>
          </p:nvSpPr>
          <p:spPr>
            <a:xfrm>
              <a:off x="4539020" y="4449449"/>
              <a:ext cx="2743200" cy="178627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B07B73D-6F2A-CDE6-8521-AD1A5336EACF}"/>
                </a:ext>
              </a:extLst>
            </p:cNvPr>
            <p:cNvSpPr/>
            <p:nvPr/>
          </p:nvSpPr>
          <p:spPr>
            <a:xfrm>
              <a:off x="5086202" y="5016148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3B49E8E-80E7-9771-E4D7-4A33C085ED08}"/>
                </a:ext>
              </a:extLst>
            </p:cNvPr>
            <p:cNvSpPr/>
            <p:nvPr/>
          </p:nvSpPr>
          <p:spPr>
            <a:xfrm>
              <a:off x="5725435" y="5723880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C9E113F-37B9-C6DB-54FC-DFAD36622DC2}"/>
                </a:ext>
              </a:extLst>
            </p:cNvPr>
            <p:cNvSpPr/>
            <p:nvPr/>
          </p:nvSpPr>
          <p:spPr>
            <a:xfrm>
              <a:off x="6292702" y="4804481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128BCB-8803-5228-D936-D832D743ABAC}"/>
                </a:ext>
              </a:extLst>
            </p:cNvPr>
            <p:cNvSpPr txBox="1"/>
            <p:nvPr/>
          </p:nvSpPr>
          <p:spPr>
            <a:xfrm>
              <a:off x="5558219" y="5182280"/>
              <a:ext cx="1773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Binomial family</a:t>
              </a:r>
              <a:endParaRPr lang="en-DE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345691E-FE85-0406-4AD0-4A9F89F86544}"/>
                </a:ext>
              </a:extLst>
            </p:cNvPr>
            <p:cNvCxnSpPr>
              <a:cxnSpLocks/>
            </p:cNvCxnSpPr>
            <p:nvPr/>
          </p:nvCxnSpPr>
          <p:spPr>
            <a:xfrm>
              <a:off x="6517069" y="4880681"/>
              <a:ext cx="19261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3CBE5D0-C9B6-7534-7E60-8667228C6F73}"/>
                </a:ext>
              </a:extLst>
            </p:cNvPr>
            <p:cNvCxnSpPr>
              <a:cxnSpLocks/>
            </p:cNvCxnSpPr>
            <p:nvPr/>
          </p:nvCxnSpPr>
          <p:spPr>
            <a:xfrm>
              <a:off x="5293635" y="5092348"/>
              <a:ext cx="3149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ED6135-4C36-9039-4164-5F3DB44F7593}"/>
                </a:ext>
              </a:extLst>
            </p:cNvPr>
            <p:cNvCxnSpPr>
              <a:cxnSpLocks/>
            </p:cNvCxnSpPr>
            <p:nvPr/>
          </p:nvCxnSpPr>
          <p:spPr>
            <a:xfrm>
              <a:off x="5944487" y="5794590"/>
              <a:ext cx="24987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7D210E-8399-A836-0DA8-7DFFA3B98269}"/>
                </a:ext>
              </a:extLst>
            </p:cNvPr>
            <p:cNvSpPr txBox="1"/>
            <p:nvPr/>
          </p:nvSpPr>
          <p:spPr>
            <a:xfrm>
              <a:off x="8416506" y="4708371"/>
              <a:ext cx="1301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p=0.4, n=4</a:t>
              </a:r>
              <a:endParaRPr lang="en-DE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2E9B6C-CE94-7DD9-9ADF-B13DBD552AEA}"/>
                </a:ext>
              </a:extLst>
            </p:cNvPr>
            <p:cNvSpPr txBox="1"/>
            <p:nvPr/>
          </p:nvSpPr>
          <p:spPr>
            <a:xfrm>
              <a:off x="8416506" y="4917042"/>
              <a:ext cx="1301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p=0.3, n=4</a:t>
              </a:r>
              <a:endParaRPr lang="en-DE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FD77F2-460A-091D-7898-668053765286}"/>
                </a:ext>
              </a:extLst>
            </p:cNvPr>
            <p:cNvSpPr txBox="1"/>
            <p:nvPr/>
          </p:nvSpPr>
          <p:spPr>
            <a:xfrm>
              <a:off x="8416506" y="5622303"/>
              <a:ext cx="1301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p=0.3, n=5</a:t>
              </a:r>
              <a:endParaRPr lang="en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216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939E-5930-7BF8-9550-20FFD2B4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– support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4ED3-264F-E50A-6373-9D77F3EB4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i="1" dirty="0"/>
              <a:t>support</a:t>
            </a:r>
            <a:r>
              <a:rPr lang="en-US" dirty="0"/>
              <a:t> of a distribution is the set of values with probability &gt; 0</a:t>
            </a:r>
          </a:p>
          <a:p>
            <a:r>
              <a:rPr lang="en-US" dirty="0"/>
              <a:t>In many cases, the support is a set of numbers</a:t>
            </a:r>
          </a:p>
          <a:p>
            <a:pPr lvl="1"/>
            <a:r>
              <a:rPr lang="en-US" dirty="0"/>
              <a:t>For instance, in Bernoulli distributions the support is {0, 1}</a:t>
            </a:r>
          </a:p>
          <a:p>
            <a:r>
              <a:rPr lang="en-US" dirty="0"/>
              <a:t>However, the support doesn’t have to be a set of numbers</a:t>
            </a:r>
          </a:p>
          <a:p>
            <a:pPr lvl="1"/>
            <a:r>
              <a:rPr lang="en-US" dirty="0"/>
              <a:t>Can you think of an example where it’s not a set of numbers?</a:t>
            </a:r>
          </a:p>
          <a:p>
            <a:pPr lvl="1"/>
            <a:r>
              <a:rPr lang="en-US" dirty="0"/>
              <a:t>For instance, the support of the multinomial distribution is the set of non-negative integer vectors summing to </a:t>
            </a:r>
            <a:r>
              <a:rPr lang="en-US" i="1" dirty="0"/>
              <a:t>n</a:t>
            </a:r>
            <a:r>
              <a:rPr lang="en-US" dirty="0"/>
              <a:t>: Vectors, not numbers!</a:t>
            </a:r>
          </a:p>
          <a:p>
            <a:r>
              <a:rPr lang="en-US" dirty="0"/>
              <a:t>Question: does the support have to be identical for all distributions in a given family?</a:t>
            </a:r>
          </a:p>
          <a:p>
            <a:pPr lvl="1"/>
            <a:r>
              <a:rPr lang="en-US" dirty="0"/>
              <a:t>Answer: No!</a:t>
            </a:r>
          </a:p>
          <a:p>
            <a:pPr lvl="1"/>
            <a:r>
              <a:rPr lang="en-US" dirty="0"/>
              <a:t>E.g. for binomial and multinomial, the support depends on </a:t>
            </a:r>
            <a:r>
              <a:rPr lang="en-US" i="1" dirty="0"/>
              <a:t>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1375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DCF0-4088-1D00-A21E-9637E9B4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mass function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35FE3-707E-0714-EE73-431C80EB9D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7190" y="1735248"/>
                <a:ext cx="10515599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 have talked about the </a:t>
                </a:r>
                <a:r>
                  <a:rPr lang="en-US" i="1" dirty="0"/>
                  <a:t>distributions</a:t>
                </a:r>
                <a:r>
                  <a:rPr lang="en-US" dirty="0"/>
                  <a:t> as giving us probabilities of events, but this is not quite right. </a:t>
                </a:r>
              </a:p>
              <a:p>
                <a:pPr lvl="1"/>
                <a:r>
                  <a:rPr lang="en-US" dirty="0"/>
                  <a:t>A probability distribution is an abstract object with various properties, like a </a:t>
                </a:r>
                <a:r>
                  <a:rPr lang="en-US" i="1" dirty="0"/>
                  <a:t>support</a:t>
                </a:r>
                <a:r>
                  <a:rPr lang="en-US" dirty="0"/>
                  <a:t> etc.</a:t>
                </a:r>
              </a:p>
              <a:p>
                <a:pPr lvl="1"/>
                <a:r>
                  <a:rPr lang="en-US" dirty="0"/>
                  <a:t>Think about it as an object in python.</a:t>
                </a:r>
              </a:p>
              <a:p>
                <a:pPr lvl="1"/>
                <a:r>
                  <a:rPr lang="en-US" dirty="0"/>
                  <a:t>What gives us the prob of an event is one of the things associated with the distribution: its </a:t>
                </a:r>
                <a:r>
                  <a:rPr lang="en-US" i="1" dirty="0"/>
                  <a:t>probability mass function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We might want to get other information about the distribution.</a:t>
                </a:r>
              </a:p>
              <a:p>
                <a:pPr lvl="1"/>
                <a:r>
                  <a:rPr lang="en-US" dirty="0"/>
                  <a:t>For instance, ‘what is the probability of all elements in the support that are greater than 3?’ for a binomial distribution with </a:t>
                </a:r>
                <a:r>
                  <a:rPr lang="en-US" i="1" dirty="0"/>
                  <a:t>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3.</a:t>
                </a:r>
              </a:p>
              <a:p>
                <a:pPr lvl="1"/>
                <a:r>
                  <a:rPr lang="en-US" dirty="0"/>
                  <a:t>This is called the </a:t>
                </a:r>
                <a:r>
                  <a:rPr lang="en-US" i="1" dirty="0"/>
                  <a:t>cumulative distribution function</a:t>
                </a:r>
                <a:endParaRPr lang="en-US" dirty="0"/>
              </a:p>
              <a:p>
                <a:pPr lvl="1"/>
                <a:r>
                  <a:rPr lang="en-US" dirty="0"/>
                  <a:t>Distributions define loads of other functions too!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35FE3-707E-0714-EE73-431C80EB9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190" y="1735248"/>
                <a:ext cx="10515599" cy="4667250"/>
              </a:xfrm>
              <a:blipFill>
                <a:blip r:embed="rId2"/>
                <a:stretch>
                  <a:fillRect l="-812" t="-1830" r="-348" b="-65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7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DCF0-4088-1D00-A21E-9637E9B4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35FE3-707E-0714-EE73-431C80EB9D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4790" y="1690688"/>
                <a:ext cx="11022420" cy="5069590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Random variables</a:t>
                </a:r>
                <a:r>
                  <a:rPr lang="en-US" dirty="0"/>
                  <a:t> are a way of making all of this more formal.</a:t>
                </a:r>
              </a:p>
              <a:p>
                <a:r>
                  <a:rPr lang="en-US" dirty="0"/>
                  <a:t>They’re usually not taught in intro courses because they’re a bit technical.</a:t>
                </a:r>
              </a:p>
              <a:p>
                <a:r>
                  <a:rPr lang="en-US" dirty="0"/>
                  <a:t>However, not understanding them leads to terrible confusions</a:t>
                </a:r>
              </a:p>
              <a:p>
                <a:r>
                  <a:rPr lang="en-US" dirty="0"/>
                  <a:t>A random variable is a </a:t>
                </a:r>
                <a:r>
                  <a:rPr lang="en-US" i="1" dirty="0"/>
                  <a:t>function </a:t>
                </a:r>
                <a:r>
                  <a:rPr lang="en-US" dirty="0"/>
                  <a:t>(so it’s neither a variable nor random!)</a:t>
                </a:r>
              </a:p>
              <a:p>
                <a:pPr lvl="1"/>
                <a:r>
                  <a:rPr lang="en-US" dirty="0"/>
                  <a:t>The support of this function is the </a:t>
                </a:r>
                <a:r>
                  <a:rPr lang="en-US" i="1" dirty="0"/>
                  <a:t>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: a set of </a:t>
                </a:r>
                <a:r>
                  <a:rPr lang="en-US" i="1" dirty="0"/>
                  <a:t>events </a:t>
                </a:r>
                <a:r>
                  <a:rPr lang="en-US" dirty="0"/>
                  <a:t>with </a:t>
                </a:r>
                <a:r>
                  <a:rPr lang="en-US"/>
                  <a:t>associated probabilities.</a:t>
                </a:r>
                <a:endParaRPr lang="en-US" i="1" dirty="0"/>
              </a:p>
              <a:p>
                <a:pPr lvl="1"/>
                <a:r>
                  <a:rPr lang="en-US" dirty="0"/>
                  <a:t>The range of the function is a set of number or vectors </a:t>
                </a:r>
              </a:p>
              <a:p>
                <a:pPr lvl="1"/>
                <a:r>
                  <a:rPr lang="en-US" dirty="0"/>
                  <a:t>(Range can be other things too but we’ll only need those two)</a:t>
                </a:r>
              </a:p>
              <a:p>
                <a:pPr lvl="1"/>
                <a:r>
                  <a:rPr lang="en-US" dirty="0"/>
                  <a:t>(I’m skipping </a:t>
                </a:r>
                <a:r>
                  <a:rPr lang="en-US" i="1" dirty="0"/>
                  <a:t>a lot</a:t>
                </a:r>
                <a:r>
                  <a:rPr lang="en-US" dirty="0"/>
                  <a:t> of technical detail here)</a:t>
                </a:r>
              </a:p>
              <a:p>
                <a:r>
                  <a:rPr lang="en-US" dirty="0"/>
                  <a:t>Random variables model quantities that have a distribution, like:</a:t>
                </a:r>
              </a:p>
              <a:p>
                <a:pPr lvl="1"/>
                <a:r>
                  <a:rPr lang="en-US" dirty="0"/>
                  <a:t>‘the number of heads of a coin flipped twice’</a:t>
                </a:r>
              </a:p>
              <a:p>
                <a:pPr lvl="1"/>
                <a:r>
                  <a:rPr lang="en-US" dirty="0"/>
                  <a:t>‘the number of times a random person has seen the moon’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35FE3-707E-0714-EE73-431C80EB9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4790" y="1690688"/>
                <a:ext cx="11022420" cy="5069590"/>
              </a:xfrm>
              <a:blipFill>
                <a:blip r:embed="rId2"/>
                <a:stretch>
                  <a:fillRect l="-774" t="-168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58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F422-62BB-8537-23BD-F703D51F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 - examples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4294-2EC0-8392-62E6-C18253BE6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‘whether a flipped coin shows heads’</a:t>
            </a:r>
          </a:p>
          <a:p>
            <a:r>
              <a:rPr lang="en-US" dirty="0"/>
              <a:t>‘whether a flipped coin shows heads of tails’</a:t>
            </a:r>
          </a:p>
          <a:p>
            <a:r>
              <a:rPr lang="en-US" dirty="0"/>
              <a:t>‘the number of heads of two flipped coins’</a:t>
            </a:r>
          </a:p>
          <a:p>
            <a:r>
              <a:rPr lang="en-US" dirty="0"/>
              <a:t>‘the number of leaves in a tree in bota’</a:t>
            </a:r>
          </a:p>
          <a:p>
            <a:r>
              <a:rPr lang="en-US" dirty="0"/>
              <a:t>‘whether the number of leaves in a tree in bota is odd’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0555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1A70-A12E-E4F4-FCC3-0E58A056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052959-6CC2-E979-6F2B-728B6C35AF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2732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say that a random variable </a:t>
                </a:r>
                <a:r>
                  <a:rPr lang="en-US" i="1" dirty="0"/>
                  <a:t>has a certain distribution</a:t>
                </a:r>
                <a:r>
                  <a:rPr lang="en-US" dirty="0"/>
                  <a:t> or that </a:t>
                </a:r>
                <a:r>
                  <a:rPr lang="en-US" i="1" dirty="0"/>
                  <a:t>it is distributed as a certain distribution </a:t>
                </a:r>
                <a:r>
                  <a:rPr lang="en-US" dirty="0"/>
                  <a:t>and we write:</a:t>
                </a:r>
              </a:p>
              <a:p>
                <a:pPr lvl="1"/>
                <a:r>
                  <a:rPr lang="en-US" dirty="0"/>
                  <a:t>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its distribution</a:t>
                </a:r>
              </a:p>
              <a:p>
                <a:r>
                  <a:rPr lang="en-US" dirty="0"/>
                  <a:t>Note that we are using </a:t>
                </a:r>
                <a:r>
                  <a:rPr lang="en-US" i="1" dirty="0"/>
                  <a:t>the distribution</a:t>
                </a:r>
                <a:r>
                  <a:rPr lang="en-US" dirty="0"/>
                  <a:t>, the abstract object</a:t>
                </a:r>
              </a:p>
              <a:p>
                <a:r>
                  <a:rPr lang="en-US" dirty="0"/>
                  <a:t>For instance, </a:t>
                </a:r>
              </a:p>
              <a:p>
                <a:pPr lvl="1"/>
                <a:r>
                  <a:rPr lang="en-US" dirty="0"/>
                  <a:t>Call </a:t>
                </a:r>
                <a:r>
                  <a:rPr lang="en-US" i="1" dirty="0"/>
                  <a:t>X</a:t>
                </a:r>
                <a:r>
                  <a:rPr lang="en-US" dirty="0"/>
                  <a:t> the total number of heads from flipping a fair coin four times</a:t>
                </a:r>
              </a:p>
              <a:p>
                <a:pPr lvl="1"/>
                <a:r>
                  <a:rPr lang="en-US" dirty="0"/>
                  <a:t>Then we can write:</a:t>
                </a:r>
              </a:p>
              <a:p>
                <a:pPr lvl="1"/>
                <a:endParaRPr lang="en-US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𝐵𝑖𝑛𝑜𝑚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=0.5)</m:t>
                      </m:r>
                    </m:oMath>
                  </m:oMathPara>
                </a14:m>
                <a:endParaRPr lang="en-US" dirty="0"/>
              </a:p>
              <a:p>
                <a:pPr marL="457200" lvl="1" indent="0" algn="ctr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And we say ‘</a:t>
                </a:r>
                <a:r>
                  <a:rPr lang="en-US" i="1" dirty="0"/>
                  <a:t>X</a:t>
                </a:r>
                <a:r>
                  <a:rPr lang="en-US" dirty="0"/>
                  <a:t> is distributed as a Binomial with </a:t>
                </a:r>
                <a:r>
                  <a:rPr lang="en-US" i="1" dirty="0"/>
                  <a:t>n</a:t>
                </a:r>
                <a:r>
                  <a:rPr lang="en-US" dirty="0"/>
                  <a:t> parameter 4 and </a:t>
                </a:r>
                <a:r>
                  <a:rPr lang="en-US" i="1" dirty="0"/>
                  <a:t>p</a:t>
                </a:r>
                <a:r>
                  <a:rPr lang="en-US" dirty="0"/>
                  <a:t> parameter 0.5’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052959-6CC2-E979-6F2B-728B6C35A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27329"/>
              </a:xfrm>
              <a:blipFill>
                <a:blip r:embed="rId2"/>
                <a:stretch>
                  <a:fillRect l="-812" t="-269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21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1310</Words>
  <Application>Microsoft Office PowerPoint</Application>
  <PresentationFormat>Widescreen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Georgia</vt:lpstr>
      <vt:lpstr>Office Theme</vt:lpstr>
      <vt:lpstr>Supplementary lab –  intro to probability</vt:lpstr>
      <vt:lpstr>Probability – finite discrete</vt:lpstr>
      <vt:lpstr>Probability – finite discrete</vt:lpstr>
      <vt:lpstr>Probability – families</vt:lpstr>
      <vt:lpstr>Probability – support </vt:lpstr>
      <vt:lpstr>Probability mass function</vt:lpstr>
      <vt:lpstr>Random variables</vt:lpstr>
      <vt:lpstr>Random variable - examples</vt:lpstr>
      <vt:lpstr>Random variables</vt:lpstr>
      <vt:lpstr>Probability – continuous support</vt:lpstr>
      <vt:lpstr>If there is time left: some foundations</vt:lpstr>
      <vt:lpstr>If there is time left: some foundations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Fausto Carcassi</dc:creator>
  <cp:lastModifiedBy>carcassi fausto</cp:lastModifiedBy>
  <cp:revision>432</cp:revision>
  <dcterms:created xsi:type="dcterms:W3CDTF">2022-03-28T11:58:41Z</dcterms:created>
  <dcterms:modified xsi:type="dcterms:W3CDTF">2022-05-04T10:16:35Z</dcterms:modified>
</cp:coreProperties>
</file>