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64" r:id="rId3"/>
    <p:sldId id="260" r:id="rId4"/>
    <p:sldId id="265" r:id="rId5"/>
    <p:sldId id="261" r:id="rId6"/>
    <p:sldId id="262" r:id="rId7"/>
    <p:sldId id="269" r:id="rId8"/>
    <p:sldId id="287" r:id="rId9"/>
    <p:sldId id="288" r:id="rId10"/>
    <p:sldId id="263" r:id="rId11"/>
    <p:sldId id="289" r:id="rId12"/>
    <p:sldId id="257" r:id="rId13"/>
    <p:sldId id="258" r:id="rId14"/>
    <p:sldId id="25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9" r:id="rId23"/>
    <p:sldId id="283" r:id="rId24"/>
    <p:sldId id="280" r:id="rId25"/>
    <p:sldId id="268" r:id="rId26"/>
    <p:sldId id="284" r:id="rId27"/>
    <p:sldId id="282" r:id="rId28"/>
    <p:sldId id="277" r:id="rId29"/>
    <p:sldId id="281" r:id="rId30"/>
    <p:sldId id="266" r:id="rId31"/>
    <p:sldId id="278" r:id="rId32"/>
    <p:sldId id="286" r:id="rId33"/>
    <p:sldId id="285" r:id="rId3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3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693" y="1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53CCA-C154-4C2A-AEFE-CC2D929D183B}" type="datetimeFigureOut">
              <a:rPr lang="en-DE" smtClean="0"/>
              <a:t>20/04/2022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5CAF2-866C-4B9D-AF04-DA0C179C132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1133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36260-0FB1-4E48-A417-C9D5A35EC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4B3B01-5E98-47AA-90A0-F242C8391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Georgia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EDA13-2853-4607-80AC-F095D4AB4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20/04/2022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30EB4-C0E7-4A92-BF02-30866F867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probabilistic Language of Thought</a:t>
            </a:r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CAE0D-0677-427E-A19E-FFEE3AE31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 dirty="0"/>
          </a:p>
        </p:txBody>
      </p:sp>
      <p:pic>
        <p:nvPicPr>
          <p:cNvPr id="7" name="Picture 2" descr="PhD Position Available at Tubingen University (Germany) - Nanocohybri">
            <a:extLst>
              <a:ext uri="{FF2B5EF4-FFF2-40B4-BE49-F238E27FC236}">
                <a16:creationId xmlns:a16="http://schemas.microsoft.com/office/drawing/2014/main" id="{93D5427F-0550-4164-884A-A48F9085D3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623" y="202185"/>
            <a:ext cx="950910" cy="67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909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19BAC-EDC2-40DF-9C70-C2C3D09B2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264143-6516-4F7F-B914-3CA8CBDA8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38B5C-215A-4AFB-BCFA-01D7DB760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20/04/2022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3D5C8-2B11-4BF7-B994-9AFBCC01C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FCA5F-1FBF-4977-9B85-AD5129765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9249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D12D6-A001-47B0-B5C0-E4F868DBDF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6FBB47-9E18-43FB-A5ED-A89D117F5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D97C6-0BFC-4466-89ED-B90F5822E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20/04/2022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70218-24B3-4EF0-887D-750817259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ABE0F-D314-4C66-8A1A-45AB799EC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89096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89BDA-2223-4072-A33C-2932510DE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FBCC7-35B6-4B87-B3D6-849E5B249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Georgia" panose="02040502050405020303" pitchFamily="18" charset="0"/>
              </a:defRPr>
            </a:lvl1pPr>
            <a:lvl2pPr>
              <a:defRPr sz="2400">
                <a:latin typeface="Georgia" panose="02040502050405020303" pitchFamily="18" charset="0"/>
              </a:defRPr>
            </a:lvl2pPr>
            <a:lvl3pPr>
              <a:defRPr sz="2400">
                <a:latin typeface="Georgia" panose="02040502050405020303" pitchFamily="18" charset="0"/>
              </a:defRPr>
            </a:lvl3pPr>
            <a:lvl4pPr>
              <a:defRPr sz="2400">
                <a:latin typeface="Georgia" panose="02040502050405020303" pitchFamily="18" charset="0"/>
              </a:defRPr>
            </a:lvl4pPr>
            <a:lvl5pPr>
              <a:defRPr sz="2400"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962A4-C028-490C-9BBA-CDA647611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20/04/2022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1D682-3089-465F-AFEC-9ABC580A9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41AA8-6793-4D9D-BE87-9893D71B4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  <p:pic>
        <p:nvPicPr>
          <p:cNvPr id="7" name="Picture 2" descr="PhD Position Available at Tubingen University (Germany) - Nanocohybri">
            <a:extLst>
              <a:ext uri="{FF2B5EF4-FFF2-40B4-BE49-F238E27FC236}">
                <a16:creationId xmlns:a16="http://schemas.microsoft.com/office/drawing/2014/main" id="{B37013AC-F436-4C7D-A80E-CB059D1654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623" y="202185"/>
            <a:ext cx="950910" cy="67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057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E6DF8-E1E3-4AA8-9041-C2EC2DFE3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71762-686F-4858-9CDB-93883B824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066B6-1E3E-46F4-A85B-52EF6E5F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20/04/2022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BDFA4-DD4D-4E4E-B505-FF129A18D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24F72-B4DB-4508-9A02-0FE823AA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7454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A7367-3847-4F9B-97BE-F1FA19F8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7E194-ED46-407F-BA51-4E8F7C65C9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35BD3-2612-410E-91AD-1BF187B47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1BE8A-A150-456E-AE42-54D977D50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20/04/2022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84C7-1E6D-44DE-B0C9-B3345E7F4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E0AC8-F74A-4AE8-8FE7-F14AB39EF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267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0894D-DCF1-4F33-9310-E6A26C1FB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F5F88-42E0-4D3C-BBE7-F1723D3B0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A52408-2148-4EE5-B320-00D3E51F0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3CE8F7-A745-4333-B8CA-03D854F918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16E82E-36E1-4722-A251-45F60B71FE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A0EDEC-F5AE-4DB0-9A2B-908CFCC3E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20/04/2022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EC726A-3271-45D2-A025-8E5167860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42EDC-B302-4851-A2E4-A4DB78F72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62865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6B041-E555-481A-8EAE-7A11486AD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CCFAA3-FAB8-4D70-8330-4AAEB57AC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20/04/2022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512BF0-8812-4FD1-AD8C-1587BFAB9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EBA54B-8E5F-49AA-8D5E-9119A9639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05657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AF10AB-5E38-4768-BE1A-E15890687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20/04/2022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594C2A-0E37-479D-8FF3-FCFC8494A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2A046-ECDA-43B8-ADAA-2EFDEC358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9291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F16CC-D4AC-41D8-B53C-2D799B756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E53B6-DBF0-4798-B8C1-A54D0E473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37FA6-0256-429A-BFE1-9C7763428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B8A1A-4C5A-4EFD-880D-17DF0E82A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20/04/2022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BCB47-A734-4834-992B-2BBB15D99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9D9AE-3D36-4CA5-A241-33B974B06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661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BADB5-2B31-4B90-898F-EF6342A7D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5E8274-2057-4A1F-ADC6-7F4B98234B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53BA8A-0A21-49AE-B1D5-B1FBD296B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7C027-CFD3-49E2-8087-346F432E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20/04/2022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B0F18-65ED-45AF-92B0-C8ADD3355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7D0BB-4E30-4D4B-98C0-4D2172E3F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1693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6A8D32-E9AF-40D5-9668-F89D585DB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8EEBE-5E3F-4C38-8B78-A54DE516D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E458C-8E35-4C74-9580-99D5C34BE4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4CEEB-4757-4CEF-A2B8-DD5B351715CD}" type="datetimeFigureOut">
              <a:rPr lang="en-DE" smtClean="0"/>
              <a:t>20/04/2022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C748-B882-4EC3-90FE-18B8FCC12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1FC77-59D9-428F-8080-F5DEF429E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4973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plato.stanford.edu/entries/language-thought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plato.stanford.edu/entries/language-thought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helogicalgrammar.github.io/pLoT_course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jc5h-czorI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C04A-A56F-4FEA-AABF-829C4A917F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Introduction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940A8-1628-4127-9CB4-F528998C59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8"/>
            <a:ext cx="9693897" cy="23415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Welcome everyone!</a:t>
            </a:r>
          </a:p>
          <a:p>
            <a:pPr algn="l"/>
            <a:endParaRPr lang="en-US" dirty="0"/>
          </a:p>
          <a:p>
            <a:pPr marL="285750" indent="-285750" algn="l">
              <a:buFontTx/>
              <a:buChar char="-"/>
            </a:pPr>
            <a:r>
              <a:rPr lang="en-US" sz="1600" dirty="0"/>
              <a:t>What: </a:t>
            </a:r>
            <a:r>
              <a:rPr lang="en-US" sz="1600" i="1" dirty="0"/>
              <a:t>The Language of Thought: computational cognitive science approaches to category learning</a:t>
            </a:r>
          </a:p>
          <a:p>
            <a:pPr marL="285750" indent="-285750" algn="l">
              <a:buFontTx/>
              <a:buChar char="-"/>
            </a:pPr>
            <a:r>
              <a:rPr lang="en-US" sz="1600" dirty="0"/>
              <a:t>Who: Fausto Carcassi</a:t>
            </a:r>
          </a:p>
          <a:p>
            <a:pPr marL="285750" indent="-285750" algn="l">
              <a:buFontTx/>
              <a:buChar char="-"/>
            </a:pPr>
            <a:r>
              <a:rPr lang="en-US" sz="1600" dirty="0"/>
              <a:t>When: Sommer semester 2022</a:t>
            </a:r>
            <a:endParaRPr lang="en-DE" sz="1600" dirty="0"/>
          </a:p>
        </p:txBody>
      </p:sp>
    </p:spTree>
    <p:extLst>
      <p:ext uri="{BB962C8B-B14F-4D97-AF65-F5344CB8AC3E}">
        <p14:creationId xmlns:p14="http://schemas.microsoft.com/office/powerpoint/2010/main" val="2009503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2945A-87C5-4CCD-81E3-26BE846311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very idea of a Language of Thought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440136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magine">
            <a:extLst>
              <a:ext uri="{FF2B5EF4-FFF2-40B4-BE49-F238E27FC236}">
                <a16:creationId xmlns:a16="http://schemas.microsoft.com/office/drawing/2014/main" id="{3B2ACB08-6DA8-4705-9173-E5901B3FE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8268"/>
            <a:ext cx="12192000" cy="662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614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FF172-55D6-4F4E-A68B-028620CDE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 rule from (few!) examples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37FB7-D968-427B-85D1-20BC520A7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634221" cy="47024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Robert Feldman </a:t>
            </a:r>
            <a:r>
              <a:rPr lang="en-US" sz="2400" dirty="0">
                <a:sym typeface="Wingdings" panose="05000000000000000000" pitchFamily="2" charset="2"/>
              </a:rPr>
              <a:t> Dr Feldman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Ruth </a:t>
            </a:r>
            <a:r>
              <a:rPr lang="en-US" sz="2400" dirty="0" err="1">
                <a:sym typeface="Wingdings" panose="05000000000000000000" pitchFamily="2" charset="2"/>
              </a:rPr>
              <a:t>Millican</a:t>
            </a:r>
            <a:r>
              <a:rPr lang="en-US" sz="2400" dirty="0">
                <a:sym typeface="Wingdings" panose="05000000000000000000" pitchFamily="2" charset="2"/>
              </a:rPr>
              <a:t>  Dr Millikan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Joanna Newsom  ??</a:t>
            </a:r>
          </a:p>
          <a:p>
            <a:r>
              <a:rPr lang="en-US" sz="2400" dirty="0" err="1">
                <a:sym typeface="Wingdings" panose="05000000000000000000" pitchFamily="2" charset="2"/>
              </a:rPr>
              <a:t>Dj</a:t>
            </a:r>
            <a:r>
              <a:rPr lang="en-US" sz="2400" dirty="0">
                <a:sym typeface="Wingdings" panose="05000000000000000000" pitchFamily="2" charset="2"/>
              </a:rPr>
              <a:t> Newsom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Is the rule “Dr+ +</a:t>
            </a:r>
            <a:r>
              <a:rPr lang="en-US" sz="2400" i="1" dirty="0">
                <a:sym typeface="Wingdings" panose="05000000000000000000" pitchFamily="2" charset="2"/>
              </a:rPr>
              <a:t>last name” </a:t>
            </a:r>
            <a:r>
              <a:rPr lang="en-US" sz="2400" dirty="0">
                <a:sym typeface="Wingdings" panose="05000000000000000000" pitchFamily="2" charset="2"/>
              </a:rPr>
              <a:t>or “</a:t>
            </a:r>
            <a:r>
              <a:rPr lang="en-US" sz="2400" dirty="0" err="1">
                <a:sym typeface="Wingdings" panose="05000000000000000000" pitchFamily="2" charset="2"/>
              </a:rPr>
              <a:t>D+</a:t>
            </a:r>
            <a:r>
              <a:rPr lang="en-US" sz="2400" i="1" dirty="0" err="1">
                <a:sym typeface="Wingdings" panose="05000000000000000000" pitchFamily="2" charset="2"/>
              </a:rPr>
              <a:t>first</a:t>
            </a:r>
            <a:r>
              <a:rPr lang="en-US" sz="2400" i="1" dirty="0">
                <a:sym typeface="Wingdings" panose="05000000000000000000" pitchFamily="2" charset="2"/>
              </a:rPr>
              <a:t> letter of first name+ + last name</a:t>
            </a:r>
            <a:r>
              <a:rPr lang="en-US" sz="2400" dirty="0">
                <a:sym typeface="Wingdings" panose="05000000000000000000" pitchFamily="2" charset="2"/>
              </a:rPr>
              <a:t>”?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6 @ 2 = 12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3 @ 4 = 12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10 @ 2 = ??</a:t>
            </a:r>
          </a:p>
          <a:p>
            <a:r>
              <a:rPr lang="en-US" sz="2400" dirty="0">
                <a:sym typeface="Wingdings" panose="05000000000000000000" pitchFamily="2" charset="2"/>
              </a:rPr>
              <a:t>12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Does @ express multiplication or does it simply say to return 12?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8658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CDAD1-E307-4017-8CD5-A695D168E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 rule from (few!) examples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C3EB4-FADD-43FB-AEEB-C6810C18F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This is our paradox: </a:t>
            </a:r>
            <a:r>
              <a:rPr lang="en-US" i="1" dirty="0"/>
              <a:t>no course of action could be determined by a rule, because every course of action can be made out to accord with the rule</a:t>
            </a:r>
            <a:r>
              <a:rPr lang="en-US" dirty="0"/>
              <a:t>. The answer is: if everything can be made out to accord with the rule, then it can also be made out to conflict with it.</a:t>
            </a:r>
          </a:p>
          <a:p>
            <a:pPr marL="0" indent="0" algn="r">
              <a:buNone/>
            </a:pPr>
            <a:r>
              <a:rPr lang="en-US" dirty="0"/>
              <a:t>Ludwig Wittgenstein, Philosophical Investigations, </a:t>
            </a:r>
            <a:r>
              <a:rPr lang="en-GB" dirty="0"/>
              <a:t>§201</a:t>
            </a:r>
            <a:endParaRPr lang="en-US" dirty="0"/>
          </a:p>
          <a:p>
            <a:r>
              <a:rPr lang="en-US" dirty="0"/>
              <a:t>Pretty unclear what this means but it sounds great and it’s something to think about.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Albeit its prosperity, current AI techniques cannot rapidly generalize from a few examples. […] successful AI applications rely on learning from large-scale data. In contrast, humans are capable of learning new tasks rapidly by utilizing what they learned in the past. For example, a child who learned how to add can rapidly transfer his knowledge to learn multiplication given a few examples (e.g., 2 × 3 = 2 + 2 + 2 and 1 × 3 = 1 + 1 + 1). Another example is that given a few photos of a stranger, a child can easily identify the same person from a large number of photos.</a:t>
            </a:r>
          </a:p>
          <a:p>
            <a:pPr marL="0" indent="0" algn="r">
              <a:buNone/>
            </a:pPr>
            <a:r>
              <a:rPr lang="en-US" dirty="0"/>
              <a:t>Wang et al (2020), “Generalizing from a Few Examples: A Survey on Few-Shot Learning”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17012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93A06-FB0A-47D0-B183-24EEDBF24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 rule from (few!) examples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0F9B-AA61-4FD0-AC87-F7D7FFB53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9292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Basically, there’s something deeply puzzling about how we manage to learn rules from just a few examples.</a:t>
            </a:r>
          </a:p>
          <a:p>
            <a:r>
              <a:rPr lang="en-US" dirty="0"/>
              <a:t>And yet, in many cases we agree on what the most plausible rule is.</a:t>
            </a:r>
          </a:p>
          <a:p>
            <a:r>
              <a:rPr lang="en-US" dirty="0"/>
              <a:t>This is a puzzle for cognitive science, involving philosophy, linguistics, psychology, and computer science.</a:t>
            </a:r>
          </a:p>
          <a:p>
            <a:r>
              <a:rPr lang="en-US" dirty="0"/>
              <a:t>In this course, we will analyze in detail one approach to this question, namely the approach of the Language of Thought.</a:t>
            </a:r>
            <a:endParaRPr lang="en-DE" dirty="0"/>
          </a:p>
          <a:p>
            <a:r>
              <a:rPr lang="en-US" dirty="0"/>
              <a:t>But note that by answering the question of how learning works, we will approach some fundamental questions about the nature of the mind, e.g.:</a:t>
            </a:r>
          </a:p>
          <a:p>
            <a:pPr lvl="1"/>
            <a:r>
              <a:rPr lang="en-US" dirty="0"/>
              <a:t>What does it mean to think / reason / learn?</a:t>
            </a:r>
          </a:p>
          <a:p>
            <a:pPr lvl="1"/>
            <a:r>
              <a:rPr lang="en-US" dirty="0"/>
              <a:t>What is a mental representation?</a:t>
            </a:r>
          </a:p>
          <a:p>
            <a:pPr lvl="1"/>
            <a:r>
              <a:rPr lang="en-US" dirty="0"/>
              <a:t>How is learning in humans related to complexity?</a:t>
            </a:r>
          </a:p>
          <a:p>
            <a:r>
              <a:rPr lang="en-US" dirty="0"/>
              <a:t>But our starting point is a much more modest question…</a:t>
            </a:r>
          </a:p>
        </p:txBody>
      </p:sp>
    </p:spTree>
    <p:extLst>
      <p:ext uri="{BB962C8B-B14F-4D97-AF65-F5344CB8AC3E}">
        <p14:creationId xmlns:p14="http://schemas.microsoft.com/office/powerpoint/2010/main" val="227287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2758C-323A-4D51-8AF0-CE445BB5E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attitudes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3AE48-AD50-41D1-9120-54A04E12A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904239" cy="462839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Starting question. What does it mean to say:</a:t>
            </a:r>
          </a:p>
          <a:p>
            <a:pPr lvl="1"/>
            <a:r>
              <a:rPr lang="en-US" dirty="0"/>
              <a:t>Mary thinks that it will rain tomorrow</a:t>
            </a:r>
          </a:p>
          <a:p>
            <a:r>
              <a:rPr lang="en-US" dirty="0"/>
              <a:t>One possible answer (from </a:t>
            </a:r>
            <a:r>
              <a:rPr lang="en-US" dirty="0">
                <a:hlinkClick r:id="rId2"/>
              </a:rPr>
              <a:t>the SEP entry</a:t>
            </a:r>
            <a:r>
              <a:rPr lang="en-US" dirty="0"/>
              <a:t>):</a:t>
            </a:r>
          </a:p>
          <a:p>
            <a:pPr lvl="1"/>
            <a:r>
              <a:rPr lang="en-US" b="0" i="1" dirty="0">
                <a:solidFill>
                  <a:srgbClr val="1A1A1A"/>
                </a:solidFill>
                <a:effectLst/>
              </a:rPr>
              <a:t>“X</a:t>
            </a:r>
            <a:r>
              <a:rPr lang="en-US" b="0" i="0" dirty="0">
                <a:solidFill>
                  <a:srgbClr val="1A1A1A"/>
                </a:solidFill>
                <a:effectLst/>
              </a:rPr>
              <a:t> believes that </a:t>
            </a:r>
            <a:r>
              <a:rPr lang="en-US" b="0" i="1" dirty="0">
                <a:solidFill>
                  <a:srgbClr val="1A1A1A"/>
                </a:solidFill>
                <a:effectLst/>
              </a:rPr>
              <a:t>p” </a:t>
            </a:r>
            <a:r>
              <a:rPr lang="en-US" b="0" dirty="0">
                <a:solidFill>
                  <a:srgbClr val="1A1A1A"/>
                </a:solidFill>
                <a:effectLst/>
              </a:rPr>
              <a:t>is true</a:t>
            </a:r>
            <a:r>
              <a:rPr lang="en-US" b="0" i="0" dirty="0">
                <a:solidFill>
                  <a:srgbClr val="1A1A1A"/>
                </a:solidFill>
                <a:effectLst/>
              </a:rPr>
              <a:t> if and only if:</a:t>
            </a:r>
          </a:p>
          <a:p>
            <a:pPr lvl="2"/>
            <a:r>
              <a:rPr lang="en-US" b="0" i="0" dirty="0">
                <a:solidFill>
                  <a:srgbClr val="1A1A1A"/>
                </a:solidFill>
                <a:effectLst/>
              </a:rPr>
              <a:t>there is a mental representation </a:t>
            </a:r>
            <a:r>
              <a:rPr lang="en-US" b="0" i="1" dirty="0">
                <a:solidFill>
                  <a:srgbClr val="1A1A1A"/>
                </a:solidFill>
                <a:effectLst/>
              </a:rPr>
              <a:t>S</a:t>
            </a:r>
            <a:r>
              <a:rPr lang="en-US" b="0" i="0" dirty="0">
                <a:solidFill>
                  <a:srgbClr val="1A1A1A"/>
                </a:solidFill>
                <a:effectLst/>
              </a:rPr>
              <a:t> such that</a:t>
            </a:r>
          </a:p>
          <a:p>
            <a:pPr lvl="2"/>
            <a:r>
              <a:rPr lang="en-US" b="0" i="1" dirty="0">
                <a:solidFill>
                  <a:srgbClr val="1A1A1A"/>
                </a:solidFill>
                <a:effectLst/>
              </a:rPr>
              <a:t>X</a:t>
            </a:r>
            <a:r>
              <a:rPr lang="en-US" b="0" i="0" dirty="0">
                <a:solidFill>
                  <a:srgbClr val="1A1A1A"/>
                </a:solidFill>
                <a:effectLst/>
              </a:rPr>
              <a:t> believes* </a:t>
            </a:r>
            <a:r>
              <a:rPr lang="en-US" b="0" i="1" dirty="0">
                <a:solidFill>
                  <a:srgbClr val="1A1A1A"/>
                </a:solidFill>
                <a:effectLst/>
              </a:rPr>
              <a:t>S</a:t>
            </a:r>
            <a:r>
              <a:rPr lang="en-US" b="0" i="0" dirty="0">
                <a:solidFill>
                  <a:srgbClr val="1A1A1A"/>
                </a:solidFill>
                <a:effectLst/>
              </a:rPr>
              <a:t> </a:t>
            </a:r>
          </a:p>
          <a:p>
            <a:pPr lvl="2"/>
            <a:r>
              <a:rPr lang="en-US" b="0" i="1" dirty="0">
                <a:solidFill>
                  <a:srgbClr val="1A1A1A"/>
                </a:solidFill>
                <a:effectLst/>
              </a:rPr>
              <a:t>S</a:t>
            </a:r>
            <a:r>
              <a:rPr lang="en-US" b="0" i="0" dirty="0">
                <a:solidFill>
                  <a:srgbClr val="1A1A1A"/>
                </a:solidFill>
                <a:effectLst/>
              </a:rPr>
              <a:t> means that </a:t>
            </a:r>
            <a:r>
              <a:rPr lang="en-US" b="0" i="1" dirty="0">
                <a:solidFill>
                  <a:srgbClr val="1A1A1A"/>
                </a:solidFill>
                <a:effectLst/>
              </a:rPr>
              <a:t>p</a:t>
            </a:r>
          </a:p>
          <a:p>
            <a:r>
              <a:rPr lang="en-US" dirty="0"/>
              <a:t>Where :</a:t>
            </a:r>
          </a:p>
          <a:p>
            <a:pPr lvl="1"/>
            <a:r>
              <a:rPr lang="en-US" dirty="0"/>
              <a:t>believes* is some relation between individuals and mental representations that we haven’t defined yet</a:t>
            </a:r>
          </a:p>
          <a:p>
            <a:pPr lvl="1"/>
            <a:r>
              <a:rPr lang="en-US" dirty="0"/>
              <a:t>We still haven’t defined what ‘means’ means</a:t>
            </a:r>
          </a:p>
          <a:p>
            <a:pPr lvl="1"/>
            <a:r>
              <a:rPr lang="en-US" dirty="0"/>
              <a:t>We don’t know what a proposition is</a:t>
            </a:r>
          </a:p>
          <a:p>
            <a:r>
              <a:rPr lang="en-US" dirty="0"/>
              <a:t>This doesn’t feel like much progress, but bear with me!</a:t>
            </a:r>
          </a:p>
          <a:p>
            <a:pPr lvl="1"/>
            <a:endParaRPr lang="en-DE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D0019E3-26D5-4794-9823-B31DBF22ED76}"/>
              </a:ext>
            </a:extLst>
          </p:cNvPr>
          <p:cNvGrpSpPr/>
          <p:nvPr/>
        </p:nvGrpSpPr>
        <p:grpSpPr>
          <a:xfrm>
            <a:off x="8645780" y="1230547"/>
            <a:ext cx="2423677" cy="5072842"/>
            <a:chOff x="8645780" y="1230547"/>
            <a:chExt cx="2423677" cy="507284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E9E8520-FD27-4CB5-A1C1-067F75D364D2}"/>
                </a:ext>
              </a:extLst>
            </p:cNvPr>
            <p:cNvGrpSpPr/>
            <p:nvPr/>
          </p:nvGrpSpPr>
          <p:grpSpPr>
            <a:xfrm>
              <a:off x="8645780" y="1788561"/>
              <a:ext cx="2423677" cy="4514828"/>
              <a:chOff x="8645780" y="1445063"/>
              <a:chExt cx="2423677" cy="4514828"/>
            </a:xfrm>
          </p:grpSpPr>
          <p:sp>
            <p:nvSpPr>
              <p:cNvPr id="4" name="Smiley Face 3">
                <a:extLst>
                  <a:ext uri="{FF2B5EF4-FFF2-40B4-BE49-F238E27FC236}">
                    <a16:creationId xmlns:a16="http://schemas.microsoft.com/office/drawing/2014/main" id="{E6F5A51C-7DC5-41E5-94D0-8AC08997C261}"/>
                  </a:ext>
                </a:extLst>
              </p:cNvPr>
              <p:cNvSpPr/>
              <p:nvPr/>
            </p:nvSpPr>
            <p:spPr>
              <a:xfrm>
                <a:off x="9492343" y="5195472"/>
                <a:ext cx="730552" cy="764419"/>
              </a:xfrm>
              <a:prstGeom prst="smileyFac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A8AA5A2B-BD53-4C15-8B02-EFCB04D7B0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57619" y="4020458"/>
                <a:ext cx="0" cy="9482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4077C0-A4B3-44B2-B4D7-8C3EBE1C5F63}"/>
                  </a:ext>
                </a:extLst>
              </p:cNvPr>
              <p:cNvSpPr txBox="1"/>
              <p:nvPr/>
            </p:nvSpPr>
            <p:spPr>
              <a:xfrm>
                <a:off x="9980990" y="4309925"/>
                <a:ext cx="10645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believes*</a:t>
                </a:r>
                <a:endParaRPr lang="en-DE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18AA438-BF05-4E8D-BC76-92F006908BE7}"/>
                  </a:ext>
                </a:extLst>
              </p:cNvPr>
              <p:cNvSpPr txBox="1"/>
              <p:nvPr/>
            </p:nvSpPr>
            <p:spPr>
              <a:xfrm>
                <a:off x="8645780" y="3262638"/>
                <a:ext cx="242367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S </a:t>
                </a:r>
              </a:p>
              <a:p>
                <a:pPr algn="ctr"/>
                <a:r>
                  <a:rPr lang="en-US" dirty="0"/>
                  <a:t>(mental representation)</a:t>
                </a:r>
                <a:endParaRPr lang="en-DE" dirty="0"/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4A46545-9DB4-420C-88C1-5DE88023BB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38267" y="2202883"/>
                <a:ext cx="0" cy="9482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83F18A-6F83-4321-9118-F1FE26F5CE54}"/>
                  </a:ext>
                </a:extLst>
              </p:cNvPr>
              <p:cNvSpPr txBox="1"/>
              <p:nvPr/>
            </p:nvSpPr>
            <p:spPr>
              <a:xfrm>
                <a:off x="9961638" y="2492350"/>
                <a:ext cx="8066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means</a:t>
                </a:r>
                <a:endParaRPr lang="en-DE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A2351B0-4D0F-4145-8590-9EAFB5D11EA2}"/>
                  </a:ext>
                </a:extLst>
              </p:cNvPr>
              <p:cNvSpPr txBox="1"/>
              <p:nvPr/>
            </p:nvSpPr>
            <p:spPr>
              <a:xfrm>
                <a:off x="9154798" y="1445063"/>
                <a:ext cx="14056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p </a:t>
                </a:r>
              </a:p>
              <a:p>
                <a:pPr algn="ctr"/>
                <a:r>
                  <a:rPr lang="en-US" dirty="0"/>
                  <a:t>(proposition)</a:t>
                </a:r>
                <a:endParaRPr lang="en-DE" dirty="0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1953B3E-D893-49F1-97FB-AF6E169A032D}"/>
                </a:ext>
              </a:extLst>
            </p:cNvPr>
            <p:cNvSpPr txBox="1"/>
            <p:nvPr/>
          </p:nvSpPr>
          <p:spPr>
            <a:xfrm>
              <a:off x="8971235" y="1230547"/>
              <a:ext cx="1734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/>
                <a:t>X believes that p</a:t>
              </a:r>
              <a:endParaRPr lang="en-DE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28728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2758C-323A-4D51-8AF0-CE445BB5E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attitudes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3AE48-AD50-41D1-9120-54A04E12A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030030" cy="46283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The point here is that this analysis divides the work into more manageable chunks, and we have various options for each chunk.</a:t>
            </a:r>
          </a:p>
          <a:p>
            <a:pPr marL="0" indent="0">
              <a:buNone/>
            </a:pPr>
            <a:r>
              <a:rPr lang="en-US" dirty="0"/>
              <a:t>We need to define:</a:t>
            </a:r>
          </a:p>
          <a:p>
            <a:r>
              <a:rPr lang="en-US" dirty="0"/>
              <a:t>What believes* is</a:t>
            </a:r>
          </a:p>
          <a:p>
            <a:r>
              <a:rPr lang="en-US" dirty="0"/>
              <a:t>What mental representations are</a:t>
            </a:r>
          </a:p>
          <a:p>
            <a:r>
              <a:rPr lang="en-US" dirty="0"/>
              <a:t>What ‘means’ means</a:t>
            </a:r>
          </a:p>
          <a:p>
            <a:r>
              <a:rPr lang="en-US" dirty="0"/>
              <a:t>What propositions are</a:t>
            </a:r>
          </a:p>
          <a:p>
            <a:pPr marL="0" indent="0">
              <a:buNone/>
            </a:pPr>
            <a:r>
              <a:rPr lang="en-US" dirty="0"/>
              <a:t>Answering these questions will motivate the approach we’ll take in the course.</a:t>
            </a:r>
          </a:p>
          <a:p>
            <a:pPr lvl="1"/>
            <a:endParaRPr lang="en-DE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6AADF4-C7C5-4089-B243-E604D4B1D062}"/>
              </a:ext>
            </a:extLst>
          </p:cNvPr>
          <p:cNvGrpSpPr/>
          <p:nvPr/>
        </p:nvGrpSpPr>
        <p:grpSpPr>
          <a:xfrm>
            <a:off x="8645780" y="1230547"/>
            <a:ext cx="2423677" cy="5072842"/>
            <a:chOff x="8645780" y="1230547"/>
            <a:chExt cx="2423677" cy="507284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F6C0E2A-F2B2-40BC-AE90-FDA33ADE4E07}"/>
                </a:ext>
              </a:extLst>
            </p:cNvPr>
            <p:cNvGrpSpPr/>
            <p:nvPr/>
          </p:nvGrpSpPr>
          <p:grpSpPr>
            <a:xfrm>
              <a:off x="8645780" y="1788561"/>
              <a:ext cx="2423677" cy="4514828"/>
              <a:chOff x="8645780" y="1445063"/>
              <a:chExt cx="2423677" cy="4514828"/>
            </a:xfrm>
          </p:grpSpPr>
          <p:sp>
            <p:nvSpPr>
              <p:cNvPr id="17" name="Smiley Face 16">
                <a:extLst>
                  <a:ext uri="{FF2B5EF4-FFF2-40B4-BE49-F238E27FC236}">
                    <a16:creationId xmlns:a16="http://schemas.microsoft.com/office/drawing/2014/main" id="{CE8745C8-FCE2-476B-A86F-7508AC9EE644}"/>
                  </a:ext>
                </a:extLst>
              </p:cNvPr>
              <p:cNvSpPr/>
              <p:nvPr/>
            </p:nvSpPr>
            <p:spPr>
              <a:xfrm>
                <a:off x="9492343" y="5195472"/>
                <a:ext cx="730552" cy="764419"/>
              </a:xfrm>
              <a:prstGeom prst="smileyFac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93D1FCD-4929-4886-BFDA-DAC6E188C0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57619" y="4020458"/>
                <a:ext cx="0" cy="9482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B61206A-FA9A-4EEF-A5C6-1664280F4829}"/>
                  </a:ext>
                </a:extLst>
              </p:cNvPr>
              <p:cNvSpPr txBox="1"/>
              <p:nvPr/>
            </p:nvSpPr>
            <p:spPr>
              <a:xfrm>
                <a:off x="9980990" y="4309925"/>
                <a:ext cx="10645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believes*</a:t>
                </a:r>
                <a:endParaRPr lang="en-DE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7CAB193-E49B-436C-ADB6-BA2A7E77AB0F}"/>
                  </a:ext>
                </a:extLst>
              </p:cNvPr>
              <p:cNvSpPr txBox="1"/>
              <p:nvPr/>
            </p:nvSpPr>
            <p:spPr>
              <a:xfrm>
                <a:off x="8645780" y="3262638"/>
                <a:ext cx="242367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S </a:t>
                </a:r>
              </a:p>
              <a:p>
                <a:pPr algn="ctr"/>
                <a:r>
                  <a:rPr lang="en-US" dirty="0"/>
                  <a:t>(mental representation)</a:t>
                </a:r>
                <a:endParaRPr lang="en-DE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92943587-D0AF-456E-9F32-70D435C4F1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38267" y="2202883"/>
                <a:ext cx="0" cy="9482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1FB4980-EB73-476D-A56A-762EA38D4BBF}"/>
                  </a:ext>
                </a:extLst>
              </p:cNvPr>
              <p:cNvSpPr txBox="1"/>
              <p:nvPr/>
            </p:nvSpPr>
            <p:spPr>
              <a:xfrm>
                <a:off x="9961638" y="2492350"/>
                <a:ext cx="8066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means</a:t>
                </a:r>
                <a:endParaRPr lang="en-DE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227AC79-36DD-4DBA-A9A0-61E9102C6181}"/>
                  </a:ext>
                </a:extLst>
              </p:cNvPr>
              <p:cNvSpPr txBox="1"/>
              <p:nvPr/>
            </p:nvSpPr>
            <p:spPr>
              <a:xfrm>
                <a:off x="9154798" y="1445063"/>
                <a:ext cx="14056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p </a:t>
                </a:r>
              </a:p>
              <a:p>
                <a:pPr algn="ctr"/>
                <a:r>
                  <a:rPr lang="en-US" dirty="0"/>
                  <a:t>(proposition)</a:t>
                </a:r>
                <a:endParaRPr lang="en-DE" dirty="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CE1C46B-E1D3-4904-A31C-7316104D5E16}"/>
                </a:ext>
              </a:extLst>
            </p:cNvPr>
            <p:cNvSpPr txBox="1"/>
            <p:nvPr/>
          </p:nvSpPr>
          <p:spPr>
            <a:xfrm>
              <a:off x="8971235" y="1230547"/>
              <a:ext cx="1734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/>
                <a:t>X believes that p</a:t>
              </a:r>
              <a:endParaRPr lang="en-DE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261081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2758C-323A-4D51-8AF0-CE445BB5E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believes*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3AE48-AD50-41D1-9120-54A04E12A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762"/>
            <a:ext cx="7684209" cy="4930019"/>
          </a:xfrm>
        </p:spPr>
        <p:txBody>
          <a:bodyPr anchor="ctr">
            <a:normAutofit fontScale="77500" lnSpcReduction="20000"/>
          </a:bodyPr>
          <a:lstStyle/>
          <a:p>
            <a:r>
              <a:rPr lang="en-US" dirty="0"/>
              <a:t>The most popular account of believes* is the </a:t>
            </a:r>
            <a:r>
              <a:rPr lang="en-US" i="1" dirty="0"/>
              <a:t>functionalist</a:t>
            </a:r>
            <a:r>
              <a:rPr lang="en-US" dirty="0"/>
              <a:t> one (e.g. </a:t>
            </a:r>
            <a:r>
              <a:rPr lang="en-US" b="0" i="0" dirty="0">
                <a:solidFill>
                  <a:srgbClr val="1A1A1A"/>
                </a:solidFill>
                <a:effectLst/>
              </a:rPr>
              <a:t>Fodor, 1987)</a:t>
            </a:r>
            <a:r>
              <a:rPr lang="en-US" dirty="0"/>
              <a:t>.</a:t>
            </a:r>
          </a:p>
          <a:p>
            <a:r>
              <a:rPr lang="en-US" dirty="0"/>
              <a:t>Functionalism is currently the most popular approach among philosophers.</a:t>
            </a:r>
          </a:p>
          <a:p>
            <a:r>
              <a:rPr lang="en-US" dirty="0"/>
              <a:t>SEP: </a:t>
            </a:r>
            <a:r>
              <a:rPr lang="en-US" sz="2100" dirty="0"/>
              <a:t>“</a:t>
            </a:r>
            <a:r>
              <a:rPr lang="en-US" sz="2100" b="0" i="0" dirty="0">
                <a:solidFill>
                  <a:srgbClr val="1A1A1A"/>
                </a:solidFill>
                <a:effectLst/>
              </a:rPr>
              <a:t>Functionalism in the philosophy of mind is the doctrine that what makes something a mental state of a particular type does not depend on its internal constitution, but rather on the way it functions, or the role it plays, in the system of which it is a part”</a:t>
            </a:r>
            <a:endParaRPr lang="en-US" sz="2100" dirty="0"/>
          </a:p>
          <a:p>
            <a:r>
              <a:rPr lang="en-US" dirty="0"/>
              <a:t>In this account, believes* is characterized by a certain </a:t>
            </a:r>
            <a:r>
              <a:rPr lang="en-US" i="1" dirty="0"/>
              <a:t>function</a:t>
            </a:r>
            <a:r>
              <a:rPr lang="en-US" dirty="0"/>
              <a:t> it plays in mental activity.</a:t>
            </a:r>
          </a:p>
          <a:p>
            <a:r>
              <a:rPr lang="en-US" dirty="0"/>
              <a:t>For instance:</a:t>
            </a:r>
          </a:p>
          <a:p>
            <a:pPr lvl="1"/>
            <a:r>
              <a:rPr lang="en-US" dirty="0"/>
              <a:t>believes* + certain desires produce certain actions</a:t>
            </a:r>
          </a:p>
          <a:p>
            <a:pPr lvl="1"/>
            <a:r>
              <a:rPr lang="en-US" dirty="0"/>
              <a:t>believes* play some role in inferences</a:t>
            </a:r>
          </a:p>
          <a:p>
            <a:r>
              <a:rPr lang="en-US" dirty="0"/>
              <a:t>Questions for you: </a:t>
            </a:r>
          </a:p>
          <a:p>
            <a:pPr lvl="1"/>
            <a:r>
              <a:rPr lang="en-US" dirty="0"/>
              <a:t>What are specific examples of this role in action? E.g., in ‘Mary believes that it will rain tomorrow’.</a:t>
            </a:r>
          </a:p>
          <a:p>
            <a:pPr lvl="1"/>
            <a:r>
              <a:rPr lang="en-US" dirty="0"/>
              <a:t>What else could we include in the functional role of believes*?</a:t>
            </a:r>
          </a:p>
          <a:p>
            <a:r>
              <a:rPr lang="en-US" dirty="0"/>
              <a:t>The same analysis can be applied to desires*, fears*, and any other relation we hold to mental representations.</a:t>
            </a:r>
            <a:endParaRPr lang="en-DE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787BF01-F4FF-4D4C-93BE-28F86CABAD79}"/>
              </a:ext>
            </a:extLst>
          </p:cNvPr>
          <p:cNvGrpSpPr/>
          <p:nvPr/>
        </p:nvGrpSpPr>
        <p:grpSpPr>
          <a:xfrm>
            <a:off x="8645780" y="1230547"/>
            <a:ext cx="2423677" cy="5072842"/>
            <a:chOff x="8645780" y="1230547"/>
            <a:chExt cx="2423677" cy="507284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8BF8A20-F2F7-4C4D-8954-48687376ABB3}"/>
                </a:ext>
              </a:extLst>
            </p:cNvPr>
            <p:cNvGrpSpPr/>
            <p:nvPr/>
          </p:nvGrpSpPr>
          <p:grpSpPr>
            <a:xfrm>
              <a:off x="8645780" y="1788561"/>
              <a:ext cx="2423677" cy="4514828"/>
              <a:chOff x="8645780" y="1445063"/>
              <a:chExt cx="2423677" cy="4514828"/>
            </a:xfrm>
          </p:grpSpPr>
          <p:sp>
            <p:nvSpPr>
              <p:cNvPr id="17" name="Smiley Face 16">
                <a:extLst>
                  <a:ext uri="{FF2B5EF4-FFF2-40B4-BE49-F238E27FC236}">
                    <a16:creationId xmlns:a16="http://schemas.microsoft.com/office/drawing/2014/main" id="{B53707A6-312B-4F78-9253-F8A02F58F757}"/>
                  </a:ext>
                </a:extLst>
              </p:cNvPr>
              <p:cNvSpPr/>
              <p:nvPr/>
            </p:nvSpPr>
            <p:spPr>
              <a:xfrm>
                <a:off x="9492343" y="5195472"/>
                <a:ext cx="730552" cy="764419"/>
              </a:xfrm>
              <a:prstGeom prst="smileyFac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02CB2379-115E-4335-BD35-76837B2075B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57619" y="4020458"/>
                <a:ext cx="0" cy="9482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6E8AF0D-ED19-4F43-B991-7496BFB3C456}"/>
                  </a:ext>
                </a:extLst>
              </p:cNvPr>
              <p:cNvSpPr txBox="1"/>
              <p:nvPr/>
            </p:nvSpPr>
            <p:spPr>
              <a:xfrm>
                <a:off x="9980990" y="4309925"/>
                <a:ext cx="10790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believes*</a:t>
                </a:r>
                <a:endParaRPr lang="en-DE" b="1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2EC695E-B8A6-4139-B2D3-5C617BC6F733}"/>
                  </a:ext>
                </a:extLst>
              </p:cNvPr>
              <p:cNvSpPr txBox="1"/>
              <p:nvPr/>
            </p:nvSpPr>
            <p:spPr>
              <a:xfrm>
                <a:off x="8645780" y="3262638"/>
                <a:ext cx="242367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S </a:t>
                </a:r>
              </a:p>
              <a:p>
                <a:pPr algn="ctr"/>
                <a:r>
                  <a:rPr lang="en-US" dirty="0"/>
                  <a:t>(mental representation)</a:t>
                </a:r>
                <a:endParaRPr lang="en-DE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E2D4FE9-30BA-4C56-AA30-D00C18CC8D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38267" y="2202883"/>
                <a:ext cx="0" cy="9482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6E4D91E-08C4-4BBB-8EA6-29E0CD5C2F7C}"/>
                  </a:ext>
                </a:extLst>
              </p:cNvPr>
              <p:cNvSpPr txBox="1"/>
              <p:nvPr/>
            </p:nvSpPr>
            <p:spPr>
              <a:xfrm>
                <a:off x="9961638" y="2492350"/>
                <a:ext cx="8066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means</a:t>
                </a:r>
                <a:endParaRPr lang="en-DE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68419A8-E555-4012-AA67-6E20B40DDFA2}"/>
                  </a:ext>
                </a:extLst>
              </p:cNvPr>
              <p:cNvSpPr txBox="1"/>
              <p:nvPr/>
            </p:nvSpPr>
            <p:spPr>
              <a:xfrm>
                <a:off x="9154798" y="1445063"/>
                <a:ext cx="14056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p </a:t>
                </a:r>
              </a:p>
              <a:p>
                <a:pPr algn="ctr"/>
                <a:r>
                  <a:rPr lang="en-US" dirty="0"/>
                  <a:t>(proposition)</a:t>
                </a:r>
                <a:endParaRPr lang="en-DE" dirty="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648BFCF-FDDC-4256-A3E9-0A17FA7967A7}"/>
                </a:ext>
              </a:extLst>
            </p:cNvPr>
            <p:cNvSpPr txBox="1"/>
            <p:nvPr/>
          </p:nvSpPr>
          <p:spPr>
            <a:xfrm>
              <a:off x="8971235" y="1230547"/>
              <a:ext cx="1734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/>
                <a:t>X believes that p</a:t>
              </a:r>
              <a:endParaRPr lang="en-DE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81365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2758C-323A-4D51-8AF0-CE445BB5E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3AE48-AD50-41D1-9120-54A04E12A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684209" cy="4628394"/>
          </a:xfrm>
        </p:spPr>
        <p:txBody>
          <a:bodyPr anchor="ctr">
            <a:normAutofit/>
          </a:bodyPr>
          <a:lstStyle/>
          <a:p>
            <a:r>
              <a:rPr lang="en-US" dirty="0"/>
              <a:t>Various ways of cashing out what a proposition is: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primary bearer of truth-value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object of belief and other “propositional attitudes”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referent of that-clauses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meaning of sentences</a:t>
            </a:r>
          </a:p>
          <a:p>
            <a:r>
              <a:rPr lang="en-US" dirty="0"/>
              <a:t>Definition 2 would make our analysis of ‘believes’ circular.</a:t>
            </a:r>
          </a:p>
          <a:p>
            <a:r>
              <a:rPr lang="en-US" dirty="0"/>
              <a:t>But otherwise you can just pick the one you prefer and it won’t be a problem for the rest of the course.</a:t>
            </a:r>
            <a:endParaRPr lang="en-DE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1B2DAD1-6418-4088-BF6B-49D2DAED5E53}"/>
              </a:ext>
            </a:extLst>
          </p:cNvPr>
          <p:cNvGrpSpPr/>
          <p:nvPr/>
        </p:nvGrpSpPr>
        <p:grpSpPr>
          <a:xfrm>
            <a:off x="8645780" y="1230547"/>
            <a:ext cx="2423677" cy="5072842"/>
            <a:chOff x="8645780" y="1230547"/>
            <a:chExt cx="2423677" cy="507284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1C9879B-DC6E-4875-AFA7-4E902CACBE25}"/>
                </a:ext>
              </a:extLst>
            </p:cNvPr>
            <p:cNvGrpSpPr/>
            <p:nvPr/>
          </p:nvGrpSpPr>
          <p:grpSpPr>
            <a:xfrm>
              <a:off x="8645780" y="1788561"/>
              <a:ext cx="2423677" cy="4514828"/>
              <a:chOff x="8645780" y="1445063"/>
              <a:chExt cx="2423677" cy="4514828"/>
            </a:xfrm>
          </p:grpSpPr>
          <p:sp>
            <p:nvSpPr>
              <p:cNvPr id="17" name="Smiley Face 16">
                <a:extLst>
                  <a:ext uri="{FF2B5EF4-FFF2-40B4-BE49-F238E27FC236}">
                    <a16:creationId xmlns:a16="http://schemas.microsoft.com/office/drawing/2014/main" id="{940CC369-F864-46ED-97AA-EA2420F241A6}"/>
                  </a:ext>
                </a:extLst>
              </p:cNvPr>
              <p:cNvSpPr/>
              <p:nvPr/>
            </p:nvSpPr>
            <p:spPr>
              <a:xfrm>
                <a:off x="9492343" y="5195472"/>
                <a:ext cx="730552" cy="764419"/>
              </a:xfrm>
              <a:prstGeom prst="smileyFac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7941704-76CB-42D8-88A7-96E50FA5EB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57619" y="4020458"/>
                <a:ext cx="0" cy="9482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9656B8C-E47C-438D-9123-98D9217F4665}"/>
                  </a:ext>
                </a:extLst>
              </p:cNvPr>
              <p:cNvSpPr txBox="1"/>
              <p:nvPr/>
            </p:nvSpPr>
            <p:spPr>
              <a:xfrm>
                <a:off x="9980990" y="4309925"/>
                <a:ext cx="10645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believes*</a:t>
                </a:r>
                <a:endParaRPr lang="en-DE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91EDBF7-A8B6-46D2-9B84-EB0808A2D809}"/>
                  </a:ext>
                </a:extLst>
              </p:cNvPr>
              <p:cNvSpPr txBox="1"/>
              <p:nvPr/>
            </p:nvSpPr>
            <p:spPr>
              <a:xfrm>
                <a:off x="8645780" y="3262638"/>
                <a:ext cx="242367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S </a:t>
                </a:r>
              </a:p>
              <a:p>
                <a:pPr algn="ctr"/>
                <a:r>
                  <a:rPr lang="en-US" dirty="0"/>
                  <a:t>(mental representation)</a:t>
                </a:r>
                <a:endParaRPr lang="en-DE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2784BBED-9D8C-40B1-A3C6-BDD78C3386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38267" y="2202883"/>
                <a:ext cx="0" cy="9482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F9EC7BB-A779-49AA-A09C-4358C5442EE9}"/>
                  </a:ext>
                </a:extLst>
              </p:cNvPr>
              <p:cNvSpPr txBox="1"/>
              <p:nvPr/>
            </p:nvSpPr>
            <p:spPr>
              <a:xfrm>
                <a:off x="9961638" y="2492350"/>
                <a:ext cx="8066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means</a:t>
                </a:r>
                <a:endParaRPr lang="en-DE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F63C167-F1D7-4AAC-95B5-98491B154C0F}"/>
                  </a:ext>
                </a:extLst>
              </p:cNvPr>
              <p:cNvSpPr txBox="1"/>
              <p:nvPr/>
            </p:nvSpPr>
            <p:spPr>
              <a:xfrm>
                <a:off x="9141525" y="1445063"/>
                <a:ext cx="143218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/>
                  <a:t>p </a:t>
                </a:r>
              </a:p>
              <a:p>
                <a:pPr algn="ctr"/>
                <a:r>
                  <a:rPr lang="en-US" b="1" dirty="0"/>
                  <a:t>(proposition)</a:t>
                </a:r>
                <a:endParaRPr lang="en-DE" b="1" dirty="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411968D-3C02-46A4-82FB-04238638E3C6}"/>
                </a:ext>
              </a:extLst>
            </p:cNvPr>
            <p:cNvSpPr txBox="1"/>
            <p:nvPr/>
          </p:nvSpPr>
          <p:spPr>
            <a:xfrm>
              <a:off x="8971235" y="1230547"/>
              <a:ext cx="1734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/>
                <a:t>X believes that p</a:t>
              </a:r>
              <a:endParaRPr lang="en-DE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276283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2758C-323A-4D51-8AF0-CE445BB5E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3AE48-AD50-41D1-9120-54A04E12A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9879"/>
            <a:ext cx="6375400" cy="4854140"/>
          </a:xfrm>
        </p:spPr>
        <p:txBody>
          <a:bodyPr anchor="ctr">
            <a:normAutofit fontScale="92500" lnSpcReduction="20000"/>
          </a:bodyPr>
          <a:lstStyle/>
          <a:p>
            <a:r>
              <a:rPr lang="en-US" dirty="0"/>
              <a:t>To get an intuition for what the concept of ‘proposition’ is </a:t>
            </a:r>
            <a:r>
              <a:rPr lang="en-US" i="1" dirty="0"/>
              <a:t>for</a:t>
            </a:r>
            <a:r>
              <a:rPr lang="en-US" dirty="0"/>
              <a:t>, consider the relation between: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 ate a donut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donut was eaten by me</a:t>
            </a:r>
          </a:p>
          <a:p>
            <a:r>
              <a:rPr lang="en-US" dirty="0"/>
              <a:t>These are different </a:t>
            </a:r>
            <a:r>
              <a:rPr lang="en-US" i="1" dirty="0"/>
              <a:t>sentences</a:t>
            </a:r>
            <a:r>
              <a:rPr lang="en-US" dirty="0"/>
              <a:t>. Yet, they have something in common.</a:t>
            </a:r>
          </a:p>
          <a:p>
            <a:r>
              <a:rPr lang="en-US" dirty="0"/>
              <a:t>We can say that they refer to or express the same proposition.</a:t>
            </a:r>
          </a:p>
          <a:p>
            <a:r>
              <a:rPr lang="en-US" dirty="0"/>
              <a:t>It also gives us a way to make sense of what’s common about different people with the </a:t>
            </a:r>
            <a:r>
              <a:rPr lang="en-US" i="1" dirty="0"/>
              <a:t>same belief</a:t>
            </a:r>
            <a:r>
              <a:rPr lang="en-US" dirty="0"/>
              <a:t> but different mental representations of it: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Mary: ‘Rome is in Italy’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Pietro: ‘Roma </a:t>
            </a:r>
            <a:r>
              <a:rPr lang="it-IT" dirty="0"/>
              <a:t>è in Italia</a:t>
            </a:r>
            <a:r>
              <a:rPr lang="en-US" dirty="0"/>
              <a:t>’</a:t>
            </a:r>
          </a:p>
          <a:p>
            <a:pPr marL="0" indent="0">
              <a:buNone/>
            </a:pPr>
            <a:r>
              <a:rPr lang="en-US" dirty="0"/>
              <a:t>    (arguably different mental representations!)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1B2DAD1-6418-4088-BF6B-49D2DAED5E53}"/>
              </a:ext>
            </a:extLst>
          </p:cNvPr>
          <p:cNvGrpSpPr/>
          <p:nvPr/>
        </p:nvGrpSpPr>
        <p:grpSpPr>
          <a:xfrm>
            <a:off x="8645780" y="1230547"/>
            <a:ext cx="2423677" cy="5072842"/>
            <a:chOff x="8645780" y="1230547"/>
            <a:chExt cx="2423677" cy="507284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1C9879B-DC6E-4875-AFA7-4E902CACBE25}"/>
                </a:ext>
              </a:extLst>
            </p:cNvPr>
            <p:cNvGrpSpPr/>
            <p:nvPr/>
          </p:nvGrpSpPr>
          <p:grpSpPr>
            <a:xfrm>
              <a:off x="8645780" y="1788561"/>
              <a:ext cx="2423677" cy="4514828"/>
              <a:chOff x="8645780" y="1445063"/>
              <a:chExt cx="2423677" cy="4514828"/>
            </a:xfrm>
          </p:grpSpPr>
          <p:sp>
            <p:nvSpPr>
              <p:cNvPr id="17" name="Smiley Face 16">
                <a:extLst>
                  <a:ext uri="{FF2B5EF4-FFF2-40B4-BE49-F238E27FC236}">
                    <a16:creationId xmlns:a16="http://schemas.microsoft.com/office/drawing/2014/main" id="{940CC369-F864-46ED-97AA-EA2420F241A6}"/>
                  </a:ext>
                </a:extLst>
              </p:cNvPr>
              <p:cNvSpPr/>
              <p:nvPr/>
            </p:nvSpPr>
            <p:spPr>
              <a:xfrm>
                <a:off x="9492343" y="5195472"/>
                <a:ext cx="730552" cy="764419"/>
              </a:xfrm>
              <a:prstGeom prst="smileyFac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7941704-76CB-42D8-88A7-96E50FA5EB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57619" y="4020458"/>
                <a:ext cx="0" cy="9482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9656B8C-E47C-438D-9123-98D9217F4665}"/>
                  </a:ext>
                </a:extLst>
              </p:cNvPr>
              <p:cNvSpPr txBox="1"/>
              <p:nvPr/>
            </p:nvSpPr>
            <p:spPr>
              <a:xfrm>
                <a:off x="9980990" y="4309925"/>
                <a:ext cx="10645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believes*</a:t>
                </a:r>
                <a:endParaRPr lang="en-DE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91EDBF7-A8B6-46D2-9B84-EB0808A2D809}"/>
                  </a:ext>
                </a:extLst>
              </p:cNvPr>
              <p:cNvSpPr txBox="1"/>
              <p:nvPr/>
            </p:nvSpPr>
            <p:spPr>
              <a:xfrm>
                <a:off x="8645780" y="3262638"/>
                <a:ext cx="242367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S </a:t>
                </a:r>
              </a:p>
              <a:p>
                <a:pPr algn="ctr"/>
                <a:r>
                  <a:rPr lang="en-US" dirty="0"/>
                  <a:t>(mental representation)</a:t>
                </a:r>
                <a:endParaRPr lang="en-DE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2784BBED-9D8C-40B1-A3C6-BDD78C3386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38267" y="2202883"/>
                <a:ext cx="0" cy="9482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F9EC7BB-A779-49AA-A09C-4358C5442EE9}"/>
                  </a:ext>
                </a:extLst>
              </p:cNvPr>
              <p:cNvSpPr txBox="1"/>
              <p:nvPr/>
            </p:nvSpPr>
            <p:spPr>
              <a:xfrm>
                <a:off x="9961638" y="2492350"/>
                <a:ext cx="8066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means</a:t>
                </a:r>
                <a:endParaRPr lang="en-DE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F63C167-F1D7-4AAC-95B5-98491B154C0F}"/>
                  </a:ext>
                </a:extLst>
              </p:cNvPr>
              <p:cNvSpPr txBox="1"/>
              <p:nvPr/>
            </p:nvSpPr>
            <p:spPr>
              <a:xfrm>
                <a:off x="9141525" y="1445063"/>
                <a:ext cx="143218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/>
                  <a:t>p </a:t>
                </a:r>
              </a:p>
              <a:p>
                <a:pPr algn="ctr"/>
                <a:r>
                  <a:rPr lang="en-US" b="1" dirty="0"/>
                  <a:t>(proposition)</a:t>
                </a:r>
                <a:endParaRPr lang="en-DE" b="1" dirty="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411968D-3C02-46A4-82FB-04238638E3C6}"/>
                </a:ext>
              </a:extLst>
            </p:cNvPr>
            <p:cNvSpPr txBox="1"/>
            <p:nvPr/>
          </p:nvSpPr>
          <p:spPr>
            <a:xfrm>
              <a:off x="8971235" y="1230547"/>
              <a:ext cx="1734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/>
                <a:t>X believes that p</a:t>
              </a:r>
              <a:endParaRPr lang="en-DE" u="sng" dirty="0"/>
            </a:p>
          </p:txBody>
        </p:sp>
      </p:grpSp>
      <p:sp>
        <p:nvSpPr>
          <p:cNvPr id="24" name="Smiley Face 23">
            <a:extLst>
              <a:ext uri="{FF2B5EF4-FFF2-40B4-BE49-F238E27FC236}">
                <a16:creationId xmlns:a16="http://schemas.microsoft.com/office/drawing/2014/main" id="{50641116-0228-44FD-9B36-95D33343688B}"/>
              </a:ext>
            </a:extLst>
          </p:cNvPr>
          <p:cNvSpPr/>
          <p:nvPr/>
        </p:nvSpPr>
        <p:spPr>
          <a:xfrm>
            <a:off x="7680477" y="5538970"/>
            <a:ext cx="730552" cy="764419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AE16EF8-1416-42E6-9827-6E8C0EE5933E}"/>
              </a:ext>
            </a:extLst>
          </p:cNvPr>
          <p:cNvCxnSpPr>
            <a:cxnSpLocks/>
          </p:cNvCxnSpPr>
          <p:nvPr/>
        </p:nvCxnSpPr>
        <p:spPr>
          <a:xfrm flipV="1">
            <a:off x="8045753" y="3967238"/>
            <a:ext cx="0" cy="13449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965C59A-6AD0-4B7E-B934-354BD3B3B3AB}"/>
              </a:ext>
            </a:extLst>
          </p:cNvPr>
          <p:cNvCxnSpPr>
            <a:cxnSpLocks/>
          </p:cNvCxnSpPr>
          <p:nvPr/>
        </p:nvCxnSpPr>
        <p:spPr>
          <a:xfrm flipV="1">
            <a:off x="8307010" y="2546381"/>
            <a:ext cx="1098247" cy="612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20D444E-1CD0-4F5B-85A3-D36B62630DB9}"/>
              </a:ext>
            </a:extLst>
          </p:cNvPr>
          <p:cNvSpPr txBox="1"/>
          <p:nvPr/>
        </p:nvSpPr>
        <p:spPr>
          <a:xfrm>
            <a:off x="6833862" y="3227226"/>
            <a:ext cx="2423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Q </a:t>
            </a:r>
          </a:p>
          <a:p>
            <a:pPr algn="ctr"/>
            <a:r>
              <a:rPr lang="en-US" dirty="0"/>
              <a:t>(mental representation)</a:t>
            </a:r>
            <a:endParaRPr lang="en-D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E81227-CEC0-40C1-94E2-EDD9FF0E51C0}"/>
              </a:ext>
            </a:extLst>
          </p:cNvPr>
          <p:cNvSpPr txBox="1"/>
          <p:nvPr/>
        </p:nvSpPr>
        <p:spPr>
          <a:xfrm>
            <a:off x="8169124" y="4526386"/>
            <a:ext cx="1064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believes*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63673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1CAD1-BDAD-4862-AB73-C84427B10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we?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5F22D-DF39-4ABA-B42B-C8026EA9E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90584" cy="4351338"/>
          </a:xfrm>
        </p:spPr>
        <p:txBody>
          <a:bodyPr anchor="ctr"/>
          <a:lstStyle/>
          <a:p>
            <a:r>
              <a:rPr lang="en-US" dirty="0"/>
              <a:t>Let’s go around, and please say:</a:t>
            </a:r>
          </a:p>
          <a:p>
            <a:pPr lvl="1"/>
            <a:r>
              <a:rPr lang="en-US" dirty="0"/>
              <a:t>Your name</a:t>
            </a:r>
          </a:p>
          <a:p>
            <a:pPr lvl="1"/>
            <a:r>
              <a:rPr lang="en-US" dirty="0"/>
              <a:t>What you are studying?</a:t>
            </a:r>
          </a:p>
          <a:p>
            <a:pPr lvl="1"/>
            <a:r>
              <a:rPr lang="en-US" dirty="0"/>
              <a:t>Why you are taking this course?</a:t>
            </a:r>
          </a:p>
          <a:p>
            <a:pPr lvl="1"/>
            <a:r>
              <a:rPr lang="en-US" dirty="0"/>
              <a:t>What you are expecting from this course?</a:t>
            </a:r>
          </a:p>
          <a:p>
            <a:pPr lvl="1"/>
            <a:r>
              <a:rPr lang="en-US" dirty="0"/>
              <a:t>Do you know any python / formal grammars / Bayesian probability?</a:t>
            </a:r>
          </a:p>
          <a:p>
            <a:pPr lvl="1"/>
            <a:endParaRPr lang="en-US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67595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2758C-323A-4D51-8AF0-CE445BB5E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Mental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3AE48-AD50-41D1-9120-54A04E12A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684209" cy="4628394"/>
          </a:xfrm>
        </p:spPr>
        <p:txBody>
          <a:bodyPr anchor="ctr">
            <a:normAutofit lnSpcReduction="10000"/>
          </a:bodyPr>
          <a:lstStyle/>
          <a:p>
            <a:r>
              <a:rPr lang="en-US" sz="2000" dirty="0"/>
              <a:t>As you might have guessed (since I left it for last), mental representations is what’s of interest to us.</a:t>
            </a:r>
          </a:p>
          <a:p>
            <a:r>
              <a:rPr lang="en-US" sz="2000" dirty="0"/>
              <a:t>We can kind of ‘squeeze’ the concept of mental representation between our (rough) definitions of ‘believes*’ and ‘meaning a proposition’.</a:t>
            </a:r>
          </a:p>
          <a:p>
            <a:r>
              <a:rPr lang="en-US" sz="2000" dirty="0"/>
              <a:t>A mental representation then is a mental item (something in the mind) that: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Can mean propositions / Has propositions as content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Can be inserted into the ‘believes*’ functional-role slot (the </a:t>
            </a:r>
            <a:r>
              <a:rPr lang="en-US" sz="2000" i="1" dirty="0"/>
              <a:t>belief-box</a:t>
            </a:r>
            <a:r>
              <a:rPr lang="en-US" sz="2000" dirty="0"/>
              <a:t>) &amp; other similar slots</a:t>
            </a:r>
          </a:p>
          <a:p>
            <a:r>
              <a:rPr lang="en-US" sz="2000" dirty="0"/>
              <a:t>For instance, if Julius believes* that Mary ate an apple: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Something is going on in Julius’ mind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That something plays the functional role associated with believing (e.g., in the way it interacts with desires)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And the </a:t>
            </a:r>
            <a:r>
              <a:rPr lang="en-US" sz="2000" i="1" dirty="0"/>
              <a:t>content</a:t>
            </a:r>
            <a:r>
              <a:rPr lang="en-US" sz="2000" dirty="0"/>
              <a:t> of that belief is that Mary ate an apple</a:t>
            </a:r>
          </a:p>
          <a:p>
            <a:endParaRPr lang="en-US" sz="2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399DDE9-5F1F-4228-9324-C00042FD1A62}"/>
              </a:ext>
            </a:extLst>
          </p:cNvPr>
          <p:cNvGrpSpPr/>
          <p:nvPr/>
        </p:nvGrpSpPr>
        <p:grpSpPr>
          <a:xfrm>
            <a:off x="8623915" y="1230547"/>
            <a:ext cx="2467407" cy="5072842"/>
            <a:chOff x="8623915" y="1230547"/>
            <a:chExt cx="2467407" cy="507284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3F0CE79-6943-4C71-997F-8EF9DDEB83E9}"/>
                </a:ext>
              </a:extLst>
            </p:cNvPr>
            <p:cNvGrpSpPr/>
            <p:nvPr/>
          </p:nvGrpSpPr>
          <p:grpSpPr>
            <a:xfrm>
              <a:off x="8623915" y="1788561"/>
              <a:ext cx="2467407" cy="4514828"/>
              <a:chOff x="8623915" y="1445063"/>
              <a:chExt cx="2467407" cy="4514828"/>
            </a:xfrm>
          </p:grpSpPr>
          <p:sp>
            <p:nvSpPr>
              <p:cNvPr id="17" name="Smiley Face 16">
                <a:extLst>
                  <a:ext uri="{FF2B5EF4-FFF2-40B4-BE49-F238E27FC236}">
                    <a16:creationId xmlns:a16="http://schemas.microsoft.com/office/drawing/2014/main" id="{258C9F29-808B-459F-B58C-86876521C652}"/>
                  </a:ext>
                </a:extLst>
              </p:cNvPr>
              <p:cNvSpPr/>
              <p:nvPr/>
            </p:nvSpPr>
            <p:spPr>
              <a:xfrm>
                <a:off x="9492343" y="5195472"/>
                <a:ext cx="730552" cy="764419"/>
              </a:xfrm>
              <a:prstGeom prst="smileyFac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FC7A25C-BA35-4BD8-A74F-DEDECB42A0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57619" y="4020458"/>
                <a:ext cx="0" cy="9482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0E7172B-AD06-481B-97EA-DA057ACADBD3}"/>
                  </a:ext>
                </a:extLst>
              </p:cNvPr>
              <p:cNvSpPr txBox="1"/>
              <p:nvPr/>
            </p:nvSpPr>
            <p:spPr>
              <a:xfrm>
                <a:off x="9980990" y="4309925"/>
                <a:ext cx="10645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believes*</a:t>
                </a:r>
                <a:endParaRPr lang="en-DE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70EE9B9-E9EA-4002-8552-FFC5E88EBF69}"/>
                  </a:ext>
                </a:extLst>
              </p:cNvPr>
              <p:cNvSpPr txBox="1"/>
              <p:nvPr/>
            </p:nvSpPr>
            <p:spPr>
              <a:xfrm>
                <a:off x="8623915" y="3262638"/>
                <a:ext cx="246740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/>
                  <a:t>S </a:t>
                </a:r>
              </a:p>
              <a:p>
                <a:pPr algn="ctr"/>
                <a:r>
                  <a:rPr lang="en-US" b="1" dirty="0"/>
                  <a:t>(mental representation)</a:t>
                </a:r>
                <a:endParaRPr lang="en-DE" b="1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11B089AE-136F-4118-9F06-F905DE51B3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38267" y="2202883"/>
                <a:ext cx="0" cy="9482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84ADAE7-F4FA-42C0-B38E-AB347B38DFFC}"/>
                  </a:ext>
                </a:extLst>
              </p:cNvPr>
              <p:cNvSpPr txBox="1"/>
              <p:nvPr/>
            </p:nvSpPr>
            <p:spPr>
              <a:xfrm>
                <a:off x="9961638" y="2492350"/>
                <a:ext cx="8066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means</a:t>
                </a:r>
                <a:endParaRPr lang="en-DE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A7C3E3-F1C7-4DE0-ADFF-93A52EDBEA11}"/>
                  </a:ext>
                </a:extLst>
              </p:cNvPr>
              <p:cNvSpPr txBox="1"/>
              <p:nvPr/>
            </p:nvSpPr>
            <p:spPr>
              <a:xfrm>
                <a:off x="9154798" y="1445063"/>
                <a:ext cx="14056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p </a:t>
                </a:r>
              </a:p>
              <a:p>
                <a:pPr algn="ctr"/>
                <a:r>
                  <a:rPr lang="en-US" dirty="0"/>
                  <a:t>(proposition)</a:t>
                </a:r>
                <a:endParaRPr lang="en-DE" dirty="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C6DD5C0-EB28-4D6A-A0BE-49D3B845C4E2}"/>
                </a:ext>
              </a:extLst>
            </p:cNvPr>
            <p:cNvSpPr txBox="1"/>
            <p:nvPr/>
          </p:nvSpPr>
          <p:spPr>
            <a:xfrm>
              <a:off x="8971235" y="1230547"/>
              <a:ext cx="1734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/>
                <a:t>X believes that p</a:t>
              </a:r>
              <a:endParaRPr lang="en-DE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202952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E469-0952-4B1D-BFA4-3DBBA3E08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Mental representation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006DB-75F9-4B71-A373-418A32FEC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Assume that we can cook up some plausible functional account of believes* </a:t>
            </a:r>
          </a:p>
          <a:p>
            <a:pPr marL="0" indent="0">
              <a:buNone/>
            </a:pPr>
            <a:r>
              <a:rPr lang="en-US" dirty="0"/>
              <a:t>Then, we are left with one question, keep it in mind:</a:t>
            </a:r>
          </a:p>
          <a:p>
            <a:r>
              <a:rPr lang="en-US" dirty="0"/>
              <a:t>In virtue of what does a certain mental representation </a:t>
            </a:r>
            <a:r>
              <a:rPr lang="en-US" i="1" dirty="0"/>
              <a:t>mean</a:t>
            </a:r>
            <a:r>
              <a:rPr lang="en-US" dirty="0"/>
              <a:t> a certain proposition and not another one?</a:t>
            </a:r>
          </a:p>
          <a:p>
            <a:pPr marL="0" indent="0">
              <a:buNone/>
            </a:pPr>
            <a:r>
              <a:rPr lang="en-US" dirty="0"/>
              <a:t>This is an incredibly difficult question. Called the problem of </a:t>
            </a:r>
            <a:r>
              <a:rPr lang="en-US" i="1" dirty="0"/>
              <a:t>intentionality.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However, we don’t need to worry too much about what mental representations </a:t>
            </a:r>
            <a:r>
              <a:rPr lang="en-US" i="1" dirty="0"/>
              <a:t>are </a:t>
            </a:r>
            <a:r>
              <a:rPr lang="en-US" dirty="0"/>
              <a:t>(this would be a whole course in itself!), as long as we can say enough about them for our purposes.</a:t>
            </a:r>
          </a:p>
          <a:p>
            <a:pPr marL="0" indent="0">
              <a:buNone/>
            </a:pPr>
            <a:r>
              <a:rPr lang="en-US" dirty="0"/>
              <a:t>Notational convention: From now on, when I put something in quotes I will specify whether in each case I mean a mental representation, a sentence, or a proposition.</a:t>
            </a:r>
          </a:p>
          <a:p>
            <a:pPr marL="0" indent="0">
              <a:buNone/>
            </a:pPr>
            <a:r>
              <a:rPr lang="en-US" dirty="0"/>
              <a:t>So what do we need to say about mental representations?</a:t>
            </a:r>
          </a:p>
        </p:txBody>
      </p:sp>
    </p:spTree>
    <p:extLst>
      <p:ext uri="{BB962C8B-B14F-4D97-AF65-F5344CB8AC3E}">
        <p14:creationId xmlns:p14="http://schemas.microsoft.com/office/powerpoint/2010/main" val="43251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A6BA8-A242-4B5D-8E17-6801D8216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Constituency &amp; compositionality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11D1D-F7EA-4450-8C03-EF5E59800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73648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Well, most people agree that some mental representations can be </a:t>
            </a:r>
            <a:r>
              <a:rPr lang="en-US" i="1" dirty="0"/>
              <a:t>constituents</a:t>
            </a:r>
            <a:r>
              <a:rPr lang="en-US" dirty="0"/>
              <a:t> in other mental representations.</a:t>
            </a:r>
          </a:p>
          <a:p>
            <a:pPr marL="0" indent="0">
              <a:buNone/>
            </a:pPr>
            <a:r>
              <a:rPr lang="en-US" dirty="0"/>
              <a:t>For instance, take the mental representation </a:t>
            </a:r>
          </a:p>
          <a:p>
            <a:r>
              <a:rPr lang="en-US" dirty="0"/>
              <a:t>P: ‘Samantha ate an apple’</a:t>
            </a:r>
            <a:endParaRPr lang="en-DE" dirty="0"/>
          </a:p>
          <a:p>
            <a:pPr marL="0" indent="0">
              <a:buNone/>
            </a:pPr>
            <a:r>
              <a:rPr lang="en-US" dirty="0"/>
              <a:t>It seems likely that the mental representations for ‘Samantha’ and ‘apple’ as in some sense </a:t>
            </a:r>
            <a:r>
              <a:rPr lang="en-US" i="1" dirty="0"/>
              <a:t>parts</a:t>
            </a:r>
            <a:r>
              <a:rPr lang="en-US" dirty="0"/>
              <a:t> of P.</a:t>
            </a:r>
          </a:p>
          <a:p>
            <a:pPr marL="0" indent="0">
              <a:buNone/>
            </a:pPr>
            <a:r>
              <a:rPr lang="en-US" dirty="0"/>
              <a:t>Moreover, the structure is </a:t>
            </a:r>
            <a:r>
              <a:rPr lang="en-US" b="1" dirty="0"/>
              <a:t>compositional</a:t>
            </a:r>
            <a:r>
              <a:rPr lang="en-US" dirty="0"/>
              <a:t>:</a:t>
            </a:r>
          </a:p>
          <a:p>
            <a:r>
              <a:rPr lang="en-US" dirty="0"/>
              <a:t>The </a:t>
            </a:r>
            <a:r>
              <a:rPr lang="en-US" i="1" dirty="0"/>
              <a:t>meaning</a:t>
            </a:r>
            <a:r>
              <a:rPr lang="en-US" dirty="0"/>
              <a:t> of a complex mental representation is a function of the </a:t>
            </a:r>
            <a:r>
              <a:rPr lang="en-US" i="1" dirty="0"/>
              <a:t>meaning</a:t>
            </a:r>
            <a:r>
              <a:rPr lang="en-US" dirty="0"/>
              <a:t> of its parts and the way they are combined.</a:t>
            </a:r>
          </a:p>
          <a:p>
            <a:pPr marL="0" indent="0">
              <a:buNone/>
            </a:pPr>
            <a:r>
              <a:rPr lang="en-US" dirty="0"/>
              <a:t>Compositionality is an enormously important concept!</a:t>
            </a:r>
            <a:endParaRPr lang="en-DE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E289154-E44D-4CC7-88F3-F8D269FA8D4C}"/>
              </a:ext>
            </a:extLst>
          </p:cNvPr>
          <p:cNvGrpSpPr/>
          <p:nvPr/>
        </p:nvGrpSpPr>
        <p:grpSpPr>
          <a:xfrm>
            <a:off x="8623915" y="1230547"/>
            <a:ext cx="2467407" cy="5072842"/>
            <a:chOff x="8623915" y="1230547"/>
            <a:chExt cx="2467407" cy="507284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0C3C276-F2D1-47D2-A72B-BD2D3084435A}"/>
                </a:ext>
              </a:extLst>
            </p:cNvPr>
            <p:cNvGrpSpPr/>
            <p:nvPr/>
          </p:nvGrpSpPr>
          <p:grpSpPr>
            <a:xfrm>
              <a:off x="8623915" y="1788561"/>
              <a:ext cx="2467407" cy="4514828"/>
              <a:chOff x="8623915" y="1445063"/>
              <a:chExt cx="2467407" cy="4514828"/>
            </a:xfrm>
          </p:grpSpPr>
          <p:sp>
            <p:nvSpPr>
              <p:cNvPr id="7" name="Smiley Face 6">
                <a:extLst>
                  <a:ext uri="{FF2B5EF4-FFF2-40B4-BE49-F238E27FC236}">
                    <a16:creationId xmlns:a16="http://schemas.microsoft.com/office/drawing/2014/main" id="{D26578FB-41F9-44B6-9C42-3BF7EBD1A9B1}"/>
                  </a:ext>
                </a:extLst>
              </p:cNvPr>
              <p:cNvSpPr/>
              <p:nvPr/>
            </p:nvSpPr>
            <p:spPr>
              <a:xfrm>
                <a:off x="9492343" y="5195472"/>
                <a:ext cx="730552" cy="764419"/>
              </a:xfrm>
              <a:prstGeom prst="smileyFac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49BB6200-160D-413A-8278-4473922707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57619" y="4020458"/>
                <a:ext cx="0" cy="9482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090512C-F247-4982-BAC3-08EBA2A98840}"/>
                  </a:ext>
                </a:extLst>
              </p:cNvPr>
              <p:cNvSpPr txBox="1"/>
              <p:nvPr/>
            </p:nvSpPr>
            <p:spPr>
              <a:xfrm>
                <a:off x="9980990" y="4309925"/>
                <a:ext cx="10645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believes*</a:t>
                </a:r>
                <a:endParaRPr lang="en-DE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0FAA8B-F006-4981-9E0A-2DFD4C5F8861}"/>
                  </a:ext>
                </a:extLst>
              </p:cNvPr>
              <p:cNvSpPr txBox="1"/>
              <p:nvPr/>
            </p:nvSpPr>
            <p:spPr>
              <a:xfrm>
                <a:off x="8623915" y="3262638"/>
                <a:ext cx="246740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/>
                  <a:t>S </a:t>
                </a:r>
              </a:p>
              <a:p>
                <a:pPr algn="ctr"/>
                <a:r>
                  <a:rPr lang="en-US" b="1" dirty="0"/>
                  <a:t>(mental representation)</a:t>
                </a:r>
                <a:endParaRPr lang="en-DE" b="1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B4B2A2F9-D506-417C-AC50-CB82F38EA3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38267" y="2202883"/>
                <a:ext cx="0" cy="9482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CEB1D2C-F1F2-43DB-A14F-825D4F5DD6CC}"/>
                  </a:ext>
                </a:extLst>
              </p:cNvPr>
              <p:cNvSpPr txBox="1"/>
              <p:nvPr/>
            </p:nvSpPr>
            <p:spPr>
              <a:xfrm>
                <a:off x="9961638" y="2492350"/>
                <a:ext cx="8066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means</a:t>
                </a:r>
                <a:endParaRPr lang="en-DE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0AB61E-C5BD-4D79-9BAD-3D1164CD161E}"/>
                  </a:ext>
                </a:extLst>
              </p:cNvPr>
              <p:cNvSpPr txBox="1"/>
              <p:nvPr/>
            </p:nvSpPr>
            <p:spPr>
              <a:xfrm>
                <a:off x="9154798" y="1445063"/>
                <a:ext cx="14056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p </a:t>
                </a:r>
              </a:p>
              <a:p>
                <a:pPr algn="ctr"/>
                <a:r>
                  <a:rPr lang="en-US" dirty="0"/>
                  <a:t>(proposition)</a:t>
                </a:r>
                <a:endParaRPr lang="en-DE" dirty="0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0C85219-C72B-4771-852C-9C1E251CA2CE}"/>
                </a:ext>
              </a:extLst>
            </p:cNvPr>
            <p:cNvSpPr txBox="1"/>
            <p:nvPr/>
          </p:nvSpPr>
          <p:spPr>
            <a:xfrm>
              <a:off x="8971235" y="1230547"/>
              <a:ext cx="1734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/>
                <a:t>X believes that p</a:t>
              </a:r>
              <a:endParaRPr lang="en-DE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179014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03596-0F5A-4AA5-B441-24D91442D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Compositionality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44FB4-344F-4B9F-87ED-802A52844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Compositionality is such an important concept that I think it’s worth stopping for a moment and thinking about it.</a:t>
            </a:r>
          </a:p>
          <a:p>
            <a:r>
              <a:rPr lang="en-US" dirty="0"/>
              <a:t>Can you think of an example to illustrate compositionality?</a:t>
            </a:r>
            <a:endParaRPr lang="en-DE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102B4B1-5068-4CEB-9774-63D06938EB86}"/>
              </a:ext>
            </a:extLst>
          </p:cNvPr>
          <p:cNvGrpSpPr/>
          <p:nvPr/>
        </p:nvGrpSpPr>
        <p:grpSpPr>
          <a:xfrm>
            <a:off x="4780038" y="4001294"/>
            <a:ext cx="2999790" cy="1574371"/>
            <a:chOff x="4780038" y="4001294"/>
            <a:chExt cx="2999790" cy="157437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BE8443C-09D9-41FC-B5E1-ABE107957C6B}"/>
                </a:ext>
              </a:extLst>
            </p:cNvPr>
            <p:cNvSpPr txBox="1"/>
            <p:nvPr/>
          </p:nvSpPr>
          <p:spPr>
            <a:xfrm>
              <a:off x="4780038" y="4570980"/>
              <a:ext cx="677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Mary</a:t>
              </a:r>
              <a:endParaRPr lang="en-DE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72CD7C0-8139-4096-ADA0-C8B50E4BEF44}"/>
                </a:ext>
              </a:extLst>
            </p:cNvPr>
            <p:cNvCxnSpPr>
              <a:stCxn id="4" idx="0"/>
            </p:cNvCxnSpPr>
            <p:nvPr/>
          </p:nvCxnSpPr>
          <p:spPr>
            <a:xfrm flipV="1">
              <a:off x="5119010" y="4001294"/>
              <a:ext cx="759276" cy="5696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F8D4AA4-EDEF-400B-B6F2-760DA7B79634}"/>
                </a:ext>
              </a:extLst>
            </p:cNvPr>
            <p:cNvSpPr txBox="1"/>
            <p:nvPr/>
          </p:nvSpPr>
          <p:spPr>
            <a:xfrm>
              <a:off x="5636777" y="5206333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saw</a:t>
              </a:r>
              <a:endParaRPr lang="en-DE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575706F-6A07-43A3-81C5-6AA053C01C44}"/>
                </a:ext>
              </a:extLst>
            </p:cNvPr>
            <p:cNvCxnSpPr>
              <a:cxnSpLocks/>
            </p:cNvCxnSpPr>
            <p:nvPr/>
          </p:nvCxnSpPr>
          <p:spPr>
            <a:xfrm>
              <a:off x="5878287" y="4005452"/>
              <a:ext cx="759276" cy="5696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676FE3B-5DCD-45A3-AAF1-DE19E41109FE}"/>
                </a:ext>
              </a:extLst>
            </p:cNvPr>
            <p:cNvCxnSpPr/>
            <p:nvPr/>
          </p:nvCxnSpPr>
          <p:spPr>
            <a:xfrm flipV="1">
              <a:off x="5878287" y="4579296"/>
              <a:ext cx="759276" cy="5696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F905E6-BBEF-4059-9D50-74C1B7DD7251}"/>
                </a:ext>
              </a:extLst>
            </p:cNvPr>
            <p:cNvCxnSpPr>
              <a:cxnSpLocks/>
            </p:cNvCxnSpPr>
            <p:nvPr/>
          </p:nvCxnSpPr>
          <p:spPr>
            <a:xfrm>
              <a:off x="6637564" y="4583454"/>
              <a:ext cx="759276" cy="5696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C8D736A-5267-4669-885C-D78A89788C50}"/>
                </a:ext>
              </a:extLst>
            </p:cNvPr>
            <p:cNvSpPr txBox="1"/>
            <p:nvPr/>
          </p:nvSpPr>
          <p:spPr>
            <a:xfrm>
              <a:off x="7155939" y="5206333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John</a:t>
              </a:r>
              <a:endParaRPr lang="en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055393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A6BA8-A242-4B5D-8E17-6801D8216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Mental representations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11D1D-F7EA-4450-8C03-EF5E59800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7364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Note that the assumptions that complex mental representations have a compositional structure simplifies the question about what mental representations mean.</a:t>
            </a:r>
          </a:p>
          <a:p>
            <a:pPr marL="0" indent="0">
              <a:buNone/>
            </a:pPr>
            <a:r>
              <a:rPr lang="en-US" dirty="0"/>
              <a:t>Now there’s two (hopefully simpler) questions: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do </a:t>
            </a:r>
            <a:r>
              <a:rPr lang="en-US" i="1" dirty="0"/>
              <a:t>simple</a:t>
            </a:r>
            <a:r>
              <a:rPr lang="en-US" dirty="0"/>
              <a:t> mental representations mean?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do the meanings of simple mental representations combine?</a:t>
            </a:r>
          </a:p>
          <a:p>
            <a:pPr marL="0" indent="0">
              <a:buNone/>
            </a:pPr>
            <a:r>
              <a:rPr lang="en-US" dirty="0"/>
              <a:t>In the rest of this course, we’ll mostly be interested in the latter question (among other questions).</a:t>
            </a:r>
            <a:endParaRPr lang="en-DE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E289154-E44D-4CC7-88F3-F8D269FA8D4C}"/>
              </a:ext>
            </a:extLst>
          </p:cNvPr>
          <p:cNvGrpSpPr/>
          <p:nvPr/>
        </p:nvGrpSpPr>
        <p:grpSpPr>
          <a:xfrm>
            <a:off x="8623915" y="1230547"/>
            <a:ext cx="2467407" cy="5072842"/>
            <a:chOff x="8623915" y="1230547"/>
            <a:chExt cx="2467407" cy="507284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0C3C276-F2D1-47D2-A72B-BD2D3084435A}"/>
                </a:ext>
              </a:extLst>
            </p:cNvPr>
            <p:cNvGrpSpPr/>
            <p:nvPr/>
          </p:nvGrpSpPr>
          <p:grpSpPr>
            <a:xfrm>
              <a:off x="8623915" y="1788561"/>
              <a:ext cx="2467407" cy="4514828"/>
              <a:chOff x="8623915" y="1445063"/>
              <a:chExt cx="2467407" cy="4514828"/>
            </a:xfrm>
          </p:grpSpPr>
          <p:sp>
            <p:nvSpPr>
              <p:cNvPr id="7" name="Smiley Face 6">
                <a:extLst>
                  <a:ext uri="{FF2B5EF4-FFF2-40B4-BE49-F238E27FC236}">
                    <a16:creationId xmlns:a16="http://schemas.microsoft.com/office/drawing/2014/main" id="{D26578FB-41F9-44B6-9C42-3BF7EBD1A9B1}"/>
                  </a:ext>
                </a:extLst>
              </p:cNvPr>
              <p:cNvSpPr/>
              <p:nvPr/>
            </p:nvSpPr>
            <p:spPr>
              <a:xfrm>
                <a:off x="9492343" y="5195472"/>
                <a:ext cx="730552" cy="764419"/>
              </a:xfrm>
              <a:prstGeom prst="smileyFac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49BB6200-160D-413A-8278-4473922707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57619" y="4020458"/>
                <a:ext cx="0" cy="9482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090512C-F247-4982-BAC3-08EBA2A98840}"/>
                  </a:ext>
                </a:extLst>
              </p:cNvPr>
              <p:cNvSpPr txBox="1"/>
              <p:nvPr/>
            </p:nvSpPr>
            <p:spPr>
              <a:xfrm>
                <a:off x="9980990" y="4309925"/>
                <a:ext cx="10645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believes*</a:t>
                </a:r>
                <a:endParaRPr lang="en-DE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0FAA8B-F006-4981-9E0A-2DFD4C5F8861}"/>
                  </a:ext>
                </a:extLst>
              </p:cNvPr>
              <p:cNvSpPr txBox="1"/>
              <p:nvPr/>
            </p:nvSpPr>
            <p:spPr>
              <a:xfrm>
                <a:off x="8623915" y="3262638"/>
                <a:ext cx="246740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/>
                  <a:t>S </a:t>
                </a:r>
              </a:p>
              <a:p>
                <a:pPr algn="ctr"/>
                <a:r>
                  <a:rPr lang="en-US" b="1" dirty="0"/>
                  <a:t>(mental representation)</a:t>
                </a:r>
                <a:endParaRPr lang="en-DE" b="1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B4B2A2F9-D506-417C-AC50-CB82F38EA3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38267" y="2202883"/>
                <a:ext cx="0" cy="9482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CEB1D2C-F1F2-43DB-A14F-825D4F5DD6CC}"/>
                  </a:ext>
                </a:extLst>
              </p:cNvPr>
              <p:cNvSpPr txBox="1"/>
              <p:nvPr/>
            </p:nvSpPr>
            <p:spPr>
              <a:xfrm>
                <a:off x="9961638" y="2492350"/>
                <a:ext cx="8066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means</a:t>
                </a:r>
                <a:endParaRPr lang="en-DE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0AB61E-C5BD-4D79-9BAD-3D1164CD161E}"/>
                  </a:ext>
                </a:extLst>
              </p:cNvPr>
              <p:cNvSpPr txBox="1"/>
              <p:nvPr/>
            </p:nvSpPr>
            <p:spPr>
              <a:xfrm>
                <a:off x="9154798" y="1445063"/>
                <a:ext cx="14056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p </a:t>
                </a:r>
              </a:p>
              <a:p>
                <a:pPr algn="ctr"/>
                <a:r>
                  <a:rPr lang="en-US" dirty="0"/>
                  <a:t>(proposition)</a:t>
                </a:r>
                <a:endParaRPr lang="en-DE" dirty="0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0C85219-C72B-4771-852C-9C1E251CA2CE}"/>
                </a:ext>
              </a:extLst>
            </p:cNvPr>
            <p:cNvSpPr txBox="1"/>
            <p:nvPr/>
          </p:nvSpPr>
          <p:spPr>
            <a:xfrm>
              <a:off x="8971235" y="1230547"/>
              <a:ext cx="1734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/>
                <a:t>X believes that p</a:t>
              </a:r>
              <a:endParaRPr lang="en-DE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22555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93A06-FB0A-47D0-B183-24EEDBF24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 comes the Big Idea!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0F9B-AA61-4FD0-AC87-F7D7FFB53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To make sense of attributions of beliefs, we have introduced a picture where mental representations have compositional structure. What does this remind you of?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>
                <a:hlinkClick r:id="rId2"/>
              </a:rPr>
              <a:t>Stanford Encyclopedia of Philosophy</a:t>
            </a:r>
            <a:r>
              <a:rPr lang="en-US" dirty="0"/>
              <a:t> (famous reputable source &amp; solace of philosophers worldwide) can help us here:</a:t>
            </a:r>
          </a:p>
          <a:p>
            <a:r>
              <a:rPr lang="en-US" b="0" dirty="0">
                <a:solidFill>
                  <a:srgbClr val="1A1A1A"/>
                </a:solidFill>
                <a:effectLst/>
              </a:rPr>
              <a:t>The</a:t>
            </a:r>
            <a:r>
              <a:rPr lang="en-US" b="0" i="1" dirty="0">
                <a:solidFill>
                  <a:srgbClr val="1A1A1A"/>
                </a:solidFill>
                <a:effectLst/>
              </a:rPr>
              <a:t> Language of Thought </a:t>
            </a:r>
            <a:r>
              <a:rPr lang="en-US" i="1" dirty="0">
                <a:solidFill>
                  <a:srgbClr val="1A1A1A"/>
                </a:solidFill>
              </a:rPr>
              <a:t>H</a:t>
            </a:r>
            <a:r>
              <a:rPr lang="en-US" b="0" i="1" dirty="0">
                <a:solidFill>
                  <a:srgbClr val="1A1A1A"/>
                </a:solidFill>
                <a:effectLst/>
              </a:rPr>
              <a:t>ypothesis</a:t>
            </a:r>
            <a:r>
              <a:rPr lang="en-US" b="0" i="0" dirty="0">
                <a:solidFill>
                  <a:srgbClr val="1A1A1A"/>
                </a:solidFill>
                <a:effectLst/>
              </a:rPr>
              <a:t> (</a:t>
            </a:r>
            <a:r>
              <a:rPr lang="en-US" b="0" i="0" dirty="0" err="1">
                <a:solidFill>
                  <a:srgbClr val="1A1A1A"/>
                </a:solidFill>
                <a:effectLst/>
              </a:rPr>
              <a:t>LoTH</a:t>
            </a:r>
            <a:r>
              <a:rPr lang="en-US" b="0" i="0" dirty="0">
                <a:solidFill>
                  <a:srgbClr val="1A1A1A"/>
                </a:solidFill>
                <a:effectLst/>
              </a:rPr>
              <a:t>) proposes that thinking occurs in a </a:t>
            </a:r>
            <a:r>
              <a:rPr lang="en-US" b="0" i="1" dirty="0">
                <a:solidFill>
                  <a:srgbClr val="1A1A1A"/>
                </a:solidFill>
                <a:effectLst/>
              </a:rPr>
              <a:t>mental language</a:t>
            </a:r>
            <a:r>
              <a:rPr lang="en-US" b="0" i="0" dirty="0">
                <a:solidFill>
                  <a:srgbClr val="1A1A1A"/>
                </a:solidFill>
                <a:effectLst/>
              </a:rPr>
              <a:t>. </a:t>
            </a:r>
          </a:p>
          <a:p>
            <a:r>
              <a:rPr lang="en-US" b="0" i="0" dirty="0">
                <a:solidFill>
                  <a:srgbClr val="1A1A1A"/>
                </a:solidFill>
                <a:effectLst/>
              </a:rPr>
              <a:t>Often called </a:t>
            </a:r>
            <a:r>
              <a:rPr lang="en-US" b="0" i="1" dirty="0">
                <a:solidFill>
                  <a:srgbClr val="1A1A1A"/>
                </a:solidFill>
                <a:effectLst/>
              </a:rPr>
              <a:t>Mentalese</a:t>
            </a:r>
            <a:r>
              <a:rPr lang="en-US" b="0" i="0" dirty="0">
                <a:solidFill>
                  <a:srgbClr val="1A1A1A"/>
                </a:solidFill>
                <a:effectLst/>
              </a:rPr>
              <a:t>, the mental language resembles spoken language in several key respects: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0" i="0" dirty="0">
                <a:solidFill>
                  <a:srgbClr val="1A1A1A"/>
                </a:solidFill>
                <a:effectLst/>
              </a:rPr>
              <a:t>It contains words that can combine into sentences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0" i="0" dirty="0">
                <a:solidFill>
                  <a:srgbClr val="1A1A1A"/>
                </a:solidFill>
                <a:effectLst/>
              </a:rPr>
              <a:t>The words and sentences are meaningful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0" i="0" dirty="0">
                <a:solidFill>
                  <a:srgbClr val="1A1A1A"/>
                </a:solidFill>
                <a:effectLst/>
              </a:rPr>
              <a:t>Each sentence’s meaning depends in a systematic way upon the meanings of its component words and the way those words are combined</a:t>
            </a:r>
          </a:p>
          <a:p>
            <a:pPr marL="0" indent="0">
              <a:buNone/>
            </a:pPr>
            <a:r>
              <a:rPr lang="en-US" dirty="0">
                <a:solidFill>
                  <a:srgbClr val="1A1A1A"/>
                </a:solidFill>
              </a:rPr>
              <a:t>There’s a lot going on in those three points. They will become clearer over time.</a:t>
            </a:r>
          </a:p>
          <a:p>
            <a:pPr marL="0" indent="0">
              <a:buNone/>
            </a:pPr>
            <a:r>
              <a:rPr lang="en-US" dirty="0">
                <a:solidFill>
                  <a:srgbClr val="1A1A1A"/>
                </a:solidFill>
              </a:rPr>
              <a:t>But I hope this already gives you a sense of what the </a:t>
            </a:r>
            <a:r>
              <a:rPr lang="en-US" dirty="0" err="1">
                <a:solidFill>
                  <a:srgbClr val="1A1A1A"/>
                </a:solidFill>
              </a:rPr>
              <a:t>LoTH</a:t>
            </a:r>
            <a:r>
              <a:rPr lang="en-US" dirty="0">
                <a:solidFill>
                  <a:srgbClr val="1A1A1A"/>
                </a:solidFill>
              </a:rPr>
              <a:t> is.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5697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6E3AF-191B-46BE-9B46-968AC734A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specific facts about the </a:t>
            </a:r>
            <a:r>
              <a:rPr lang="en-US" dirty="0" err="1"/>
              <a:t>LoT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E8054-4FD7-4492-9407-8BE901568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Question for you: What can we already say about the </a:t>
            </a:r>
            <a:r>
              <a:rPr lang="en-US" dirty="0" err="1"/>
              <a:t>LoT</a:t>
            </a:r>
            <a:r>
              <a:rPr lang="en-US" dirty="0"/>
              <a:t>?</a:t>
            </a:r>
          </a:p>
          <a:p>
            <a:r>
              <a:rPr lang="en-US" dirty="0"/>
              <a:t>You might find this surprising, but we can plausibly say some quite </a:t>
            </a:r>
            <a:r>
              <a:rPr lang="en-US" i="1" dirty="0"/>
              <a:t>specific</a:t>
            </a:r>
            <a:r>
              <a:rPr lang="en-US" dirty="0"/>
              <a:t> things about the </a:t>
            </a:r>
            <a:r>
              <a:rPr lang="en-US" dirty="0" err="1"/>
              <a:t>LoT</a:t>
            </a:r>
            <a:r>
              <a:rPr lang="en-US" dirty="0"/>
              <a:t>.</a:t>
            </a:r>
          </a:p>
          <a:p>
            <a:r>
              <a:rPr lang="en-US" dirty="0"/>
              <a:t>For instance, the </a:t>
            </a:r>
            <a:r>
              <a:rPr lang="en-US" dirty="0" err="1"/>
              <a:t>LoT</a:t>
            </a:r>
            <a:r>
              <a:rPr lang="en-US" dirty="0"/>
              <a:t> has something like ‘words’ (simple mental representations), which express simple (=unstructured) concepts.</a:t>
            </a:r>
          </a:p>
          <a:p>
            <a:r>
              <a:rPr lang="en-US" dirty="0"/>
              <a:t>Some of the simple words in e.g., English probably correspond to complex mental representations. </a:t>
            </a:r>
          </a:p>
          <a:p>
            <a:r>
              <a:rPr lang="en-US" dirty="0"/>
              <a:t>E.g., ‘bachelor’ -&gt; unmarried human man </a:t>
            </a:r>
          </a:p>
          <a:p>
            <a:r>
              <a:rPr lang="en-US" dirty="0"/>
              <a:t>We can also guess some words in our </a:t>
            </a:r>
            <a:r>
              <a:rPr lang="en-US" dirty="0" err="1"/>
              <a:t>LoT</a:t>
            </a:r>
            <a:r>
              <a:rPr lang="en-US" dirty="0"/>
              <a:t>. For instance, basic logical words like ‘and’, ‘or’, ‘not’, ‘all’, ‘some’.</a:t>
            </a:r>
          </a:p>
          <a:p>
            <a:r>
              <a:rPr lang="en-US" dirty="0"/>
              <a:t>In other terms, it’s plausible that the </a:t>
            </a:r>
            <a:r>
              <a:rPr lang="en-US" dirty="0" err="1"/>
              <a:t>LoT</a:t>
            </a:r>
            <a:r>
              <a:rPr lang="en-US" dirty="0"/>
              <a:t> contains at least some logical scaffolding.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54310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02B78-FCC0-4AB5-A9F2-40913DCC2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</a:t>
            </a:r>
            <a:r>
              <a:rPr lang="en-US" dirty="0" err="1"/>
              <a:t>LoT</a:t>
            </a:r>
            <a:r>
              <a:rPr lang="en-US" dirty="0"/>
              <a:t> do for us?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C20DE-4CA5-41EE-8DDF-927F92559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LoT</a:t>
            </a:r>
            <a:r>
              <a:rPr lang="en-US" dirty="0"/>
              <a:t> gives us natural accounts of:</a:t>
            </a:r>
          </a:p>
          <a:p>
            <a:r>
              <a:rPr lang="en-US" dirty="0"/>
              <a:t>Reasoning</a:t>
            </a:r>
          </a:p>
          <a:p>
            <a:pPr lvl="1"/>
            <a:r>
              <a:rPr lang="en-US" dirty="0"/>
              <a:t>Can you see what the </a:t>
            </a:r>
            <a:r>
              <a:rPr lang="en-US" dirty="0" err="1"/>
              <a:t>LoT</a:t>
            </a:r>
            <a:r>
              <a:rPr lang="en-US" dirty="0"/>
              <a:t> would say about reasoning?</a:t>
            </a:r>
          </a:p>
          <a:p>
            <a:r>
              <a:rPr lang="en-US" dirty="0"/>
              <a:t>Why some mental representations feel more ‘complex’ than others</a:t>
            </a:r>
          </a:p>
          <a:p>
            <a:pPr lvl="1"/>
            <a:r>
              <a:rPr lang="en-US" dirty="0"/>
              <a:t>Can you see why?</a:t>
            </a:r>
          </a:p>
          <a:p>
            <a:r>
              <a:rPr lang="en-US" dirty="0"/>
              <a:t>Connections between the meanings of different mental representations</a:t>
            </a:r>
          </a:p>
          <a:p>
            <a:r>
              <a:rPr lang="en-US" dirty="0"/>
              <a:t>The apparently close relations between thought and language</a:t>
            </a:r>
          </a:p>
          <a:p>
            <a:r>
              <a:rPr lang="en-US" dirty="0"/>
              <a:t>How can we have infinitely many thoughts</a:t>
            </a:r>
          </a:p>
          <a:p>
            <a:pPr lvl="1"/>
            <a:r>
              <a:rPr lang="en-US" dirty="0"/>
              <a:t>Can you see why?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7707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A92DB-C557-4007-9696-61D442A5C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rule learning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98464-D78C-440E-AD4D-049B8A339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how does this all relate to the initial examples of rule learning?</a:t>
            </a:r>
          </a:p>
          <a:p>
            <a:r>
              <a:rPr lang="en-US" dirty="0"/>
              <a:t>The idea is that learning a rule from examples consists in finding some expression in the </a:t>
            </a:r>
            <a:r>
              <a:rPr lang="en-US" dirty="0" err="1"/>
              <a:t>LoT</a:t>
            </a:r>
            <a:r>
              <a:rPr lang="en-US" dirty="0"/>
              <a:t> that is consistent with the examples…</a:t>
            </a:r>
          </a:p>
          <a:p>
            <a:r>
              <a:rPr lang="en-US" dirty="0"/>
              <a:t>But consistency isn’t enough! Remember Wittgenstein. We need something more.</a:t>
            </a:r>
          </a:p>
          <a:p>
            <a:r>
              <a:rPr lang="en-US" dirty="0"/>
              <a:t>For instance, we could say that humans have a </a:t>
            </a:r>
            <a:r>
              <a:rPr lang="en-US" i="1" dirty="0"/>
              <a:t>prior preference for simpler </a:t>
            </a:r>
            <a:r>
              <a:rPr lang="en-US" i="1" dirty="0" err="1"/>
              <a:t>LoT</a:t>
            </a:r>
            <a:r>
              <a:rPr lang="en-US" i="1" dirty="0"/>
              <a:t> expressions</a:t>
            </a:r>
            <a:r>
              <a:rPr lang="en-US" dirty="0"/>
              <a:t>.</a:t>
            </a:r>
          </a:p>
          <a:p>
            <a:r>
              <a:rPr lang="en-US" dirty="0"/>
              <a:t>This explains the Dr. case but not the summation case! So something more complicated is going on.</a:t>
            </a:r>
          </a:p>
          <a:p>
            <a:r>
              <a:rPr lang="en-US" dirty="0"/>
              <a:t>And elaborating this idea is going to take us the next 13 weeks!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3844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839B7-751F-4DB6-84EA-9E32B36FA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&amp; road ahead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0C044-EF9D-49B7-B092-9B3FBE16E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have seen a certain </a:t>
            </a:r>
            <a:r>
              <a:rPr lang="en-US" i="1" dirty="0"/>
              <a:t>picture</a:t>
            </a:r>
            <a:r>
              <a:rPr lang="en-US" dirty="0"/>
              <a:t> of mental representations.</a:t>
            </a:r>
          </a:p>
          <a:p>
            <a:r>
              <a:rPr lang="en-US" dirty="0"/>
              <a:t>The picture is that mental representations have the structure of a language: they have parts that combine compositionally, and they have propositional content.</a:t>
            </a:r>
          </a:p>
          <a:p>
            <a:r>
              <a:rPr lang="en-US" dirty="0"/>
              <a:t>Therefore, mental representations are structured like a language, the </a:t>
            </a:r>
            <a:r>
              <a:rPr lang="en-US" dirty="0" err="1"/>
              <a:t>LoT</a:t>
            </a:r>
            <a:r>
              <a:rPr lang="en-US" dirty="0"/>
              <a:t>.</a:t>
            </a:r>
          </a:p>
          <a:p>
            <a:r>
              <a:rPr lang="en-US" dirty="0"/>
              <a:t>Beyond propositional attitudes, this helps us make sense of loads of stuff!</a:t>
            </a:r>
          </a:p>
          <a:p>
            <a:r>
              <a:rPr lang="en-US" dirty="0"/>
              <a:t>But what does python have to do with this?, you ask</a:t>
            </a:r>
          </a:p>
          <a:p>
            <a:r>
              <a:rPr lang="en-US" dirty="0"/>
              <a:t>In the last twenty years or so, people have been combining the idea behind the </a:t>
            </a:r>
            <a:r>
              <a:rPr lang="en-US" dirty="0" err="1"/>
              <a:t>LoT</a:t>
            </a:r>
            <a:r>
              <a:rPr lang="en-US" dirty="0"/>
              <a:t> with probabilistic and neural approaches into computational models that can be applied to specific aspects of human </a:t>
            </a:r>
            <a:r>
              <a:rPr lang="en-US" dirty="0" err="1"/>
              <a:t>behaviour</a:t>
            </a:r>
            <a:r>
              <a:rPr lang="en-US" dirty="0"/>
              <a:t>.</a:t>
            </a:r>
          </a:p>
          <a:p>
            <a:r>
              <a:rPr lang="en-US" dirty="0"/>
              <a:t>This is the </a:t>
            </a:r>
            <a:r>
              <a:rPr lang="en-US" i="1" dirty="0"/>
              <a:t>probabilistic</a:t>
            </a:r>
            <a:r>
              <a:rPr lang="en-US" dirty="0"/>
              <a:t> Language of Thought which this course is about!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32478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75543-BD7D-4F27-AAF5-13FF366A1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matters of organizational nature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081C3-D98F-4EC5-954B-73A6CF6B4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We’ll have two sessions every week</a:t>
            </a:r>
          </a:p>
          <a:p>
            <a:pPr lvl="1"/>
            <a:r>
              <a:rPr lang="en-US" dirty="0"/>
              <a:t>Monday: a lecture with some theory</a:t>
            </a:r>
          </a:p>
          <a:p>
            <a:pPr lvl="1"/>
            <a:r>
              <a:rPr lang="en-US" dirty="0"/>
              <a:t>Wednesday: a programming lab</a:t>
            </a:r>
          </a:p>
          <a:p>
            <a:r>
              <a:rPr lang="en-US" dirty="0"/>
              <a:t>If there is interest, I might also do a session on simple </a:t>
            </a:r>
            <a:r>
              <a:rPr lang="en-US" dirty="0" err="1"/>
              <a:t>maths</a:t>
            </a:r>
            <a:r>
              <a:rPr lang="en-US" dirty="0"/>
              <a:t> stuff for people without the background &amp; offer office hours.</a:t>
            </a:r>
          </a:p>
          <a:p>
            <a:pPr lvl="1"/>
            <a:r>
              <a:rPr lang="en-US" dirty="0"/>
              <a:t>Let me know if you’d like those additional sessions! I’ll explain how in a sec.</a:t>
            </a:r>
          </a:p>
          <a:p>
            <a:r>
              <a:rPr lang="en-US" dirty="0"/>
              <a:t>There is a website for this course: </a:t>
            </a:r>
            <a:r>
              <a:rPr lang="en-US" dirty="0">
                <a:hlinkClick r:id="rId2"/>
              </a:rPr>
              <a:t>https://thelogicalgrammar.github.io/pLoT_course</a:t>
            </a:r>
            <a:r>
              <a:rPr lang="en-US" dirty="0"/>
              <a:t> </a:t>
            </a:r>
          </a:p>
          <a:p>
            <a:r>
              <a:rPr lang="en-US" dirty="0"/>
              <a:t>The website contains </a:t>
            </a:r>
          </a:p>
          <a:p>
            <a:pPr lvl="1"/>
            <a:r>
              <a:rPr lang="en-US" dirty="0"/>
              <a:t>The course materials (more on this in this week’s lab!)</a:t>
            </a:r>
          </a:p>
          <a:p>
            <a:pPr lvl="1"/>
            <a:r>
              <a:rPr lang="en-US" dirty="0"/>
              <a:t>Various info on the course.</a:t>
            </a:r>
          </a:p>
          <a:p>
            <a:pPr lvl="1"/>
            <a:r>
              <a:rPr lang="en-US" dirty="0"/>
              <a:t>The lecture slides.</a:t>
            </a:r>
          </a:p>
          <a:p>
            <a:pPr lvl="1"/>
            <a:r>
              <a:rPr lang="en-US" dirty="0"/>
              <a:t>And basically everything else!</a:t>
            </a:r>
          </a:p>
          <a:p>
            <a:r>
              <a:rPr lang="en-US" dirty="0"/>
              <a:t>The website is not done yet, I will update it during the semester as we go.</a:t>
            </a:r>
          </a:p>
        </p:txBody>
      </p:sp>
    </p:spTree>
    <p:extLst>
      <p:ext uri="{BB962C8B-B14F-4D97-AF65-F5344CB8AC3E}">
        <p14:creationId xmlns:p14="http://schemas.microsoft.com/office/powerpoint/2010/main" val="2642070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94235-C007-4551-A68D-B50584A3E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“But what about neural networks!”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F2CDA-2A5B-4158-AEE0-8DA783B3F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It wouldn’t be 2022 if I didn’t mention neural networks</a:t>
            </a:r>
          </a:p>
          <a:p>
            <a:r>
              <a:rPr lang="en-US" dirty="0"/>
              <a:t>Jerry Fodor talked about this in his typically caustic style: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It’s not at all clear that this is a fair criticism!</a:t>
            </a:r>
          </a:p>
          <a:p>
            <a:r>
              <a:rPr lang="en-US" dirty="0"/>
              <a:t>And we will see towards the end of the course that some successful applications of the </a:t>
            </a:r>
            <a:r>
              <a:rPr lang="en-US" dirty="0" err="1"/>
              <a:t>LoT</a:t>
            </a:r>
            <a:r>
              <a:rPr lang="en-US" dirty="0"/>
              <a:t> idea employ a combination of logical and connectionist tools.</a:t>
            </a:r>
          </a:p>
          <a:p>
            <a:r>
              <a:rPr lang="en-US" dirty="0"/>
              <a:t>More on connectionism vs </a:t>
            </a:r>
            <a:r>
              <a:rPr lang="en-US" dirty="0" err="1"/>
              <a:t>LoT</a:t>
            </a:r>
            <a:r>
              <a:rPr lang="en-US" dirty="0"/>
              <a:t> in two weeks!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897D63-7B9A-4253-A9B2-792471041A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56" b="1"/>
          <a:stretch/>
        </p:blipFill>
        <p:spPr>
          <a:xfrm>
            <a:off x="2165387" y="2699656"/>
            <a:ext cx="4844497" cy="175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11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0D9BD-A293-46AB-8FE1-3DC9E431D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 I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CF334-0764-4736-8C7E-FB8ACACCF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next </a:t>
            </a:r>
            <a:r>
              <a:rPr lang="en-US" i="1" dirty="0"/>
              <a:t>lecture </a:t>
            </a:r>
            <a:r>
              <a:rPr lang="en-US" dirty="0"/>
              <a:t>(Monday!), we’ll continue our exploration in the philosophical / conceptual foundation of the Language of Thought. We’ll see some arguments in </a:t>
            </a:r>
            <a:r>
              <a:rPr lang="en-US" dirty="0" err="1"/>
              <a:t>favour</a:t>
            </a:r>
            <a:r>
              <a:rPr lang="en-US" dirty="0"/>
              <a:t> of the </a:t>
            </a:r>
            <a:r>
              <a:rPr lang="en-US" dirty="0" err="1"/>
              <a:t>LoTH</a:t>
            </a:r>
            <a:r>
              <a:rPr lang="en-US" dirty="0"/>
              <a:t>.</a:t>
            </a:r>
          </a:p>
          <a:p>
            <a:r>
              <a:rPr lang="en-US" dirty="0"/>
              <a:t>In the next </a:t>
            </a:r>
            <a:r>
              <a:rPr lang="en-US" i="1" dirty="0"/>
              <a:t>lab</a:t>
            </a:r>
            <a:r>
              <a:rPr lang="en-US" dirty="0"/>
              <a:t>, we’ll start getting you all set up with running the lab notebooks, and we will also start with a 2-weeks introduction to python </a:t>
            </a:r>
          </a:p>
          <a:p>
            <a:pPr lvl="1"/>
            <a:r>
              <a:rPr lang="en-US" dirty="0"/>
              <a:t>Although this plan might change depending on what people’s background is!</a:t>
            </a:r>
          </a:p>
          <a:p>
            <a:r>
              <a:rPr lang="en-US" dirty="0"/>
              <a:t>If you’re feeling like you want more in the meantime, you can watch this: </a:t>
            </a:r>
            <a:r>
              <a:rPr lang="en-US" dirty="0">
                <a:hlinkClick r:id="rId2"/>
              </a:rPr>
              <a:t>https://www.youtube.com/watch?v=gjc5h-czorI</a:t>
            </a:r>
            <a:r>
              <a:rPr lang="en-US" dirty="0"/>
              <a:t> 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19536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0D9BD-A293-46AB-8FE1-3DC9E431D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 I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CF334-0764-4736-8C7E-FB8ACACCF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The reading for </a:t>
            </a:r>
            <a:r>
              <a:rPr lang="it-IT" dirty="0" err="1"/>
              <a:t>next</a:t>
            </a:r>
            <a:r>
              <a:rPr lang="it-IT" dirty="0"/>
              <a:t> time </a:t>
            </a:r>
            <a:r>
              <a:rPr lang="it-IT" dirty="0" err="1"/>
              <a:t>is</a:t>
            </a:r>
            <a:r>
              <a:rPr lang="it-IT" dirty="0"/>
              <a:t> the SEP page on the Language of </a:t>
            </a:r>
            <a:r>
              <a:rPr lang="it-IT" dirty="0" err="1"/>
              <a:t>Thought</a:t>
            </a:r>
            <a:r>
              <a:rPr lang="it-IT" dirty="0"/>
              <a:t>.</a:t>
            </a:r>
          </a:p>
          <a:p>
            <a:r>
              <a:rPr lang="en-US" dirty="0"/>
              <a:t>I hope that the explanation this week will help you understand what’s said in the SEP entry.</a:t>
            </a:r>
          </a:p>
          <a:p>
            <a:r>
              <a:rPr lang="en-US" dirty="0"/>
              <a:t>Please come up with ONE question about the reading (e.g., something you found difficult to understand or something that strikes you as wrong). </a:t>
            </a:r>
          </a:p>
          <a:p>
            <a:r>
              <a:rPr lang="en-US" dirty="0"/>
              <a:t>If there is time left after the lecture next time, we can discuss them. Otherwise, it’s a great exercise to try to formulate to yourself what’s not clear about a text.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30591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D02F1-AF6E-4263-8339-677F2AF30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45BFC-9219-44BF-A583-3BE6B1F33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2331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1F909-5B5B-45AF-9B0C-EF0F42C9E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Concerning questions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E9F88-ED4C-4461-834C-2CCB1C45E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There’s a technical part to this course. It’s important that I don’t lose you on in. </a:t>
            </a:r>
          </a:p>
          <a:p>
            <a:r>
              <a:rPr lang="en-US" dirty="0"/>
              <a:t>Otherwise the course will stop making sense. </a:t>
            </a:r>
          </a:p>
          <a:p>
            <a:r>
              <a:rPr lang="en-US" dirty="0"/>
              <a:t>We absolutely need a way for you to ask questions when you’re confused.</a:t>
            </a:r>
          </a:p>
          <a:p>
            <a:r>
              <a:rPr lang="en-US" dirty="0"/>
              <a:t>One way to ask questions is during class! </a:t>
            </a:r>
          </a:p>
          <a:p>
            <a:r>
              <a:rPr lang="en-US" dirty="0"/>
              <a:t>But I know that some people feel shy about asking questions in class.</a:t>
            </a:r>
          </a:p>
          <a:p>
            <a:r>
              <a:rPr lang="en-US" dirty="0"/>
              <a:t>Therefore, I added an </a:t>
            </a:r>
            <a:r>
              <a:rPr lang="en-US" b="1" dirty="0"/>
              <a:t>anonymous feedback form </a:t>
            </a:r>
            <a:r>
              <a:rPr lang="en-US" dirty="0"/>
              <a:t>on the website.</a:t>
            </a:r>
          </a:p>
          <a:p>
            <a:r>
              <a:rPr lang="en-US" dirty="0"/>
              <a:t>‘Ask a question!’ section in the sidebar</a:t>
            </a:r>
          </a:p>
          <a:p>
            <a:r>
              <a:rPr lang="en-US" dirty="0"/>
              <a:t>So please let me know if you have any questions, either during class or through the website form.</a:t>
            </a:r>
          </a:p>
          <a:p>
            <a:r>
              <a:rPr lang="en-US" dirty="0"/>
              <a:t>I might not be able to answer them on the spot but I’ll write them down and let you know next time!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67006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4315E-B52D-47C6-A332-FFC074BA6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23659-86C4-446F-A02E-8EF4867AE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9383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course will be structured in two parts.</a:t>
            </a:r>
          </a:p>
          <a:p>
            <a:r>
              <a:rPr lang="en-US" dirty="0"/>
              <a:t>First, a foundational section lasting 7 weeks (including today) and covering:</a:t>
            </a:r>
          </a:p>
          <a:p>
            <a:pPr lvl="1"/>
            <a:r>
              <a:rPr lang="en-US" dirty="0"/>
              <a:t>Philosophical foundations of the Language of Thought &amp; introductory python.</a:t>
            </a:r>
          </a:p>
          <a:p>
            <a:pPr lvl="2"/>
            <a:r>
              <a:rPr lang="en-US" dirty="0"/>
              <a:t>3 weeks (including today)</a:t>
            </a:r>
          </a:p>
          <a:p>
            <a:pPr lvl="1"/>
            <a:r>
              <a:rPr lang="en-US" dirty="0"/>
              <a:t>Formal grammars / formal languages / some lambda calculus</a:t>
            </a:r>
          </a:p>
          <a:p>
            <a:pPr lvl="2"/>
            <a:r>
              <a:rPr lang="en-US" dirty="0"/>
              <a:t>2 weeks</a:t>
            </a:r>
          </a:p>
          <a:p>
            <a:pPr lvl="1"/>
            <a:r>
              <a:rPr lang="en-US" dirty="0"/>
              <a:t>Bayesian foundations</a:t>
            </a:r>
          </a:p>
          <a:p>
            <a:pPr lvl="2"/>
            <a:r>
              <a:rPr lang="en-US" dirty="0"/>
              <a:t>2 weeks</a:t>
            </a:r>
          </a:p>
          <a:p>
            <a:pPr lvl="1"/>
            <a:r>
              <a:rPr lang="en-US" dirty="0"/>
              <a:t>It’s really important you keep up with this material or the second part of the course will make no sense!</a:t>
            </a:r>
          </a:p>
          <a:p>
            <a:r>
              <a:rPr lang="en-US" dirty="0"/>
              <a:t>Second, a section on the probabilistic Language of Thought</a:t>
            </a:r>
          </a:p>
          <a:p>
            <a:pPr lvl="1"/>
            <a:r>
              <a:rPr lang="en-US" dirty="0"/>
              <a:t>One introductory week going over the main ideas &amp; Steven Piantadosi’s LOTlib3 library</a:t>
            </a:r>
          </a:p>
          <a:p>
            <a:pPr lvl="1"/>
            <a:r>
              <a:rPr lang="en-US" dirty="0"/>
              <a:t>Several weeks looking at specific applications</a:t>
            </a:r>
          </a:p>
          <a:p>
            <a:pPr lvl="2"/>
            <a:r>
              <a:rPr lang="en-US" dirty="0"/>
              <a:t>E.g. learning logic, kinship words, numerals, etc.</a:t>
            </a:r>
          </a:p>
          <a:p>
            <a:r>
              <a:rPr lang="en-US" dirty="0"/>
              <a:t>A final review week</a:t>
            </a:r>
          </a:p>
        </p:txBody>
      </p:sp>
    </p:spTree>
    <p:extLst>
      <p:ext uri="{BB962C8B-B14F-4D97-AF65-F5344CB8AC3E}">
        <p14:creationId xmlns:p14="http://schemas.microsoft.com/office/powerpoint/2010/main" val="193063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4315E-B52D-47C6-A332-FFC074BA6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23659-86C4-446F-A02E-8EF4867AE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938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We’ll do two types of evaluation (described on the website too)</a:t>
            </a:r>
          </a:p>
          <a:p>
            <a:r>
              <a:rPr lang="en-US" dirty="0"/>
              <a:t>First, homework sets (30% of total grade)</a:t>
            </a:r>
          </a:p>
          <a:p>
            <a:pPr lvl="1"/>
            <a:r>
              <a:rPr lang="en-US" dirty="0"/>
              <a:t>A total of 3 (10% each)</a:t>
            </a:r>
          </a:p>
          <a:p>
            <a:pPr lvl="1"/>
            <a:r>
              <a:rPr lang="en-US" dirty="0"/>
              <a:t>To be done individually</a:t>
            </a:r>
          </a:p>
          <a:p>
            <a:pPr lvl="1"/>
            <a:r>
              <a:rPr lang="en-US" dirty="0"/>
              <a:t>They will be about technical stuff in the course</a:t>
            </a:r>
          </a:p>
          <a:p>
            <a:pPr lvl="1"/>
            <a:r>
              <a:rPr lang="en-US" dirty="0"/>
              <a:t>They are meant to motivate you to keep up with the technical side of things</a:t>
            </a:r>
          </a:p>
          <a:p>
            <a:pPr lvl="1"/>
            <a:r>
              <a:rPr lang="en-US" dirty="0"/>
              <a:t>They will concern the three technical bits in the first part: Python, formal grammars, and Bayesian probability.</a:t>
            </a:r>
          </a:p>
          <a:p>
            <a:r>
              <a:rPr lang="en-US" dirty="0"/>
              <a:t>Second, a final project (70% of total grade)</a:t>
            </a:r>
          </a:p>
          <a:p>
            <a:pPr lvl="1"/>
            <a:r>
              <a:rPr lang="en-US" dirty="0"/>
              <a:t>Can be done in groups </a:t>
            </a:r>
          </a:p>
          <a:p>
            <a:pPr lvl="1"/>
            <a:r>
              <a:rPr lang="en-US" dirty="0"/>
              <a:t>You can find some possible topics on the website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27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1F909-5B5B-45AF-9B0C-EF0F42C9E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Concerning confusion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E9F88-ED4C-4461-834C-2CCB1C45E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of you may already have taken courses with a technical component.</a:t>
            </a:r>
          </a:p>
          <a:p>
            <a:r>
              <a:rPr lang="en-US" dirty="0"/>
              <a:t>If you’re starting with no technical background on python/grammars/probability, it’s going to be a difficult course.</a:t>
            </a:r>
          </a:p>
          <a:p>
            <a:pPr lvl="1"/>
            <a:r>
              <a:rPr lang="en-US" dirty="0"/>
              <a:t>Difficult but doable!</a:t>
            </a:r>
          </a:p>
          <a:p>
            <a:pPr lvl="1"/>
            <a:r>
              <a:rPr lang="en-US" dirty="0"/>
              <a:t>And this material is useful for all sorts of things, so good to learn anyway.</a:t>
            </a:r>
          </a:p>
          <a:p>
            <a:r>
              <a:rPr lang="en-US" dirty="0"/>
              <a:t>But this means that there will be moments of confusion, where you have the feeling you’re losing grip on the material.</a:t>
            </a:r>
          </a:p>
          <a:p>
            <a:r>
              <a:rPr lang="en-US" dirty="0"/>
              <a:t>Remember: things are not meant to be clear the first time you hear about them. If you stay through the confusion and keep applying yourself, things will get clearer and clearer.</a:t>
            </a:r>
          </a:p>
        </p:txBody>
      </p:sp>
    </p:spTree>
    <p:extLst>
      <p:ext uri="{BB962C8B-B14F-4D97-AF65-F5344CB8AC3E}">
        <p14:creationId xmlns:p14="http://schemas.microsoft.com/office/powerpoint/2010/main" val="51728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1F909-5B5B-45AF-9B0C-EF0F42C9E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Concerning slides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E9F88-ED4C-4461-834C-2CCB1C45E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will put quite a lot of text on the slides, and follow them quite closely during lectures.</a:t>
            </a:r>
          </a:p>
          <a:p>
            <a:r>
              <a:rPr lang="en-US" dirty="0"/>
              <a:t>I know this is not ideal and makes lectures less engaging.</a:t>
            </a:r>
          </a:p>
          <a:p>
            <a:r>
              <a:rPr lang="en-US" dirty="0"/>
              <a:t>I want to explain the reason for this choice: since we are not going to follow a textbook, ideally you should be able to reconstruct the thread of what was said in the lectures from the slides.</a:t>
            </a:r>
          </a:p>
          <a:p>
            <a:r>
              <a:rPr lang="en-US" dirty="0"/>
              <a:t>Nonetheless, please feel free to stop me whenever you are feeling confused. I hope that we can make some space for discussions of </a:t>
            </a:r>
            <a:r>
              <a:rPr lang="en-US"/>
              <a:t>things as we go.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65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1F909-5B5B-45AF-9B0C-EF0F42C9E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E9F88-ED4C-4461-834C-2CCB1C45E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‘Where do I find the reading for each week?’</a:t>
            </a:r>
          </a:p>
          <a:p>
            <a:pPr lvl="1"/>
            <a:r>
              <a:rPr lang="en-US" dirty="0"/>
              <a:t>On the website, in the section for the corresponding week </a:t>
            </a:r>
          </a:p>
          <a:p>
            <a:pPr lvl="1"/>
            <a:r>
              <a:rPr lang="en-US" dirty="0"/>
              <a:t>Note: I will add the weeks as we go, also depending on your feedback. Now the website is mostly empty.</a:t>
            </a:r>
          </a:p>
          <a:p>
            <a:r>
              <a:rPr lang="en-US" dirty="0"/>
              <a:t>‘Can I do the final project by myself?’</a:t>
            </a:r>
          </a:p>
          <a:p>
            <a:pPr lvl="1"/>
            <a:r>
              <a:rPr lang="en-US" dirty="0"/>
              <a:t>Yes, that is fine by me, but discuss your choice of project with me.</a:t>
            </a:r>
          </a:p>
          <a:p>
            <a:endParaRPr lang="en-US" dirty="0"/>
          </a:p>
          <a:p>
            <a:r>
              <a:rPr lang="en-US" dirty="0"/>
              <a:t>Other questions?</a:t>
            </a:r>
          </a:p>
        </p:txBody>
      </p:sp>
    </p:spTree>
    <p:extLst>
      <p:ext uri="{BB962C8B-B14F-4D97-AF65-F5344CB8AC3E}">
        <p14:creationId xmlns:p14="http://schemas.microsoft.com/office/powerpoint/2010/main" val="4098064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3358</Words>
  <Application>Microsoft Office PowerPoint</Application>
  <PresentationFormat>Widescreen</PresentationFormat>
  <Paragraphs>326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Georgia</vt:lpstr>
      <vt:lpstr>Office Theme</vt:lpstr>
      <vt:lpstr>Introduction</vt:lpstr>
      <vt:lpstr>Who are we?</vt:lpstr>
      <vt:lpstr>Various matters of organizational nature</vt:lpstr>
      <vt:lpstr>Concerning questions</vt:lpstr>
      <vt:lpstr>Course structure</vt:lpstr>
      <vt:lpstr>Evaluation</vt:lpstr>
      <vt:lpstr>Concerning confusion</vt:lpstr>
      <vt:lpstr>Concerning slides</vt:lpstr>
      <vt:lpstr>Questions</vt:lpstr>
      <vt:lpstr>The very idea of a Language of Thought</vt:lpstr>
      <vt:lpstr>PowerPoint Presentation</vt:lpstr>
      <vt:lpstr>Learning a rule from (few!) examples</vt:lpstr>
      <vt:lpstr>Learning a rule from (few!) examples</vt:lpstr>
      <vt:lpstr>Learning a rule from (few!) examples</vt:lpstr>
      <vt:lpstr>Propositional attitudes</vt:lpstr>
      <vt:lpstr>Propositional attitudes</vt:lpstr>
      <vt:lpstr>believes*</vt:lpstr>
      <vt:lpstr>Proposition</vt:lpstr>
      <vt:lpstr>Proposition</vt:lpstr>
      <vt:lpstr>Mental representation</vt:lpstr>
      <vt:lpstr>Mental representation</vt:lpstr>
      <vt:lpstr>Constituency &amp; compositionality</vt:lpstr>
      <vt:lpstr>Compositionality</vt:lpstr>
      <vt:lpstr>Mental representations</vt:lpstr>
      <vt:lpstr>Here comes the Big Idea!</vt:lpstr>
      <vt:lpstr>Some specific facts about the LoT</vt:lpstr>
      <vt:lpstr>What does the LoT do for us?</vt:lpstr>
      <vt:lpstr>Back to rule learning</vt:lpstr>
      <vt:lpstr>Summary &amp; road ahead</vt:lpstr>
      <vt:lpstr>“But what about neural networks!”</vt:lpstr>
      <vt:lpstr>Next time I</vt:lpstr>
      <vt:lpstr>Next time I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Fausto Carcassi</dc:creator>
  <cp:lastModifiedBy>carcassi fausto</cp:lastModifiedBy>
  <cp:revision>271</cp:revision>
  <dcterms:created xsi:type="dcterms:W3CDTF">2022-03-28T11:58:41Z</dcterms:created>
  <dcterms:modified xsi:type="dcterms:W3CDTF">2022-04-20T11:36:04Z</dcterms:modified>
</cp:coreProperties>
</file>