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1" r:id="rId3"/>
    <p:sldId id="273" r:id="rId4"/>
    <p:sldId id="284" r:id="rId5"/>
    <p:sldId id="294" r:id="rId6"/>
    <p:sldId id="295" r:id="rId7"/>
    <p:sldId id="296" r:id="rId8"/>
    <p:sldId id="276" r:id="rId9"/>
    <p:sldId id="297" r:id="rId10"/>
    <p:sldId id="274" r:id="rId11"/>
    <p:sldId id="279" r:id="rId12"/>
    <p:sldId id="298" r:id="rId13"/>
    <p:sldId id="282" r:id="rId14"/>
    <p:sldId id="275" r:id="rId15"/>
    <p:sldId id="299" r:id="rId16"/>
    <p:sldId id="277" r:id="rId17"/>
    <p:sldId id="302" r:id="rId18"/>
    <p:sldId id="300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30/05/2022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Bayes I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How to be precise with uncertainty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theorem, a simple derivation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CC7-E3AF-4123-95CD-BC1C518C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this, we can use Bayes theorem</a:t>
            </a:r>
          </a:p>
          <a:p>
            <a:r>
              <a:rPr lang="en-US" dirty="0"/>
              <a:t>There is also a simple derivation of Bayes theorem you can keep in mind.</a:t>
            </a:r>
          </a:p>
          <a:p>
            <a:r>
              <a:rPr lang="en-US" dirty="0"/>
              <a:t>First, note that from the definition of conditional probability we can write the joint in two different ways:</a:t>
            </a:r>
            <a:endParaRPr lang="en-DE" dirty="0"/>
          </a:p>
        </p:txBody>
      </p:sp>
      <p:pic>
        <p:nvPicPr>
          <p:cNvPr id="5" name="Picture 4" descr="\documentclass{article}&#10;\usepackage{amsmath}&#10;\pagestyle{empty}&#10;\begin{document}&#10;\begin{align*}&#10;P(H \&amp; D) &#10;&amp;= P(H \mid D) P(D) \\&#10;&amp;= P(D \mid H) P(H) \\&#10;P(H \mid D) P(D) &#10;&amp;= P(D \mid H) P(H) \\&#10;P(H \mid D) &amp;= \frac{P(D \mid H)P(H)}{P(D)}&#10;\end{align*}&#10;\end{document}" title="IguanaTex Bitmap Display">
            <a:extLst>
              <a:ext uri="{FF2B5EF4-FFF2-40B4-BE49-F238E27FC236}">
                <a16:creationId xmlns:a16="http://schemas.microsoft.com/office/drawing/2014/main" id="{C43C4E4F-50C8-BDE2-FEB3-5511062866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62" y="3854450"/>
            <a:ext cx="4439771" cy="20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B49-860C-D940-4F89-33E39301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Bayes theorem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2354-5490-C78B-47E6-EDB945C9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8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ingredients in Bayes theorem: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likelihood is the probability of the data </a:t>
            </a:r>
            <a:r>
              <a:rPr lang="en-US" i="1" dirty="0"/>
              <a:t>given </a:t>
            </a:r>
            <a:r>
              <a:rPr lang="en-US" dirty="0"/>
              <a:t>the hypothesis (as a function of the hypothesis though!)</a:t>
            </a:r>
          </a:p>
          <a:p>
            <a:pPr lvl="1"/>
            <a:r>
              <a:rPr lang="en-US" dirty="0"/>
              <a:t>How to interpret it?</a:t>
            </a:r>
          </a:p>
          <a:p>
            <a:r>
              <a:rPr lang="en-US" dirty="0"/>
              <a:t>The prior is the probability of the hypothesis NOT conditioned on the data</a:t>
            </a:r>
          </a:p>
          <a:p>
            <a:pPr lvl="1"/>
            <a:r>
              <a:rPr lang="en-US" dirty="0"/>
              <a:t>How to interpret it?</a:t>
            </a:r>
          </a:p>
          <a:p>
            <a:r>
              <a:rPr lang="en-US" dirty="0"/>
              <a:t>The evidence is the probability of the data NOT condition on an H.</a:t>
            </a:r>
          </a:p>
          <a:p>
            <a:pPr lvl="1"/>
            <a:r>
              <a:rPr lang="en-US" dirty="0"/>
              <a:t>How to interpret it?</a:t>
            </a:r>
            <a:endParaRPr lang="en-DE" dirty="0"/>
          </a:p>
        </p:txBody>
      </p:sp>
      <p:pic>
        <p:nvPicPr>
          <p:cNvPr id="8" name="Picture 7" descr="\documentclass{article}&#10;\usepackage{amsmath, mathtools}&#10;\pagestyle{empty}&#10;\begin{document}&#10;\begin{equation*}&#10;P(H \mid D) = &#10;\frac{&#10;\overbrace{P(D \mid H)}^{Likelihood}&#10;\overbrace{P(H)}^{Prior}&#10;}{&#10;\underbrace{P(D)}_{Evidence}&#10;}&#10;\end{equation*}&#10;\end{document}" title="IguanaTex Bitmap Display">
            <a:extLst>
              <a:ext uri="{FF2B5EF4-FFF2-40B4-BE49-F238E27FC236}">
                <a16:creationId xmlns:a16="http://schemas.microsoft.com/office/drawing/2014/main" id="{4C239248-61C6-92A0-802E-88B832BD14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17" y="1992312"/>
            <a:ext cx="3121633" cy="12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B49-860C-D940-4F89-33E39301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Bayes theorem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2354-5490-C78B-47E6-EDB945C9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8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ingredients in Bayes theorem: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Let’s think what happens when we change the components individually.</a:t>
            </a:r>
          </a:p>
          <a:p>
            <a:r>
              <a:rPr lang="en-US" dirty="0"/>
              <a:t>Note that you can rewrite the evidence as a sum! Which one?</a:t>
            </a:r>
          </a:p>
          <a:p>
            <a:pPr lvl="1"/>
            <a:r>
              <a:rPr lang="en-US" dirty="0"/>
              <a:t>This means that if we calculate the numerators for all hypotheses and put them in a vector, and then we normalize the vector (divide it by its sum), we don’t need to explicitly calculate the evidence.</a:t>
            </a:r>
          </a:p>
          <a:p>
            <a:pPr lvl="1"/>
            <a:r>
              <a:rPr lang="en-US" dirty="0"/>
              <a:t>If the space of hypotheses is infinite, it’s often easy to calculate the numerator and hard or impossible to calculate the denominator!</a:t>
            </a:r>
          </a:p>
          <a:p>
            <a:r>
              <a:rPr lang="en-US" dirty="0"/>
              <a:t>Is this all clear?</a:t>
            </a:r>
            <a:endParaRPr lang="en-DE" dirty="0"/>
          </a:p>
        </p:txBody>
      </p:sp>
      <p:pic>
        <p:nvPicPr>
          <p:cNvPr id="8" name="Picture 7" descr="\documentclass{article}&#10;\usepackage{amsmath, mathtools}&#10;\pagestyle{empty}&#10;\begin{document}&#10;\begin{equation*}&#10;P(H \mid D) = &#10;\frac{&#10;\overbrace{P(D \mid H)}^{Likelihood}&#10;\overbrace{P(H)}^{Prior}&#10;}{&#10;\underbrace{P(D)}_{Evidence}&#10;}&#10;\end{equation*}&#10;\end{document}" title="IguanaTex Bitmap Display">
            <a:extLst>
              <a:ext uri="{FF2B5EF4-FFF2-40B4-BE49-F238E27FC236}">
                <a16:creationId xmlns:a16="http://schemas.microsoft.com/office/drawing/2014/main" id="{4C239248-61C6-92A0-802E-88B832BD14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17" y="1992312"/>
            <a:ext cx="3121633" cy="12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0992-8263-60EF-BF86-250FB01F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 vs Bayesian update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74C0-223C-15AB-BB06-113F652E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we apply Bayes theorem to calculate P(H | D), where:</a:t>
            </a:r>
          </a:p>
          <a:p>
            <a:pPr lvl="1"/>
            <a:r>
              <a:rPr lang="en-US" dirty="0"/>
              <a:t>The hypothesis is something about the world we can’t observe directly</a:t>
            </a:r>
          </a:p>
          <a:p>
            <a:pPr lvl="1"/>
            <a:r>
              <a:rPr lang="en-US" dirty="0"/>
              <a:t>The data is something we can observe directly</a:t>
            </a:r>
          </a:p>
          <a:p>
            <a:r>
              <a:rPr lang="en-US" dirty="0"/>
              <a:t>You can think of an application of Bayes theorem as a way of updating one’s model of the world when new data comes in.</a:t>
            </a:r>
          </a:p>
          <a:p>
            <a:r>
              <a:rPr lang="en-US" dirty="0"/>
              <a:t>A prior and a posterior then are relative to </a:t>
            </a:r>
            <a:r>
              <a:rPr lang="en-US" i="1" dirty="0"/>
              <a:t>one update</a:t>
            </a:r>
            <a:endParaRPr lang="en-US" dirty="0"/>
          </a:p>
          <a:p>
            <a:r>
              <a:rPr lang="en-US" dirty="0"/>
              <a:t>So we can think of one application of Bayes’ theorem as an update in the state of knowledge given some data</a:t>
            </a:r>
          </a:p>
          <a:p>
            <a:r>
              <a:rPr lang="en-US" dirty="0"/>
              <a:t>This gives a very natural way of thinking about the way humans could update their picture of unknown quantities given a stream of new evidence.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32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Bayes’ theorem to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CC7-E3AF-4123-95CD-BC1C518C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Suppose we got the following sample from the bag above:</a:t>
            </a:r>
          </a:p>
          <a:p>
            <a:pPr lvl="1"/>
            <a:r>
              <a:rPr lang="en-US" dirty="0"/>
              <a:t>4 blue marbles, 6 red marbles</a:t>
            </a:r>
          </a:p>
          <a:p>
            <a:pPr lvl="1"/>
            <a:r>
              <a:rPr lang="en-US" dirty="0"/>
              <a:t>Let’s calculate the posterior of </a:t>
            </a:r>
            <a:r>
              <a:rPr lang="en-US" i="1" dirty="0"/>
              <a:t>n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Now I observe one more red marble. </a:t>
            </a:r>
          </a:p>
          <a:p>
            <a:pPr lvl="1"/>
            <a:r>
              <a:rPr lang="en-US" dirty="0"/>
              <a:t>What happens?</a:t>
            </a:r>
          </a:p>
          <a:p>
            <a:r>
              <a:rPr lang="en-US" dirty="0"/>
              <a:t>A person tells good jokes 30% of the time, alright jokes 30% of the time and bad jokes 40% of the time. Their friend laughs 10% of the time when it’s a good joke; 3% of the time when it’s okay; and 7% of the time when it’s bad.</a:t>
            </a:r>
          </a:p>
          <a:p>
            <a:pPr lvl="1"/>
            <a:r>
              <a:rPr lang="en-US" dirty="0"/>
              <a:t>What is the probability it was a bad joke if their friend laughs?</a:t>
            </a:r>
          </a:p>
          <a:p>
            <a:pPr lvl="1"/>
            <a:r>
              <a:rPr lang="en-US" dirty="0"/>
              <a:t>What is the probability it was an okay joke if their friend doesn’t laugh?</a:t>
            </a:r>
          </a:p>
          <a:p>
            <a:pPr lvl="1"/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22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CE5C-BDC3-73F2-CDD7-E2901E6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graphs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C72F-33E0-9903-028A-21B33800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9538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Imagine we have a bunch of random variables X, Y, Z</a:t>
            </a:r>
          </a:p>
          <a:p>
            <a:r>
              <a:rPr lang="en-US" dirty="0"/>
              <a:t>This induces a joint distribution P(X, Y, Z)</a:t>
            </a:r>
          </a:p>
          <a:p>
            <a:r>
              <a:rPr lang="en-US" dirty="0"/>
              <a:t>We can factor this in various equivalent ways, e.g.</a:t>
            </a:r>
          </a:p>
          <a:p>
            <a:pPr lvl="1"/>
            <a:r>
              <a:rPr lang="en-US" dirty="0"/>
              <a:t>P(X, Y | Z) P(Z)</a:t>
            </a:r>
          </a:p>
          <a:p>
            <a:pPr lvl="1"/>
            <a:r>
              <a:rPr lang="en-US" dirty="0"/>
              <a:t>P(Y | X, Z) P(X | Z) P(Z)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know that least some of these conditional probs will depend on the way the variables </a:t>
            </a:r>
            <a:r>
              <a:rPr lang="en-US" i="1" dirty="0"/>
              <a:t>causally</a:t>
            </a:r>
            <a:r>
              <a:rPr lang="en-US" dirty="0"/>
              <a:t> influence each other.</a:t>
            </a:r>
          </a:p>
          <a:p>
            <a:r>
              <a:rPr lang="en-US" dirty="0"/>
              <a:t>In a causal graph, we have a node for each variable, and we draw an arrow from A to B </a:t>
            </a:r>
            <a:r>
              <a:rPr lang="en-US" dirty="0" err="1"/>
              <a:t>iff</a:t>
            </a:r>
            <a:r>
              <a:rPr lang="en-US" dirty="0"/>
              <a:t> A causally influences B.</a:t>
            </a:r>
          </a:p>
          <a:p>
            <a:pPr lvl="1"/>
            <a:r>
              <a:rPr lang="en-US" dirty="0"/>
              <a:t>E.g. P(X, Y, Z) = P(Z|Y)P(X|Y)P(Z|X)</a:t>
            </a:r>
          </a:p>
          <a:p>
            <a:r>
              <a:rPr lang="en-US" dirty="0"/>
              <a:t>We can distinguish between seen and unseen variables!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1DC447-AEF5-B286-5EC4-D4A484C27DD8}"/>
              </a:ext>
            </a:extLst>
          </p:cNvPr>
          <p:cNvSpPr/>
          <p:nvPr/>
        </p:nvSpPr>
        <p:spPr>
          <a:xfrm>
            <a:off x="9177337" y="264398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7071ED-897A-3F3A-C9CC-59994199BF97}"/>
              </a:ext>
            </a:extLst>
          </p:cNvPr>
          <p:cNvSpPr/>
          <p:nvPr/>
        </p:nvSpPr>
        <p:spPr>
          <a:xfrm>
            <a:off x="10167938" y="1876424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1461F-40FB-446C-6045-6643BEFBDA07}"/>
              </a:ext>
            </a:extLst>
          </p:cNvPr>
          <p:cNvSpPr/>
          <p:nvPr/>
        </p:nvSpPr>
        <p:spPr>
          <a:xfrm>
            <a:off x="10387013" y="308213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1E745-5BF9-8FF3-F11E-41F00D3AC736}"/>
              </a:ext>
            </a:extLst>
          </p:cNvPr>
          <p:cNvCxnSpPr/>
          <p:nvPr/>
        </p:nvCxnSpPr>
        <p:spPr>
          <a:xfrm>
            <a:off x="9677400" y="3033713"/>
            <a:ext cx="64770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0EC03-3BFD-467D-B8FE-8CD310F460F6}"/>
              </a:ext>
            </a:extLst>
          </p:cNvPr>
          <p:cNvCxnSpPr/>
          <p:nvPr/>
        </p:nvCxnSpPr>
        <p:spPr>
          <a:xfrm>
            <a:off x="9677400" y="2915444"/>
            <a:ext cx="647700" cy="2190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FBB963-9A8A-BDE7-1C99-352AFF5EC28B}"/>
              </a:ext>
            </a:extLst>
          </p:cNvPr>
          <p:cNvGrpSpPr/>
          <p:nvPr/>
        </p:nvGrpSpPr>
        <p:grpSpPr>
          <a:xfrm rot="7313256">
            <a:off x="9553323" y="2271203"/>
            <a:ext cx="647700" cy="337344"/>
            <a:chOff x="8948737" y="3104356"/>
            <a:chExt cx="647700" cy="3373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636E51-CDE9-BB14-070F-89180E9948C4}"/>
                </a:ext>
              </a:extLst>
            </p:cNvPr>
            <p:cNvCxnSpPr/>
            <p:nvPr/>
          </p:nvCxnSpPr>
          <p:spPr>
            <a:xfrm>
              <a:off x="8948737" y="3222625"/>
              <a:ext cx="647700" cy="21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381D58-04FB-9A8C-EA5C-1F5D6992D9A0}"/>
                </a:ext>
              </a:extLst>
            </p:cNvPr>
            <p:cNvCxnSpPr/>
            <p:nvPr/>
          </p:nvCxnSpPr>
          <p:spPr>
            <a:xfrm>
              <a:off x="8948737" y="3104356"/>
              <a:ext cx="647700" cy="21907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4C54B2-992A-2420-8830-05ACA549502C}"/>
              </a:ext>
            </a:extLst>
          </p:cNvPr>
          <p:cNvGrpSpPr/>
          <p:nvPr/>
        </p:nvGrpSpPr>
        <p:grpSpPr>
          <a:xfrm rot="3763026">
            <a:off x="10173470" y="2529681"/>
            <a:ext cx="647700" cy="337344"/>
            <a:chOff x="8948737" y="3104356"/>
            <a:chExt cx="647700" cy="3373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298BEC-3A0D-F646-84AE-744C0A184F7B}"/>
                </a:ext>
              </a:extLst>
            </p:cNvPr>
            <p:cNvCxnSpPr/>
            <p:nvPr/>
          </p:nvCxnSpPr>
          <p:spPr>
            <a:xfrm>
              <a:off x="8948737" y="3222625"/>
              <a:ext cx="647700" cy="21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A7BB6B-B39A-F25D-F317-2D054D8118E5}"/>
                </a:ext>
              </a:extLst>
            </p:cNvPr>
            <p:cNvCxnSpPr/>
            <p:nvPr/>
          </p:nvCxnSpPr>
          <p:spPr>
            <a:xfrm>
              <a:off x="8948737" y="3104356"/>
              <a:ext cx="647700" cy="21907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053BB26-7B4F-F367-127C-1C81D1765443}"/>
              </a:ext>
            </a:extLst>
          </p:cNvPr>
          <p:cNvSpPr/>
          <p:nvPr/>
        </p:nvSpPr>
        <p:spPr>
          <a:xfrm>
            <a:off x="9147850" y="488408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D9D3DA-57D1-F143-008C-29E0CE70D428}"/>
              </a:ext>
            </a:extLst>
          </p:cNvPr>
          <p:cNvSpPr/>
          <p:nvPr/>
        </p:nvSpPr>
        <p:spPr>
          <a:xfrm>
            <a:off x="10138451" y="4116524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D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9B1B0C-9412-973D-F75A-4E998E086DCA}"/>
              </a:ext>
            </a:extLst>
          </p:cNvPr>
          <p:cNvSpPr/>
          <p:nvPr/>
        </p:nvSpPr>
        <p:spPr>
          <a:xfrm>
            <a:off x="10357526" y="532223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B1B89-D2E2-FA88-2BF6-24946D6ABD19}"/>
              </a:ext>
            </a:extLst>
          </p:cNvPr>
          <p:cNvCxnSpPr/>
          <p:nvPr/>
        </p:nvCxnSpPr>
        <p:spPr>
          <a:xfrm>
            <a:off x="9646692" y="5254023"/>
            <a:ext cx="64770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D62F0F-E449-C13B-FCC5-CBF5D0A0C75E}"/>
              </a:ext>
            </a:extLst>
          </p:cNvPr>
          <p:cNvCxnSpPr/>
          <p:nvPr/>
        </p:nvCxnSpPr>
        <p:spPr>
          <a:xfrm rot="7313256">
            <a:off x="9542625" y="4612360"/>
            <a:ext cx="64770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50A9F-E242-EAFC-FEB5-E93C11ACBE4B}"/>
              </a:ext>
            </a:extLst>
          </p:cNvPr>
          <p:cNvCxnSpPr/>
          <p:nvPr/>
        </p:nvCxnSpPr>
        <p:spPr>
          <a:xfrm rot="3763026">
            <a:off x="10125374" y="4832092"/>
            <a:ext cx="64770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0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CE5C-BDC3-73F2-CDD7-E2901E6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generative terms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C72F-33E0-9903-028A-21B33800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Bayesian approach is </a:t>
            </a:r>
            <a:r>
              <a:rPr lang="en-US" i="1" dirty="0"/>
              <a:t>generative</a:t>
            </a:r>
            <a:r>
              <a:rPr lang="en-US" dirty="0"/>
              <a:t>. This means that we imagine the data as being generated by some (unseen) mechanism.</a:t>
            </a:r>
          </a:p>
          <a:p>
            <a:r>
              <a:rPr lang="en-US" dirty="0"/>
              <a:t>In practice, we start with a </a:t>
            </a:r>
            <a:r>
              <a:rPr lang="en-US" i="1" dirty="0"/>
              <a:t>joint </a:t>
            </a:r>
            <a:r>
              <a:rPr lang="en-US" dirty="0"/>
              <a:t>over data and hypotheses: </a:t>
            </a:r>
          </a:p>
          <a:p>
            <a:pPr lvl="1"/>
            <a:r>
              <a:rPr lang="en-US" dirty="0"/>
              <a:t>P(data, hypothesis)</a:t>
            </a:r>
          </a:p>
          <a:p>
            <a:pPr lvl="1"/>
            <a:r>
              <a:rPr lang="en-US" dirty="0"/>
              <a:t>The hypothesis is a combination of values for all the unseen variables</a:t>
            </a:r>
          </a:p>
          <a:p>
            <a:r>
              <a:rPr lang="en-US" dirty="0"/>
              <a:t>Which then factorizes into prior and likelihood 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data|hypothesis</a:t>
            </a:r>
            <a:r>
              <a:rPr lang="en-US" dirty="0"/>
              <a:t>)P(hypothesis)</a:t>
            </a:r>
          </a:p>
          <a:p>
            <a:r>
              <a:rPr lang="en-US" dirty="0"/>
              <a:t>The prior is the distribution we give to the unconditional random variables in the generative mechanism, the likelihood is defined by all the conditional probabilities.</a:t>
            </a:r>
          </a:p>
          <a:p>
            <a:r>
              <a:rPr lang="en-US" dirty="0"/>
              <a:t>We can also give a value to all the unconditional variables in the generative model and do a ‘forward pass’ through the model, i.e. calculate P(D|H)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14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902E-06E7-BF5B-9699-74F9A247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in formal grammars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4A47-F802-E119-66BD-30F9E7FD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think we could use Bayesian inference to learn a sentence in a grammar (the </a:t>
            </a:r>
            <a:r>
              <a:rPr lang="en-US" dirty="0" err="1"/>
              <a:t>LoT</a:t>
            </a:r>
            <a:r>
              <a:rPr lang="en-US" dirty="0"/>
              <a:t>) given some observations?</a:t>
            </a:r>
          </a:p>
          <a:p>
            <a:r>
              <a:rPr lang="en-US" dirty="0"/>
              <a:t>What’s the prior, likelihood, evidence, and posterior?</a:t>
            </a:r>
          </a:p>
          <a:p>
            <a:r>
              <a:rPr lang="en-US" dirty="0"/>
              <a:t>What is going to be the practical problem with this?</a:t>
            </a:r>
          </a:p>
          <a:p>
            <a:endParaRPr lang="en-US" dirty="0"/>
          </a:p>
          <a:p>
            <a:r>
              <a:rPr lang="en-US" dirty="0"/>
              <a:t>Next week we’re going to see how we can partially solve this problem!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23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CE92-6DA4-3223-378D-CD0894D9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5245-5068-7940-17A6-591EC9B2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we have seen a little bit about Bayesian inference.</a:t>
            </a:r>
          </a:p>
          <a:p>
            <a:r>
              <a:rPr lang="en-US" dirty="0"/>
              <a:t>In particular, starting from the concept of a conditional distribution, we have seen how to go from one conditional P(D|H) and a prior P(H) to a posterior P(H|D)</a:t>
            </a:r>
          </a:p>
          <a:p>
            <a:r>
              <a:rPr lang="en-US" dirty="0"/>
              <a:t>This is basically the fundamental idea of Bayesian inference. Everything else is an elaboration on this.</a:t>
            </a:r>
          </a:p>
          <a:p>
            <a:r>
              <a:rPr lang="en-US" dirty="0"/>
              <a:t>A big problem with Bayesian inference is computational: we need clever algorithms to actually find the posterior.</a:t>
            </a:r>
          </a:p>
          <a:p>
            <a:r>
              <a:rPr lang="en-US" dirty="0"/>
              <a:t>Next week we are going to see one such algorithm, the Metropolis-Hastings algorithm.</a:t>
            </a:r>
          </a:p>
          <a:p>
            <a:r>
              <a:rPr lang="en-US" dirty="0"/>
              <a:t>We’ll also see how to apply it to some basic cognitive examples.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10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8354-D889-7801-05FF-B481C85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F62-727C-0A40-E085-F69BC8B9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now learned about how to:</a:t>
            </a:r>
          </a:p>
          <a:p>
            <a:pPr lvl="1"/>
            <a:r>
              <a:rPr lang="en-US" dirty="0"/>
              <a:t>Write a formal grammar for a specific cognitive domain, e.g. music</a:t>
            </a:r>
          </a:p>
          <a:p>
            <a:pPr lvl="1"/>
            <a:r>
              <a:rPr lang="en-US" dirty="0"/>
              <a:t>Write an interpretation function for it that gives each sentence in the grammar a meaning, compositionally.</a:t>
            </a:r>
          </a:p>
          <a:p>
            <a:r>
              <a:rPr lang="en-US" dirty="0"/>
              <a:t>This is cool as it allows us to </a:t>
            </a:r>
            <a:r>
              <a:rPr lang="en-US" i="1" dirty="0"/>
              <a:t>generate</a:t>
            </a:r>
            <a:r>
              <a:rPr lang="en-US" dirty="0"/>
              <a:t> objects from the domain randomly.</a:t>
            </a:r>
          </a:p>
          <a:p>
            <a:r>
              <a:rPr lang="en-US" dirty="0"/>
              <a:t>However, we can’t really do anything useful with this.</a:t>
            </a:r>
          </a:p>
          <a:p>
            <a:r>
              <a:rPr lang="en-US" dirty="0"/>
              <a:t>What we want to do is go the other way:</a:t>
            </a:r>
          </a:p>
          <a:p>
            <a:pPr lvl="1"/>
            <a:r>
              <a:rPr lang="en-US" dirty="0"/>
              <a:t>Start from some object(s) in the domain</a:t>
            </a:r>
          </a:p>
          <a:p>
            <a:pPr lvl="1"/>
            <a:r>
              <a:rPr lang="en-US" dirty="0"/>
              <a:t>Infer what sentence(s) in the </a:t>
            </a:r>
            <a:r>
              <a:rPr lang="en-US" dirty="0" err="1"/>
              <a:t>LoT</a:t>
            </a:r>
            <a:r>
              <a:rPr lang="en-US" dirty="0"/>
              <a:t> generated it / what grammar</a:t>
            </a:r>
          </a:p>
          <a:p>
            <a:r>
              <a:rPr lang="en-US" dirty="0"/>
              <a:t>For this, we are going to need how to go from a generative process and some observations to the probability of hidden causes: Bayesian inference!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7153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 of probability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CC7-E3AF-4123-95CD-BC1C518C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913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It is tempting to say: probability is anything satisfying the probability axioms.</a:t>
            </a:r>
          </a:p>
          <a:p>
            <a:r>
              <a:rPr lang="en-US" dirty="0"/>
              <a:t>Kolmogorov axioms: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 (Non-negativity) P(A) ≥ 0, for all A∈F.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 (Normalization) P(</a:t>
            </a:r>
            <a:r>
              <a:rPr lang="el-GR" b="0" i="0" dirty="0">
                <a:solidFill>
                  <a:srgbClr val="1A1A1A"/>
                </a:solidFill>
                <a:effectLst/>
              </a:rPr>
              <a:t>Ω)=1.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l-GR" b="0" i="0" dirty="0">
                <a:solidFill>
                  <a:srgbClr val="1A1A1A"/>
                </a:solidFill>
                <a:effectLst/>
              </a:rPr>
              <a:t>(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Additivity) P(A∪B)=P(A)+P(B) for all A,B∈F such that A∩B=∅</a:t>
            </a:r>
          </a:p>
          <a:p>
            <a:r>
              <a:rPr lang="en-US" dirty="0"/>
              <a:t>However, this is not very satisfying: we can give a semantics to the Kolmogorov axioms with things that are clearly not probabilities, e.g. normalized weight.</a:t>
            </a:r>
          </a:p>
          <a:p>
            <a:r>
              <a:rPr lang="en-US" dirty="0"/>
              <a:t>And there are other axiomatizations of probability.</a:t>
            </a:r>
          </a:p>
          <a:p>
            <a:r>
              <a:rPr lang="en-US" dirty="0"/>
              <a:t>It seems like we need to first decide on some notion of probability to then formalize it.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93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E1F5-F4A8-E9CD-5067-DF5CF542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interpretations (SEP)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7004-755E-EAC5-6CF7-E47E66EC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Classical / logical / evidential</a:t>
            </a:r>
            <a:r>
              <a:rPr lang="en-US" dirty="0"/>
              <a:t>: An epistemological concept, which is meant to measure objective evidential support relations. For example, “in light of the relevant seismological and geological data, California will probably experience a major earthquake this decade”.</a:t>
            </a:r>
          </a:p>
          <a:p>
            <a:r>
              <a:rPr lang="en-US" i="1" dirty="0"/>
              <a:t>Frequentist</a:t>
            </a:r>
            <a:r>
              <a:rPr lang="en-US" dirty="0"/>
              <a:t>: A physical concept that applies to various systems in the world, independently of what anyone thinks. For example, “a particular radium atom will probably decay within 10,000 years”.</a:t>
            </a:r>
          </a:p>
          <a:p>
            <a:r>
              <a:rPr lang="en-US" i="1" dirty="0"/>
              <a:t>Subjective:</a:t>
            </a:r>
            <a:r>
              <a:rPr lang="en-US" dirty="0"/>
              <a:t> The concept of an agent’s degree of confidence, a graded belief. For example, “I am not sure that it will rain in Canberra this week, but it probably will.”</a:t>
            </a:r>
          </a:p>
          <a:p>
            <a:r>
              <a:rPr lang="en-US" dirty="0"/>
              <a:t>Typically, Bayesian probability is associated with the subjective view!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95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8973-AB02-0B53-B1BC-235B037C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joint to conditional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839DC-4190-5CFE-8123-AC3F90B5CE22}"/>
              </a:ext>
            </a:extLst>
          </p:cNvPr>
          <p:cNvSpPr/>
          <p:nvPr/>
        </p:nvSpPr>
        <p:spPr>
          <a:xfrm>
            <a:off x="2546611" y="1669296"/>
            <a:ext cx="1930400" cy="32173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481F9E-D6D6-E0FD-97A6-A68ADB6158DB}"/>
              </a:ext>
            </a:extLst>
          </p:cNvPr>
          <p:cNvSpPr/>
          <p:nvPr/>
        </p:nvSpPr>
        <p:spPr>
          <a:xfrm>
            <a:off x="7796678" y="1669296"/>
            <a:ext cx="1580849" cy="33818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3B07F-2BF6-DAFE-76BF-29C896DD78F6}"/>
              </a:ext>
            </a:extLst>
          </p:cNvPr>
          <p:cNvSpPr txBox="1"/>
          <p:nvPr/>
        </p:nvSpPr>
        <p:spPr>
          <a:xfrm>
            <a:off x="8410381" y="2084554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C150A-91A5-7611-612D-8AB78C9B14A0}"/>
              </a:ext>
            </a:extLst>
          </p:cNvPr>
          <p:cNvGrpSpPr/>
          <p:nvPr/>
        </p:nvGrpSpPr>
        <p:grpSpPr>
          <a:xfrm>
            <a:off x="2949381" y="2133753"/>
            <a:ext cx="414869" cy="369332"/>
            <a:chOff x="2633131" y="2951238"/>
            <a:chExt cx="414869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04F4BB-B4A9-BB10-016F-DE5C17A501A1}"/>
                </a:ext>
              </a:extLst>
            </p:cNvPr>
            <p:cNvSpPr/>
            <p:nvPr/>
          </p:nvSpPr>
          <p:spPr>
            <a:xfrm>
              <a:off x="2912533" y="2951238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B9EA7-DB3A-5CD0-16D2-17989E76C1B3}"/>
                </a:ext>
              </a:extLst>
            </p:cNvPr>
            <p:cNvSpPr txBox="1"/>
            <p:nvPr/>
          </p:nvSpPr>
          <p:spPr>
            <a:xfrm>
              <a:off x="2633131" y="2951238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en-D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0E1A3-0641-91C2-CEA8-2940555EB45B}"/>
              </a:ext>
            </a:extLst>
          </p:cNvPr>
          <p:cNvGrpSpPr/>
          <p:nvPr/>
        </p:nvGrpSpPr>
        <p:grpSpPr>
          <a:xfrm>
            <a:off x="3485199" y="2718737"/>
            <a:ext cx="457203" cy="369332"/>
            <a:chOff x="3168949" y="3536222"/>
            <a:chExt cx="457203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CD5C44-D5D6-D115-44B4-B30927B05302}"/>
                </a:ext>
              </a:extLst>
            </p:cNvPr>
            <p:cNvSpPr/>
            <p:nvPr/>
          </p:nvSpPr>
          <p:spPr>
            <a:xfrm>
              <a:off x="3490685" y="3598334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A8B922-A0D8-6EC6-640E-BBD8DC883088}"/>
                </a:ext>
              </a:extLst>
            </p:cNvPr>
            <p:cNvSpPr txBox="1"/>
            <p:nvPr/>
          </p:nvSpPr>
          <p:spPr>
            <a:xfrm>
              <a:off x="3168949" y="3536222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en-DE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5F4935-557E-E306-9E8A-987CF54E17DD}"/>
              </a:ext>
            </a:extLst>
          </p:cNvPr>
          <p:cNvGrpSpPr/>
          <p:nvPr/>
        </p:nvGrpSpPr>
        <p:grpSpPr>
          <a:xfrm>
            <a:off x="2832541" y="3482493"/>
            <a:ext cx="398662" cy="369332"/>
            <a:chOff x="2516291" y="4299978"/>
            <a:chExt cx="398662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569190-8842-794D-3B0D-89032434DDE8}"/>
                </a:ext>
              </a:extLst>
            </p:cNvPr>
            <p:cNvSpPr/>
            <p:nvPr/>
          </p:nvSpPr>
          <p:spPr>
            <a:xfrm>
              <a:off x="2779486" y="4327676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4D71F-72A9-C68B-F861-FF66284F0AD6}"/>
                </a:ext>
              </a:extLst>
            </p:cNvPr>
            <p:cNvSpPr txBox="1"/>
            <p:nvPr/>
          </p:nvSpPr>
          <p:spPr>
            <a:xfrm>
              <a:off x="2516291" y="4299978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DE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1D4BA-124E-8525-BD76-84C5BF99C157}"/>
              </a:ext>
            </a:extLst>
          </p:cNvPr>
          <p:cNvGrpSpPr/>
          <p:nvPr/>
        </p:nvGrpSpPr>
        <p:grpSpPr>
          <a:xfrm>
            <a:off x="3296516" y="4150868"/>
            <a:ext cx="435428" cy="369332"/>
            <a:chOff x="2980266" y="4968353"/>
            <a:chExt cx="435428" cy="36933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21BECA-705C-2651-EB3C-4B855F22EACC}"/>
                </a:ext>
              </a:extLst>
            </p:cNvPr>
            <p:cNvSpPr/>
            <p:nvPr/>
          </p:nvSpPr>
          <p:spPr>
            <a:xfrm>
              <a:off x="3280227" y="5005009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D4A14B-832F-263A-CFA8-7734FF6BBEE1}"/>
                </a:ext>
              </a:extLst>
            </p:cNvPr>
            <p:cNvSpPr txBox="1"/>
            <p:nvPr/>
          </p:nvSpPr>
          <p:spPr>
            <a:xfrm>
              <a:off x="2980266" y="4968353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en-DE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09E362-47B2-DD6F-34F1-DF0259FC2AF3}"/>
              </a:ext>
            </a:extLst>
          </p:cNvPr>
          <p:cNvSpPr txBox="1"/>
          <p:nvPr/>
        </p:nvSpPr>
        <p:spPr>
          <a:xfrm>
            <a:off x="8408093" y="2749953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DE" dirty="0"/>
          </a:p>
        </p:txBody>
      </p:sp>
      <p:pic>
        <p:nvPicPr>
          <p:cNvPr id="62" name="Picture 61" descr="\documentclass{article}&#10;\usepackage{amsmath}&#10;\pagestyle{empty}&#10;\begin{document}&#10;$P(X=x, Y=y) = P(\{\omega \mid X(\omega) = x \land Y(\omega) = y \})$&#10;\end{document}" title="IguanaTex Bitmap Display">
            <a:extLst>
              <a:ext uri="{FF2B5EF4-FFF2-40B4-BE49-F238E27FC236}">
                <a16:creationId xmlns:a16="http://schemas.microsoft.com/office/drawing/2014/main" id="{B2ABC168-8CA3-DDA8-FDB5-D545EAD7CE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" y="5548080"/>
            <a:ext cx="4921015" cy="223885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C929A370-56EC-7A2A-4434-7FFC89E95602}"/>
              </a:ext>
            </a:extLst>
          </p:cNvPr>
          <p:cNvSpPr/>
          <p:nvPr/>
        </p:nvSpPr>
        <p:spPr>
          <a:xfrm>
            <a:off x="3439239" y="1669296"/>
            <a:ext cx="5111449" cy="991809"/>
          </a:xfrm>
          <a:prstGeom prst="arc">
            <a:avLst>
              <a:gd name="adj1" fmla="val 10889771"/>
              <a:gd name="adj2" fmla="val 2146558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21D8E86-AAE5-3C27-C3E4-C19F0F3B0874}"/>
              </a:ext>
            </a:extLst>
          </p:cNvPr>
          <p:cNvSpPr/>
          <p:nvPr/>
        </p:nvSpPr>
        <p:spPr>
          <a:xfrm rot="21150268">
            <a:off x="3929639" y="2192372"/>
            <a:ext cx="4571046" cy="670390"/>
          </a:xfrm>
          <a:prstGeom prst="arc">
            <a:avLst>
              <a:gd name="adj1" fmla="val 10889771"/>
              <a:gd name="adj2" fmla="val 2146558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78D52AE-5B52-8B5F-CF74-8FC3962FBE70}"/>
              </a:ext>
            </a:extLst>
          </p:cNvPr>
          <p:cNvSpPr/>
          <p:nvPr/>
        </p:nvSpPr>
        <p:spPr>
          <a:xfrm rot="21239716">
            <a:off x="3192130" y="2825873"/>
            <a:ext cx="5381223" cy="830168"/>
          </a:xfrm>
          <a:prstGeom prst="arc">
            <a:avLst>
              <a:gd name="adj1" fmla="val 10889771"/>
              <a:gd name="adj2" fmla="val 2137413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u="sng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2B6A6A3-0745-7519-9883-503915E5C880}"/>
              </a:ext>
            </a:extLst>
          </p:cNvPr>
          <p:cNvSpPr/>
          <p:nvPr/>
        </p:nvSpPr>
        <p:spPr>
          <a:xfrm rot="20797610">
            <a:off x="3694950" y="3262787"/>
            <a:ext cx="4737547" cy="670390"/>
          </a:xfrm>
          <a:prstGeom prst="arc">
            <a:avLst>
              <a:gd name="adj1" fmla="val 10889771"/>
              <a:gd name="adj2" fmla="val 2146558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4" name="Picture 63" descr="\documentclass{article}&#10;\usepackage{amsmath}&#10;\pagestyle{empty}&#10;\begin{document}&#10;&#10;&#10;$P(X=0, Y=4) = P(\{ c \})$&#10;&#10;&#10;\end{document}" title="IguanaTex Bitmap Display">
            <a:extLst>
              <a:ext uri="{FF2B5EF4-FFF2-40B4-BE49-F238E27FC236}">
                <a16:creationId xmlns:a16="http://schemas.microsoft.com/office/drawing/2014/main" id="{912BFD29-F96D-EAB6-5446-2C9C38DE7C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2" y="6079734"/>
            <a:ext cx="2568738" cy="2243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4331081-5711-1D86-C399-C40A508AA884}"/>
              </a:ext>
            </a:extLst>
          </p:cNvPr>
          <p:cNvSpPr txBox="1"/>
          <p:nvPr/>
        </p:nvSpPr>
        <p:spPr>
          <a:xfrm>
            <a:off x="8402572" y="3418397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A5E48-7E44-B6FA-5DA9-8189261C7757}"/>
              </a:ext>
            </a:extLst>
          </p:cNvPr>
          <p:cNvSpPr txBox="1"/>
          <p:nvPr/>
        </p:nvSpPr>
        <p:spPr>
          <a:xfrm>
            <a:off x="8381714" y="4144329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31A6C84-3892-0081-EA6A-1119D3A8A669}"/>
              </a:ext>
            </a:extLst>
          </p:cNvPr>
          <p:cNvSpPr/>
          <p:nvPr/>
        </p:nvSpPr>
        <p:spPr>
          <a:xfrm rot="958863">
            <a:off x="3358898" y="2410131"/>
            <a:ext cx="5176772" cy="991809"/>
          </a:xfrm>
          <a:prstGeom prst="arc">
            <a:avLst>
              <a:gd name="adj1" fmla="val 10889771"/>
              <a:gd name="adj2" fmla="val 21465587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0432166-10D0-BF33-B76B-030D470FE16B}"/>
              </a:ext>
            </a:extLst>
          </p:cNvPr>
          <p:cNvSpPr/>
          <p:nvPr/>
        </p:nvSpPr>
        <p:spPr>
          <a:xfrm rot="1106196">
            <a:off x="3874519" y="3171255"/>
            <a:ext cx="4715335" cy="991809"/>
          </a:xfrm>
          <a:prstGeom prst="arc">
            <a:avLst>
              <a:gd name="adj1" fmla="val 10889771"/>
              <a:gd name="adj2" fmla="val 21277589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5CB46E-8BC3-6F59-D83D-A24CE020EC9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838695" y="2269220"/>
            <a:ext cx="4571686" cy="19183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4AE129-80D0-0B66-77E0-CFB494BC39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322399" y="3524571"/>
            <a:ext cx="5059315" cy="8044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documentclass{article}&#10;\usepackage{amsmath}&#10;\pagestyle{empty}&#10;\begin{document}&#10;$$&#10;P(X=x \mid Y=y) = \frac{&#10;P(\{\omega \mid X(\omega) = x \land Y(\omega) = y \})&#10;}{&#10;P(\{ \omega \mid Y(\omega) = y \})&#10;}&#10;$$&#10;\end{document}" title="IguanaTex Bitmap Display">
            <a:extLst>
              <a:ext uri="{FF2B5EF4-FFF2-40B4-BE49-F238E27FC236}">
                <a16:creationId xmlns:a16="http://schemas.microsoft.com/office/drawing/2014/main" id="{99741076-3691-666D-D639-B3626BE50B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23" y="5664031"/>
            <a:ext cx="5057622" cy="5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8973-AB02-0B53-B1BC-235B037C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joint to conditional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839DC-4190-5CFE-8123-AC3F90B5CE22}"/>
              </a:ext>
            </a:extLst>
          </p:cNvPr>
          <p:cNvSpPr/>
          <p:nvPr/>
        </p:nvSpPr>
        <p:spPr>
          <a:xfrm>
            <a:off x="2546611" y="1669296"/>
            <a:ext cx="1930400" cy="32173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481F9E-D6D6-E0FD-97A6-A68ADB6158DB}"/>
              </a:ext>
            </a:extLst>
          </p:cNvPr>
          <p:cNvSpPr/>
          <p:nvPr/>
        </p:nvSpPr>
        <p:spPr>
          <a:xfrm>
            <a:off x="7796678" y="1669296"/>
            <a:ext cx="1580849" cy="33818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3B07F-2BF6-DAFE-76BF-29C896DD78F6}"/>
              </a:ext>
            </a:extLst>
          </p:cNvPr>
          <p:cNvSpPr txBox="1"/>
          <p:nvPr/>
        </p:nvSpPr>
        <p:spPr>
          <a:xfrm>
            <a:off x="8410381" y="2084554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C150A-91A5-7611-612D-8AB78C9B14A0}"/>
              </a:ext>
            </a:extLst>
          </p:cNvPr>
          <p:cNvGrpSpPr/>
          <p:nvPr/>
        </p:nvGrpSpPr>
        <p:grpSpPr>
          <a:xfrm>
            <a:off x="2949381" y="2133753"/>
            <a:ext cx="414869" cy="369332"/>
            <a:chOff x="2633131" y="2951238"/>
            <a:chExt cx="414869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04F4BB-B4A9-BB10-016F-DE5C17A501A1}"/>
                </a:ext>
              </a:extLst>
            </p:cNvPr>
            <p:cNvSpPr/>
            <p:nvPr/>
          </p:nvSpPr>
          <p:spPr>
            <a:xfrm>
              <a:off x="2912533" y="2951238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B9EA7-DB3A-5CD0-16D2-17989E76C1B3}"/>
                </a:ext>
              </a:extLst>
            </p:cNvPr>
            <p:cNvSpPr txBox="1"/>
            <p:nvPr/>
          </p:nvSpPr>
          <p:spPr>
            <a:xfrm>
              <a:off x="2633131" y="2951238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en-D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0E1A3-0641-91C2-CEA8-2940555EB45B}"/>
              </a:ext>
            </a:extLst>
          </p:cNvPr>
          <p:cNvGrpSpPr/>
          <p:nvPr/>
        </p:nvGrpSpPr>
        <p:grpSpPr>
          <a:xfrm>
            <a:off x="3485199" y="2718737"/>
            <a:ext cx="457203" cy="369332"/>
            <a:chOff x="3168949" y="3536222"/>
            <a:chExt cx="457203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CD5C44-D5D6-D115-44B4-B30927B05302}"/>
                </a:ext>
              </a:extLst>
            </p:cNvPr>
            <p:cNvSpPr/>
            <p:nvPr/>
          </p:nvSpPr>
          <p:spPr>
            <a:xfrm>
              <a:off x="3490685" y="3598334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A8B922-A0D8-6EC6-640E-BBD8DC883088}"/>
                </a:ext>
              </a:extLst>
            </p:cNvPr>
            <p:cNvSpPr txBox="1"/>
            <p:nvPr/>
          </p:nvSpPr>
          <p:spPr>
            <a:xfrm>
              <a:off x="3168949" y="3536222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en-DE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5F4935-557E-E306-9E8A-987CF54E17DD}"/>
              </a:ext>
            </a:extLst>
          </p:cNvPr>
          <p:cNvGrpSpPr/>
          <p:nvPr/>
        </p:nvGrpSpPr>
        <p:grpSpPr>
          <a:xfrm>
            <a:off x="2832541" y="3482493"/>
            <a:ext cx="398662" cy="369332"/>
            <a:chOff x="2516291" y="4299978"/>
            <a:chExt cx="398662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569190-8842-794D-3B0D-89032434DDE8}"/>
                </a:ext>
              </a:extLst>
            </p:cNvPr>
            <p:cNvSpPr/>
            <p:nvPr/>
          </p:nvSpPr>
          <p:spPr>
            <a:xfrm>
              <a:off x="2779486" y="4327676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4D71F-72A9-C68B-F861-FF66284F0AD6}"/>
                </a:ext>
              </a:extLst>
            </p:cNvPr>
            <p:cNvSpPr txBox="1"/>
            <p:nvPr/>
          </p:nvSpPr>
          <p:spPr>
            <a:xfrm>
              <a:off x="2516291" y="4299978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DE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1D4BA-124E-8525-BD76-84C5BF99C157}"/>
              </a:ext>
            </a:extLst>
          </p:cNvPr>
          <p:cNvGrpSpPr/>
          <p:nvPr/>
        </p:nvGrpSpPr>
        <p:grpSpPr>
          <a:xfrm>
            <a:off x="3296516" y="4150868"/>
            <a:ext cx="435428" cy="369332"/>
            <a:chOff x="2980266" y="4968353"/>
            <a:chExt cx="435428" cy="36933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21BECA-705C-2651-EB3C-4B855F22EACC}"/>
                </a:ext>
              </a:extLst>
            </p:cNvPr>
            <p:cNvSpPr/>
            <p:nvPr/>
          </p:nvSpPr>
          <p:spPr>
            <a:xfrm>
              <a:off x="3280227" y="5005009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D4A14B-832F-263A-CFA8-7734FF6BBEE1}"/>
                </a:ext>
              </a:extLst>
            </p:cNvPr>
            <p:cNvSpPr txBox="1"/>
            <p:nvPr/>
          </p:nvSpPr>
          <p:spPr>
            <a:xfrm>
              <a:off x="2980266" y="4968353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en-DE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09E362-47B2-DD6F-34F1-DF0259FC2AF3}"/>
              </a:ext>
            </a:extLst>
          </p:cNvPr>
          <p:cNvSpPr txBox="1"/>
          <p:nvPr/>
        </p:nvSpPr>
        <p:spPr>
          <a:xfrm>
            <a:off x="8408093" y="2749953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DE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78D52AE-5B52-8B5F-CF74-8FC3962FBE70}"/>
              </a:ext>
            </a:extLst>
          </p:cNvPr>
          <p:cNvSpPr/>
          <p:nvPr/>
        </p:nvSpPr>
        <p:spPr>
          <a:xfrm rot="21239716">
            <a:off x="3192130" y="2825873"/>
            <a:ext cx="5381223" cy="830168"/>
          </a:xfrm>
          <a:prstGeom prst="arc">
            <a:avLst>
              <a:gd name="adj1" fmla="val 10889771"/>
              <a:gd name="adj2" fmla="val 2137413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u="sn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1081-5711-1D86-C399-C40A508AA884}"/>
              </a:ext>
            </a:extLst>
          </p:cNvPr>
          <p:cNvSpPr txBox="1"/>
          <p:nvPr/>
        </p:nvSpPr>
        <p:spPr>
          <a:xfrm>
            <a:off x="8402572" y="3418397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A5E48-7E44-B6FA-5DA9-8189261C7757}"/>
              </a:ext>
            </a:extLst>
          </p:cNvPr>
          <p:cNvSpPr txBox="1"/>
          <p:nvPr/>
        </p:nvSpPr>
        <p:spPr>
          <a:xfrm>
            <a:off x="8381714" y="4144329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0432166-10D0-BF33-B76B-030D470FE16B}"/>
              </a:ext>
            </a:extLst>
          </p:cNvPr>
          <p:cNvSpPr/>
          <p:nvPr/>
        </p:nvSpPr>
        <p:spPr>
          <a:xfrm rot="1106196">
            <a:off x="3874519" y="3171255"/>
            <a:ext cx="4715335" cy="991809"/>
          </a:xfrm>
          <a:prstGeom prst="arc">
            <a:avLst>
              <a:gd name="adj1" fmla="val 10889771"/>
              <a:gd name="adj2" fmla="val 21277589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4AE129-80D0-0B66-77E0-CFB494BC39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322399" y="3524571"/>
            <a:ext cx="5059315" cy="8044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$$&#10;P(X=0 \mid Y=4) = \frac{&#10;P(\{ c \}) &#10;}{&#10;P(\{ b, c \})&#10;}&#10;$$&#10;\end{document}" title="IguanaTex Bitmap Display">
            <a:extLst>
              <a:ext uri="{FF2B5EF4-FFF2-40B4-BE49-F238E27FC236}">
                <a16:creationId xmlns:a16="http://schemas.microsoft.com/office/drawing/2014/main" id="{F3E66BDE-6E87-0EF9-806B-AADE01EF72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38" y="5596702"/>
            <a:ext cx="2897495" cy="5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8973-AB02-0B53-B1BC-235B037C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joint to conditional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839DC-4190-5CFE-8123-AC3F90B5CE22}"/>
              </a:ext>
            </a:extLst>
          </p:cNvPr>
          <p:cNvSpPr/>
          <p:nvPr/>
        </p:nvSpPr>
        <p:spPr>
          <a:xfrm>
            <a:off x="2546611" y="1669296"/>
            <a:ext cx="1930400" cy="32173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481F9E-D6D6-E0FD-97A6-A68ADB6158DB}"/>
              </a:ext>
            </a:extLst>
          </p:cNvPr>
          <p:cNvSpPr/>
          <p:nvPr/>
        </p:nvSpPr>
        <p:spPr>
          <a:xfrm>
            <a:off x="7796678" y="1669296"/>
            <a:ext cx="1580849" cy="33818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3B07F-2BF6-DAFE-76BF-29C896DD78F6}"/>
              </a:ext>
            </a:extLst>
          </p:cNvPr>
          <p:cNvSpPr txBox="1"/>
          <p:nvPr/>
        </p:nvSpPr>
        <p:spPr>
          <a:xfrm>
            <a:off x="8410381" y="2084554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C150A-91A5-7611-612D-8AB78C9B14A0}"/>
              </a:ext>
            </a:extLst>
          </p:cNvPr>
          <p:cNvGrpSpPr/>
          <p:nvPr/>
        </p:nvGrpSpPr>
        <p:grpSpPr>
          <a:xfrm>
            <a:off x="2949381" y="2133753"/>
            <a:ext cx="414869" cy="369332"/>
            <a:chOff x="2633131" y="2951238"/>
            <a:chExt cx="414869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04F4BB-B4A9-BB10-016F-DE5C17A501A1}"/>
                </a:ext>
              </a:extLst>
            </p:cNvPr>
            <p:cNvSpPr/>
            <p:nvPr/>
          </p:nvSpPr>
          <p:spPr>
            <a:xfrm>
              <a:off x="2912533" y="2951238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B9EA7-DB3A-5CD0-16D2-17989E76C1B3}"/>
                </a:ext>
              </a:extLst>
            </p:cNvPr>
            <p:cNvSpPr txBox="1"/>
            <p:nvPr/>
          </p:nvSpPr>
          <p:spPr>
            <a:xfrm>
              <a:off x="2633131" y="2951238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en-D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0E1A3-0641-91C2-CEA8-2940555EB45B}"/>
              </a:ext>
            </a:extLst>
          </p:cNvPr>
          <p:cNvGrpSpPr/>
          <p:nvPr/>
        </p:nvGrpSpPr>
        <p:grpSpPr>
          <a:xfrm>
            <a:off x="3485199" y="2718737"/>
            <a:ext cx="457203" cy="369332"/>
            <a:chOff x="3168949" y="3536222"/>
            <a:chExt cx="457203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CD5C44-D5D6-D115-44B4-B30927B05302}"/>
                </a:ext>
              </a:extLst>
            </p:cNvPr>
            <p:cNvSpPr/>
            <p:nvPr/>
          </p:nvSpPr>
          <p:spPr>
            <a:xfrm>
              <a:off x="3490685" y="3598334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A8B922-A0D8-6EC6-640E-BBD8DC883088}"/>
                </a:ext>
              </a:extLst>
            </p:cNvPr>
            <p:cNvSpPr txBox="1"/>
            <p:nvPr/>
          </p:nvSpPr>
          <p:spPr>
            <a:xfrm>
              <a:off x="3168949" y="3536222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en-DE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5F4935-557E-E306-9E8A-987CF54E17DD}"/>
              </a:ext>
            </a:extLst>
          </p:cNvPr>
          <p:cNvGrpSpPr/>
          <p:nvPr/>
        </p:nvGrpSpPr>
        <p:grpSpPr>
          <a:xfrm>
            <a:off x="2832541" y="3482493"/>
            <a:ext cx="398662" cy="369332"/>
            <a:chOff x="2516291" y="4299978"/>
            <a:chExt cx="398662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569190-8842-794D-3B0D-89032434DDE8}"/>
                </a:ext>
              </a:extLst>
            </p:cNvPr>
            <p:cNvSpPr/>
            <p:nvPr/>
          </p:nvSpPr>
          <p:spPr>
            <a:xfrm>
              <a:off x="2779486" y="4327676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4D71F-72A9-C68B-F861-FF66284F0AD6}"/>
                </a:ext>
              </a:extLst>
            </p:cNvPr>
            <p:cNvSpPr txBox="1"/>
            <p:nvPr/>
          </p:nvSpPr>
          <p:spPr>
            <a:xfrm>
              <a:off x="2516291" y="4299978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DE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1D4BA-124E-8525-BD76-84C5BF99C157}"/>
              </a:ext>
            </a:extLst>
          </p:cNvPr>
          <p:cNvGrpSpPr/>
          <p:nvPr/>
        </p:nvGrpSpPr>
        <p:grpSpPr>
          <a:xfrm>
            <a:off x="3296516" y="4150868"/>
            <a:ext cx="435428" cy="369332"/>
            <a:chOff x="2980266" y="4968353"/>
            <a:chExt cx="435428" cy="36933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21BECA-705C-2651-EB3C-4B855F22EACC}"/>
                </a:ext>
              </a:extLst>
            </p:cNvPr>
            <p:cNvSpPr/>
            <p:nvPr/>
          </p:nvSpPr>
          <p:spPr>
            <a:xfrm>
              <a:off x="3280227" y="5005009"/>
              <a:ext cx="135467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D4A14B-832F-263A-CFA8-7734FF6BBEE1}"/>
                </a:ext>
              </a:extLst>
            </p:cNvPr>
            <p:cNvSpPr txBox="1"/>
            <p:nvPr/>
          </p:nvSpPr>
          <p:spPr>
            <a:xfrm>
              <a:off x="2980266" y="4968353"/>
              <a:ext cx="35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en-DE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09E362-47B2-DD6F-34F1-DF0259FC2AF3}"/>
              </a:ext>
            </a:extLst>
          </p:cNvPr>
          <p:cNvSpPr txBox="1"/>
          <p:nvPr/>
        </p:nvSpPr>
        <p:spPr>
          <a:xfrm>
            <a:off x="8408093" y="2749953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DE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78D52AE-5B52-8B5F-CF74-8FC3962FBE70}"/>
              </a:ext>
            </a:extLst>
          </p:cNvPr>
          <p:cNvSpPr/>
          <p:nvPr/>
        </p:nvSpPr>
        <p:spPr>
          <a:xfrm rot="21239716">
            <a:off x="3192130" y="2825873"/>
            <a:ext cx="5381223" cy="830168"/>
          </a:xfrm>
          <a:prstGeom prst="arc">
            <a:avLst>
              <a:gd name="adj1" fmla="val 10889771"/>
              <a:gd name="adj2" fmla="val 2137413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u="sng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2B6A6A3-0745-7519-9883-503915E5C880}"/>
              </a:ext>
            </a:extLst>
          </p:cNvPr>
          <p:cNvSpPr/>
          <p:nvPr/>
        </p:nvSpPr>
        <p:spPr>
          <a:xfrm rot="20797610">
            <a:off x="3694950" y="3262787"/>
            <a:ext cx="4737547" cy="670390"/>
          </a:xfrm>
          <a:prstGeom prst="arc">
            <a:avLst>
              <a:gd name="adj1" fmla="val 10889771"/>
              <a:gd name="adj2" fmla="val 2146558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1081-5711-1D86-C399-C40A508AA884}"/>
              </a:ext>
            </a:extLst>
          </p:cNvPr>
          <p:cNvSpPr txBox="1"/>
          <p:nvPr/>
        </p:nvSpPr>
        <p:spPr>
          <a:xfrm>
            <a:off x="8402572" y="3418397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A5E48-7E44-B6FA-5DA9-8189261C7757}"/>
              </a:ext>
            </a:extLst>
          </p:cNvPr>
          <p:cNvSpPr txBox="1"/>
          <p:nvPr/>
        </p:nvSpPr>
        <p:spPr>
          <a:xfrm>
            <a:off x="8381714" y="4144329"/>
            <a:ext cx="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4AE129-80D0-0B66-77E0-CFB494BC39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322399" y="3524571"/>
            <a:ext cx="5059315" cy="8044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pagestyle{empty}&#10;\begin{document}&#10;$$&#10;P(Y=4 \mid X=0) = \frac{&#10;P(\{ c \}) &#10;}{&#10;P(\{ c, d \})&#10;}&#10;$$&#10;\end{document}" title="IguanaTex Bitmap Display">
            <a:extLst>
              <a:ext uri="{FF2B5EF4-FFF2-40B4-BE49-F238E27FC236}">
                <a16:creationId xmlns:a16="http://schemas.microsoft.com/office/drawing/2014/main" id="{F33EA2DD-A9D6-53BB-CB8E-D6A9C121BA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70" y="5596061"/>
            <a:ext cx="2919432" cy="5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4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06A-9529-EC6D-8718-9EA2AF1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to Bayes theorem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CE7F-E10D-9C67-C48C-AAF30537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see that the numerator in the calculations for P(X=</a:t>
            </a:r>
            <a:r>
              <a:rPr lang="en-US" dirty="0" err="1"/>
              <a:t>x|Y</a:t>
            </a:r>
            <a:r>
              <a:rPr lang="en-US" dirty="0"/>
              <a:t>=y) and P(Y=</a:t>
            </a:r>
            <a:r>
              <a:rPr lang="en-US" dirty="0" err="1"/>
              <a:t>y|X</a:t>
            </a:r>
            <a:r>
              <a:rPr lang="en-US" dirty="0"/>
              <a:t>=x) is the same, namely: the set of events that satisfy both!</a:t>
            </a:r>
          </a:p>
          <a:p>
            <a:r>
              <a:rPr lang="en-US" dirty="0"/>
              <a:t>But the </a:t>
            </a:r>
            <a:r>
              <a:rPr lang="en-US" dirty="0" err="1"/>
              <a:t>denumerator</a:t>
            </a:r>
            <a:r>
              <a:rPr lang="en-US" dirty="0"/>
              <a:t> changes in the two expressions: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P(X=</a:t>
            </a:r>
            <a:r>
              <a:rPr lang="en-US" dirty="0" err="1"/>
              <a:t>x|Y</a:t>
            </a:r>
            <a:r>
              <a:rPr lang="en-US" dirty="0"/>
              <a:t>=y) it’s the probability of the set of events that are y</a:t>
            </a:r>
          </a:p>
          <a:p>
            <a:pPr lvl="1"/>
            <a:r>
              <a:rPr lang="en-US" dirty="0"/>
              <a:t>P(Y=</a:t>
            </a:r>
            <a:r>
              <a:rPr lang="en-US" dirty="0" err="1"/>
              <a:t>y|X</a:t>
            </a:r>
            <a:r>
              <a:rPr lang="en-US" dirty="0"/>
              <a:t>=x) it’s the probability of the set of events that are x</a:t>
            </a:r>
          </a:p>
          <a:p>
            <a:r>
              <a:rPr lang="en-US" dirty="0"/>
              <a:t>Going from one to the other gives us Bayes theorem:</a:t>
            </a:r>
          </a:p>
          <a:p>
            <a:pPr lvl="1"/>
            <a:endParaRPr lang="en-US" dirty="0"/>
          </a:p>
        </p:txBody>
      </p:sp>
      <p:pic>
        <p:nvPicPr>
          <p:cNvPr id="4" name="Picture 3" descr="\documentclass{article}&#10;\usepackage{amsmath}&#10;\pagestyle{empty}&#10;\begin{document}&#10;$$&#10;P(X=0 \mid Y=4) = \frac{&#10;P(\{ c \}) &#10;}{&#10;P(\{ b, c \})&#10;}&#10;$$&#10;\end{document}" title="IguanaTex Bitmap Display">
            <a:extLst>
              <a:ext uri="{FF2B5EF4-FFF2-40B4-BE49-F238E27FC236}">
                <a16:creationId xmlns:a16="http://schemas.microsoft.com/office/drawing/2014/main" id="{0630E807-A0C5-24C7-DBEA-6AFBD8B757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63" y="3224213"/>
            <a:ext cx="2897495" cy="528843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$$&#10;P(Y=4 \mid X=0) = \frac{&#10;P(\{ c \}) &#10;}{&#10;P(\{ c, d \})&#10;}&#10;$$&#10;\end{document}" title="IguanaTex Bitmap Display">
            <a:extLst>
              <a:ext uri="{FF2B5EF4-FFF2-40B4-BE49-F238E27FC236}">
                <a16:creationId xmlns:a16="http://schemas.microsoft.com/office/drawing/2014/main" id="{965262BA-403D-0B15-220C-A5196D1D12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3224213"/>
            <a:ext cx="2919432" cy="53012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$$&#10;\underbrace{P(Y=y \mid X=x)}_{\text{Start}}&#10;\underbrace{P(X=x)}_{\text{Expand}}&#10;\underbrace{\frac{1}{P(Y=y)}}_{\text{Shrink}}&#10;=&#10;\underbrace{P(X=x \mid Y=y)}_{\text{End!}}&#10;$$&#10;\end{document}" title="IguanaTex Bitmap Display">
            <a:extLst>
              <a:ext uri="{FF2B5EF4-FFF2-40B4-BE49-F238E27FC236}">
                <a16:creationId xmlns:a16="http://schemas.microsoft.com/office/drawing/2014/main" id="{30C4642C-0E65-5173-75EE-A32D57FB6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76" y="5610086"/>
            <a:ext cx="5840020" cy="8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06A-9529-EC6D-8718-9EA2AF1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CE7F-E10D-9C67-C48C-AAF30537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a bag with an infinite number of marbles.</a:t>
            </a:r>
          </a:p>
          <a:p>
            <a:r>
              <a:rPr lang="en-US" dirty="0"/>
              <a:t>n% of the marbles are blue, 1-n% are red.</a:t>
            </a:r>
          </a:p>
          <a:p>
            <a:r>
              <a:rPr lang="en-US" dirty="0"/>
              <a:t>Suppose we take 20 marbles out of the bag.</a:t>
            </a:r>
          </a:p>
          <a:p>
            <a:r>
              <a:rPr lang="en-US" dirty="0"/>
              <a:t>We know from a couple weeks ago how to calculate the probability of getting exactly </a:t>
            </a:r>
            <a:r>
              <a:rPr lang="en-US" i="1" dirty="0"/>
              <a:t>m</a:t>
            </a:r>
            <a:r>
              <a:rPr lang="en-US" dirty="0"/>
              <a:t> blue marbles as a function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But suppose we don’t know </a:t>
            </a:r>
            <a:r>
              <a:rPr lang="en-US" i="1" dirty="0"/>
              <a:t>n</a:t>
            </a:r>
            <a:r>
              <a:rPr lang="en-US" dirty="0"/>
              <a:t>. Rather, we get a number </a:t>
            </a:r>
            <a:r>
              <a:rPr lang="en-US" i="1" dirty="0"/>
              <a:t>m</a:t>
            </a:r>
            <a:r>
              <a:rPr lang="en-US" dirty="0"/>
              <a:t> of blue marbles and we want a posterior over possible proportions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Can we write this with conditional probability notation?</a:t>
            </a:r>
          </a:p>
          <a:p>
            <a:r>
              <a:rPr lang="en-US" dirty="0"/>
              <a:t>Conceptually, what we need to do is go from one conditional probability, namely P(</a:t>
            </a:r>
            <a:r>
              <a:rPr lang="en-US" i="1" dirty="0"/>
              <a:t>m</a:t>
            </a:r>
            <a:r>
              <a:rPr lang="en-US" dirty="0"/>
              <a:t> blue marbles | </a:t>
            </a:r>
            <a:r>
              <a:rPr lang="en-US" i="1" dirty="0"/>
              <a:t>n</a:t>
            </a:r>
            <a:r>
              <a:rPr lang="en-US" dirty="0"/>
              <a:t>) to another, namely P(</a:t>
            </a:r>
            <a:r>
              <a:rPr lang="en-US" i="1" dirty="0"/>
              <a:t>n </a:t>
            </a:r>
            <a:r>
              <a:rPr lang="en-US" dirty="0"/>
              <a:t>| </a:t>
            </a:r>
            <a:r>
              <a:rPr lang="en-US" i="1" dirty="0"/>
              <a:t>m</a:t>
            </a:r>
            <a:r>
              <a:rPr lang="en-US" dirty="0"/>
              <a:t> blue marbles)</a:t>
            </a:r>
          </a:p>
        </p:txBody>
      </p:sp>
    </p:spTree>
    <p:extLst>
      <p:ext uri="{BB962C8B-B14F-4D97-AF65-F5344CB8AC3E}">
        <p14:creationId xmlns:p14="http://schemas.microsoft.com/office/powerpoint/2010/main" val="42943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61,155"/>
  <p:tag name="OUTPUTTYPE" val="PNG"/>
  <p:tag name="IGUANATEXVERSION" val="159"/>
  <p:tag name="LATEXADDIN" val="\documentclass{article}&#10;\usepackage{amsmath}&#10;\pagestyle{empty}&#10;\begin{document}&#10;$P(X=x, Y=y) = P(\{\omega \mid X(\omega) = x \land Y(\omega) = y \})$&#10;\end{document}"/>
  <p:tag name="IGUANATEXSIZE" val="20"/>
  <p:tag name="IGUANATEXCURSOR" val="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,1724"/>
  <p:tag name="ORIGINALWIDTH" val="1544,057"/>
  <p:tag name="OUTPUTTYPE" val="PNG"/>
  <p:tag name="IGUANATEXVERSION" val="159"/>
  <p:tag name="LATEXADDIN" val="\documentclass{article}&#10;\usepackage{amsmath, mathtools}&#10;\pagestyle{empty}&#10;\begin{document}&#10;\begin{equation*}&#10;P(H \mid D) = &#10;\frac{&#10;\overbrace{P(D \mid H)}^{Likelihood}&#10;\overbrace{P(H)}^{Prior}&#10;}{&#10;\underbrace{P(D)}_{Evidence}&#10;}&#10;\end{equation*}&#10;\end{document}"/>
  <p:tag name="IGUANATEXSIZE" val="24"/>
  <p:tag name="IGUANATEXCURSOR" val="1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,1724"/>
  <p:tag name="ORIGINALWIDTH" val="1544,057"/>
  <p:tag name="OUTPUTTYPE" val="PNG"/>
  <p:tag name="IGUANATEXVERSION" val="159"/>
  <p:tag name="LATEXADDIN" val="\documentclass{article}&#10;\usepackage{amsmath, mathtools}&#10;\pagestyle{empty}&#10;\begin{document}&#10;\begin{equation*}&#10;P(H \mid D) = &#10;\frac{&#10;\overbrace{P(D \mid H)}^{Likelihood}&#10;\overbrace{P(H)}^{Prior}&#10;}{&#10;\underbrace{P(D)}_{Evidence}&#10;}&#10;\end{equation*}&#10;\end{document}"/>
  <p:tag name="IGUANATEXSIZE" val="24"/>
  <p:tag name="IGUANATEXCURSOR" val="1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40,57"/>
  <p:tag name="OUTPUTTYPE" val="PNG"/>
  <p:tag name="IGUANATEXVERSION" val="159"/>
  <p:tag name="LATEXADDIN" val="\documentclass{article}&#10;\usepackage{amsmath}&#10;\pagestyle{empty}&#10;\begin{document}&#10;&#10;&#10;$P(X=0, Y=4) = P(\{ c \})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2837,645"/>
  <p:tag name="OUTPUTTYPE" val="PNG"/>
  <p:tag name="IGUANATEXVERSION" val="159"/>
  <p:tag name="LATEXADDIN" val="\documentclass{article}&#10;\usepackage{amsmath}&#10;\pagestyle{empty}&#10;\begin{document}&#10;$$&#10;P(X=x \mid Y=y) = \frac{&#10;P(\{\omega \mid X(\omega) = x \land Y(\omega) = y \})&#10;}{&#10;P(\{ \omega \mid Y(\omega) = y \})&#10;}&#10;$$&#10;\end{document}"/>
  <p:tag name="IGUANATEXSIZE" val="20"/>
  <p:tag name="IGUANATEXCURSOR" val="199"/>
  <p:tag name="TRANSPARENCY" val="True"/>
  <p:tag name="LATEXENGINEID" val="0"/>
  <p:tag name="TEMPFOLDER" val="C:\temp\"/>
  <p:tag name="LATEXFORMHEIGHT" val="320"/>
  <p:tag name="LATEXFORMWIDTH" val="564,3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1624,297"/>
  <p:tag name="OUTPUTTYPE" val="PNG"/>
  <p:tag name="IGUANATEXVERSION" val="159"/>
  <p:tag name="LATEXADDIN" val="\documentclass{article}&#10;\usepackage{amsmath}&#10;\pagestyle{empty}&#10;\begin{document}&#10;$$&#10;P(X=0 \mid Y=4) = \frac{&#10;P(\{ c \}) &#10;}{&#10;P(\{ b, c \})&#10;}&#10;$$&#10;\end{document}"/>
  <p:tag name="IGUANATEXSIZE" val="20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1636,295"/>
  <p:tag name="OUTPUTTYPE" val="PNG"/>
  <p:tag name="IGUANATEXVERSION" val="159"/>
  <p:tag name="LATEXADDIN" val="\documentclass{article}&#10;\usepackage{amsmath}&#10;\pagestyle{empty}&#10;\begin{document}&#10;$$&#10;P(Y=4 \mid X=0) = \frac{&#10;P(\{ c \}) &#10;}{&#10;P(\{ c, d \})&#10;}&#10;$$&#10;\end{document}"/>
  <p:tag name="IGUANATEXSIZE" val="20"/>
  <p:tag name="IGUANATEXCURSOR" val="133"/>
  <p:tag name="TRANSPARENCY" val="True"/>
  <p:tag name="LATEXENGINEID" val="0"/>
  <p:tag name="TEMPFOLDER" val="C:\temp\"/>
  <p:tag name="LATEXFORMHEIGHT" val="32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1624,297"/>
  <p:tag name="OUTPUTTYPE" val="PNG"/>
  <p:tag name="IGUANATEXVERSION" val="159"/>
  <p:tag name="LATEXADDIN" val="\documentclass{article}&#10;\usepackage{amsmath}&#10;\pagestyle{empty}&#10;\begin{document}&#10;$$&#10;P(X=0 \mid Y=4) = \frac{&#10;P(\{ c \}) &#10;}{&#10;P(\{ b, c \})&#10;}&#10;$$&#10;\end{document}"/>
  <p:tag name="IGUANATEXSIZE" val="20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1636,295"/>
  <p:tag name="OUTPUTTYPE" val="PNG"/>
  <p:tag name="IGUANATEXVERSION" val="159"/>
  <p:tag name="LATEXADDIN" val="\documentclass{article}&#10;\usepackage{amsmath}&#10;\pagestyle{empty}&#10;\begin{document}&#10;$$&#10;P(Y=4 \mid X=0) = \frac{&#10;P(\{ c \}) &#10;}{&#10;P(\{ c, d \})&#10;}&#10;$$&#10;\end{document}"/>
  <p:tag name="IGUANATEXSIZE" val="20"/>
  <p:tag name="IGUANATEXCURSOR" val="133"/>
  <p:tag name="TRANSPARENCY" val="True"/>
  <p:tag name="LATEXENGINEID" val="0"/>
  <p:tag name="TEMPFOLDER" val="C:\temp\"/>
  <p:tag name="LATEXFORMHEIGHT" val="32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,943"/>
  <p:tag name="ORIGINALWIDTH" val="3271,091"/>
  <p:tag name="OUTPUTTYPE" val="PNG"/>
  <p:tag name="IGUANATEXVERSION" val="159"/>
  <p:tag name="LATEXADDIN" val="\documentclass{article}&#10;\usepackage{amsmath}&#10;\pagestyle{empty}&#10;\begin{document}&#10;$$&#10;\underbrace{P(Y=y \mid X=x)}_{\text{Start}}&#10;\underbrace{P(X=x)}_{\text{Expand}}&#10;\underbrace{\frac{1}{P(Y=y)}}_{\text{Shrink}}&#10;=&#10;\underbrace{P(X=x \mid Y=y)}_{\text{End!}}&#10;$$&#10;\end{document}"/>
  <p:tag name="IGUANATEXSIZE" val="20"/>
  <p:tag name="IGUANATEXCURSOR" val="1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6,3929"/>
  <p:tag name="ORIGINALWIDTH" val="1820,772"/>
  <p:tag name="OUTPUTTYPE" val="PNG"/>
  <p:tag name="IGUANATEXVERSION" val="159"/>
  <p:tag name="LATEXADDIN" val="\documentclass{article}&#10;\usepackage{amsmath}&#10;\pagestyle{empty}&#10;\begin{document}&#10;\begin{align*}&#10;P(H \&amp; D) &#10;&amp;= P(H \mid D) P(D) \\&#10;&amp;= P(D \mid H) P(H) \\&#10;P(H \mid D) P(D) &#10;&amp;= P(D \mid H) P(H) \\&#10;P(H \mid D) &amp;= \frac{P(D \mid H)P(H)}{P(D)}&#10;\end{align*}&#10;\end{document}"/>
  <p:tag name="IGUANATEXSIZE" val="24"/>
  <p:tag name="IGUANATEXCURSOR" val="1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Office Theme</vt:lpstr>
      <vt:lpstr>Bayes I</vt:lpstr>
      <vt:lpstr>Where are we now?</vt:lpstr>
      <vt:lpstr>Interpretations of probability</vt:lpstr>
      <vt:lpstr>Three main interpretations (SEP)</vt:lpstr>
      <vt:lpstr>From joint to conditional</vt:lpstr>
      <vt:lpstr>From joint to conditional</vt:lpstr>
      <vt:lpstr>From joint to conditional</vt:lpstr>
      <vt:lpstr>Conditional probability to Bayes theorem</vt:lpstr>
      <vt:lpstr>A motivating example</vt:lpstr>
      <vt:lpstr>Bayes’ theorem, a simple derivation</vt:lpstr>
      <vt:lpstr>The components of Bayes theorem</vt:lpstr>
      <vt:lpstr>The components of Bayes theorem</vt:lpstr>
      <vt:lpstr>Bayes’ theorem vs Bayesian update</vt:lpstr>
      <vt:lpstr>Applying Bayes’ theorem to example</vt:lpstr>
      <vt:lpstr>Causal graphs</vt:lpstr>
      <vt:lpstr>Thinking in generative terms</vt:lpstr>
      <vt:lpstr>Bayesian inference in formal grammars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495</cp:revision>
  <dcterms:created xsi:type="dcterms:W3CDTF">2022-03-28T11:58:41Z</dcterms:created>
  <dcterms:modified xsi:type="dcterms:W3CDTF">2022-05-30T08:57:10Z</dcterms:modified>
</cp:coreProperties>
</file>