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82" r:id="rId4"/>
    <p:sldId id="278" r:id="rId5"/>
    <p:sldId id="285" r:id="rId6"/>
    <p:sldId id="284" r:id="rId7"/>
    <p:sldId id="283" r:id="rId8"/>
    <p:sldId id="287" r:id="rId9"/>
    <p:sldId id="280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84" autoAdjust="0"/>
  </p:normalViewPr>
  <p:slideViewPr>
    <p:cSldViewPr snapToGrid="0">
      <p:cViewPr varScale="1">
        <p:scale>
          <a:sx n="72" d="100"/>
          <a:sy n="72" d="100"/>
        </p:scale>
        <p:origin x="6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Supplementary lab – </a:t>
            </a:r>
            <a:br>
              <a:rPr lang="en-US" dirty="0"/>
            </a:br>
            <a:r>
              <a:rPr lang="en-US" dirty="0"/>
              <a:t>intro to probability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Or: Combinatorics on steroids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finite discrete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FE3-707E-0714-EE73-431C80EB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49541" cy="4601756"/>
          </a:xfrm>
        </p:spPr>
        <p:txBody>
          <a:bodyPr/>
          <a:lstStyle/>
          <a:p>
            <a:r>
              <a:rPr lang="en-US" dirty="0"/>
              <a:t>Suppose we flip a coin three times.</a:t>
            </a:r>
          </a:p>
          <a:p>
            <a:pPr lvl="1"/>
            <a:r>
              <a:rPr lang="en-US" dirty="0"/>
              <a:t>What is the probability of getting tails exactly once?</a:t>
            </a:r>
          </a:p>
          <a:p>
            <a:r>
              <a:rPr lang="en-US" dirty="0"/>
              <a:t>Suppose we flip a coin 30 times.</a:t>
            </a:r>
          </a:p>
          <a:p>
            <a:pPr lvl="1"/>
            <a:r>
              <a:rPr lang="en-US" dirty="0"/>
              <a:t>What is the probability of getting tails exactly 5 times?</a:t>
            </a:r>
          </a:p>
          <a:p>
            <a:r>
              <a:rPr lang="en-US" dirty="0"/>
              <a:t>Suppose we roll a dice twice.</a:t>
            </a:r>
          </a:p>
          <a:p>
            <a:pPr lvl="1"/>
            <a:r>
              <a:rPr lang="en-US" dirty="0"/>
              <a:t>What is the probability of the sum of the two values being 4?</a:t>
            </a:r>
          </a:p>
          <a:p>
            <a:r>
              <a:rPr lang="en-US" dirty="0"/>
              <a:t>Note the ingredients of these questions:</a:t>
            </a:r>
          </a:p>
          <a:p>
            <a:pPr lvl="1"/>
            <a:r>
              <a:rPr lang="en-US" dirty="0"/>
              <a:t>We have </a:t>
            </a:r>
            <a:r>
              <a:rPr lang="en-US" b="1" dirty="0"/>
              <a:t>some situation </a:t>
            </a:r>
            <a:r>
              <a:rPr lang="en-US" dirty="0"/>
              <a:t>with a probabilistic component</a:t>
            </a:r>
          </a:p>
          <a:p>
            <a:pPr lvl="1"/>
            <a:r>
              <a:rPr lang="en-US" dirty="0"/>
              <a:t>The situation can turn out in various </a:t>
            </a:r>
            <a:r>
              <a:rPr lang="en-US" b="1" dirty="0"/>
              <a:t>ways</a:t>
            </a:r>
          </a:p>
          <a:p>
            <a:pPr lvl="1"/>
            <a:r>
              <a:rPr lang="en-US" dirty="0"/>
              <a:t>We are interested in the </a:t>
            </a:r>
            <a:r>
              <a:rPr lang="en-US" b="1" dirty="0"/>
              <a:t>probability</a:t>
            </a:r>
            <a:r>
              <a:rPr lang="en-US" dirty="0"/>
              <a:t> of each of those ways</a:t>
            </a:r>
          </a:p>
        </p:txBody>
      </p:sp>
    </p:spTree>
    <p:extLst>
      <p:ext uri="{BB962C8B-B14F-4D97-AF65-F5344CB8AC3E}">
        <p14:creationId xmlns:p14="http://schemas.microsoft.com/office/powerpoint/2010/main" val="347011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finite discrete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FE3-707E-0714-EE73-431C80EB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68" y="1690687"/>
            <a:ext cx="10558132" cy="50131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Often we need one of four distributions in this context:</a:t>
            </a:r>
          </a:p>
          <a:p>
            <a:r>
              <a:rPr lang="en-US" dirty="0"/>
              <a:t>Binary event {0,1} that happens once: </a:t>
            </a:r>
            <a:r>
              <a:rPr lang="en-US" b="1" dirty="0"/>
              <a:t>Bernoulli distribution</a:t>
            </a:r>
          </a:p>
          <a:p>
            <a:pPr lvl="1"/>
            <a:r>
              <a:rPr lang="en-US" dirty="0"/>
              <a:t>Only has one parameter </a:t>
            </a:r>
            <a:r>
              <a:rPr lang="en-US" i="1" dirty="0"/>
              <a:t>p</a:t>
            </a:r>
            <a:r>
              <a:rPr lang="en-US" dirty="0"/>
              <a:t>, namely the probability of 1</a:t>
            </a:r>
          </a:p>
          <a:p>
            <a:r>
              <a:rPr lang="en-US" dirty="0"/>
              <a:t>Binary event {0,1} that happens </a:t>
            </a:r>
            <a:r>
              <a:rPr lang="en-US" i="1" dirty="0"/>
              <a:t>n</a:t>
            </a:r>
            <a:r>
              <a:rPr lang="en-US" dirty="0"/>
              <a:t> times: </a:t>
            </a:r>
            <a:r>
              <a:rPr lang="en-US" b="1" dirty="0"/>
              <a:t>Binomial distribution</a:t>
            </a:r>
          </a:p>
          <a:p>
            <a:pPr lvl="1"/>
            <a:r>
              <a:rPr lang="en-US" dirty="0"/>
              <a:t>Answers the question: What is the p that 0 happens exactly n times?</a:t>
            </a:r>
          </a:p>
          <a:p>
            <a:pPr lvl="1"/>
            <a:r>
              <a:rPr lang="en-US" dirty="0"/>
              <a:t>Has parameters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Bounded above by </a:t>
            </a:r>
            <a:r>
              <a:rPr lang="en-US" i="1" dirty="0"/>
              <a:t>n</a:t>
            </a:r>
            <a:r>
              <a:rPr lang="en-US" dirty="0"/>
              <a:t>: [0, </a:t>
            </a:r>
            <a:r>
              <a:rPr lang="en-US" i="1" dirty="0"/>
              <a:t>n</a:t>
            </a:r>
            <a:r>
              <a:rPr lang="en-US" dirty="0"/>
              <a:t>] is called the </a:t>
            </a:r>
            <a:r>
              <a:rPr lang="en-US" i="1" dirty="0"/>
              <a:t>support</a:t>
            </a:r>
            <a:r>
              <a:rPr lang="en-US" dirty="0"/>
              <a:t> of the distribution</a:t>
            </a:r>
          </a:p>
          <a:p>
            <a:r>
              <a:rPr lang="en-US" dirty="0"/>
              <a:t>Event {0,1,…,</a:t>
            </a:r>
            <a:r>
              <a:rPr lang="en-US" i="1" dirty="0"/>
              <a:t>m</a:t>
            </a:r>
            <a:r>
              <a:rPr lang="en-US" dirty="0"/>
              <a:t>} that happens once: </a:t>
            </a:r>
            <a:r>
              <a:rPr lang="en-US" b="1" dirty="0"/>
              <a:t>Categorical distribution</a:t>
            </a:r>
          </a:p>
          <a:p>
            <a:pPr lvl="1"/>
            <a:r>
              <a:rPr lang="en-US" dirty="0"/>
              <a:t>Has one parameter, which is </a:t>
            </a:r>
            <a:r>
              <a:rPr lang="en-US" i="1" dirty="0"/>
              <a:t>not a number!</a:t>
            </a:r>
            <a:r>
              <a:rPr lang="en-US" dirty="0"/>
              <a:t>, but a prob vector of length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Question: why is </a:t>
            </a:r>
            <a:r>
              <a:rPr lang="en-US" i="1" dirty="0"/>
              <a:t>m</a:t>
            </a:r>
            <a:r>
              <a:rPr lang="en-US" dirty="0"/>
              <a:t> not a parameter?</a:t>
            </a:r>
          </a:p>
          <a:p>
            <a:pPr lvl="1"/>
            <a:r>
              <a:rPr lang="en-US" dirty="0"/>
              <a:t>Can you tell me what a probability vector is?</a:t>
            </a:r>
          </a:p>
          <a:p>
            <a:pPr lvl="1"/>
            <a:r>
              <a:rPr lang="en-US" dirty="0"/>
              <a:t>What question do you think it answers?</a:t>
            </a:r>
          </a:p>
          <a:p>
            <a:r>
              <a:rPr lang="en-US" dirty="0"/>
              <a:t>Event {0,1,…,</a:t>
            </a:r>
            <a:r>
              <a:rPr lang="en-US" i="1" dirty="0"/>
              <a:t>m</a:t>
            </a:r>
            <a:r>
              <a:rPr lang="en-US" dirty="0"/>
              <a:t>} that happens </a:t>
            </a:r>
            <a:r>
              <a:rPr lang="en-US" i="1" dirty="0"/>
              <a:t>n</a:t>
            </a:r>
            <a:r>
              <a:rPr lang="en-US" dirty="0"/>
              <a:t> times: </a:t>
            </a:r>
            <a:r>
              <a:rPr lang="en-US" b="1" dirty="0"/>
              <a:t>Multinomial distribution</a:t>
            </a:r>
          </a:p>
          <a:p>
            <a:pPr lvl="1"/>
            <a:r>
              <a:rPr lang="en-US" dirty="0"/>
              <a:t>Two parameters, </a:t>
            </a:r>
            <a:r>
              <a:rPr lang="en-US" i="1" dirty="0"/>
              <a:t>n</a:t>
            </a:r>
            <a:r>
              <a:rPr lang="en-US" dirty="0"/>
              <a:t> and a probability vector of length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What question do you think it answers?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families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FE3-707E-0714-EE73-431C80EB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36" y="1639556"/>
            <a:ext cx="10464209" cy="33217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been talking vaguely, so let’s introduce some terminology</a:t>
            </a:r>
          </a:p>
          <a:p>
            <a:r>
              <a:rPr lang="en-US" dirty="0"/>
              <a:t>The various ‘distributions’ we have talked about are not distributions. They become distributions when a value is given for the parameters.</a:t>
            </a:r>
          </a:p>
          <a:p>
            <a:pPr lvl="1"/>
            <a:r>
              <a:rPr lang="en-US" dirty="0"/>
              <a:t>Rather, they are called </a:t>
            </a:r>
            <a:r>
              <a:rPr lang="en-US" i="1" dirty="0"/>
              <a:t>families </a:t>
            </a:r>
            <a:r>
              <a:rPr lang="en-US" dirty="0"/>
              <a:t>of distribution.</a:t>
            </a:r>
          </a:p>
          <a:p>
            <a:pPr lvl="1"/>
            <a:r>
              <a:rPr lang="en-US" dirty="0"/>
              <a:t>For instance, ‘Bernoulli family’, ‘Binomial family’, etc.</a:t>
            </a:r>
          </a:p>
          <a:p>
            <a:pPr lvl="1"/>
            <a:r>
              <a:rPr lang="en-US" dirty="0"/>
              <a:t>You can think of a family of distributions as a </a:t>
            </a:r>
            <a:r>
              <a:rPr lang="en-US" i="1" dirty="0"/>
              <a:t>parameterized set</a:t>
            </a:r>
            <a:r>
              <a:rPr lang="en-US" dirty="0"/>
              <a:t>: a set of distributions, each of which can be specified by setting some parameters.</a:t>
            </a:r>
          </a:p>
          <a:p>
            <a:pPr lvl="1"/>
            <a:r>
              <a:rPr lang="en-US" dirty="0"/>
              <a:t>Infinite sets!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89037E-31D8-40F1-CE14-A1168D2A3971}"/>
              </a:ext>
            </a:extLst>
          </p:cNvPr>
          <p:cNvGrpSpPr/>
          <p:nvPr/>
        </p:nvGrpSpPr>
        <p:grpSpPr>
          <a:xfrm>
            <a:off x="4539020" y="4449449"/>
            <a:ext cx="5178748" cy="1786270"/>
            <a:chOff x="4539020" y="4449449"/>
            <a:chExt cx="5178748" cy="178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662805B-59EB-03CB-AFD6-DEFA25FFEE2E}"/>
                </a:ext>
              </a:extLst>
            </p:cNvPr>
            <p:cNvSpPr/>
            <p:nvPr/>
          </p:nvSpPr>
          <p:spPr>
            <a:xfrm>
              <a:off x="4539020" y="4449449"/>
              <a:ext cx="2743200" cy="17862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07B73D-6F2A-CDE6-8521-AD1A5336EACF}"/>
                </a:ext>
              </a:extLst>
            </p:cNvPr>
            <p:cNvSpPr/>
            <p:nvPr/>
          </p:nvSpPr>
          <p:spPr>
            <a:xfrm>
              <a:off x="5086202" y="5016148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B49E8E-80E7-9771-E4D7-4A33C085ED08}"/>
                </a:ext>
              </a:extLst>
            </p:cNvPr>
            <p:cNvSpPr/>
            <p:nvPr/>
          </p:nvSpPr>
          <p:spPr>
            <a:xfrm>
              <a:off x="5725435" y="572388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9E113F-37B9-C6DB-54FC-DFAD36622DC2}"/>
                </a:ext>
              </a:extLst>
            </p:cNvPr>
            <p:cNvSpPr/>
            <p:nvPr/>
          </p:nvSpPr>
          <p:spPr>
            <a:xfrm>
              <a:off x="6292702" y="4804481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128BCB-8803-5228-D936-D832D743ABAC}"/>
                </a:ext>
              </a:extLst>
            </p:cNvPr>
            <p:cNvSpPr txBox="1"/>
            <p:nvPr/>
          </p:nvSpPr>
          <p:spPr>
            <a:xfrm>
              <a:off x="5558219" y="5182280"/>
              <a:ext cx="177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Binomial family</a:t>
              </a:r>
              <a:endParaRPr lang="en-DE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45691E-FE85-0406-4AD0-4A9F89F86544}"/>
                </a:ext>
              </a:extLst>
            </p:cNvPr>
            <p:cNvCxnSpPr>
              <a:cxnSpLocks/>
            </p:cNvCxnSpPr>
            <p:nvPr/>
          </p:nvCxnSpPr>
          <p:spPr>
            <a:xfrm>
              <a:off x="6517069" y="4880681"/>
              <a:ext cx="1926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CBE5D0-C9B6-7534-7E60-8667228C6F73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35" y="5092348"/>
              <a:ext cx="314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ED6135-4C36-9039-4164-5F3DB44F7593}"/>
                </a:ext>
              </a:extLst>
            </p:cNvPr>
            <p:cNvCxnSpPr>
              <a:cxnSpLocks/>
            </p:cNvCxnSpPr>
            <p:nvPr/>
          </p:nvCxnSpPr>
          <p:spPr>
            <a:xfrm>
              <a:off x="5944487" y="5794590"/>
              <a:ext cx="2498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7D210E-8399-A836-0DA8-7DFFA3B98269}"/>
                </a:ext>
              </a:extLst>
            </p:cNvPr>
            <p:cNvSpPr txBox="1"/>
            <p:nvPr/>
          </p:nvSpPr>
          <p:spPr>
            <a:xfrm>
              <a:off x="8416506" y="4708371"/>
              <a:ext cx="130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p=0.4, n=4</a:t>
              </a:r>
              <a:endParaRPr lang="en-DE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2E9B6C-CE94-7DD9-9ADF-B13DBD552AEA}"/>
                </a:ext>
              </a:extLst>
            </p:cNvPr>
            <p:cNvSpPr txBox="1"/>
            <p:nvPr/>
          </p:nvSpPr>
          <p:spPr>
            <a:xfrm>
              <a:off x="8416506" y="4917042"/>
              <a:ext cx="130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p=0.3, n=4</a:t>
              </a:r>
              <a:endParaRPr lang="en-DE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FD77F2-460A-091D-7898-668053765286}"/>
                </a:ext>
              </a:extLst>
            </p:cNvPr>
            <p:cNvSpPr txBox="1"/>
            <p:nvPr/>
          </p:nvSpPr>
          <p:spPr>
            <a:xfrm>
              <a:off x="8416506" y="5622303"/>
              <a:ext cx="130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p=0.3, n=5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1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939E-5930-7BF8-9550-20FFD2B4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support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4ED3-264F-E50A-6373-9D77F3EB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support</a:t>
            </a:r>
            <a:r>
              <a:rPr lang="en-US" dirty="0"/>
              <a:t> of a distribution is the set of values with probability &gt; 0</a:t>
            </a:r>
          </a:p>
          <a:p>
            <a:r>
              <a:rPr lang="en-US" dirty="0"/>
              <a:t>In many cases, the support is a set of numbers</a:t>
            </a:r>
          </a:p>
          <a:p>
            <a:pPr lvl="1"/>
            <a:r>
              <a:rPr lang="en-US" dirty="0"/>
              <a:t>For instance, in Bernoulli distributions the support is {0, 1}</a:t>
            </a:r>
          </a:p>
          <a:p>
            <a:pPr lvl="1"/>
            <a:r>
              <a:rPr lang="en-US" dirty="0"/>
              <a:t>(</a:t>
            </a:r>
            <a:r>
              <a:rPr lang="en-US"/>
              <a:t>except when p=0 or p=1)</a:t>
            </a:r>
            <a:endParaRPr lang="en-US" dirty="0"/>
          </a:p>
          <a:p>
            <a:r>
              <a:rPr lang="en-US" dirty="0"/>
              <a:t>However, the support doesn’t have to be a set of numbers</a:t>
            </a:r>
          </a:p>
          <a:p>
            <a:pPr lvl="1"/>
            <a:r>
              <a:rPr lang="en-US" dirty="0"/>
              <a:t>Can you think of an example where it’s not a set of numbers?</a:t>
            </a:r>
          </a:p>
          <a:p>
            <a:pPr lvl="1"/>
            <a:r>
              <a:rPr lang="en-US" dirty="0"/>
              <a:t>For instance, the support of the multinomial distribution is the set of non-negative integer vectors summing to </a:t>
            </a:r>
            <a:r>
              <a:rPr lang="en-US" i="1" dirty="0"/>
              <a:t>n</a:t>
            </a:r>
            <a:r>
              <a:rPr lang="en-US" dirty="0"/>
              <a:t>: Vectors, not numbers!</a:t>
            </a:r>
          </a:p>
          <a:p>
            <a:r>
              <a:rPr lang="en-US" dirty="0"/>
              <a:t>Question: does the support have to be identical for all distributions in a given family?</a:t>
            </a:r>
          </a:p>
          <a:p>
            <a:pPr lvl="1"/>
            <a:r>
              <a:rPr lang="en-US" dirty="0"/>
              <a:t>Answer: No!</a:t>
            </a:r>
          </a:p>
          <a:p>
            <a:pPr lvl="1"/>
            <a:r>
              <a:rPr lang="en-US" dirty="0"/>
              <a:t>E.g. for binomial and multinomial, the support depends on </a:t>
            </a:r>
            <a:r>
              <a:rPr lang="en-US" i="1" dirty="0"/>
              <a:t>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137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190" y="1735248"/>
                <a:ext cx="10515599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 have talked about the </a:t>
                </a:r>
                <a:r>
                  <a:rPr lang="en-US" i="1" dirty="0"/>
                  <a:t>distributions</a:t>
                </a:r>
                <a:r>
                  <a:rPr lang="en-US" dirty="0"/>
                  <a:t> as giving us probabilities of events, but this is not quite right. </a:t>
                </a:r>
              </a:p>
              <a:p>
                <a:pPr lvl="1"/>
                <a:r>
                  <a:rPr lang="en-US" dirty="0"/>
                  <a:t>A probability distribution is an abstract object with various properties, like a </a:t>
                </a:r>
                <a:r>
                  <a:rPr lang="en-US" i="1" dirty="0"/>
                  <a:t>support</a:t>
                </a:r>
                <a:r>
                  <a:rPr lang="en-US" dirty="0"/>
                  <a:t> etc.</a:t>
                </a:r>
              </a:p>
              <a:p>
                <a:pPr lvl="1"/>
                <a:r>
                  <a:rPr lang="en-US" dirty="0"/>
                  <a:t>Think about it as an object in python.</a:t>
                </a:r>
              </a:p>
              <a:p>
                <a:pPr lvl="1"/>
                <a:r>
                  <a:rPr lang="en-US" dirty="0"/>
                  <a:t>What gives us the prob of an event is one of the things associated with the distribution: its </a:t>
                </a:r>
                <a:r>
                  <a:rPr lang="en-US" i="1" dirty="0"/>
                  <a:t>probability mass function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might want to get other information about the distribution.</a:t>
                </a:r>
              </a:p>
              <a:p>
                <a:pPr lvl="1"/>
                <a:r>
                  <a:rPr lang="en-US" dirty="0"/>
                  <a:t>For instance, ‘what is the probability of all elements in the support that are greater than 3?’ for a binomial distribution with </a:t>
                </a:r>
                <a:r>
                  <a:rPr lang="en-US" i="1" dirty="0"/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3.</a:t>
                </a:r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i="1" dirty="0"/>
                  <a:t>cumulative distribution function</a:t>
                </a:r>
                <a:endParaRPr lang="en-US" dirty="0"/>
              </a:p>
              <a:p>
                <a:pPr lvl="1"/>
                <a:r>
                  <a:rPr lang="en-US" dirty="0"/>
                  <a:t>Distributions define loads of other functions too!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190" y="1735248"/>
                <a:ext cx="10515599" cy="4667250"/>
              </a:xfrm>
              <a:blipFill>
                <a:blip r:embed="rId2"/>
                <a:stretch>
                  <a:fillRect l="-812" t="-1830" r="-348" b="-65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7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790" y="1690688"/>
                <a:ext cx="11022420" cy="506959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Random variables</a:t>
                </a:r>
                <a:r>
                  <a:rPr lang="en-US" dirty="0"/>
                  <a:t> are a way of making all of this more formal.</a:t>
                </a:r>
              </a:p>
              <a:p>
                <a:r>
                  <a:rPr lang="en-US" dirty="0"/>
                  <a:t>They’re usually not taught in intro courses because they’re a bit technical.</a:t>
                </a:r>
              </a:p>
              <a:p>
                <a:r>
                  <a:rPr lang="en-US" dirty="0"/>
                  <a:t>However, not understanding </a:t>
                </a:r>
                <a:r>
                  <a:rPr lang="en-US"/>
                  <a:t>them can lead </a:t>
                </a:r>
                <a:r>
                  <a:rPr lang="en-US" dirty="0"/>
                  <a:t>to terrible confusions</a:t>
                </a:r>
              </a:p>
              <a:p>
                <a:r>
                  <a:rPr lang="en-US" dirty="0"/>
                  <a:t>A random variable is a </a:t>
                </a:r>
                <a:r>
                  <a:rPr lang="en-US" i="1" dirty="0"/>
                  <a:t>function </a:t>
                </a:r>
                <a:r>
                  <a:rPr lang="en-US" dirty="0"/>
                  <a:t>(so it’s neither a variable nor random!)</a:t>
                </a:r>
              </a:p>
              <a:p>
                <a:pPr lvl="1"/>
                <a:r>
                  <a:rPr lang="en-US" dirty="0"/>
                  <a:t>The support of this function is the </a:t>
                </a:r>
                <a:r>
                  <a:rPr lang="en-US" i="1" dirty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a set of </a:t>
                </a:r>
                <a:r>
                  <a:rPr lang="en-US" i="1" dirty="0"/>
                  <a:t>events </a:t>
                </a:r>
                <a:r>
                  <a:rPr lang="en-US" dirty="0"/>
                  <a:t>with associated probabilities.</a:t>
                </a:r>
                <a:endParaRPr lang="en-US" i="1" dirty="0"/>
              </a:p>
              <a:p>
                <a:pPr lvl="1"/>
                <a:r>
                  <a:rPr lang="en-US" dirty="0"/>
                  <a:t>The range of the function is a set of number or vectors </a:t>
                </a:r>
              </a:p>
              <a:p>
                <a:pPr lvl="1"/>
                <a:r>
                  <a:rPr lang="en-US" dirty="0"/>
                  <a:t>(Range can be other things too but we’ll only need those two)</a:t>
                </a:r>
              </a:p>
              <a:p>
                <a:pPr lvl="1"/>
                <a:r>
                  <a:rPr lang="en-US" dirty="0"/>
                  <a:t>(I’m skipping </a:t>
                </a:r>
                <a:r>
                  <a:rPr lang="en-US" i="1" dirty="0"/>
                  <a:t>a lot</a:t>
                </a:r>
                <a:r>
                  <a:rPr lang="en-US" dirty="0"/>
                  <a:t> of technical detail here)</a:t>
                </a:r>
              </a:p>
              <a:p>
                <a:r>
                  <a:rPr lang="en-US" dirty="0"/>
                  <a:t>Random variables model quantities that have a distribution, like:</a:t>
                </a:r>
              </a:p>
              <a:p>
                <a:pPr lvl="1"/>
                <a:r>
                  <a:rPr lang="en-US" dirty="0"/>
                  <a:t>‘the number of heads of a coin flipped twice’</a:t>
                </a:r>
              </a:p>
              <a:p>
                <a:pPr lvl="1"/>
                <a:r>
                  <a:rPr lang="en-US" dirty="0"/>
                  <a:t>‘the number of times a random person has seen the moon’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790" y="1690688"/>
                <a:ext cx="11022420" cy="5069590"/>
              </a:xfrm>
              <a:blipFill>
                <a:blip r:embed="rId2"/>
                <a:stretch>
                  <a:fillRect l="-774" t="-16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5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422-62BB-8537-23BD-F703D51F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 -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4294-2EC0-8392-62E6-C18253BE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‘whether a flipped coin shows heads’</a:t>
            </a:r>
          </a:p>
          <a:p>
            <a:r>
              <a:rPr lang="en-US" dirty="0"/>
              <a:t>‘whether a flipped coin shows heads of tails’</a:t>
            </a:r>
          </a:p>
          <a:p>
            <a:r>
              <a:rPr lang="en-US" dirty="0"/>
              <a:t>‘the number of heads of two flipped coins’</a:t>
            </a:r>
          </a:p>
          <a:p>
            <a:r>
              <a:rPr lang="en-US" dirty="0"/>
              <a:t>‘the number of leaves in a tree in bota’</a:t>
            </a:r>
          </a:p>
          <a:p>
            <a:r>
              <a:rPr lang="en-US" dirty="0"/>
              <a:t>‘whether the number of leaves in a tree in bota is odd’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055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7EA-D730-1863-0F68-92669E5F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continuous support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9C42C-4D2C-7207-1C84-58BC1BD6A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order to explain the basic terminology, I have only used distributions with finite discrete support.</a:t>
                </a:r>
              </a:p>
              <a:p>
                <a:r>
                  <a:rPr lang="en-US" dirty="0"/>
                  <a:t>But of course, there are distributions with </a:t>
                </a:r>
              </a:p>
              <a:p>
                <a:pPr lvl="1"/>
                <a:r>
                  <a:rPr lang="en-US" dirty="0"/>
                  <a:t>Infinite discrete support, e.g., [0, 1, 2, …,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Bounded continuous support, e.g., [0, 1]</a:t>
                </a:r>
              </a:p>
              <a:p>
                <a:pPr lvl="1"/>
                <a:r>
                  <a:rPr lang="en-US" dirty="0"/>
                  <a:t>Unbounded continuous, e.g., [0,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It’s a bit harder to deal with them mathematically, but what is important now is that you understand what’s going on conceptually.</a:t>
                </a:r>
              </a:p>
              <a:p>
                <a:r>
                  <a:rPr lang="en-US" dirty="0"/>
                  <a:t>Do you know examples of these?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9C42C-4D2C-7207-1C84-58BC1BD6A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5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Georgia</vt:lpstr>
      <vt:lpstr>Office Theme</vt:lpstr>
      <vt:lpstr>Supplementary lab –  intro to probability</vt:lpstr>
      <vt:lpstr>Probability – finite discrete</vt:lpstr>
      <vt:lpstr>Probability – finite discrete</vt:lpstr>
      <vt:lpstr>Probability – families</vt:lpstr>
      <vt:lpstr>Probability – support </vt:lpstr>
      <vt:lpstr>Probability mass function</vt:lpstr>
      <vt:lpstr>Random variables</vt:lpstr>
      <vt:lpstr>Random variable - examples</vt:lpstr>
      <vt:lpstr>Probability – continuous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436</cp:revision>
  <dcterms:created xsi:type="dcterms:W3CDTF">2022-03-28T11:58:41Z</dcterms:created>
  <dcterms:modified xsi:type="dcterms:W3CDTF">2022-05-06T09:22:24Z</dcterms:modified>
</cp:coreProperties>
</file>