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90" r:id="rId4"/>
    <p:sldId id="286" r:id="rId5"/>
    <p:sldId id="294" r:id="rId6"/>
    <p:sldId id="259" r:id="rId7"/>
    <p:sldId id="260" r:id="rId8"/>
    <p:sldId id="288" r:id="rId9"/>
    <p:sldId id="289"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7" r:id="rId23"/>
    <p:sldId id="278" r:id="rId24"/>
    <p:sldId id="275" r:id="rId25"/>
    <p:sldId id="292" r:id="rId26"/>
    <p:sldId id="296" r:id="rId27"/>
    <p:sldId id="293" r:id="rId28"/>
    <p:sldId id="295" r:id="rId2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3" y="149"/>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09/05/2022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2.png"/><Relationship Id="rId5" Type="http://schemas.openxmlformats.org/officeDocument/2006/relationships/tags" Target="../tags/tag11.xml"/><Relationship Id="rId10" Type="http://schemas.openxmlformats.org/officeDocument/2006/relationships/image" Target="../media/image11.png"/><Relationship Id="rId4" Type="http://schemas.openxmlformats.org/officeDocument/2006/relationships/tags" Target="../tags/tag10.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Formal grammars</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Let’s get formal!</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Let’s talk about strings!</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838200" y="1825625"/>
            <a:ext cx="5398105" cy="2818946"/>
          </a:xfrm>
        </p:spPr>
        <p:txBody>
          <a:bodyPr>
            <a:normAutofit/>
          </a:bodyPr>
          <a:lstStyle/>
          <a:p>
            <a:r>
              <a:rPr lang="en-US" dirty="0"/>
              <a:t>Take a finite set </a:t>
            </a:r>
            <a:r>
              <a:rPr lang="en-US" i="1" dirty="0"/>
              <a:t>A</a:t>
            </a:r>
            <a:r>
              <a:rPr lang="en-US" dirty="0"/>
              <a:t>, called the </a:t>
            </a:r>
            <a:r>
              <a:rPr lang="en-US" i="1" dirty="0"/>
              <a:t>vocabulary </a:t>
            </a:r>
            <a:r>
              <a:rPr lang="en-US" dirty="0"/>
              <a:t>or </a:t>
            </a:r>
            <a:r>
              <a:rPr lang="en-US" i="1" dirty="0"/>
              <a:t>alphabet</a:t>
            </a:r>
            <a:r>
              <a:rPr lang="en-US" dirty="0"/>
              <a:t>.</a:t>
            </a:r>
          </a:p>
          <a:p>
            <a:r>
              <a:rPr lang="en-US" dirty="0"/>
              <a:t>A </a:t>
            </a:r>
            <a:r>
              <a:rPr lang="en-US" i="1" dirty="0"/>
              <a:t>string on A</a:t>
            </a:r>
            <a:r>
              <a:rPr lang="en-US" dirty="0"/>
              <a:t> is an </a:t>
            </a:r>
            <a:r>
              <a:rPr lang="en-US" b="1" dirty="0"/>
              <a:t>ordered, finite </a:t>
            </a:r>
            <a:r>
              <a:rPr lang="en-US" dirty="0"/>
              <a:t>sequence of occurrences of elements of </a:t>
            </a:r>
            <a:r>
              <a:rPr lang="en-US" i="1" dirty="0"/>
              <a:t>A</a:t>
            </a:r>
          </a:p>
          <a:p>
            <a:r>
              <a:rPr lang="en-US" dirty="0"/>
              <a:t>The </a:t>
            </a:r>
            <a:r>
              <a:rPr lang="en-US" i="1" dirty="0"/>
              <a:t>length</a:t>
            </a:r>
            <a:r>
              <a:rPr lang="en-US" dirty="0"/>
              <a:t> of a string is the number of occurrences in the string</a:t>
            </a:r>
          </a:p>
        </p:txBody>
      </p:sp>
      <p:sp>
        <p:nvSpPr>
          <p:cNvPr id="4" name="Content Placeholder 2">
            <a:extLst>
              <a:ext uri="{FF2B5EF4-FFF2-40B4-BE49-F238E27FC236}">
                <a16:creationId xmlns:a16="http://schemas.microsoft.com/office/drawing/2014/main" id="{DED6DFC6-BE38-48C0-8E8E-63C6B5D76FD7}"/>
              </a:ext>
            </a:extLst>
          </p:cNvPr>
          <p:cNvSpPr txBox="1">
            <a:spLocks/>
          </p:cNvSpPr>
          <p:nvPr/>
        </p:nvSpPr>
        <p:spPr>
          <a:xfrm>
            <a:off x="6312505" y="1825625"/>
            <a:ext cx="5398105" cy="2518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a:t>
            </a:r>
            <a:r>
              <a:rPr lang="en-US" dirty="0"/>
              <a:t> = {a, b, c}</a:t>
            </a:r>
            <a:endParaRPr lang="en-US" i="1" dirty="0"/>
          </a:p>
          <a:p>
            <a:endParaRPr lang="en-US" i="1" dirty="0"/>
          </a:p>
          <a:p>
            <a:r>
              <a:rPr lang="en-US" i="1" dirty="0" err="1"/>
              <a:t>acbaaabbc</a:t>
            </a:r>
            <a:endParaRPr lang="en-US" i="1" dirty="0"/>
          </a:p>
          <a:p>
            <a:pPr marL="0" indent="0">
              <a:buNone/>
            </a:pPr>
            <a:endParaRPr lang="en-US" i="1" dirty="0"/>
          </a:p>
          <a:p>
            <a:r>
              <a:rPr lang="en-US" dirty="0"/>
              <a:t>Has </a:t>
            </a:r>
            <a:r>
              <a:rPr lang="en-US" dirty="0" err="1"/>
              <a:t>lengtht</a:t>
            </a:r>
            <a:r>
              <a:rPr lang="en-US" dirty="0"/>
              <a:t> 9 </a:t>
            </a:r>
          </a:p>
        </p:txBody>
      </p:sp>
      <p:sp>
        <p:nvSpPr>
          <p:cNvPr id="5" name="Content Placeholder 2">
            <a:extLst>
              <a:ext uri="{FF2B5EF4-FFF2-40B4-BE49-F238E27FC236}">
                <a16:creationId xmlns:a16="http://schemas.microsoft.com/office/drawing/2014/main" id="{240B0228-EB4C-4DA0-A532-E0CF932492DA}"/>
              </a:ext>
            </a:extLst>
          </p:cNvPr>
          <p:cNvSpPr txBox="1">
            <a:spLocks/>
          </p:cNvSpPr>
          <p:nvPr/>
        </p:nvSpPr>
        <p:spPr>
          <a:xfrm>
            <a:off x="538238" y="4964036"/>
            <a:ext cx="11172372" cy="1528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Strings are not (plain) sets, cause elements can appear more than once!</a:t>
            </a:r>
          </a:p>
          <a:p>
            <a:r>
              <a:rPr lang="en-US" dirty="0"/>
              <a:t>NOTE: Strings with length 1 are still strings, not just elements of </a:t>
            </a:r>
            <a:r>
              <a:rPr lang="en-US" i="1" dirty="0"/>
              <a:t>A</a:t>
            </a:r>
            <a:endParaRPr lang="en-US" dirty="0"/>
          </a:p>
          <a:p>
            <a:r>
              <a:rPr lang="en-US" dirty="0"/>
              <a:t>NOTE: There is a unique empty string, which we call </a:t>
            </a:r>
            <a:r>
              <a:rPr lang="en-US" i="1" dirty="0"/>
              <a:t>e</a:t>
            </a:r>
            <a:r>
              <a:rPr lang="en-US" dirty="0"/>
              <a:t>.</a:t>
            </a:r>
          </a:p>
          <a:p>
            <a:endParaRPr lang="en-DE" dirty="0"/>
          </a:p>
        </p:txBody>
      </p:sp>
    </p:spTree>
    <p:extLst>
      <p:ext uri="{BB962C8B-B14F-4D97-AF65-F5344CB8AC3E}">
        <p14:creationId xmlns:p14="http://schemas.microsoft.com/office/powerpoint/2010/main" val="21122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Some terminology</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416076" y="1820787"/>
            <a:ext cx="5694439" cy="4415518"/>
          </a:xfrm>
        </p:spPr>
        <p:txBody>
          <a:bodyPr>
            <a:normAutofit/>
          </a:bodyPr>
          <a:lstStyle/>
          <a:p>
            <a:r>
              <a:rPr lang="en-US" i="1" dirty="0"/>
              <a:t>Concatenation</a:t>
            </a:r>
            <a:r>
              <a:rPr lang="en-US" dirty="0"/>
              <a:t> is an operation that takes two strings and returns the first string followed by the second string.</a:t>
            </a:r>
          </a:p>
          <a:p>
            <a:r>
              <a:rPr lang="en-US" i="1" dirty="0"/>
              <a:t>A* </a:t>
            </a:r>
            <a:r>
              <a:rPr lang="en-US" dirty="0"/>
              <a:t> is the set of all strings that can be built from </a:t>
            </a:r>
            <a:r>
              <a:rPr lang="en-US" i="1" dirty="0"/>
              <a:t>A</a:t>
            </a:r>
            <a:r>
              <a:rPr lang="en-US" dirty="0"/>
              <a:t>.</a:t>
            </a:r>
          </a:p>
          <a:p>
            <a:r>
              <a:rPr lang="en-US" dirty="0"/>
              <a:t>The </a:t>
            </a:r>
            <a:r>
              <a:rPr lang="en-US" i="1" dirty="0"/>
              <a:t>reversal</a:t>
            </a:r>
            <a:r>
              <a:rPr lang="en-US" dirty="0"/>
              <a:t> of a string </a:t>
            </a:r>
            <a:r>
              <a:rPr lang="en-US" i="1" dirty="0"/>
              <a:t>a</a:t>
            </a:r>
            <a:r>
              <a:rPr lang="en-US" dirty="0"/>
              <a:t> is written </a:t>
            </a:r>
            <a:r>
              <a:rPr lang="en-US" i="1" dirty="0" err="1"/>
              <a:t>a</a:t>
            </a:r>
            <a:r>
              <a:rPr lang="en-US" i="1" baseline="30000" dirty="0" err="1"/>
              <a:t>R</a:t>
            </a:r>
            <a:r>
              <a:rPr lang="en-US" i="1" baseline="30000" dirty="0"/>
              <a:t> </a:t>
            </a:r>
            <a:r>
              <a:rPr lang="en-US" i="1" baseline="-25000" dirty="0"/>
              <a:t> </a:t>
            </a:r>
            <a:r>
              <a:rPr lang="en-US" i="1" dirty="0"/>
              <a:t> </a:t>
            </a:r>
            <a:endParaRPr lang="en-US" dirty="0"/>
          </a:p>
          <a:p>
            <a:r>
              <a:rPr lang="en-US" dirty="0"/>
              <a:t>A </a:t>
            </a:r>
            <a:r>
              <a:rPr lang="en-US" i="1" dirty="0"/>
              <a:t>substring</a:t>
            </a:r>
            <a:r>
              <a:rPr lang="en-US" dirty="0"/>
              <a:t> of a string is a section of it</a:t>
            </a:r>
          </a:p>
          <a:p>
            <a:r>
              <a:rPr lang="en-US" dirty="0"/>
              <a:t>A </a:t>
            </a:r>
            <a:r>
              <a:rPr lang="en-US" i="1" dirty="0"/>
              <a:t>prefix</a:t>
            </a:r>
            <a:r>
              <a:rPr lang="en-US" dirty="0"/>
              <a:t> and a </a:t>
            </a:r>
            <a:r>
              <a:rPr lang="en-US" i="1" dirty="0"/>
              <a:t>suffix</a:t>
            </a:r>
            <a:r>
              <a:rPr lang="en-US" dirty="0"/>
              <a:t> are any substring at the beginning or end of a string</a:t>
            </a:r>
          </a:p>
        </p:txBody>
      </p:sp>
      <p:sp>
        <p:nvSpPr>
          <p:cNvPr id="4" name="Content Placeholder 2">
            <a:extLst>
              <a:ext uri="{FF2B5EF4-FFF2-40B4-BE49-F238E27FC236}">
                <a16:creationId xmlns:a16="http://schemas.microsoft.com/office/drawing/2014/main" id="{DED6DFC6-BE38-48C0-8E8E-63C6B5D76FD7}"/>
              </a:ext>
            </a:extLst>
          </p:cNvPr>
          <p:cNvSpPr txBox="1">
            <a:spLocks/>
          </p:cNvSpPr>
          <p:nvPr/>
        </p:nvSpPr>
        <p:spPr>
          <a:xfrm>
            <a:off x="6110515" y="1820787"/>
            <a:ext cx="5739190" cy="4507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a:t>
            </a:r>
            <a:r>
              <a:rPr lang="en-US" dirty="0"/>
              <a:t> = </a:t>
            </a:r>
            <a:r>
              <a:rPr lang="en-US" i="1" dirty="0"/>
              <a:t>{a, b, c}</a:t>
            </a:r>
          </a:p>
          <a:p>
            <a:r>
              <a:rPr lang="en-US" i="1" dirty="0" err="1"/>
              <a:t>acba</a:t>
            </a:r>
            <a:r>
              <a:rPr lang="en-US" i="1" dirty="0"/>
              <a:t> ^ </a:t>
            </a:r>
            <a:r>
              <a:rPr lang="en-US" i="1" dirty="0" err="1"/>
              <a:t>aabbc</a:t>
            </a:r>
            <a:r>
              <a:rPr lang="en-US" i="1" dirty="0"/>
              <a:t> = </a:t>
            </a:r>
            <a:r>
              <a:rPr lang="en-US" i="1" dirty="0" err="1"/>
              <a:t>acbaaabbc</a:t>
            </a:r>
            <a:endParaRPr lang="en-US" i="1" dirty="0"/>
          </a:p>
          <a:p>
            <a:r>
              <a:rPr lang="en-US" i="1" dirty="0" err="1"/>
              <a:t>acba</a:t>
            </a:r>
            <a:r>
              <a:rPr lang="en-US" i="1" dirty="0"/>
              <a:t> ^ </a:t>
            </a:r>
            <a:r>
              <a:rPr lang="en-US" dirty="0"/>
              <a:t>e</a:t>
            </a:r>
            <a:r>
              <a:rPr lang="en-US" i="1" dirty="0"/>
              <a:t> = </a:t>
            </a:r>
            <a:r>
              <a:rPr lang="en-US" i="1" dirty="0" err="1"/>
              <a:t>acba</a:t>
            </a:r>
            <a:r>
              <a:rPr lang="en-US" i="1" dirty="0"/>
              <a:t> </a:t>
            </a:r>
          </a:p>
          <a:p>
            <a:r>
              <a:rPr lang="en-US" i="1" dirty="0"/>
              <a:t>A* = {a, aa, ab, ac, </a:t>
            </a:r>
            <a:r>
              <a:rPr lang="en-US" i="1" dirty="0" err="1"/>
              <a:t>ba</a:t>
            </a:r>
            <a:r>
              <a:rPr lang="en-US" i="1" dirty="0"/>
              <a:t>, bb, </a:t>
            </a:r>
            <a:r>
              <a:rPr lang="en-US" i="1" dirty="0" err="1"/>
              <a:t>bc</a:t>
            </a:r>
            <a:r>
              <a:rPr lang="en-US" i="1" dirty="0"/>
              <a:t>, </a:t>
            </a:r>
            <a:r>
              <a:rPr lang="en-US" i="1" dirty="0" err="1"/>
              <a:t>aaa</a:t>
            </a:r>
            <a:r>
              <a:rPr lang="en-US" i="1" dirty="0"/>
              <a:t>, …}</a:t>
            </a:r>
          </a:p>
          <a:p>
            <a:r>
              <a:rPr lang="en-US" i="1" dirty="0" err="1"/>
              <a:t>abc</a:t>
            </a:r>
            <a:r>
              <a:rPr lang="en-US" i="1" baseline="30000" dirty="0" err="1"/>
              <a:t>R</a:t>
            </a:r>
            <a:r>
              <a:rPr lang="en-US" i="1" dirty="0"/>
              <a:t> = cba</a:t>
            </a:r>
          </a:p>
          <a:p>
            <a:r>
              <a:rPr lang="en-US" i="1" dirty="0"/>
              <a:t>acc </a:t>
            </a:r>
            <a:r>
              <a:rPr lang="en-US" dirty="0"/>
              <a:t>is a substring of </a:t>
            </a:r>
            <a:r>
              <a:rPr lang="en-US" i="1" dirty="0" err="1"/>
              <a:t>abaccab</a:t>
            </a:r>
            <a:endParaRPr lang="en-US" i="1" dirty="0"/>
          </a:p>
          <a:p>
            <a:r>
              <a:rPr lang="en-US" i="1" dirty="0"/>
              <a:t>a</a:t>
            </a:r>
            <a:r>
              <a:rPr lang="en-US" dirty="0"/>
              <a:t> and </a:t>
            </a:r>
            <a:r>
              <a:rPr lang="en-US" i="1" dirty="0"/>
              <a:t>ab</a:t>
            </a:r>
            <a:r>
              <a:rPr lang="en-US" dirty="0"/>
              <a:t> are prefixes of </a:t>
            </a:r>
            <a:r>
              <a:rPr lang="en-US" i="1" dirty="0" err="1"/>
              <a:t>abac</a:t>
            </a:r>
            <a:endParaRPr lang="en-US" dirty="0"/>
          </a:p>
          <a:p>
            <a:r>
              <a:rPr lang="en-US" i="1" dirty="0"/>
              <a:t>ac</a:t>
            </a:r>
            <a:r>
              <a:rPr lang="en-US" dirty="0"/>
              <a:t> and </a:t>
            </a:r>
            <a:r>
              <a:rPr lang="en-US" i="1" dirty="0"/>
              <a:t>c</a:t>
            </a:r>
            <a:r>
              <a:rPr lang="en-US" dirty="0"/>
              <a:t> are suffices of </a:t>
            </a:r>
            <a:r>
              <a:rPr lang="en-US" i="1" dirty="0" err="1"/>
              <a:t>abac</a:t>
            </a:r>
            <a:endParaRPr lang="en-US" i="1" dirty="0"/>
          </a:p>
        </p:txBody>
      </p:sp>
    </p:spTree>
    <p:extLst>
      <p:ext uri="{BB962C8B-B14F-4D97-AF65-F5344CB8AC3E}">
        <p14:creationId xmlns:p14="http://schemas.microsoft.com/office/powerpoint/2010/main" val="171283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languages</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838200" y="1913240"/>
            <a:ext cx="5694439" cy="1449765"/>
          </a:xfrm>
        </p:spPr>
        <p:txBody>
          <a:bodyPr>
            <a:normAutofit/>
          </a:bodyPr>
          <a:lstStyle/>
          <a:p>
            <a:r>
              <a:rPr lang="en-US" dirty="0"/>
              <a:t>A </a:t>
            </a:r>
            <a:r>
              <a:rPr lang="en-US" i="1" dirty="0"/>
              <a:t>formal language </a:t>
            </a:r>
            <a:r>
              <a:rPr lang="en-US" dirty="0"/>
              <a:t>is a subset of </a:t>
            </a:r>
            <a:r>
              <a:rPr lang="en-US" i="1" dirty="0"/>
              <a:t>A*</a:t>
            </a:r>
            <a:endParaRPr lang="en-US" dirty="0"/>
          </a:p>
          <a:p>
            <a:r>
              <a:rPr lang="en-US" dirty="0"/>
              <a:t>In order words, it’s any (finite or infinite) set of strings over </a:t>
            </a:r>
            <a:r>
              <a:rPr lang="en-US" i="1" dirty="0"/>
              <a:t>A</a:t>
            </a:r>
            <a:endParaRPr lang="en-US" dirty="0"/>
          </a:p>
        </p:txBody>
      </p:sp>
      <p:sp>
        <p:nvSpPr>
          <p:cNvPr id="4" name="Content Placeholder 2">
            <a:extLst>
              <a:ext uri="{FF2B5EF4-FFF2-40B4-BE49-F238E27FC236}">
                <a16:creationId xmlns:a16="http://schemas.microsoft.com/office/drawing/2014/main" id="{DED6DFC6-BE38-48C0-8E8E-63C6B5D76FD7}"/>
              </a:ext>
            </a:extLst>
          </p:cNvPr>
          <p:cNvSpPr txBox="1">
            <a:spLocks/>
          </p:cNvSpPr>
          <p:nvPr/>
        </p:nvSpPr>
        <p:spPr>
          <a:xfrm>
            <a:off x="5999238" y="2062200"/>
            <a:ext cx="5739190" cy="1149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 = {a, aa, ab, ac, </a:t>
            </a:r>
            <a:r>
              <a:rPr lang="en-US" i="1" dirty="0" err="1"/>
              <a:t>ba</a:t>
            </a:r>
            <a:r>
              <a:rPr lang="en-US" i="1" dirty="0"/>
              <a:t>, bb, </a:t>
            </a:r>
            <a:r>
              <a:rPr lang="en-US" i="1" dirty="0" err="1"/>
              <a:t>bc</a:t>
            </a:r>
            <a:r>
              <a:rPr lang="en-US" i="1" dirty="0"/>
              <a:t>, </a:t>
            </a:r>
            <a:r>
              <a:rPr lang="en-US" i="1" dirty="0" err="1"/>
              <a:t>aaa</a:t>
            </a:r>
            <a:r>
              <a:rPr lang="en-US" i="1" dirty="0"/>
              <a:t>, …}</a:t>
            </a:r>
          </a:p>
          <a:p>
            <a:r>
              <a:rPr lang="en-US" dirty="0"/>
              <a:t>Example: </a:t>
            </a:r>
            <a:r>
              <a:rPr lang="en-US" i="1" dirty="0"/>
              <a:t>L={a, aa, </a:t>
            </a:r>
            <a:r>
              <a:rPr lang="en-US" i="1" dirty="0" err="1"/>
              <a:t>aaa</a:t>
            </a:r>
            <a:r>
              <a:rPr lang="en-US" i="1" dirty="0"/>
              <a:t>}</a:t>
            </a:r>
            <a:endParaRPr lang="en-US"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38200" y="3193142"/>
            <a:ext cx="10192658" cy="32124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direct consequence of this setup is that there are uncountably many formal languages for any alphabet, i.e. as many as the real numbers.</a:t>
            </a:r>
          </a:p>
          <a:p>
            <a:r>
              <a:rPr lang="en-US" dirty="0"/>
              <a:t>But of course there are only countably many ways we can describe a language!</a:t>
            </a:r>
          </a:p>
          <a:p>
            <a:r>
              <a:rPr lang="en-US" dirty="0"/>
              <a:t>Therefore, for any alphabet there are infinitely many languages (i.e. collections of strings) that cannot be described by any device with finite resources).</a:t>
            </a:r>
          </a:p>
          <a:p>
            <a:r>
              <a:rPr lang="en-US" dirty="0"/>
              <a:t>In order words, for any strategy that we can come up with to describe languages, there are infinitely many languages that are so unstructured (from the point of view of that description strategy) that they cannot be described in that way.</a:t>
            </a:r>
          </a:p>
          <a:p>
            <a:endParaRPr lang="en-DE" dirty="0"/>
          </a:p>
        </p:txBody>
      </p:sp>
    </p:spTree>
    <p:extLst>
      <p:ext uri="{BB962C8B-B14F-4D97-AF65-F5344CB8AC3E}">
        <p14:creationId xmlns:p14="http://schemas.microsoft.com/office/powerpoint/2010/main" val="318502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10192658" cy="4146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Grammars are one way of describing infinite languages in a finite way.</a:t>
            </a:r>
          </a:p>
          <a:p>
            <a:r>
              <a:rPr lang="en-US" dirty="0"/>
              <a:t>A formal grammar consists of four ingredients:</a:t>
            </a:r>
          </a:p>
          <a:p>
            <a:pPr marL="914400" lvl="1" indent="-457200">
              <a:buFont typeface="+mj-lt"/>
              <a:buAutoNum type="arabicPeriod"/>
            </a:pPr>
            <a:r>
              <a:rPr lang="en-US" dirty="0"/>
              <a:t>A finite set </a:t>
            </a:r>
            <a:r>
              <a:rPr lang="en-US" i="1" dirty="0"/>
              <a:t>N</a:t>
            </a:r>
            <a:r>
              <a:rPr lang="en-US" dirty="0"/>
              <a:t> of so-called </a:t>
            </a:r>
            <a:r>
              <a:rPr lang="en-US" i="1" dirty="0"/>
              <a:t>nonterminal symbols</a:t>
            </a:r>
            <a:endParaRPr lang="en-US" dirty="0"/>
          </a:p>
          <a:p>
            <a:pPr marL="914400" lvl="1" indent="-457200">
              <a:buFont typeface="+mj-lt"/>
              <a:buAutoNum type="arabicPeriod"/>
            </a:pPr>
            <a:r>
              <a:rPr lang="en-US" dirty="0"/>
              <a:t>A finite set </a:t>
            </a:r>
            <a:r>
              <a:rPr lang="el-GR" dirty="0"/>
              <a:t>Σ</a:t>
            </a:r>
            <a:r>
              <a:rPr lang="en-US" dirty="0"/>
              <a:t> of so-called </a:t>
            </a:r>
            <a:r>
              <a:rPr lang="en-US" i="1" dirty="0"/>
              <a:t>terminal symbols</a:t>
            </a:r>
            <a:endParaRPr lang="en-US" dirty="0"/>
          </a:p>
          <a:p>
            <a:pPr marL="914400" lvl="1" indent="-457200">
              <a:buFont typeface="+mj-lt"/>
              <a:buAutoNum type="arabicPeriod"/>
            </a:pPr>
            <a:r>
              <a:rPr lang="en-US" dirty="0"/>
              <a:t>A finite set </a:t>
            </a:r>
            <a:r>
              <a:rPr lang="en-US" i="1" dirty="0"/>
              <a:t>P</a:t>
            </a:r>
            <a:r>
              <a:rPr lang="en-US" dirty="0"/>
              <a:t> of so-called </a:t>
            </a:r>
            <a:r>
              <a:rPr lang="en-US" i="1" dirty="0"/>
              <a:t>production rules</a:t>
            </a:r>
          </a:p>
          <a:p>
            <a:pPr marL="914400" lvl="1" indent="-457200">
              <a:buFont typeface="+mj-lt"/>
              <a:buAutoNum type="arabicPeriod"/>
            </a:pPr>
            <a:r>
              <a:rPr lang="en-US" dirty="0"/>
              <a:t>A symbol </a:t>
            </a:r>
            <a:r>
              <a:rPr lang="en-US" i="1" dirty="0"/>
              <a:t>S</a:t>
            </a:r>
            <a:r>
              <a:rPr lang="en-US" dirty="0"/>
              <a:t> in </a:t>
            </a:r>
            <a:r>
              <a:rPr lang="en-US" i="1" dirty="0"/>
              <a:t>N</a:t>
            </a:r>
            <a:r>
              <a:rPr lang="en-US" dirty="0"/>
              <a:t> designated as the </a:t>
            </a:r>
            <a:r>
              <a:rPr lang="en-US" i="1" dirty="0"/>
              <a:t>start symbol</a:t>
            </a:r>
          </a:p>
          <a:p>
            <a:r>
              <a:rPr lang="en-US" dirty="0"/>
              <a:t>I haven’t defined yet what any of this means.</a:t>
            </a:r>
          </a:p>
          <a:p>
            <a:r>
              <a:rPr lang="en-US" dirty="0"/>
              <a:t>Let’s just look at a couple examples to get an intuition for how they work.</a:t>
            </a:r>
            <a:endParaRPr lang="en-DE" dirty="0"/>
          </a:p>
        </p:txBody>
      </p:sp>
    </p:spTree>
    <p:extLst>
      <p:ext uri="{BB962C8B-B14F-4D97-AF65-F5344CB8AC3E}">
        <p14:creationId xmlns:p14="http://schemas.microsoft.com/office/powerpoint/2010/main" val="13950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5" y="1925560"/>
            <a:ext cx="4653038" cy="4146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y  a</a:t>
            </a:r>
          </a:p>
          <a:p>
            <a:pPr marL="457200" lvl="1" indent="0">
              <a:buNone/>
            </a:pPr>
            <a:r>
              <a:rPr lang="en-US" dirty="0">
                <a:sym typeface="Wingdings" panose="05000000000000000000" pitchFamily="2" charset="2"/>
              </a:rPr>
              <a:t>	4. x  b</a:t>
            </a:r>
            <a:endParaRPr lang="en-US"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6340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5" y="1925560"/>
            <a:ext cx="4653038" cy="2689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by  </a:t>
            </a:r>
            <a:r>
              <a:rPr lang="en-US" dirty="0" err="1">
                <a:sym typeface="Wingdings" panose="05000000000000000000" pitchFamily="2" charset="2"/>
              </a:rPr>
              <a:t>ba</a:t>
            </a:r>
            <a:endParaRPr lang="en-US" dirty="0">
              <a:sym typeface="Wingdings" panose="05000000000000000000" pitchFamily="2" charset="2"/>
            </a:endParaRPr>
          </a:p>
          <a:p>
            <a:pPr marL="457200" lvl="1" indent="0">
              <a:buNone/>
            </a:pPr>
            <a:r>
              <a:rPr lang="en-US" dirty="0">
                <a:sym typeface="Wingdings" panose="05000000000000000000" pitchFamily="2" charset="2"/>
              </a:rPr>
              <a:t>	4. x  b</a:t>
            </a:r>
            <a:endParaRPr lang="en-US"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6143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4" y="1925560"/>
            <a:ext cx="5505753" cy="3251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by  </a:t>
            </a:r>
            <a:r>
              <a:rPr lang="en-US" dirty="0" err="1">
                <a:sym typeface="Wingdings" panose="05000000000000000000" pitchFamily="2" charset="2"/>
              </a:rPr>
              <a:t>ba</a:t>
            </a:r>
            <a:endParaRPr lang="en-US" dirty="0">
              <a:sym typeface="Wingdings" panose="05000000000000000000" pitchFamily="2" charset="2"/>
            </a:endParaRPr>
          </a:p>
          <a:p>
            <a:pPr marL="457200" lvl="1" indent="0">
              <a:buNone/>
            </a:pPr>
            <a:r>
              <a:rPr lang="en-US" dirty="0">
                <a:sym typeface="Wingdings" panose="05000000000000000000" pitchFamily="2" charset="2"/>
              </a:rPr>
              <a:t>	4. x  b</a:t>
            </a:r>
          </a:p>
          <a:p>
            <a:pPr marL="457200" lvl="1" indent="0">
              <a:buNone/>
            </a:pPr>
            <a:r>
              <a:rPr lang="en-US" dirty="0">
                <a:sym typeface="Wingdings" panose="05000000000000000000" pitchFamily="2" charset="2"/>
              </a:rPr>
              <a:t>	5. b  a     </a:t>
            </a:r>
            <a:r>
              <a:rPr lang="en-US" b="1" dirty="0">
                <a:sym typeface="Wingdings" panose="05000000000000000000" pitchFamily="2" charset="2"/>
              </a:rPr>
              <a:t>WRONG! </a:t>
            </a:r>
            <a:r>
              <a:rPr lang="en-US" dirty="0">
                <a:sym typeface="Wingdings" panose="05000000000000000000" pitchFamily="2" charset="2"/>
              </a:rPr>
              <a:t>Why?</a:t>
            </a:r>
            <a:endParaRPr lang="en-US" b="1"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034643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4" y="1925560"/>
            <a:ext cx="5505753" cy="3251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by  </a:t>
            </a:r>
            <a:r>
              <a:rPr lang="en-US" dirty="0" err="1">
                <a:sym typeface="Wingdings" panose="05000000000000000000" pitchFamily="2" charset="2"/>
              </a:rPr>
              <a:t>ba</a:t>
            </a:r>
            <a:endParaRPr lang="en-US" dirty="0">
              <a:sym typeface="Wingdings" panose="05000000000000000000" pitchFamily="2" charset="2"/>
            </a:endParaRPr>
          </a:p>
          <a:p>
            <a:pPr marL="457200" lvl="1" indent="0">
              <a:buNone/>
            </a:pPr>
            <a:r>
              <a:rPr lang="en-US" dirty="0">
                <a:sym typeface="Wingdings" panose="05000000000000000000" pitchFamily="2" charset="2"/>
              </a:rPr>
              <a:t>	4. x  b</a:t>
            </a:r>
          </a:p>
          <a:p>
            <a:pPr marL="457200" lvl="1" indent="0">
              <a:buNone/>
            </a:pPr>
            <a:r>
              <a:rPr lang="en-US" dirty="0">
                <a:sym typeface="Wingdings" panose="05000000000000000000" pitchFamily="2" charset="2"/>
              </a:rPr>
              <a:t>	5. y  </a:t>
            </a:r>
            <a:r>
              <a:rPr lang="en-US" i="1" dirty="0">
                <a:sym typeface="Wingdings" panose="05000000000000000000" pitchFamily="2" charset="2"/>
              </a:rPr>
              <a:t>e</a:t>
            </a:r>
            <a:endParaRPr lang="en-US" b="1" i="1"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3081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From language to grammar</a:t>
            </a:r>
            <a:endParaRPr lang="en-DE"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910770" y="1690688"/>
            <a:ext cx="10192658" cy="4005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been generating sentences in a language from a grammar.</a:t>
            </a:r>
          </a:p>
          <a:p>
            <a:r>
              <a:rPr lang="en-US" dirty="0"/>
              <a:t>We can also go the other way: given a language defined in some other way, find a grammar that produces that language.</a:t>
            </a:r>
          </a:p>
          <a:p>
            <a:r>
              <a:rPr lang="en-US" dirty="0"/>
              <a:t>Let’s try to write a grammar that produces all the palindromes in {a, b}*</a:t>
            </a:r>
          </a:p>
          <a:p>
            <a:endParaRPr lang="en-US" dirty="0"/>
          </a:p>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endParaRPr lang="en-US" i="1" dirty="0"/>
          </a:p>
          <a:p>
            <a:pPr marL="914400" lvl="1" indent="-457200">
              <a:buFont typeface="+mj-lt"/>
              <a:buAutoNum type="arabicPeriod"/>
            </a:pPr>
            <a:r>
              <a:rPr lang="en-US" i="1" dirty="0"/>
              <a:t>S</a:t>
            </a:r>
            <a:r>
              <a:rPr lang="en-US" dirty="0"/>
              <a:t> (start symbol)</a:t>
            </a:r>
          </a:p>
          <a:p>
            <a:endParaRPr lang="en-US" dirty="0"/>
          </a:p>
        </p:txBody>
      </p:sp>
      <p:sp>
        <p:nvSpPr>
          <p:cNvPr id="7" name="Content Placeholder 2">
            <a:extLst>
              <a:ext uri="{FF2B5EF4-FFF2-40B4-BE49-F238E27FC236}">
                <a16:creationId xmlns:a16="http://schemas.microsoft.com/office/drawing/2014/main" id="{DA69ABA3-BEA9-4024-9455-7112C65689D7}"/>
              </a:ext>
            </a:extLst>
          </p:cNvPr>
          <p:cNvSpPr txBox="1">
            <a:spLocks/>
          </p:cNvSpPr>
          <p:nvPr/>
        </p:nvSpPr>
        <p:spPr>
          <a:xfrm>
            <a:off x="5286828" y="3771069"/>
            <a:ext cx="5505753" cy="290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a:t>
            </a:r>
            <a:r>
              <a:rPr lang="en-US" dirty="0" err="1">
                <a:sym typeface="Wingdings" panose="05000000000000000000" pitchFamily="2" charset="2"/>
              </a:rPr>
              <a:t>aSa</a:t>
            </a:r>
            <a:endParaRPr lang="en-US" dirty="0">
              <a:sym typeface="Wingdings" panose="05000000000000000000" pitchFamily="2" charset="2"/>
            </a:endParaRPr>
          </a:p>
          <a:p>
            <a:pPr marL="457200" lvl="1" indent="0">
              <a:buNone/>
            </a:pPr>
            <a:r>
              <a:rPr lang="en-US" dirty="0">
                <a:sym typeface="Wingdings" panose="05000000000000000000" pitchFamily="2" charset="2"/>
              </a:rPr>
              <a:t>	2. S  </a:t>
            </a:r>
            <a:r>
              <a:rPr lang="en-US" dirty="0" err="1">
                <a:sym typeface="Wingdings" panose="05000000000000000000" pitchFamily="2" charset="2"/>
              </a:rPr>
              <a:t>bSb</a:t>
            </a:r>
            <a:endParaRPr lang="en-US" dirty="0">
              <a:sym typeface="Wingdings" panose="05000000000000000000" pitchFamily="2" charset="2"/>
            </a:endParaRPr>
          </a:p>
          <a:p>
            <a:pPr marL="457200" lvl="1" indent="0">
              <a:buNone/>
            </a:pPr>
            <a:r>
              <a:rPr lang="en-US" dirty="0">
                <a:sym typeface="Wingdings" panose="05000000000000000000" pitchFamily="2" charset="2"/>
              </a:rPr>
              <a:t>	3. S  </a:t>
            </a:r>
            <a:r>
              <a:rPr lang="en-US" i="1" dirty="0">
                <a:sym typeface="Wingdings" panose="05000000000000000000" pitchFamily="2" charset="2"/>
              </a:rPr>
              <a:t>e</a:t>
            </a:r>
            <a:endParaRPr lang="en-US" dirty="0">
              <a:sym typeface="Wingdings" panose="05000000000000000000" pitchFamily="2" charset="2"/>
            </a:endParaRPr>
          </a:p>
          <a:p>
            <a:pPr marL="457200" lvl="1" indent="0">
              <a:buNone/>
            </a:pPr>
            <a:r>
              <a:rPr lang="en-US" dirty="0">
                <a:sym typeface="Wingdings" panose="05000000000000000000" pitchFamily="2" charset="2"/>
              </a:rPr>
              <a:t>	4. S  a</a:t>
            </a:r>
          </a:p>
          <a:p>
            <a:pPr marL="457200" lvl="1" indent="0">
              <a:buNone/>
            </a:pPr>
            <a:r>
              <a:rPr lang="en-US" dirty="0">
                <a:sym typeface="Wingdings" panose="05000000000000000000" pitchFamily="2" charset="2"/>
              </a:rPr>
              <a:t>	5. S  b</a:t>
            </a:r>
            <a:endParaRPr lang="en-US" b="1" i="1" dirty="0"/>
          </a:p>
        </p:txBody>
      </p:sp>
    </p:spTree>
    <p:extLst>
      <p:ext uri="{BB962C8B-B14F-4D97-AF65-F5344CB8AC3E}">
        <p14:creationId xmlns:p14="http://schemas.microsoft.com/office/powerpoint/2010/main" val="128500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From language to grammar</a:t>
            </a:r>
            <a:endParaRPr lang="en-DE"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910770" y="1690688"/>
            <a:ext cx="10192658" cy="4005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strings with the form: </a:t>
            </a:r>
            <a:r>
              <a:rPr lang="en-US" dirty="0" err="1"/>
              <a:t>a</a:t>
            </a:r>
            <a:r>
              <a:rPr lang="en-US" i="1" baseline="30000" dirty="0" err="1"/>
              <a:t>n</a:t>
            </a:r>
            <a:r>
              <a:rPr lang="en-US" dirty="0" err="1"/>
              <a:t>b</a:t>
            </a:r>
            <a:r>
              <a:rPr lang="en-US" i="1" baseline="30000" dirty="0" err="1"/>
              <a:t>n</a:t>
            </a:r>
            <a:endParaRPr lang="en-US" i="1" baseline="30000" dirty="0"/>
          </a:p>
          <a:p>
            <a:endParaRPr lang="en-US" i="1" dirty="0"/>
          </a:p>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endParaRPr lang="en-US" i="1" dirty="0"/>
          </a:p>
          <a:p>
            <a:pPr marL="914400" lvl="1" indent="-457200">
              <a:buFont typeface="+mj-lt"/>
              <a:buAutoNum type="arabicPeriod"/>
            </a:pPr>
            <a:r>
              <a:rPr lang="en-US" i="1" dirty="0"/>
              <a:t>S</a:t>
            </a:r>
            <a:r>
              <a:rPr lang="en-US" dirty="0"/>
              <a:t> (start symbol)</a:t>
            </a:r>
          </a:p>
          <a:p>
            <a:endParaRPr lang="en-US" dirty="0"/>
          </a:p>
        </p:txBody>
      </p:sp>
      <p:sp>
        <p:nvSpPr>
          <p:cNvPr id="7" name="Content Placeholder 2">
            <a:extLst>
              <a:ext uri="{FF2B5EF4-FFF2-40B4-BE49-F238E27FC236}">
                <a16:creationId xmlns:a16="http://schemas.microsoft.com/office/drawing/2014/main" id="{DA69ABA3-BEA9-4024-9455-7112C65689D7}"/>
              </a:ext>
            </a:extLst>
          </p:cNvPr>
          <p:cNvSpPr txBox="1">
            <a:spLocks/>
          </p:cNvSpPr>
          <p:nvPr/>
        </p:nvSpPr>
        <p:spPr>
          <a:xfrm>
            <a:off x="5412619" y="2522840"/>
            <a:ext cx="5505753" cy="290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a:t>
            </a:r>
            <a:r>
              <a:rPr lang="en-US" dirty="0" err="1">
                <a:sym typeface="Wingdings" panose="05000000000000000000" pitchFamily="2" charset="2"/>
              </a:rPr>
              <a:t>aSb</a:t>
            </a:r>
            <a:endParaRPr lang="en-US" dirty="0">
              <a:sym typeface="Wingdings" panose="05000000000000000000" pitchFamily="2" charset="2"/>
            </a:endParaRPr>
          </a:p>
          <a:p>
            <a:pPr marL="457200" lvl="1" indent="0">
              <a:buNone/>
            </a:pPr>
            <a:r>
              <a:rPr lang="en-US" dirty="0">
                <a:sym typeface="Wingdings" panose="05000000000000000000" pitchFamily="2" charset="2"/>
              </a:rPr>
              <a:t>	2. S  </a:t>
            </a:r>
            <a:r>
              <a:rPr lang="en-US" i="1" dirty="0">
                <a:sym typeface="Wingdings" panose="05000000000000000000" pitchFamily="2" charset="2"/>
              </a:rPr>
              <a:t>e</a:t>
            </a:r>
            <a:endParaRPr lang="en-US" b="1" i="1" dirty="0"/>
          </a:p>
        </p:txBody>
      </p:sp>
    </p:spTree>
    <p:extLst>
      <p:ext uri="{BB962C8B-B14F-4D97-AF65-F5344CB8AC3E}">
        <p14:creationId xmlns:p14="http://schemas.microsoft.com/office/powerpoint/2010/main" val="162698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1B79-9CDA-4012-8252-0D5B7EA52F18}"/>
              </a:ext>
            </a:extLst>
          </p:cNvPr>
          <p:cNvSpPr>
            <a:spLocks noGrp="1"/>
          </p:cNvSpPr>
          <p:nvPr>
            <p:ph type="title"/>
          </p:nvPr>
        </p:nvSpPr>
        <p:spPr/>
        <p:txBody>
          <a:bodyPr/>
          <a:lstStyle/>
          <a:p>
            <a:r>
              <a:rPr lang="en-US" dirty="0"/>
              <a:t>Summary this far</a:t>
            </a:r>
            <a:endParaRPr lang="en-DE" dirty="0"/>
          </a:p>
        </p:txBody>
      </p:sp>
      <p:sp>
        <p:nvSpPr>
          <p:cNvPr id="3" name="Content Placeholder 2">
            <a:extLst>
              <a:ext uri="{FF2B5EF4-FFF2-40B4-BE49-F238E27FC236}">
                <a16:creationId xmlns:a16="http://schemas.microsoft.com/office/drawing/2014/main" id="{CA70113C-7554-479F-8773-E21F96352EA4}"/>
              </a:ext>
            </a:extLst>
          </p:cNvPr>
          <p:cNvSpPr>
            <a:spLocks noGrp="1"/>
          </p:cNvSpPr>
          <p:nvPr>
            <p:ph idx="1"/>
          </p:nvPr>
        </p:nvSpPr>
        <p:spPr/>
        <p:txBody>
          <a:bodyPr>
            <a:normAutofit fontScale="92500"/>
          </a:bodyPr>
          <a:lstStyle/>
          <a:p>
            <a:r>
              <a:rPr lang="en-US" dirty="0"/>
              <a:t>In the last three weeks, we have looked at a theory in </a:t>
            </a:r>
            <a:r>
              <a:rPr lang="en-US" i="1" dirty="0"/>
              <a:t>speculative psychology</a:t>
            </a:r>
            <a:r>
              <a:rPr lang="en-US" dirty="0"/>
              <a:t>, the Language of Thought Hypothesis.</a:t>
            </a:r>
          </a:p>
          <a:p>
            <a:r>
              <a:rPr lang="en-US" dirty="0"/>
              <a:t>We have seen what the theory says and arguments for and against it.</a:t>
            </a:r>
          </a:p>
          <a:p>
            <a:r>
              <a:rPr lang="en-US" dirty="0"/>
              <a:t>Until now it was all theoretical / philosophical. </a:t>
            </a:r>
          </a:p>
          <a:p>
            <a:r>
              <a:rPr lang="en-US" dirty="0"/>
              <a:t>But the real fun part of this is technical! </a:t>
            </a:r>
          </a:p>
          <a:p>
            <a:r>
              <a:rPr lang="en-US" dirty="0"/>
              <a:t>At the end, we want to have tools that allow us to build fragments of the </a:t>
            </a:r>
            <a:r>
              <a:rPr lang="en-US" dirty="0" err="1"/>
              <a:t>LoT</a:t>
            </a:r>
            <a:r>
              <a:rPr lang="en-US" dirty="0"/>
              <a:t> in a computer and show how they can learn expressions in the </a:t>
            </a:r>
            <a:r>
              <a:rPr lang="en-US" dirty="0" err="1"/>
              <a:t>LoT</a:t>
            </a:r>
            <a:r>
              <a:rPr lang="en-US" dirty="0"/>
              <a:t> from data.</a:t>
            </a:r>
          </a:p>
          <a:p>
            <a:r>
              <a:rPr lang="en-US" dirty="0"/>
              <a:t>Therefore, in the next 4 weeks we will build the technical foundations required to implement these models.</a:t>
            </a:r>
          </a:p>
          <a:p>
            <a:r>
              <a:rPr lang="en-US" dirty="0"/>
              <a:t>We saw some basic probability concept last week in the lab. Let’s have a brief look at them again before we move onto this week’s topic.</a:t>
            </a:r>
          </a:p>
          <a:p>
            <a:endParaRPr lang="en-DE" dirty="0"/>
          </a:p>
        </p:txBody>
      </p:sp>
    </p:spTree>
    <p:extLst>
      <p:ext uri="{BB962C8B-B14F-4D97-AF65-F5344CB8AC3E}">
        <p14:creationId xmlns:p14="http://schemas.microsoft.com/office/powerpoint/2010/main" val="7934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regular</a:t>
            </a:r>
            <a:endParaRPr lang="en-DE"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765627" y="1835829"/>
            <a:ext cx="7686525" cy="4735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that by putting different restrictions on the production rules, we get different </a:t>
            </a:r>
            <a:r>
              <a:rPr lang="en-US" i="1" dirty="0"/>
              <a:t>types</a:t>
            </a:r>
            <a:r>
              <a:rPr lang="en-US" dirty="0"/>
              <a:t> of grammars.</a:t>
            </a:r>
          </a:p>
          <a:p>
            <a:r>
              <a:rPr lang="en-US" dirty="0"/>
              <a:t>NOTE: not specific grammar, but TYPES of grammars</a:t>
            </a:r>
          </a:p>
          <a:p>
            <a:r>
              <a:rPr lang="en-US" dirty="0"/>
              <a:t>For instance, suppose we introduce the restriction that all rules only take one of three forms (where A and B are any non-terminals and a is a terminal):</a:t>
            </a:r>
          </a:p>
          <a:p>
            <a:pPr marL="914400" lvl="1" indent="-457200">
              <a:buFont typeface="+mj-lt"/>
              <a:buAutoNum type="arabicPeriod"/>
            </a:pPr>
            <a:r>
              <a:rPr lang="en-US" dirty="0"/>
              <a:t>A </a:t>
            </a:r>
            <a:r>
              <a:rPr lang="en-US" dirty="0">
                <a:sym typeface="Wingdings" panose="05000000000000000000" pitchFamily="2" charset="2"/>
              </a:rPr>
              <a:t> a</a:t>
            </a:r>
          </a:p>
          <a:p>
            <a:pPr marL="914400" lvl="1" indent="-457200">
              <a:buFont typeface="+mj-lt"/>
              <a:buAutoNum type="arabicPeriod"/>
            </a:pPr>
            <a:r>
              <a:rPr lang="en-US" dirty="0">
                <a:sym typeface="Wingdings" panose="05000000000000000000" pitchFamily="2" charset="2"/>
              </a:rPr>
              <a:t>A  </a:t>
            </a:r>
            <a:r>
              <a:rPr lang="en-US" dirty="0" err="1">
                <a:sym typeface="Wingdings" panose="05000000000000000000" pitchFamily="2" charset="2"/>
              </a:rPr>
              <a:t>aB</a:t>
            </a:r>
            <a:endParaRPr lang="en-US" dirty="0">
              <a:sym typeface="Wingdings" panose="05000000000000000000" pitchFamily="2" charset="2"/>
            </a:endParaRPr>
          </a:p>
          <a:p>
            <a:pPr marL="914400" lvl="1" indent="-457200">
              <a:buFont typeface="+mj-lt"/>
              <a:buAutoNum type="arabicPeriod"/>
            </a:pPr>
            <a:r>
              <a:rPr lang="en-US" dirty="0">
                <a:sym typeface="Wingdings" panose="05000000000000000000" pitchFamily="2" charset="2"/>
              </a:rPr>
              <a:t>A  </a:t>
            </a:r>
            <a:r>
              <a:rPr lang="en-US" i="1" dirty="0">
                <a:sym typeface="Wingdings" panose="05000000000000000000" pitchFamily="2" charset="2"/>
              </a:rPr>
              <a:t>e</a:t>
            </a:r>
            <a:endParaRPr lang="en-US" dirty="0">
              <a:sym typeface="Wingdings" panose="05000000000000000000" pitchFamily="2" charset="2"/>
            </a:endParaRPr>
          </a:p>
          <a:p>
            <a:r>
              <a:rPr lang="en-US" dirty="0">
                <a:sym typeface="Wingdings" panose="05000000000000000000" pitchFamily="2" charset="2"/>
              </a:rPr>
              <a:t>This gives us the set of </a:t>
            </a:r>
            <a:r>
              <a:rPr lang="en-US" i="1" dirty="0">
                <a:sym typeface="Wingdings" panose="05000000000000000000" pitchFamily="2" charset="2"/>
              </a:rPr>
              <a:t>right-regular grammars</a:t>
            </a:r>
            <a:r>
              <a:rPr lang="en-US" dirty="0">
                <a:sym typeface="Wingdings" panose="05000000000000000000" pitchFamily="2" charset="2"/>
              </a:rPr>
              <a:t>.</a:t>
            </a:r>
          </a:p>
          <a:p>
            <a:r>
              <a:rPr lang="en-US" dirty="0"/>
              <a:t>In the usual categorization of grammar types, these are usually considered the simplest amongst the interesting grammars.</a:t>
            </a:r>
          </a:p>
          <a:p>
            <a:r>
              <a:rPr lang="en-US" dirty="0"/>
              <a:t>Question: can we write a right-regular grammar to produce </a:t>
            </a:r>
            <a:r>
              <a:rPr lang="en-US" dirty="0" err="1"/>
              <a:t>a</a:t>
            </a:r>
            <a:r>
              <a:rPr lang="en-US" i="1" baseline="30000" dirty="0" err="1"/>
              <a:t>n</a:t>
            </a:r>
            <a:r>
              <a:rPr lang="en-US" dirty="0" err="1"/>
              <a:t>b</a:t>
            </a:r>
            <a:r>
              <a:rPr lang="en-US" i="1" baseline="30000" dirty="0" err="1"/>
              <a:t>n</a:t>
            </a:r>
            <a:r>
              <a:rPr lang="en-US" dirty="0"/>
              <a:t>?</a:t>
            </a:r>
          </a:p>
          <a:p>
            <a:pPr lvl="1"/>
            <a:r>
              <a:rPr lang="en-US" dirty="0"/>
              <a:t>We can’t!</a:t>
            </a:r>
          </a:p>
        </p:txBody>
      </p:sp>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p:spTree>
    <p:extLst>
      <p:ext uri="{BB962C8B-B14F-4D97-AF65-F5344CB8AC3E}">
        <p14:creationId xmlns:p14="http://schemas.microsoft.com/office/powerpoint/2010/main" val="60858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context-free</a:t>
            </a:r>
            <a:endParaRPr lang="en-DE"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765627" y="1835830"/>
                <a:ext cx="7686525" cy="4526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second important type of grammar is the </a:t>
                </a:r>
                <a:r>
                  <a:rPr lang="en-US" i="1" dirty="0"/>
                  <a:t>context-free grammars</a:t>
                </a:r>
                <a:r>
                  <a:rPr lang="en-US" dirty="0"/>
                  <a:t>.</a:t>
                </a:r>
              </a:p>
              <a:p>
                <a:r>
                  <a:rPr lang="en-US" dirty="0"/>
                  <a:t>All their rules are of the form:</a:t>
                </a:r>
              </a:p>
              <a:p>
                <a:pPr lvl="1"/>
                <a:r>
                  <a:rPr lang="en-US" dirty="0"/>
                  <a:t>A </a:t>
                </a: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𝛼</m:t>
                    </m:r>
                  </m:oMath>
                </a14:m>
                <a:endParaRPr lang="en-US" dirty="0">
                  <a:sym typeface="Wingdings" panose="05000000000000000000" pitchFamily="2" charset="2"/>
                </a:endParaRPr>
              </a:p>
              <a:p>
                <a:r>
                  <a:rPr lang="en-US" dirty="0">
                    <a:sym typeface="Wingdings" panose="05000000000000000000" pitchFamily="2" charset="2"/>
                  </a:rPr>
                  <a:t>Where A is a non-terminal and </a:t>
                </a:r>
                <a14:m>
                  <m:oMath xmlns:m="http://schemas.openxmlformats.org/officeDocument/2006/math">
                    <m:r>
                      <a:rPr lang="en-US" b="0" i="1" smtClean="0">
                        <a:latin typeface="Cambria Math" panose="02040503050406030204" pitchFamily="18" charset="0"/>
                        <a:sym typeface="Wingdings" panose="05000000000000000000" pitchFamily="2" charset="2"/>
                      </a:rPr>
                      <m:t>𝛼</m:t>
                    </m:r>
                  </m:oMath>
                </a14:m>
                <a:r>
                  <a:rPr lang="en-US" dirty="0"/>
                  <a:t> is any (possibly empty) string of terminals or non-terminals.</a:t>
                </a:r>
              </a:p>
              <a:p>
                <a:r>
                  <a:rPr lang="en-US" dirty="0"/>
                  <a:t>Let’s come up with a context-free grammar that generates ‘The dog barked at the cat’.</a:t>
                </a:r>
              </a:p>
            </p:txBody>
          </p:sp>
        </mc:Choice>
        <mc:Fallback xmlns="">
          <p:sp>
            <p:nvSpPr>
              <p:cNvPr id="6" name="Content Placeholder 2">
                <a:extLst>
                  <a:ext uri="{FF2B5EF4-FFF2-40B4-BE49-F238E27FC236}">
                    <a16:creationId xmlns:a16="http://schemas.microsoft.com/office/drawing/2014/main" id="{2A83417C-467B-4AF8-B30A-EFCA09A0A497}"/>
                  </a:ext>
                </a:extLst>
              </p:cNvPr>
              <p:cNvSpPr txBox="1">
                <a:spLocks noRot="1" noChangeAspect="1" noMove="1" noResize="1" noEditPoints="1" noAdjustHandles="1" noChangeArrowheads="1" noChangeShapeType="1" noTextEdit="1"/>
              </p:cNvSpPr>
              <p:nvPr/>
            </p:nvSpPr>
            <p:spPr>
              <a:xfrm>
                <a:off x="765627" y="1835830"/>
                <a:ext cx="7686525" cy="4526416"/>
              </a:xfrm>
              <a:prstGeom prst="rect">
                <a:avLst/>
              </a:prstGeom>
              <a:blipFill>
                <a:blip r:embed="rId2"/>
                <a:stretch>
                  <a:fillRect l="-1110" t="-1884" r="-952"/>
                </a:stretch>
              </a:blipFill>
            </p:spPr>
            <p:txBody>
              <a:bodyPr/>
              <a:lstStyle/>
              <a:p>
                <a:r>
                  <a:rPr lang="en-DE">
                    <a:noFill/>
                  </a:rPr>
                  <a:t> </a:t>
                </a:r>
              </a:p>
            </p:txBody>
          </p:sp>
        </mc:Fallback>
      </mc:AlternateContent>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p:spTree>
    <p:extLst>
      <p:ext uri="{BB962C8B-B14F-4D97-AF65-F5344CB8AC3E}">
        <p14:creationId xmlns:p14="http://schemas.microsoft.com/office/powerpoint/2010/main" val="249839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context-sensitive</a:t>
            </a:r>
            <a:endParaRPr lang="en-DE"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765627" y="1835830"/>
                <a:ext cx="7686525" cy="4526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Essentially, context-sensitive grammars allow rules with more than one symbol on the left side.</a:t>
                </a:r>
              </a:p>
              <a:p>
                <a:r>
                  <a:rPr lang="en-US" dirty="0"/>
                  <a:t>The rules therefore take this form:</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𝐴</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𝛼𝛾𝛽</m:t>
                    </m:r>
                  </m:oMath>
                </a14:m>
                <a:endParaRPr lang="en-US" b="0" dirty="0"/>
              </a:p>
              <a:p>
                <a:r>
                  <a:rPr lang="en-US" dirty="0"/>
                  <a:t>Where </a:t>
                </a:r>
                <a14:m>
                  <m:oMath xmlns:m="http://schemas.openxmlformats.org/officeDocument/2006/math">
                    <m:r>
                      <a:rPr lang="en-US" b="0" i="1" smtClean="0">
                        <a:latin typeface="Cambria Math" panose="02040503050406030204" pitchFamily="18" charset="0"/>
                      </a:rPr>
                      <m:t>𝐴</m:t>
                    </m:r>
                  </m:oMath>
                </a14:m>
                <a:r>
                  <a:rPr lang="en-US" dirty="0"/>
                  <a:t> is a single nonterminal</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𝛽</m:t>
                    </m:r>
                  </m:oMath>
                </a14:m>
                <a:r>
                  <a:rPr lang="en-US" dirty="0"/>
                  <a:t> are (possibly empty) strings that can contain both terminals and non-terminals</a:t>
                </a:r>
              </a:p>
              <a:p>
                <a14:m>
                  <m:oMath xmlns:m="http://schemas.openxmlformats.org/officeDocument/2006/math">
                    <m:r>
                      <a:rPr lang="en-US" b="0" i="1" smtClean="0">
                        <a:latin typeface="Cambria Math" panose="02040503050406030204" pitchFamily="18" charset="0"/>
                      </a:rPr>
                      <m:t>𝛾</m:t>
                    </m:r>
                  </m:oMath>
                </a14:m>
                <a:r>
                  <a:rPr lang="en-US" dirty="0"/>
                  <a:t> is non-empty and can contain terminals and non-terminals</a:t>
                </a:r>
              </a:p>
              <a:p>
                <a:r>
                  <a:rPr lang="en-US" dirty="0"/>
                  <a:t>Basically, </a:t>
                </a:r>
                <a14:m>
                  <m:oMath xmlns:m="http://schemas.openxmlformats.org/officeDocument/2006/math">
                    <m:r>
                      <a:rPr lang="en-US" b="0" i="1" smtClean="0">
                        <a:latin typeface="Cambria Math" panose="02040503050406030204" pitchFamily="18" charset="0"/>
                      </a:rPr>
                      <m:t>𝐴</m:t>
                    </m:r>
                  </m:oMath>
                </a14:m>
                <a:r>
                  <a:rPr lang="en-US" dirty="0"/>
                  <a:t> is replaced by </a:t>
                </a:r>
                <a14:m>
                  <m:oMath xmlns:m="http://schemas.openxmlformats.org/officeDocument/2006/math">
                    <m:r>
                      <a:rPr lang="en-US" b="0" i="1" smtClean="0">
                        <a:latin typeface="Cambria Math" panose="02040503050406030204" pitchFamily="18" charset="0"/>
                      </a:rPr>
                      <m:t>𝛾</m:t>
                    </m:r>
                  </m:oMath>
                </a14:m>
                <a:r>
                  <a:rPr lang="en-US" dirty="0"/>
                  <a:t>, in the context with </a:t>
                </a:r>
                <a14:m>
                  <m:oMath xmlns:m="http://schemas.openxmlformats.org/officeDocument/2006/math">
                    <m:r>
                      <a:rPr lang="en-US" b="0" i="1" smtClean="0">
                        <a:latin typeface="Cambria Math" panose="02040503050406030204" pitchFamily="18" charset="0"/>
                      </a:rPr>
                      <m:t>𝛼</m:t>
                    </m:r>
                  </m:oMath>
                </a14:m>
                <a:r>
                  <a:rPr lang="en-US" dirty="0"/>
                  <a:t> on the left and </a:t>
                </a:r>
                <a14:m>
                  <m:oMath xmlns:m="http://schemas.openxmlformats.org/officeDocument/2006/math">
                    <m:r>
                      <a:rPr lang="en-US" b="0" i="1" smtClean="0">
                        <a:latin typeface="Cambria Math" panose="02040503050406030204" pitchFamily="18" charset="0"/>
                      </a:rPr>
                      <m:t>𝛽</m:t>
                    </m:r>
                  </m:oMath>
                </a14:m>
                <a:r>
                  <a:rPr lang="en-US" dirty="0"/>
                  <a:t> on the right.</a:t>
                </a:r>
              </a:p>
            </p:txBody>
          </p:sp>
        </mc:Choice>
        <mc:Fallback xmlns="">
          <p:sp>
            <p:nvSpPr>
              <p:cNvPr id="6" name="Content Placeholder 2">
                <a:extLst>
                  <a:ext uri="{FF2B5EF4-FFF2-40B4-BE49-F238E27FC236}">
                    <a16:creationId xmlns:a16="http://schemas.microsoft.com/office/drawing/2014/main" id="{2A83417C-467B-4AF8-B30A-EFCA09A0A497}"/>
                  </a:ext>
                </a:extLst>
              </p:cNvPr>
              <p:cNvSpPr txBox="1">
                <a:spLocks noRot="1" noChangeAspect="1" noMove="1" noResize="1" noEditPoints="1" noAdjustHandles="1" noChangeArrowheads="1" noChangeShapeType="1" noTextEdit="1"/>
              </p:cNvSpPr>
              <p:nvPr/>
            </p:nvSpPr>
            <p:spPr>
              <a:xfrm>
                <a:off x="765627" y="1835830"/>
                <a:ext cx="7686525" cy="4526416"/>
              </a:xfrm>
              <a:prstGeom prst="rect">
                <a:avLst/>
              </a:prstGeom>
              <a:blipFill>
                <a:blip r:embed="rId2"/>
                <a:stretch>
                  <a:fillRect l="-1110" t="-1884" r="-1824" b="-1884"/>
                </a:stretch>
              </a:blipFill>
            </p:spPr>
            <p:txBody>
              <a:bodyPr/>
              <a:lstStyle/>
              <a:p>
                <a:r>
                  <a:rPr lang="en-DE">
                    <a:noFill/>
                  </a:rPr>
                  <a:t> </a:t>
                </a:r>
              </a:p>
            </p:txBody>
          </p:sp>
        </mc:Fallback>
      </mc:AlternateContent>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p:spTree>
    <p:extLst>
      <p:ext uri="{BB962C8B-B14F-4D97-AF65-F5344CB8AC3E}">
        <p14:creationId xmlns:p14="http://schemas.microsoft.com/office/powerpoint/2010/main" val="311839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a:t>
            </a:r>
            <a:br>
              <a:rPr lang="en-US" dirty="0"/>
            </a:br>
            <a:r>
              <a:rPr lang="en-US" dirty="0"/>
              <a:t>recursively enumerable</a:t>
            </a:r>
            <a:endParaRPr lang="en-DE" dirty="0"/>
          </a:p>
        </p:txBody>
      </p:sp>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AF883F4C-B235-7B3D-BC26-80EFF86D4FED}"/>
                  </a:ext>
                </a:extLst>
              </p:cNvPr>
              <p:cNvSpPr txBox="1">
                <a:spLocks/>
              </p:cNvSpPr>
              <p:nvPr/>
            </p:nvSpPr>
            <p:spPr>
              <a:xfrm>
                <a:off x="765627" y="1835830"/>
                <a:ext cx="7686525" cy="45264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Recursively enumerable grammars are the most expressive ones in the Chomsky hierarchy.</a:t>
                </a:r>
              </a:p>
              <a:p>
                <a:r>
                  <a:rPr lang="en-US" dirty="0"/>
                  <a:t>This means that there are languages (sets of strings) that can be produced by a recursively enumerable grammar but not by a context-sensitive grammar.</a:t>
                </a:r>
              </a:p>
              <a:p>
                <a:r>
                  <a:rPr lang="en-US" dirty="0"/>
                  <a:t>Recursively enumerable grammars also have rules of the form:</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𝐴</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𝛼𝛾𝛽</m:t>
                    </m:r>
                  </m:oMath>
                </a14:m>
                <a:endParaRPr lang="en-US" b="0" dirty="0"/>
              </a:p>
              <a:p>
                <a:r>
                  <a:rPr lang="en-US" dirty="0"/>
                  <a:t>The only different from context-sensitive grammars is that now </a:t>
                </a:r>
                <a14:m>
                  <m:oMath xmlns:m="http://schemas.openxmlformats.org/officeDocument/2006/math">
                    <m:r>
                      <a:rPr lang="en-US" b="0" i="1" smtClean="0">
                        <a:latin typeface="Cambria Math" panose="02040503050406030204" pitchFamily="18" charset="0"/>
                      </a:rPr>
                      <m:t>𝛾</m:t>
                    </m:r>
                  </m:oMath>
                </a14:m>
                <a:r>
                  <a:rPr lang="en-US" dirty="0"/>
                  <a:t> can be empty.</a:t>
                </a:r>
              </a:p>
              <a:p>
                <a:r>
                  <a:rPr lang="en-US" dirty="0"/>
                  <a:t>Effectively, this means that the only restriction is that the left-hand side of rules is non-empty. </a:t>
                </a:r>
              </a:p>
            </p:txBody>
          </p:sp>
        </mc:Choice>
        <mc:Fallback>
          <p:sp>
            <p:nvSpPr>
              <p:cNvPr id="7" name="Content Placeholder 2">
                <a:extLst>
                  <a:ext uri="{FF2B5EF4-FFF2-40B4-BE49-F238E27FC236}">
                    <a16:creationId xmlns:a16="http://schemas.microsoft.com/office/drawing/2014/main" id="{AF883F4C-B235-7B3D-BC26-80EFF86D4FED}"/>
                  </a:ext>
                </a:extLst>
              </p:cNvPr>
              <p:cNvSpPr txBox="1">
                <a:spLocks noRot="1" noChangeAspect="1" noMove="1" noResize="1" noEditPoints="1" noAdjustHandles="1" noChangeArrowheads="1" noChangeShapeType="1" noTextEdit="1"/>
              </p:cNvSpPr>
              <p:nvPr/>
            </p:nvSpPr>
            <p:spPr>
              <a:xfrm>
                <a:off x="765627" y="1835830"/>
                <a:ext cx="7686525" cy="4526416"/>
              </a:xfrm>
              <a:prstGeom prst="rect">
                <a:avLst/>
              </a:prstGeom>
              <a:blipFill>
                <a:blip r:embed="rId3"/>
                <a:stretch>
                  <a:fillRect l="-1110" t="-2692" r="-1745"/>
                </a:stretch>
              </a:blipFill>
            </p:spPr>
            <p:txBody>
              <a:bodyPr/>
              <a:lstStyle/>
              <a:p>
                <a:r>
                  <a:rPr lang="en-DE">
                    <a:noFill/>
                  </a:rPr>
                  <a:t> </a:t>
                </a:r>
              </a:p>
            </p:txBody>
          </p:sp>
        </mc:Fallback>
      </mc:AlternateContent>
    </p:spTree>
    <p:extLst>
      <p:ext uri="{BB962C8B-B14F-4D97-AF65-F5344CB8AC3E}">
        <p14:creationId xmlns:p14="http://schemas.microsoft.com/office/powerpoint/2010/main" val="24812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Probabilistic context-free grammar (</a:t>
            </a:r>
            <a:r>
              <a:rPr lang="en-US" dirty="0" err="1"/>
              <a:t>pcfg</a:t>
            </a:r>
            <a:r>
              <a:rPr lang="en-US" dirty="0"/>
              <a:t>)</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3EB07-3E44-403B-A7D6-8571138C939E}"/>
                  </a:ext>
                </a:extLst>
              </p:cNvPr>
              <p:cNvSpPr>
                <a:spLocks noGrp="1"/>
              </p:cNvSpPr>
              <p:nvPr>
                <p:ph idx="1"/>
              </p:nvPr>
            </p:nvSpPr>
            <p:spPr>
              <a:xfrm>
                <a:off x="838200" y="1825625"/>
                <a:ext cx="10515600" cy="4667250"/>
              </a:xfrm>
            </p:spPr>
            <p:txBody>
              <a:bodyPr>
                <a:normAutofit fontScale="92500" lnSpcReduction="20000"/>
              </a:bodyPr>
              <a:lstStyle/>
              <a:p>
                <a:r>
                  <a:rPr lang="en-US" i="1" dirty="0"/>
                  <a:t>G = (N, </a:t>
                </a:r>
                <a:r>
                  <a:rPr lang="el-GR" dirty="0"/>
                  <a:t>Σ</a:t>
                </a:r>
                <a:r>
                  <a:rPr lang="en-US" i="1" dirty="0"/>
                  <a:t>, P, S, </a:t>
                </a:r>
                <a14:m>
                  <m:oMath xmlns:m="http://schemas.openxmlformats.org/officeDocument/2006/math">
                    <m:r>
                      <m:rPr>
                        <m:sty m:val="p"/>
                      </m:rPr>
                      <a:rPr lang="en-US" b="0" i="0" smtClean="0">
                        <a:latin typeface="Cambria Math" panose="02040503050406030204" pitchFamily="18" charset="0"/>
                      </a:rPr>
                      <m:t>Π</m:t>
                    </m:r>
                  </m:oMath>
                </a14:m>
                <a:r>
                  <a:rPr lang="en-US" i="1" dirty="0"/>
                  <a:t>)</a:t>
                </a:r>
              </a:p>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endParaRPr lang="en-US" i="1" dirty="0"/>
              </a:p>
              <a:p>
                <a:pPr marL="914400" lvl="1" indent="-457200">
                  <a:buFont typeface="+mj-lt"/>
                  <a:buAutoNum type="arabicPeriod"/>
                </a:pPr>
                <a:r>
                  <a:rPr lang="en-US" i="1" dirty="0"/>
                  <a:t>S</a:t>
                </a:r>
                <a:r>
                  <a:rPr lang="en-US" dirty="0"/>
                  <a:t> (start symbol)</a:t>
                </a:r>
              </a:p>
              <a:p>
                <a:pPr marL="914400" lvl="1" indent="-457200">
                  <a:buFont typeface="+mj-lt"/>
                  <a:buAutoNum type="arabicPeriod"/>
                </a:pPr>
                <a14:m>
                  <m:oMath xmlns:m="http://schemas.openxmlformats.org/officeDocument/2006/math">
                    <m:r>
                      <m:rPr>
                        <m:sty m:val="p"/>
                      </m:rPr>
                      <a:rPr lang="en-US" b="0" i="0" smtClean="0">
                        <a:latin typeface="Cambria Math" panose="02040503050406030204" pitchFamily="18" charset="0"/>
                      </a:rPr>
                      <m:t>Π</m:t>
                    </m:r>
                  </m:oMath>
                </a14:m>
                <a:r>
                  <a:rPr lang="en-US" i="1" dirty="0"/>
                  <a:t> </a:t>
                </a:r>
                <a:r>
                  <a:rPr lang="en-US" dirty="0"/>
                  <a:t>(probabilities on production rules)</a:t>
                </a:r>
              </a:p>
              <a:p>
                <a:r>
                  <a:rPr lang="en-US" dirty="0"/>
                  <a:t>Basically, we just have an old context-free grammar</a:t>
                </a:r>
              </a:p>
              <a:p>
                <a:r>
                  <a:rPr lang="en-US" dirty="0"/>
                  <a:t>But on top of that we also have a function </a:t>
                </a:r>
                <a14:m>
                  <m:oMath xmlns:m="http://schemas.openxmlformats.org/officeDocument/2006/math">
                    <m:r>
                      <m:rPr>
                        <m:sty m:val="p"/>
                      </m:rPr>
                      <a:rPr lang="en-US" b="0" i="0" smtClean="0">
                        <a:latin typeface="Cambria Math" panose="02040503050406030204" pitchFamily="18" charset="0"/>
                      </a:rPr>
                      <m:t>Π</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US" dirty="0"/>
                  <a:t> that gives a probability to each production rule, interpreted as: </a:t>
                </a:r>
              </a:p>
              <a:p>
                <a:pPr lvl="1"/>
                <a:r>
                  <a:rPr lang="en-US" dirty="0"/>
                  <a:t>The conditional probability of applying rule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conditional on the left side of the rule being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The point of this is that now every derivation (tree) has a probability of being derived, namely the product of the probabilities of the applied rules.</a:t>
                </a:r>
              </a:p>
              <a:p>
                <a:r>
                  <a:rPr lang="en-US" dirty="0"/>
                  <a:t>This gives us a distribution over sentence which crucially </a:t>
                </a:r>
                <a:r>
                  <a:rPr lang="en-US" i="1" dirty="0"/>
                  <a:t>gives higher probability to trees that result from applying fewer and most likely rules.</a:t>
                </a:r>
                <a:endParaRPr lang="en-US" dirty="0"/>
              </a:p>
              <a:p>
                <a:endParaRPr lang="en-DE" i="1" dirty="0"/>
              </a:p>
            </p:txBody>
          </p:sp>
        </mc:Choice>
        <mc:Fallback xmlns="">
          <p:sp>
            <p:nvSpPr>
              <p:cNvPr id="3" name="Content Placeholder 2">
                <a:extLst>
                  <a:ext uri="{FF2B5EF4-FFF2-40B4-BE49-F238E27FC236}">
                    <a16:creationId xmlns:a16="http://schemas.microsoft.com/office/drawing/2014/main" id="{9443EB07-3E44-403B-A7D6-8571138C939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696" t="-2742" r="-928"/>
                </a:stretch>
              </a:blipFill>
            </p:spPr>
            <p:txBody>
              <a:bodyPr/>
              <a:lstStyle/>
              <a:p>
                <a:r>
                  <a:rPr lang="en-DE">
                    <a:noFill/>
                  </a:rPr>
                  <a:t> </a:t>
                </a:r>
              </a:p>
            </p:txBody>
          </p:sp>
        </mc:Fallback>
      </mc:AlternateContent>
    </p:spTree>
    <p:extLst>
      <p:ext uri="{BB962C8B-B14F-4D97-AF65-F5344CB8AC3E}">
        <p14:creationId xmlns:p14="http://schemas.microsoft.com/office/powerpoint/2010/main" val="8341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Probabilistic context-free grammar (</a:t>
            </a:r>
            <a:r>
              <a:rPr lang="en-US" dirty="0" err="1"/>
              <a:t>pcfg</a:t>
            </a:r>
            <a:r>
              <a:rPr lang="en-US" dirty="0"/>
              <a:t>)</a:t>
            </a:r>
            <a:endParaRPr lang="en-DE" dirty="0"/>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F54F99D-D650-0BF7-5765-3DC4FD3FDCE4}"/>
                  </a:ext>
                </a:extLst>
              </p:cNvPr>
              <p:cNvSpPr txBox="1">
                <a:spLocks/>
              </p:cNvSpPr>
              <p:nvPr/>
            </p:nvSpPr>
            <p:spPr>
              <a:xfrm>
                <a:off x="754251" y="2537354"/>
                <a:ext cx="6152827" cy="373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i="1" dirty="0"/>
                  <a:t>N</a:t>
                </a:r>
                <a:r>
                  <a:rPr lang="en-US" dirty="0"/>
                  <a:t> (nonterminal symbols)</a:t>
                </a:r>
              </a:p>
              <a:p>
                <a:pPr marL="457200" indent="-457200">
                  <a:buFont typeface="+mj-lt"/>
                  <a:buAutoNum type="arabicPeriod"/>
                </a:pPr>
                <a:r>
                  <a:rPr lang="el-GR" dirty="0"/>
                  <a:t>Σ</a:t>
                </a:r>
                <a:r>
                  <a:rPr lang="en-US" dirty="0"/>
                  <a:t> (terminal symbols)</a:t>
                </a:r>
              </a:p>
              <a:p>
                <a:pPr marL="457200" indent="-457200">
                  <a:buFont typeface="+mj-lt"/>
                  <a:buAutoNum type="arabicPeriod"/>
                </a:pPr>
                <a:r>
                  <a:rPr lang="en-US" i="1" dirty="0"/>
                  <a:t>P</a:t>
                </a:r>
                <a:r>
                  <a:rPr lang="en-US" dirty="0"/>
                  <a:t> (production rules)</a:t>
                </a:r>
                <a:endParaRPr lang="en-US" i="1" dirty="0"/>
              </a:p>
              <a:p>
                <a:pPr marL="457200" indent="-457200">
                  <a:buFont typeface="+mj-lt"/>
                  <a:buAutoNum type="arabicPeriod"/>
                </a:pPr>
                <a:r>
                  <a:rPr lang="en-US" i="1" dirty="0"/>
                  <a:t>S</a:t>
                </a:r>
                <a:r>
                  <a:rPr lang="en-US" dirty="0"/>
                  <a:t> (start symbol)</a:t>
                </a:r>
              </a:p>
              <a:p>
                <a:pPr marL="457200" indent="-457200">
                  <a:buFont typeface="+mj-lt"/>
                  <a:buAutoNum type="arabicPeriod"/>
                </a:pPr>
                <a14:m>
                  <m:oMath xmlns:m="http://schemas.openxmlformats.org/officeDocument/2006/math">
                    <m:r>
                      <m:rPr>
                        <m:sty m:val="p"/>
                      </m:rPr>
                      <a:rPr lang="en-US" b="0" i="0" smtClean="0">
                        <a:latin typeface="Cambria Math" panose="02040503050406030204" pitchFamily="18" charset="0"/>
                      </a:rPr>
                      <m:t>Π</m:t>
                    </m:r>
                  </m:oMath>
                </a14:m>
                <a:r>
                  <a:rPr lang="en-US" i="1" dirty="0"/>
                  <a:t> </a:t>
                </a:r>
                <a:r>
                  <a:rPr lang="en-US" dirty="0"/>
                  <a:t>(probabilities on production rules)</a:t>
                </a:r>
              </a:p>
              <a:p>
                <a:pPr marL="0" indent="0">
                  <a:buNone/>
                </a:pPr>
                <a:endParaRPr lang="en-US" dirty="0"/>
              </a:p>
              <a:p>
                <a:pPr marL="0" indent="0">
                  <a:buNone/>
                </a:pPr>
                <a:r>
                  <a:rPr lang="en-US" dirty="0"/>
                  <a:t>Can you guess why they’re important to us?</a:t>
                </a:r>
              </a:p>
              <a:p>
                <a:pPr marL="457200" indent="-457200">
                  <a:buFont typeface="+mj-lt"/>
                  <a:buAutoNum type="arabicPeriod"/>
                </a:pPr>
                <a:endParaRPr lang="en-US" dirty="0"/>
              </a:p>
              <a:p>
                <a:endParaRPr lang="en-US" dirty="0"/>
              </a:p>
            </p:txBody>
          </p:sp>
        </mc:Choice>
        <mc:Fallback>
          <p:sp>
            <p:nvSpPr>
              <p:cNvPr id="6" name="Content Placeholder 2">
                <a:extLst>
                  <a:ext uri="{FF2B5EF4-FFF2-40B4-BE49-F238E27FC236}">
                    <a16:creationId xmlns:a16="http://schemas.microsoft.com/office/drawing/2014/main" id="{0F54F99D-D650-0BF7-5765-3DC4FD3FDCE4}"/>
                  </a:ext>
                </a:extLst>
              </p:cNvPr>
              <p:cNvSpPr txBox="1">
                <a:spLocks noRot="1" noChangeAspect="1" noMove="1" noResize="1" noEditPoints="1" noAdjustHandles="1" noChangeArrowheads="1" noChangeShapeType="1" noTextEdit="1"/>
              </p:cNvSpPr>
              <p:nvPr/>
            </p:nvSpPr>
            <p:spPr>
              <a:xfrm>
                <a:off x="754251" y="2537354"/>
                <a:ext cx="6152827" cy="3739460"/>
              </a:xfrm>
              <a:prstGeom prst="rect">
                <a:avLst/>
              </a:prstGeom>
              <a:blipFill>
                <a:blip r:embed="rId2"/>
                <a:stretch>
                  <a:fillRect l="-1586" t="-228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29585C0-3807-A78B-766C-05190E4E6422}"/>
                  </a:ext>
                </a:extLst>
              </p:cNvPr>
              <p:cNvSpPr txBox="1">
                <a:spLocks/>
              </p:cNvSpPr>
              <p:nvPr/>
            </p:nvSpPr>
            <p:spPr>
              <a:xfrm>
                <a:off x="6574969" y="2537354"/>
                <a:ext cx="5505753" cy="290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a:t>
                </a:r>
              </a:p>
              <a:p>
                <a:pPr marL="914400" lvl="1" indent="-457200">
                  <a:buFont typeface="+mj-lt"/>
                  <a:buAutoNum type="arabicPeriod"/>
                </a:pPr>
                <a:r>
                  <a:rPr lang="en-US" dirty="0"/>
                  <a:t>{a, b}		</a:t>
                </a:r>
                <a14:m>
                  <m:oMath xmlns:m="http://schemas.openxmlformats.org/officeDocument/2006/math">
                    <m:r>
                      <m:rPr>
                        <m:sty m:val="p"/>
                      </m:rPr>
                      <a:rPr lang="en-US" b="0" i="0" smtClean="0">
                        <a:latin typeface="Cambria Math" panose="02040503050406030204" pitchFamily="18" charset="0"/>
                      </a:rPr>
                      <m:t>Π</m:t>
                    </m:r>
                  </m:oMath>
                </a14:m>
                <a:endParaRPr lang="en-US" dirty="0"/>
              </a:p>
              <a:p>
                <a:pPr marL="914400" lvl="1" indent="-457200">
                  <a:buFont typeface="+mj-lt"/>
                  <a:buAutoNum type="arabicPeriod"/>
                </a:pPr>
                <a:r>
                  <a:rPr lang="en-US" dirty="0"/>
                  <a:t>1. S </a:t>
                </a:r>
                <a:r>
                  <a:rPr lang="en-US" dirty="0">
                    <a:sym typeface="Wingdings" panose="05000000000000000000" pitchFamily="2" charset="2"/>
                  </a:rPr>
                  <a:t> </a:t>
                </a:r>
                <a:r>
                  <a:rPr lang="en-US" dirty="0" err="1">
                    <a:sym typeface="Wingdings" panose="05000000000000000000" pitchFamily="2" charset="2"/>
                  </a:rPr>
                  <a:t>aSa</a:t>
                </a:r>
                <a:r>
                  <a:rPr lang="en-US" dirty="0">
                    <a:sym typeface="Wingdings" panose="05000000000000000000" pitchFamily="2" charset="2"/>
                  </a:rPr>
                  <a:t>	0.3</a:t>
                </a:r>
              </a:p>
              <a:p>
                <a:pPr marL="457200" lvl="1" indent="0">
                  <a:buNone/>
                </a:pPr>
                <a:r>
                  <a:rPr lang="en-US" dirty="0">
                    <a:sym typeface="Wingdings" panose="05000000000000000000" pitchFamily="2" charset="2"/>
                  </a:rPr>
                  <a:t>	2. S  </a:t>
                </a:r>
                <a:r>
                  <a:rPr lang="en-US" dirty="0" err="1">
                    <a:sym typeface="Wingdings" panose="05000000000000000000" pitchFamily="2" charset="2"/>
                  </a:rPr>
                  <a:t>bSb</a:t>
                </a:r>
                <a:r>
                  <a:rPr lang="en-US" dirty="0">
                    <a:sym typeface="Wingdings" panose="05000000000000000000" pitchFamily="2" charset="2"/>
                  </a:rPr>
                  <a:t>	0.3</a:t>
                </a:r>
              </a:p>
              <a:p>
                <a:pPr marL="457200" lvl="1" indent="0">
                  <a:buNone/>
                </a:pPr>
                <a:r>
                  <a:rPr lang="en-US" dirty="0">
                    <a:sym typeface="Wingdings" panose="05000000000000000000" pitchFamily="2" charset="2"/>
                  </a:rPr>
                  <a:t>	3. S  e	0.2</a:t>
                </a:r>
              </a:p>
              <a:p>
                <a:pPr marL="457200" lvl="1" indent="0">
                  <a:buNone/>
                </a:pPr>
                <a:r>
                  <a:rPr lang="en-US" dirty="0">
                    <a:sym typeface="Wingdings" panose="05000000000000000000" pitchFamily="2" charset="2"/>
                  </a:rPr>
                  <a:t>	4. S  a	0.1</a:t>
                </a:r>
              </a:p>
              <a:p>
                <a:pPr marL="457200" lvl="1" indent="0">
                  <a:buNone/>
                </a:pPr>
                <a:r>
                  <a:rPr lang="en-US" dirty="0">
                    <a:sym typeface="Wingdings" panose="05000000000000000000" pitchFamily="2" charset="2"/>
                  </a:rPr>
                  <a:t>	5. S  b	0.1</a:t>
                </a:r>
                <a:endParaRPr lang="en-US" b="1" i="1" dirty="0"/>
              </a:p>
            </p:txBody>
          </p:sp>
        </mc:Choice>
        <mc:Fallback xmlns="">
          <p:sp>
            <p:nvSpPr>
              <p:cNvPr id="7" name="Content Placeholder 2">
                <a:extLst>
                  <a:ext uri="{FF2B5EF4-FFF2-40B4-BE49-F238E27FC236}">
                    <a16:creationId xmlns:a16="http://schemas.microsoft.com/office/drawing/2014/main" id="{229585C0-3807-A78B-766C-05190E4E6422}"/>
                  </a:ext>
                </a:extLst>
              </p:cNvPr>
              <p:cNvSpPr txBox="1">
                <a:spLocks noRot="1" noChangeAspect="1" noMove="1" noResize="1" noEditPoints="1" noAdjustHandles="1" noChangeArrowheads="1" noChangeShapeType="1" noTextEdit="1"/>
              </p:cNvSpPr>
              <p:nvPr/>
            </p:nvSpPr>
            <p:spPr>
              <a:xfrm>
                <a:off x="6574969" y="2537354"/>
                <a:ext cx="5505753" cy="2902859"/>
              </a:xfrm>
              <a:prstGeom prst="rect">
                <a:avLst/>
              </a:prstGeom>
              <a:blipFill>
                <a:blip r:embed="rId3"/>
                <a:stretch>
                  <a:fillRect t="-2941" b="-630"/>
                </a:stretch>
              </a:blipFill>
            </p:spPr>
            <p:txBody>
              <a:bodyPr/>
              <a:lstStyle/>
              <a:p>
                <a:r>
                  <a:rPr lang="en-DE">
                    <a:noFill/>
                  </a:rPr>
                  <a:t> </a:t>
                </a:r>
              </a:p>
            </p:txBody>
          </p:sp>
        </mc:Fallback>
      </mc:AlternateContent>
    </p:spTree>
    <p:extLst>
      <p:ext uri="{BB962C8B-B14F-4D97-AF65-F5344CB8AC3E}">
        <p14:creationId xmlns:p14="http://schemas.microsoft.com/office/powerpoint/2010/main" val="259253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CB93-0D97-7E05-600B-83A54679678A}"/>
              </a:ext>
            </a:extLst>
          </p:cNvPr>
          <p:cNvSpPr>
            <a:spLocks noGrp="1"/>
          </p:cNvSpPr>
          <p:nvPr>
            <p:ph type="title"/>
          </p:nvPr>
        </p:nvSpPr>
        <p:spPr/>
        <p:txBody>
          <a:bodyPr/>
          <a:lstStyle/>
          <a:p>
            <a:r>
              <a:rPr lang="en-US" dirty="0"/>
              <a:t>Domain specific languages</a:t>
            </a:r>
            <a:endParaRPr lang="en-DE" dirty="0"/>
          </a:p>
        </p:txBody>
      </p:sp>
      <p:sp>
        <p:nvSpPr>
          <p:cNvPr id="3" name="Content Placeholder 2">
            <a:extLst>
              <a:ext uri="{FF2B5EF4-FFF2-40B4-BE49-F238E27FC236}">
                <a16:creationId xmlns:a16="http://schemas.microsoft.com/office/drawing/2014/main" id="{803BAF8C-5710-698F-281F-8E632170A734}"/>
              </a:ext>
            </a:extLst>
          </p:cNvPr>
          <p:cNvSpPr>
            <a:spLocks noGrp="1"/>
          </p:cNvSpPr>
          <p:nvPr>
            <p:ph idx="1"/>
          </p:nvPr>
        </p:nvSpPr>
        <p:spPr/>
        <p:txBody>
          <a:bodyPr/>
          <a:lstStyle/>
          <a:p>
            <a:r>
              <a:rPr lang="en-US" dirty="0"/>
              <a:t>Suppose that we want to define a grammar to talk about relations between people in a family, which can capture every relation we want to talk about (father, mother, etc.)</a:t>
            </a:r>
          </a:p>
          <a:p>
            <a:r>
              <a:rPr lang="en-US" dirty="0"/>
              <a:t>What could the primitives be?</a:t>
            </a:r>
          </a:p>
          <a:p>
            <a:r>
              <a:rPr lang="en-US" dirty="0"/>
              <a:t>What could the rules be?</a:t>
            </a:r>
          </a:p>
          <a:p>
            <a:r>
              <a:rPr lang="en-US" dirty="0"/>
              <a:t>Note that in defining the grammar we have relied on pre-existing knowledge of the meaning of the words. </a:t>
            </a:r>
          </a:p>
          <a:p>
            <a:r>
              <a:rPr lang="en-US" dirty="0"/>
              <a:t>In general, when we define a grammar, we also have in mind what the relevant semantics is.</a:t>
            </a:r>
            <a:endParaRPr lang="en-DE" dirty="0"/>
          </a:p>
        </p:txBody>
      </p:sp>
    </p:spTree>
    <p:extLst>
      <p:ext uri="{BB962C8B-B14F-4D97-AF65-F5344CB8AC3E}">
        <p14:creationId xmlns:p14="http://schemas.microsoft.com/office/powerpoint/2010/main" val="35016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The road ahead</a:t>
            </a:r>
            <a:endParaRPr lang="en-DE" dirty="0"/>
          </a:p>
        </p:txBody>
      </p:sp>
      <p:sp>
        <p:nvSpPr>
          <p:cNvPr id="3" name="Content Placeholder 2">
            <a:extLst>
              <a:ext uri="{FF2B5EF4-FFF2-40B4-BE49-F238E27FC236}">
                <a16:creationId xmlns:a16="http://schemas.microsoft.com/office/drawing/2014/main" id="{9443EB07-3E44-403B-A7D6-8571138C939E}"/>
              </a:ext>
            </a:extLst>
          </p:cNvPr>
          <p:cNvSpPr>
            <a:spLocks noGrp="1"/>
          </p:cNvSpPr>
          <p:nvPr>
            <p:ph idx="1"/>
          </p:nvPr>
        </p:nvSpPr>
        <p:spPr/>
        <p:txBody>
          <a:bodyPr>
            <a:normAutofit fontScale="92500"/>
          </a:bodyPr>
          <a:lstStyle/>
          <a:p>
            <a:r>
              <a:rPr lang="en-US" dirty="0"/>
              <a:t>Eventually, we will encode fragments of the </a:t>
            </a:r>
            <a:r>
              <a:rPr lang="en-US" dirty="0" err="1"/>
              <a:t>LoT</a:t>
            </a:r>
            <a:r>
              <a:rPr lang="en-US" dirty="0"/>
              <a:t> with PCFGs:</a:t>
            </a:r>
          </a:p>
          <a:p>
            <a:pPr lvl="1"/>
            <a:r>
              <a:rPr lang="en-US" dirty="0"/>
              <a:t>Each sentence corresponds to a concept</a:t>
            </a:r>
          </a:p>
          <a:p>
            <a:pPr lvl="1"/>
            <a:r>
              <a:rPr lang="en-US" dirty="0"/>
              <a:t>Use the probability of each derivation as the prior probability of the concept</a:t>
            </a:r>
          </a:p>
          <a:p>
            <a:r>
              <a:rPr lang="en-US" dirty="0"/>
              <a:t>We will get the meaning of that concept by </a:t>
            </a:r>
            <a:r>
              <a:rPr lang="en-US" i="1" dirty="0"/>
              <a:t>interpreting </a:t>
            </a:r>
            <a:r>
              <a:rPr lang="en-US" dirty="0"/>
              <a:t>the sentence.</a:t>
            </a:r>
          </a:p>
          <a:p>
            <a:pPr lvl="1"/>
            <a:r>
              <a:rPr lang="en-US" dirty="0"/>
              <a:t>Recall from the first lecture that expressions in the </a:t>
            </a:r>
            <a:r>
              <a:rPr lang="en-US" dirty="0" err="1"/>
              <a:t>LoT</a:t>
            </a:r>
            <a:r>
              <a:rPr lang="en-US" dirty="0"/>
              <a:t> have semantic properties, e.g., a meaning</a:t>
            </a:r>
          </a:p>
          <a:p>
            <a:pPr lvl="1"/>
            <a:r>
              <a:rPr lang="en-US" dirty="0"/>
              <a:t>(Even though according to Fodor the meaning does not get involved in the mental computations. But this doesn’t need to concern us here)</a:t>
            </a:r>
          </a:p>
          <a:p>
            <a:pPr lvl="1"/>
            <a:r>
              <a:rPr lang="en-US" dirty="0"/>
              <a:t>However, since </a:t>
            </a:r>
            <a:r>
              <a:rPr lang="en-US" dirty="0" err="1"/>
              <a:t>pcfgs</a:t>
            </a:r>
            <a:r>
              <a:rPr lang="en-US" dirty="0"/>
              <a:t> define infinitely many sentences, we need a way to formalize the interpretation of a sentence that we know works in all cases</a:t>
            </a:r>
          </a:p>
          <a:p>
            <a:pPr lvl="1"/>
            <a:r>
              <a:rPr lang="en-US" dirty="0"/>
              <a:t>Next time we’ll look at a formal approach to interpreting a grammar (going from a parse tree to a meaning).</a:t>
            </a:r>
          </a:p>
          <a:p>
            <a:endParaRPr lang="en-DE" dirty="0"/>
          </a:p>
        </p:txBody>
      </p:sp>
    </p:spTree>
    <p:extLst>
      <p:ext uri="{BB962C8B-B14F-4D97-AF65-F5344CB8AC3E}">
        <p14:creationId xmlns:p14="http://schemas.microsoft.com/office/powerpoint/2010/main" val="3243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The road ahead</a:t>
            </a:r>
            <a:endParaRPr lang="en-DE" dirty="0"/>
          </a:p>
        </p:txBody>
      </p:sp>
      <p:sp>
        <p:nvSpPr>
          <p:cNvPr id="3" name="Content Placeholder 2">
            <a:extLst>
              <a:ext uri="{FF2B5EF4-FFF2-40B4-BE49-F238E27FC236}">
                <a16:creationId xmlns:a16="http://schemas.microsoft.com/office/drawing/2014/main" id="{9443EB07-3E44-403B-A7D6-8571138C939E}"/>
              </a:ext>
            </a:extLst>
          </p:cNvPr>
          <p:cNvSpPr>
            <a:spLocks noGrp="1"/>
          </p:cNvSpPr>
          <p:nvPr>
            <p:ph idx="1"/>
          </p:nvPr>
        </p:nvSpPr>
        <p:spPr/>
        <p:txBody>
          <a:bodyPr>
            <a:normAutofit/>
          </a:bodyPr>
          <a:lstStyle/>
          <a:p>
            <a:r>
              <a:rPr lang="en-US" dirty="0"/>
              <a:t>Once we have a piece of </a:t>
            </a:r>
            <a:r>
              <a:rPr lang="en-US" dirty="0" err="1"/>
              <a:t>LoT</a:t>
            </a:r>
            <a:r>
              <a:rPr lang="en-US" dirty="0"/>
              <a:t> formulated as a grammar and a way of knowing what each sentence means (i.e. what it says about the world), we can move onto learning </a:t>
            </a:r>
          </a:p>
          <a:p>
            <a:r>
              <a:rPr lang="en-US" dirty="0"/>
              <a:t>In other words, a model of how children go from observations of language use to inferring the concepts (expressions in the </a:t>
            </a:r>
            <a:r>
              <a:rPr lang="en-US" dirty="0" err="1"/>
              <a:t>LoT</a:t>
            </a:r>
            <a:r>
              <a:rPr lang="en-US" dirty="0"/>
              <a:t>) expressed by the language.</a:t>
            </a:r>
          </a:p>
          <a:p>
            <a:r>
              <a:rPr lang="en-US" dirty="0"/>
              <a:t>In order to do that, we will look at Bayesian learning for two weeks.</a:t>
            </a:r>
          </a:p>
          <a:p>
            <a:r>
              <a:rPr lang="en-US" dirty="0"/>
              <a:t>I hope the grand plan is becoming clear!</a:t>
            </a:r>
            <a:endParaRPr lang="en-DE" dirty="0"/>
          </a:p>
        </p:txBody>
      </p:sp>
    </p:spTree>
    <p:extLst>
      <p:ext uri="{BB962C8B-B14F-4D97-AF65-F5344CB8AC3E}">
        <p14:creationId xmlns:p14="http://schemas.microsoft.com/office/powerpoint/2010/main" val="20930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DC29-F54E-EBEB-2A93-85F57ED40BE6}"/>
              </a:ext>
            </a:extLst>
          </p:cNvPr>
          <p:cNvSpPr>
            <a:spLocks noGrp="1"/>
          </p:cNvSpPr>
          <p:nvPr>
            <p:ph type="title"/>
          </p:nvPr>
        </p:nvSpPr>
        <p:spPr/>
        <p:txBody>
          <a:bodyPr/>
          <a:lstStyle/>
          <a:p>
            <a:r>
              <a:rPr lang="en-US" dirty="0"/>
              <a:t>Random variable X</a:t>
            </a:r>
            <a:endParaRPr lang="en-DE" dirty="0"/>
          </a:p>
        </p:txBody>
      </p:sp>
      <p:sp>
        <p:nvSpPr>
          <p:cNvPr id="4" name="Oval 3">
            <a:extLst>
              <a:ext uri="{FF2B5EF4-FFF2-40B4-BE49-F238E27FC236}">
                <a16:creationId xmlns:a16="http://schemas.microsoft.com/office/drawing/2014/main" id="{C6212815-7577-793B-A927-7BF631687A84}"/>
              </a:ext>
            </a:extLst>
          </p:cNvPr>
          <p:cNvSpPr/>
          <p:nvPr/>
        </p:nvSpPr>
        <p:spPr>
          <a:xfrm>
            <a:off x="2230361" y="2486781"/>
            <a:ext cx="1930400" cy="3217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Oval 4">
            <a:extLst>
              <a:ext uri="{FF2B5EF4-FFF2-40B4-BE49-F238E27FC236}">
                <a16:creationId xmlns:a16="http://schemas.microsoft.com/office/drawing/2014/main" id="{9ECA6A03-2BFC-9520-B167-7BF2A6A3C8FE}"/>
              </a:ext>
            </a:extLst>
          </p:cNvPr>
          <p:cNvSpPr/>
          <p:nvPr/>
        </p:nvSpPr>
        <p:spPr>
          <a:xfrm>
            <a:off x="7414380" y="2486781"/>
            <a:ext cx="1580849" cy="2550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88900F-883C-BAC0-3C43-5BD6D80781C7}"/>
                  </a:ext>
                </a:extLst>
              </p:cNvPr>
              <p:cNvSpPr txBox="1"/>
              <p:nvPr/>
            </p:nvSpPr>
            <p:spPr>
              <a:xfrm>
                <a:off x="1228874" y="1487328"/>
                <a:ext cx="3933374" cy="923330"/>
              </a:xfrm>
              <a:prstGeom prst="rect">
                <a:avLst/>
              </a:prstGeom>
              <a:noFill/>
            </p:spPr>
            <p:txBody>
              <a:bodyPr wrap="square" rtlCol="0">
                <a:spAutoFit/>
              </a:bodyPr>
              <a:lstStyle/>
              <a:p>
                <a:pPr algn="ctr"/>
                <a:r>
                  <a:rPr lang="en-US" dirty="0"/>
                  <a:t>Set of events </a:t>
                </a:r>
                <a14:m>
                  <m:oMath xmlns:m="http://schemas.openxmlformats.org/officeDocument/2006/math">
                    <m:r>
                      <m:rPr>
                        <m:sty m:val="p"/>
                      </m:rPr>
                      <a:rPr lang="en-US" b="0" i="0" smtClean="0">
                        <a:latin typeface="Cambria Math" panose="02040503050406030204" pitchFamily="18" charset="0"/>
                      </a:rPr>
                      <m:t>Ω</m:t>
                    </m:r>
                  </m:oMath>
                </a14:m>
                <a:endParaRPr lang="en-US" dirty="0"/>
              </a:p>
              <a:p>
                <a:pPr algn="ctr"/>
                <a:r>
                  <a:rPr lang="en-US" dirty="0"/>
                  <a:t>with associated probability function P </a:t>
                </a:r>
              </a:p>
              <a:p>
                <a:pPr algn="ctr"/>
                <a:r>
                  <a:rPr lang="en-US" dirty="0"/>
                  <a:t>(in a probability triplet)</a:t>
                </a:r>
                <a:endParaRPr lang="en-DE" dirty="0"/>
              </a:p>
            </p:txBody>
          </p:sp>
        </mc:Choice>
        <mc:Fallback xmlns="">
          <p:sp>
            <p:nvSpPr>
              <p:cNvPr id="6" name="TextBox 5">
                <a:extLst>
                  <a:ext uri="{FF2B5EF4-FFF2-40B4-BE49-F238E27FC236}">
                    <a16:creationId xmlns:a16="http://schemas.microsoft.com/office/drawing/2014/main" id="{9D88900F-883C-BAC0-3C43-5BD6D80781C7}"/>
                  </a:ext>
                </a:extLst>
              </p:cNvPr>
              <p:cNvSpPr txBox="1">
                <a:spLocks noRot="1" noChangeAspect="1" noMove="1" noResize="1" noEditPoints="1" noAdjustHandles="1" noChangeArrowheads="1" noChangeShapeType="1" noTextEdit="1"/>
              </p:cNvSpPr>
              <p:nvPr/>
            </p:nvSpPr>
            <p:spPr>
              <a:xfrm>
                <a:off x="1228874" y="1487328"/>
                <a:ext cx="3933374" cy="923330"/>
              </a:xfrm>
              <a:prstGeom prst="rect">
                <a:avLst/>
              </a:prstGeom>
              <a:blipFill>
                <a:blip r:embed="rId8"/>
                <a:stretch>
                  <a:fillRect t="-3974" b="-9934"/>
                </a:stretch>
              </a:blipFill>
            </p:spPr>
            <p:txBody>
              <a:bodyPr/>
              <a:lstStyle/>
              <a:p>
                <a:r>
                  <a:rPr lang="en-DE">
                    <a:noFill/>
                  </a:rPr>
                  <a:t> </a:t>
                </a:r>
              </a:p>
            </p:txBody>
          </p:sp>
        </mc:Fallback>
      </mc:AlternateContent>
      <p:sp>
        <p:nvSpPr>
          <p:cNvPr id="7" name="TextBox 6">
            <a:extLst>
              <a:ext uri="{FF2B5EF4-FFF2-40B4-BE49-F238E27FC236}">
                <a16:creationId xmlns:a16="http://schemas.microsoft.com/office/drawing/2014/main" id="{AC017D36-E25A-C740-C0E0-94F5564B866D}"/>
              </a:ext>
            </a:extLst>
          </p:cNvPr>
          <p:cNvSpPr txBox="1"/>
          <p:nvPr/>
        </p:nvSpPr>
        <p:spPr>
          <a:xfrm>
            <a:off x="6468531" y="1741268"/>
            <a:ext cx="3822098" cy="646331"/>
          </a:xfrm>
          <a:prstGeom prst="rect">
            <a:avLst/>
          </a:prstGeom>
          <a:noFill/>
        </p:spPr>
        <p:txBody>
          <a:bodyPr wrap="square" rtlCol="0">
            <a:spAutoFit/>
          </a:bodyPr>
          <a:lstStyle/>
          <a:p>
            <a:pPr algn="ctr"/>
            <a:r>
              <a:rPr lang="en-US" dirty="0"/>
              <a:t>Range E</a:t>
            </a:r>
          </a:p>
          <a:p>
            <a:pPr algn="ctr"/>
            <a:r>
              <a:rPr lang="en-US" dirty="0"/>
              <a:t>(usually, set of numbers)</a:t>
            </a:r>
            <a:endParaRPr lang="en-DE" dirty="0"/>
          </a:p>
        </p:txBody>
      </p:sp>
      <p:sp>
        <p:nvSpPr>
          <p:cNvPr id="14" name="TextBox 13">
            <a:extLst>
              <a:ext uri="{FF2B5EF4-FFF2-40B4-BE49-F238E27FC236}">
                <a16:creationId xmlns:a16="http://schemas.microsoft.com/office/drawing/2014/main" id="{F9E70299-1CCA-FB86-B94F-0B00AC1FFE45}"/>
              </a:ext>
            </a:extLst>
          </p:cNvPr>
          <p:cNvSpPr txBox="1"/>
          <p:nvPr/>
        </p:nvSpPr>
        <p:spPr>
          <a:xfrm>
            <a:off x="8094131" y="2902039"/>
            <a:ext cx="358021" cy="369332"/>
          </a:xfrm>
          <a:prstGeom prst="rect">
            <a:avLst/>
          </a:prstGeom>
          <a:noFill/>
        </p:spPr>
        <p:txBody>
          <a:bodyPr wrap="square" rtlCol="0">
            <a:spAutoFit/>
          </a:bodyPr>
          <a:lstStyle/>
          <a:p>
            <a:pPr algn="ctr"/>
            <a:r>
              <a:rPr lang="en-US" dirty="0"/>
              <a:t>1</a:t>
            </a:r>
            <a:endParaRPr lang="en-DE" dirty="0"/>
          </a:p>
        </p:txBody>
      </p:sp>
      <p:grpSp>
        <p:nvGrpSpPr>
          <p:cNvPr id="41" name="Group 40">
            <a:extLst>
              <a:ext uri="{FF2B5EF4-FFF2-40B4-BE49-F238E27FC236}">
                <a16:creationId xmlns:a16="http://schemas.microsoft.com/office/drawing/2014/main" id="{F5A2897B-9650-9B86-C3B3-5B2DC261EF10}"/>
              </a:ext>
            </a:extLst>
          </p:cNvPr>
          <p:cNvGrpSpPr/>
          <p:nvPr/>
        </p:nvGrpSpPr>
        <p:grpSpPr>
          <a:xfrm>
            <a:off x="2633131" y="2951238"/>
            <a:ext cx="414869" cy="369332"/>
            <a:chOff x="2633131" y="2951238"/>
            <a:chExt cx="414869" cy="369332"/>
          </a:xfrm>
        </p:grpSpPr>
        <p:sp>
          <p:nvSpPr>
            <p:cNvPr id="8" name="Oval 7">
              <a:extLst>
                <a:ext uri="{FF2B5EF4-FFF2-40B4-BE49-F238E27FC236}">
                  <a16:creationId xmlns:a16="http://schemas.microsoft.com/office/drawing/2014/main" id="{7184C38E-8196-CCF0-2564-BBF1CCA7DCEA}"/>
                </a:ext>
              </a:extLst>
            </p:cNvPr>
            <p:cNvSpPr/>
            <p:nvPr/>
          </p:nvSpPr>
          <p:spPr>
            <a:xfrm>
              <a:off x="2912533" y="2951238"/>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TextBox 15">
              <a:extLst>
                <a:ext uri="{FF2B5EF4-FFF2-40B4-BE49-F238E27FC236}">
                  <a16:creationId xmlns:a16="http://schemas.microsoft.com/office/drawing/2014/main" id="{F5C76392-C59F-CC7B-4D4A-8E6D73712EA9}"/>
                </a:ext>
              </a:extLst>
            </p:cNvPr>
            <p:cNvSpPr txBox="1"/>
            <p:nvPr/>
          </p:nvSpPr>
          <p:spPr>
            <a:xfrm>
              <a:off x="2633131" y="2951238"/>
              <a:ext cx="358021" cy="369332"/>
            </a:xfrm>
            <a:prstGeom prst="rect">
              <a:avLst/>
            </a:prstGeom>
            <a:noFill/>
          </p:spPr>
          <p:txBody>
            <a:bodyPr wrap="square" rtlCol="0">
              <a:spAutoFit/>
            </a:bodyPr>
            <a:lstStyle/>
            <a:p>
              <a:pPr algn="ctr"/>
              <a:r>
                <a:rPr lang="en-US" dirty="0"/>
                <a:t>a</a:t>
              </a:r>
              <a:endParaRPr lang="en-DE" dirty="0"/>
            </a:p>
          </p:txBody>
        </p:sp>
      </p:grpSp>
      <p:grpSp>
        <p:nvGrpSpPr>
          <p:cNvPr id="42" name="Group 41">
            <a:extLst>
              <a:ext uri="{FF2B5EF4-FFF2-40B4-BE49-F238E27FC236}">
                <a16:creationId xmlns:a16="http://schemas.microsoft.com/office/drawing/2014/main" id="{D0163426-D857-E3F5-B5F3-A72E57644495}"/>
              </a:ext>
            </a:extLst>
          </p:cNvPr>
          <p:cNvGrpSpPr/>
          <p:nvPr/>
        </p:nvGrpSpPr>
        <p:grpSpPr>
          <a:xfrm>
            <a:off x="3168949" y="3536222"/>
            <a:ext cx="457203" cy="369332"/>
            <a:chOff x="3168949" y="3536222"/>
            <a:chExt cx="457203" cy="369332"/>
          </a:xfrm>
        </p:grpSpPr>
        <p:sp>
          <p:nvSpPr>
            <p:cNvPr id="9" name="Oval 8">
              <a:extLst>
                <a:ext uri="{FF2B5EF4-FFF2-40B4-BE49-F238E27FC236}">
                  <a16:creationId xmlns:a16="http://schemas.microsoft.com/office/drawing/2014/main" id="{400394A0-21FC-9371-4A0C-5096143F1A87}"/>
                </a:ext>
              </a:extLst>
            </p:cNvPr>
            <p:cNvSpPr/>
            <p:nvPr/>
          </p:nvSpPr>
          <p:spPr>
            <a:xfrm>
              <a:off x="3490685" y="3598334"/>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TextBox 16">
              <a:extLst>
                <a:ext uri="{FF2B5EF4-FFF2-40B4-BE49-F238E27FC236}">
                  <a16:creationId xmlns:a16="http://schemas.microsoft.com/office/drawing/2014/main" id="{8D6CDA76-CA81-A947-2E27-7A22D8854D24}"/>
                </a:ext>
              </a:extLst>
            </p:cNvPr>
            <p:cNvSpPr txBox="1"/>
            <p:nvPr/>
          </p:nvSpPr>
          <p:spPr>
            <a:xfrm>
              <a:off x="3168949" y="3536222"/>
              <a:ext cx="358021" cy="369332"/>
            </a:xfrm>
            <a:prstGeom prst="rect">
              <a:avLst/>
            </a:prstGeom>
            <a:noFill/>
          </p:spPr>
          <p:txBody>
            <a:bodyPr wrap="square" rtlCol="0">
              <a:spAutoFit/>
            </a:bodyPr>
            <a:lstStyle/>
            <a:p>
              <a:pPr algn="ctr"/>
              <a:r>
                <a:rPr lang="en-US" dirty="0"/>
                <a:t>b</a:t>
              </a:r>
              <a:endParaRPr lang="en-DE" dirty="0"/>
            </a:p>
          </p:txBody>
        </p:sp>
      </p:grpSp>
      <p:grpSp>
        <p:nvGrpSpPr>
          <p:cNvPr id="43" name="Group 42">
            <a:extLst>
              <a:ext uri="{FF2B5EF4-FFF2-40B4-BE49-F238E27FC236}">
                <a16:creationId xmlns:a16="http://schemas.microsoft.com/office/drawing/2014/main" id="{1885C05B-9607-E81A-820C-D5EC1AF700A9}"/>
              </a:ext>
            </a:extLst>
          </p:cNvPr>
          <p:cNvGrpSpPr/>
          <p:nvPr/>
        </p:nvGrpSpPr>
        <p:grpSpPr>
          <a:xfrm>
            <a:off x="2516291" y="4299978"/>
            <a:ext cx="398662" cy="369332"/>
            <a:chOff x="2516291" y="4299978"/>
            <a:chExt cx="398662" cy="369332"/>
          </a:xfrm>
        </p:grpSpPr>
        <p:sp>
          <p:nvSpPr>
            <p:cNvPr id="10" name="Oval 9">
              <a:extLst>
                <a:ext uri="{FF2B5EF4-FFF2-40B4-BE49-F238E27FC236}">
                  <a16:creationId xmlns:a16="http://schemas.microsoft.com/office/drawing/2014/main" id="{FA58D81B-1304-B62D-78DE-95D21B3FEB4C}"/>
                </a:ext>
              </a:extLst>
            </p:cNvPr>
            <p:cNvSpPr/>
            <p:nvPr/>
          </p:nvSpPr>
          <p:spPr>
            <a:xfrm>
              <a:off x="2779486" y="4327676"/>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TextBox 18">
              <a:extLst>
                <a:ext uri="{FF2B5EF4-FFF2-40B4-BE49-F238E27FC236}">
                  <a16:creationId xmlns:a16="http://schemas.microsoft.com/office/drawing/2014/main" id="{A65DBB55-0D20-6613-CB5F-64CDEB26C63C}"/>
                </a:ext>
              </a:extLst>
            </p:cNvPr>
            <p:cNvSpPr txBox="1"/>
            <p:nvPr/>
          </p:nvSpPr>
          <p:spPr>
            <a:xfrm>
              <a:off x="2516291" y="4299978"/>
              <a:ext cx="358021" cy="369332"/>
            </a:xfrm>
            <a:prstGeom prst="rect">
              <a:avLst/>
            </a:prstGeom>
            <a:noFill/>
          </p:spPr>
          <p:txBody>
            <a:bodyPr wrap="square" rtlCol="0">
              <a:spAutoFit/>
            </a:bodyPr>
            <a:lstStyle/>
            <a:p>
              <a:pPr algn="ctr"/>
              <a:r>
                <a:rPr lang="en-US" dirty="0"/>
                <a:t>c</a:t>
              </a:r>
              <a:endParaRPr lang="en-DE" dirty="0"/>
            </a:p>
          </p:txBody>
        </p:sp>
      </p:grpSp>
      <p:grpSp>
        <p:nvGrpSpPr>
          <p:cNvPr id="44" name="Group 43">
            <a:extLst>
              <a:ext uri="{FF2B5EF4-FFF2-40B4-BE49-F238E27FC236}">
                <a16:creationId xmlns:a16="http://schemas.microsoft.com/office/drawing/2014/main" id="{2CB47225-B2AB-1F56-DA15-716A7922FE6A}"/>
              </a:ext>
            </a:extLst>
          </p:cNvPr>
          <p:cNvGrpSpPr/>
          <p:nvPr/>
        </p:nvGrpSpPr>
        <p:grpSpPr>
          <a:xfrm>
            <a:off x="2980266" y="4968353"/>
            <a:ext cx="435428" cy="369332"/>
            <a:chOff x="2980266" y="4968353"/>
            <a:chExt cx="435428" cy="369332"/>
          </a:xfrm>
        </p:grpSpPr>
        <p:sp>
          <p:nvSpPr>
            <p:cNvPr id="11" name="Oval 10">
              <a:extLst>
                <a:ext uri="{FF2B5EF4-FFF2-40B4-BE49-F238E27FC236}">
                  <a16:creationId xmlns:a16="http://schemas.microsoft.com/office/drawing/2014/main" id="{02785211-D0CB-DFFA-567F-6BD44B9A7A32}"/>
                </a:ext>
              </a:extLst>
            </p:cNvPr>
            <p:cNvSpPr/>
            <p:nvPr/>
          </p:nvSpPr>
          <p:spPr>
            <a:xfrm>
              <a:off x="3280227" y="5005009"/>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TextBox 20">
              <a:extLst>
                <a:ext uri="{FF2B5EF4-FFF2-40B4-BE49-F238E27FC236}">
                  <a16:creationId xmlns:a16="http://schemas.microsoft.com/office/drawing/2014/main" id="{089C21DC-3182-A67C-67D0-CC8905C209D8}"/>
                </a:ext>
              </a:extLst>
            </p:cNvPr>
            <p:cNvSpPr txBox="1"/>
            <p:nvPr/>
          </p:nvSpPr>
          <p:spPr>
            <a:xfrm>
              <a:off x="2980266" y="4968353"/>
              <a:ext cx="358021" cy="369332"/>
            </a:xfrm>
            <a:prstGeom prst="rect">
              <a:avLst/>
            </a:prstGeom>
            <a:noFill/>
          </p:spPr>
          <p:txBody>
            <a:bodyPr wrap="square" rtlCol="0">
              <a:spAutoFit/>
            </a:bodyPr>
            <a:lstStyle/>
            <a:p>
              <a:pPr algn="ctr"/>
              <a:r>
                <a:rPr lang="en-US" dirty="0"/>
                <a:t>d</a:t>
              </a:r>
              <a:endParaRPr lang="en-DE" dirty="0"/>
            </a:p>
          </p:txBody>
        </p:sp>
      </p:grpSp>
      <p:sp>
        <p:nvSpPr>
          <p:cNvPr id="22" name="TextBox 21">
            <a:extLst>
              <a:ext uri="{FF2B5EF4-FFF2-40B4-BE49-F238E27FC236}">
                <a16:creationId xmlns:a16="http://schemas.microsoft.com/office/drawing/2014/main" id="{FA3F87F0-9E37-2628-35B7-3278D2A3D0B9}"/>
              </a:ext>
            </a:extLst>
          </p:cNvPr>
          <p:cNvSpPr txBox="1"/>
          <p:nvPr/>
        </p:nvSpPr>
        <p:spPr>
          <a:xfrm>
            <a:off x="7976606" y="4250668"/>
            <a:ext cx="358021" cy="369332"/>
          </a:xfrm>
          <a:prstGeom prst="rect">
            <a:avLst/>
          </a:prstGeom>
          <a:noFill/>
        </p:spPr>
        <p:txBody>
          <a:bodyPr wrap="square" rtlCol="0">
            <a:spAutoFit/>
          </a:bodyPr>
          <a:lstStyle/>
          <a:p>
            <a:pPr algn="ctr"/>
            <a:r>
              <a:rPr lang="en-US" dirty="0"/>
              <a:t>0</a:t>
            </a:r>
            <a:endParaRPr lang="en-DE" dirty="0"/>
          </a:p>
        </p:txBody>
      </p:sp>
      <p:pic>
        <p:nvPicPr>
          <p:cNvPr id="26" name="Picture 25" descr="\documentclass{article}&#10;\usepackage{amsmath}&#10;\pagestyle{empty}&#10;\begin{document}&#10;&#10;&#10;$P(X=x) = P(\{\omega \mid X(\omega) = x\})$&#10;&#10;&#10;\end{document}" title="IguanaTex Bitmap Display">
            <a:extLst>
              <a:ext uri="{FF2B5EF4-FFF2-40B4-BE49-F238E27FC236}">
                <a16:creationId xmlns:a16="http://schemas.microsoft.com/office/drawing/2014/main" id="{09115910-B643-E156-7434-8D055A8764D9}"/>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4768551" y="5462178"/>
            <a:ext cx="4392456" cy="319091"/>
          </a:xfrm>
          <a:prstGeom prst="rect">
            <a:avLst/>
          </a:prstGeom>
        </p:spPr>
      </p:pic>
      <p:grpSp>
        <p:nvGrpSpPr>
          <p:cNvPr id="45" name="Group 44">
            <a:extLst>
              <a:ext uri="{FF2B5EF4-FFF2-40B4-BE49-F238E27FC236}">
                <a16:creationId xmlns:a16="http://schemas.microsoft.com/office/drawing/2014/main" id="{E0DF0C36-EAF0-4281-EC03-EAE814E183C4}"/>
              </a:ext>
            </a:extLst>
          </p:cNvPr>
          <p:cNvGrpSpPr/>
          <p:nvPr/>
        </p:nvGrpSpPr>
        <p:grpSpPr>
          <a:xfrm>
            <a:off x="3122989" y="2121253"/>
            <a:ext cx="5111449" cy="1357337"/>
            <a:chOff x="3122989" y="2121253"/>
            <a:chExt cx="5111449" cy="1357337"/>
          </a:xfrm>
        </p:grpSpPr>
        <p:sp>
          <p:nvSpPr>
            <p:cNvPr id="13" name="Arc 12">
              <a:extLst>
                <a:ext uri="{FF2B5EF4-FFF2-40B4-BE49-F238E27FC236}">
                  <a16:creationId xmlns:a16="http://schemas.microsoft.com/office/drawing/2014/main" id="{D1B11FDE-6E56-C5C5-5CF4-F92466008D35}"/>
                </a:ext>
              </a:extLst>
            </p:cNvPr>
            <p:cNvSpPr/>
            <p:nvPr/>
          </p:nvSpPr>
          <p:spPr>
            <a:xfrm>
              <a:off x="3122989" y="2486781"/>
              <a:ext cx="5111449" cy="991809"/>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28" name="Picture 27" descr="\documentclass{article}&#10;\usepackage{amsmath}&#10;\pagestyle{empty}&#10;\begin{document}&#10;$X(a)$&#10;\end{document}" title="IguanaTex Bitmap Display">
              <a:extLst>
                <a:ext uri="{FF2B5EF4-FFF2-40B4-BE49-F238E27FC236}">
                  <a16:creationId xmlns:a16="http://schemas.microsoft.com/office/drawing/2014/main" id="{3B15BF55-0124-D71D-1AA7-2A29EE15F1B4}"/>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5887887" y="2121253"/>
              <a:ext cx="530286" cy="254476"/>
            </a:xfrm>
            <a:prstGeom prst="rect">
              <a:avLst/>
            </a:prstGeom>
          </p:spPr>
        </p:pic>
      </p:grpSp>
      <p:grpSp>
        <p:nvGrpSpPr>
          <p:cNvPr id="46" name="Group 45">
            <a:extLst>
              <a:ext uri="{FF2B5EF4-FFF2-40B4-BE49-F238E27FC236}">
                <a16:creationId xmlns:a16="http://schemas.microsoft.com/office/drawing/2014/main" id="{1306E900-CCA1-A8C0-F1AF-DA5EB69159CF}"/>
              </a:ext>
            </a:extLst>
          </p:cNvPr>
          <p:cNvGrpSpPr/>
          <p:nvPr/>
        </p:nvGrpSpPr>
        <p:grpSpPr>
          <a:xfrm>
            <a:off x="3613389" y="2821079"/>
            <a:ext cx="4571046" cy="859168"/>
            <a:chOff x="3613389" y="2821079"/>
            <a:chExt cx="4571046" cy="859168"/>
          </a:xfrm>
        </p:grpSpPr>
        <p:sp>
          <p:nvSpPr>
            <p:cNvPr id="15" name="Arc 14">
              <a:extLst>
                <a:ext uri="{FF2B5EF4-FFF2-40B4-BE49-F238E27FC236}">
                  <a16:creationId xmlns:a16="http://schemas.microsoft.com/office/drawing/2014/main" id="{5E39D0D8-C692-7CBE-A52D-70A656AEB123}"/>
                </a:ext>
              </a:extLst>
            </p:cNvPr>
            <p:cNvSpPr/>
            <p:nvPr/>
          </p:nvSpPr>
          <p:spPr>
            <a:xfrm rot="21150268">
              <a:off x="3613389" y="3009857"/>
              <a:ext cx="4571046"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31" name="Picture 30" descr="\documentclass{article}&#10;\usepackage{amsmath}&#10;\pagestyle{empty}&#10;\begin{document}&#10;$X(b)$&#10;\end{document}" title="IguanaTex Bitmap Display">
              <a:extLst>
                <a:ext uri="{FF2B5EF4-FFF2-40B4-BE49-F238E27FC236}">
                  <a16:creationId xmlns:a16="http://schemas.microsoft.com/office/drawing/2014/main" id="{E56ACA85-F630-C00F-B061-EBEB5EF82C64}"/>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440163" y="2821079"/>
              <a:ext cx="506258" cy="254953"/>
            </a:xfrm>
            <a:prstGeom prst="rect">
              <a:avLst/>
            </a:prstGeom>
          </p:spPr>
        </p:pic>
      </p:grpSp>
      <p:grpSp>
        <p:nvGrpSpPr>
          <p:cNvPr id="47" name="Group 46">
            <a:extLst>
              <a:ext uri="{FF2B5EF4-FFF2-40B4-BE49-F238E27FC236}">
                <a16:creationId xmlns:a16="http://schemas.microsoft.com/office/drawing/2014/main" id="{117EA145-ADB5-CA74-ADCB-7DC826F0C800}"/>
              </a:ext>
            </a:extLst>
          </p:cNvPr>
          <p:cNvGrpSpPr/>
          <p:nvPr/>
        </p:nvGrpSpPr>
        <p:grpSpPr>
          <a:xfrm>
            <a:off x="2991152" y="3536222"/>
            <a:ext cx="5111449" cy="1314370"/>
            <a:chOff x="2991152" y="3536222"/>
            <a:chExt cx="5111449" cy="1314370"/>
          </a:xfrm>
        </p:grpSpPr>
        <p:sp>
          <p:nvSpPr>
            <p:cNvPr id="23" name="Arc 22">
              <a:extLst>
                <a:ext uri="{FF2B5EF4-FFF2-40B4-BE49-F238E27FC236}">
                  <a16:creationId xmlns:a16="http://schemas.microsoft.com/office/drawing/2014/main" id="{3C5DA861-AE8C-5507-0F5E-E988C916DAB8}"/>
                </a:ext>
              </a:extLst>
            </p:cNvPr>
            <p:cNvSpPr/>
            <p:nvPr/>
          </p:nvSpPr>
          <p:spPr>
            <a:xfrm>
              <a:off x="2991152" y="3858783"/>
              <a:ext cx="5111449" cy="991809"/>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34" name="Picture 33" descr="\documentclass{article}&#10;\usepackage{amsmath}&#10;\pagestyle{empty}&#10;\begin{document}&#10;$X(c)$&#10;\end{document}" title="IguanaTex Bitmap Display">
              <a:extLst>
                <a:ext uri="{FF2B5EF4-FFF2-40B4-BE49-F238E27FC236}">
                  <a16:creationId xmlns:a16="http://schemas.microsoft.com/office/drawing/2014/main" id="{9573BB25-7FA7-36F5-87D9-6AFE8E6D9176}"/>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5898912" y="3536222"/>
              <a:ext cx="508236" cy="255431"/>
            </a:xfrm>
            <a:prstGeom prst="rect">
              <a:avLst/>
            </a:prstGeom>
          </p:spPr>
        </p:pic>
      </p:grpSp>
      <p:grpSp>
        <p:nvGrpSpPr>
          <p:cNvPr id="48" name="Group 47">
            <a:extLst>
              <a:ext uri="{FF2B5EF4-FFF2-40B4-BE49-F238E27FC236}">
                <a16:creationId xmlns:a16="http://schemas.microsoft.com/office/drawing/2014/main" id="{50CD4BBD-80CF-2616-FF59-7136B6C098CB}"/>
              </a:ext>
            </a:extLst>
          </p:cNvPr>
          <p:cNvGrpSpPr/>
          <p:nvPr/>
        </p:nvGrpSpPr>
        <p:grpSpPr>
          <a:xfrm>
            <a:off x="3435999" y="4226971"/>
            <a:ext cx="4571046" cy="825278"/>
            <a:chOff x="3435999" y="4226971"/>
            <a:chExt cx="4571046" cy="825278"/>
          </a:xfrm>
        </p:grpSpPr>
        <p:sp>
          <p:nvSpPr>
            <p:cNvPr id="24" name="Arc 23">
              <a:extLst>
                <a:ext uri="{FF2B5EF4-FFF2-40B4-BE49-F238E27FC236}">
                  <a16:creationId xmlns:a16="http://schemas.microsoft.com/office/drawing/2014/main" id="{B523F30C-0CCE-AB7D-C91E-3B56939E2F07}"/>
                </a:ext>
              </a:extLst>
            </p:cNvPr>
            <p:cNvSpPr/>
            <p:nvPr/>
          </p:nvSpPr>
          <p:spPr>
            <a:xfrm rot="21150268">
              <a:off x="3435999" y="4381859"/>
              <a:ext cx="4571046"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37" name="Picture 36" descr="\documentclass{article}&#10;\usepackage{amsmath}&#10;\pagestyle{empty}&#10;\begin{document}&#10;$X(d)$&#10;\end{document}" title="IguanaTex Bitmap Display">
              <a:extLst>
                <a:ext uri="{FF2B5EF4-FFF2-40B4-BE49-F238E27FC236}">
                  <a16:creationId xmlns:a16="http://schemas.microsoft.com/office/drawing/2014/main" id="{7444575E-5BEE-3978-ECED-2F4C4006499A}"/>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4440164" y="4226971"/>
              <a:ext cx="531737" cy="255910"/>
            </a:xfrm>
            <a:prstGeom prst="rect">
              <a:avLst/>
            </a:prstGeom>
          </p:spPr>
        </p:pic>
      </p:grpSp>
      <p:pic>
        <p:nvPicPr>
          <p:cNvPr id="40" name="Picture 39" descr="\documentclass{article}&#10;\usepackage{amsmath}&#10;\pagestyle{empty}&#10;\begin{document}&#10;&#10;&#10;$P(X=0) = P(\{ c, d \})$&#10;&#10;&#10;\end{document}" title="IguanaTex Bitmap Display">
            <a:extLst>
              <a:ext uri="{FF2B5EF4-FFF2-40B4-BE49-F238E27FC236}">
                <a16:creationId xmlns:a16="http://schemas.microsoft.com/office/drawing/2014/main" id="{2B54A7DE-66E4-532A-EC34-A18BE9867B76}"/>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4768551" y="6036707"/>
            <a:ext cx="2994308" cy="319689"/>
          </a:xfrm>
          <a:prstGeom prst="rect">
            <a:avLst/>
          </a:prstGeom>
        </p:spPr>
      </p:pic>
    </p:spTree>
    <p:extLst>
      <p:ext uri="{BB962C8B-B14F-4D97-AF65-F5344CB8AC3E}">
        <p14:creationId xmlns:p14="http://schemas.microsoft.com/office/powerpoint/2010/main" val="254210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1A70-A12E-E4F4-FCC3-0E58A0566174}"/>
              </a:ext>
            </a:extLst>
          </p:cNvPr>
          <p:cNvSpPr>
            <a:spLocks noGrp="1"/>
          </p:cNvSpPr>
          <p:nvPr>
            <p:ph type="title"/>
          </p:nvPr>
        </p:nvSpPr>
        <p:spPr/>
        <p:txBody>
          <a:bodyPr/>
          <a:lstStyle/>
          <a:p>
            <a:r>
              <a:rPr lang="en-US" dirty="0"/>
              <a:t>Random variables</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52959-6CC2-E979-6F2B-728B6C35AF14}"/>
                  </a:ext>
                </a:extLst>
              </p:cNvPr>
              <p:cNvSpPr>
                <a:spLocks noGrp="1"/>
              </p:cNvSpPr>
              <p:nvPr>
                <p:ph idx="1"/>
              </p:nvPr>
            </p:nvSpPr>
            <p:spPr>
              <a:xfrm>
                <a:off x="838200" y="1825624"/>
                <a:ext cx="10515600" cy="4527329"/>
              </a:xfrm>
            </p:spPr>
            <p:txBody>
              <a:bodyPr>
                <a:normAutofit lnSpcReduction="10000"/>
              </a:bodyPr>
              <a:lstStyle/>
              <a:p>
                <a:r>
                  <a:rPr lang="en-US" dirty="0"/>
                  <a:t>We say that a random variable </a:t>
                </a:r>
                <a:r>
                  <a:rPr lang="en-US" i="1" dirty="0"/>
                  <a:t>has a certain distribution</a:t>
                </a:r>
                <a:r>
                  <a:rPr lang="en-US" dirty="0"/>
                  <a:t> or that </a:t>
                </a:r>
                <a:r>
                  <a:rPr lang="en-US" i="1" dirty="0"/>
                  <a:t>it is distributed as a certain distribution </a:t>
                </a:r>
                <a:r>
                  <a:rPr lang="en-US" dirty="0"/>
                  <a:t>and we write:</a:t>
                </a:r>
              </a:p>
              <a:p>
                <a:pPr lvl="1"/>
                <a:r>
                  <a:rPr lang="en-US" dirty="0"/>
                  <a:t>Random variable </a:t>
                </a:r>
                <a14:m>
                  <m:oMath xmlns:m="http://schemas.openxmlformats.org/officeDocument/2006/math">
                    <m:r>
                      <a:rPr lang="en-US" b="0" i="1" smtClean="0">
                        <a:latin typeface="Cambria Math" panose="02040503050406030204" pitchFamily="18" charset="0"/>
                      </a:rPr>
                      <m:t>∼</m:t>
                    </m:r>
                  </m:oMath>
                </a14:m>
                <a:r>
                  <a:rPr lang="en-US" dirty="0"/>
                  <a:t> its distribution</a:t>
                </a:r>
              </a:p>
              <a:p>
                <a:r>
                  <a:rPr lang="en-US" dirty="0"/>
                  <a:t>Note that we are using </a:t>
                </a:r>
                <a:r>
                  <a:rPr lang="en-US" i="1" dirty="0"/>
                  <a:t>the distribution</a:t>
                </a:r>
                <a:r>
                  <a:rPr lang="en-US" dirty="0"/>
                  <a:t>, the abstract object</a:t>
                </a:r>
              </a:p>
              <a:p>
                <a:r>
                  <a:rPr lang="en-US" dirty="0"/>
                  <a:t>For instance, </a:t>
                </a:r>
              </a:p>
              <a:p>
                <a:pPr lvl="1"/>
                <a:r>
                  <a:rPr lang="en-US" dirty="0"/>
                  <a:t>Call </a:t>
                </a:r>
                <a:r>
                  <a:rPr lang="en-US" i="1" dirty="0"/>
                  <a:t>X</a:t>
                </a:r>
                <a:r>
                  <a:rPr lang="en-US" dirty="0"/>
                  <a:t> the total number of heads from flipping a fair coin four times</a:t>
                </a:r>
              </a:p>
              <a:p>
                <a:pPr lvl="1"/>
                <a:r>
                  <a:rPr lang="en-US" dirty="0"/>
                  <a:t>Then we can write:</a:t>
                </a:r>
              </a:p>
              <a:p>
                <a:pPr lvl="1"/>
                <a:endParaRPr lang="en-US" dirty="0"/>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=4, </m:t>
                      </m:r>
                      <m:r>
                        <a:rPr lang="en-US" b="0" i="1" smtClean="0">
                          <a:latin typeface="Cambria Math" panose="02040503050406030204" pitchFamily="18" charset="0"/>
                        </a:rPr>
                        <m:t>𝑝</m:t>
                      </m:r>
                      <m:r>
                        <a:rPr lang="en-US" b="0" i="1" smtClean="0">
                          <a:latin typeface="Cambria Math" panose="02040503050406030204" pitchFamily="18" charset="0"/>
                        </a:rPr>
                        <m:t>=0.5)</m:t>
                      </m:r>
                    </m:oMath>
                  </m:oMathPara>
                </a14:m>
                <a:endParaRPr lang="en-US" dirty="0"/>
              </a:p>
              <a:p>
                <a:pPr marL="457200" lvl="1" indent="0" algn="ctr">
                  <a:buNone/>
                </a:pPr>
                <a:endParaRPr lang="en-US" dirty="0"/>
              </a:p>
              <a:p>
                <a:pPr lvl="1"/>
                <a:r>
                  <a:rPr lang="en-US" dirty="0"/>
                  <a:t>And we say ‘</a:t>
                </a:r>
                <a:r>
                  <a:rPr lang="en-US" i="1" dirty="0"/>
                  <a:t>X</a:t>
                </a:r>
                <a:r>
                  <a:rPr lang="en-US" dirty="0"/>
                  <a:t> is distributed as a Binomial with </a:t>
                </a:r>
                <a:r>
                  <a:rPr lang="en-US" i="1" dirty="0"/>
                  <a:t>n</a:t>
                </a:r>
                <a:r>
                  <a:rPr lang="en-US" dirty="0"/>
                  <a:t> parameter 4 and </a:t>
                </a:r>
                <a:r>
                  <a:rPr lang="en-US" i="1" dirty="0"/>
                  <a:t>p</a:t>
                </a:r>
                <a:r>
                  <a:rPr lang="en-US" dirty="0"/>
                  <a:t> parameter 0.5’</a:t>
                </a:r>
              </a:p>
            </p:txBody>
          </p:sp>
        </mc:Choice>
        <mc:Fallback xmlns="">
          <p:sp>
            <p:nvSpPr>
              <p:cNvPr id="3" name="Content Placeholder 2">
                <a:extLst>
                  <a:ext uri="{FF2B5EF4-FFF2-40B4-BE49-F238E27FC236}">
                    <a16:creationId xmlns:a16="http://schemas.microsoft.com/office/drawing/2014/main" id="{56052959-6CC2-E979-6F2B-728B6C35AF14}"/>
                  </a:ext>
                </a:extLst>
              </p:cNvPr>
              <p:cNvSpPr>
                <a:spLocks noGrp="1" noRot="1" noChangeAspect="1" noMove="1" noResize="1" noEditPoints="1" noAdjustHandles="1" noChangeArrowheads="1" noChangeShapeType="1" noTextEdit="1"/>
              </p:cNvSpPr>
              <p:nvPr>
                <p:ph idx="1"/>
              </p:nvPr>
            </p:nvSpPr>
            <p:spPr>
              <a:xfrm>
                <a:off x="838200" y="1825624"/>
                <a:ext cx="10515600" cy="4527329"/>
              </a:xfrm>
              <a:blipFill>
                <a:blip r:embed="rId2"/>
                <a:stretch>
                  <a:fillRect l="-812" t="-2692"/>
                </a:stretch>
              </a:blipFill>
            </p:spPr>
            <p:txBody>
              <a:bodyPr/>
              <a:lstStyle/>
              <a:p>
                <a:r>
                  <a:rPr lang="en-DE">
                    <a:noFill/>
                  </a:rPr>
                  <a:t> </a:t>
                </a:r>
              </a:p>
            </p:txBody>
          </p:sp>
        </mc:Fallback>
      </mc:AlternateContent>
    </p:spTree>
    <p:extLst>
      <p:ext uri="{BB962C8B-B14F-4D97-AF65-F5344CB8AC3E}">
        <p14:creationId xmlns:p14="http://schemas.microsoft.com/office/powerpoint/2010/main" val="104221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8973-AB02-0B53-B1BC-235B037C923F}"/>
              </a:ext>
            </a:extLst>
          </p:cNvPr>
          <p:cNvSpPr>
            <a:spLocks noGrp="1"/>
          </p:cNvSpPr>
          <p:nvPr>
            <p:ph type="title"/>
          </p:nvPr>
        </p:nvSpPr>
        <p:spPr/>
        <p:txBody>
          <a:bodyPr/>
          <a:lstStyle/>
          <a:p>
            <a:r>
              <a:rPr lang="en-US" dirty="0"/>
              <a:t>Joint distribution of X and Y</a:t>
            </a:r>
            <a:endParaRPr lang="en-DE" dirty="0"/>
          </a:p>
        </p:txBody>
      </p:sp>
      <p:sp>
        <p:nvSpPr>
          <p:cNvPr id="4" name="Oval 3">
            <a:extLst>
              <a:ext uri="{FF2B5EF4-FFF2-40B4-BE49-F238E27FC236}">
                <a16:creationId xmlns:a16="http://schemas.microsoft.com/office/drawing/2014/main" id="{136839DC-4190-5CFE-8123-AC3F90B5CE22}"/>
              </a:ext>
            </a:extLst>
          </p:cNvPr>
          <p:cNvSpPr/>
          <p:nvPr/>
        </p:nvSpPr>
        <p:spPr>
          <a:xfrm>
            <a:off x="2546611" y="1809598"/>
            <a:ext cx="1930400" cy="3217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Oval 4">
            <a:extLst>
              <a:ext uri="{FF2B5EF4-FFF2-40B4-BE49-F238E27FC236}">
                <a16:creationId xmlns:a16="http://schemas.microsoft.com/office/drawing/2014/main" id="{4F481F9E-D6D6-E0FD-97A6-A68ADB6158DB}"/>
              </a:ext>
            </a:extLst>
          </p:cNvPr>
          <p:cNvSpPr/>
          <p:nvPr/>
        </p:nvSpPr>
        <p:spPr>
          <a:xfrm>
            <a:off x="7796678" y="1809598"/>
            <a:ext cx="1580849" cy="3381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BFB3B07F-2BF6-DAFE-76BF-29C896DD78F6}"/>
              </a:ext>
            </a:extLst>
          </p:cNvPr>
          <p:cNvSpPr txBox="1"/>
          <p:nvPr/>
        </p:nvSpPr>
        <p:spPr>
          <a:xfrm>
            <a:off x="8410381" y="2224856"/>
            <a:ext cx="358021" cy="369332"/>
          </a:xfrm>
          <a:prstGeom prst="rect">
            <a:avLst/>
          </a:prstGeom>
          <a:noFill/>
        </p:spPr>
        <p:txBody>
          <a:bodyPr wrap="square" rtlCol="0">
            <a:spAutoFit/>
          </a:bodyPr>
          <a:lstStyle/>
          <a:p>
            <a:pPr algn="ctr"/>
            <a:r>
              <a:rPr lang="en-US" dirty="0"/>
              <a:t>1</a:t>
            </a:r>
            <a:endParaRPr lang="en-DE" dirty="0"/>
          </a:p>
        </p:txBody>
      </p:sp>
      <p:grpSp>
        <p:nvGrpSpPr>
          <p:cNvPr id="9" name="Group 8">
            <a:extLst>
              <a:ext uri="{FF2B5EF4-FFF2-40B4-BE49-F238E27FC236}">
                <a16:creationId xmlns:a16="http://schemas.microsoft.com/office/drawing/2014/main" id="{184C150A-91A5-7611-612D-8AB78C9B14A0}"/>
              </a:ext>
            </a:extLst>
          </p:cNvPr>
          <p:cNvGrpSpPr/>
          <p:nvPr/>
        </p:nvGrpSpPr>
        <p:grpSpPr>
          <a:xfrm>
            <a:off x="2949381" y="2274055"/>
            <a:ext cx="414869" cy="369332"/>
            <a:chOff x="2633131" y="2951238"/>
            <a:chExt cx="414869" cy="369332"/>
          </a:xfrm>
        </p:grpSpPr>
        <p:sp>
          <p:nvSpPr>
            <p:cNvPr id="10" name="Oval 9">
              <a:extLst>
                <a:ext uri="{FF2B5EF4-FFF2-40B4-BE49-F238E27FC236}">
                  <a16:creationId xmlns:a16="http://schemas.microsoft.com/office/drawing/2014/main" id="{4004F4BB-B4A9-BB10-016F-DE5C17A501A1}"/>
                </a:ext>
              </a:extLst>
            </p:cNvPr>
            <p:cNvSpPr/>
            <p:nvPr/>
          </p:nvSpPr>
          <p:spPr>
            <a:xfrm>
              <a:off x="2912533" y="2951238"/>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7E7B9EA7-DB3A-5CD0-16D2-17989E76C1B3}"/>
                </a:ext>
              </a:extLst>
            </p:cNvPr>
            <p:cNvSpPr txBox="1"/>
            <p:nvPr/>
          </p:nvSpPr>
          <p:spPr>
            <a:xfrm>
              <a:off x="2633131" y="2951238"/>
              <a:ext cx="358021" cy="369332"/>
            </a:xfrm>
            <a:prstGeom prst="rect">
              <a:avLst/>
            </a:prstGeom>
            <a:noFill/>
          </p:spPr>
          <p:txBody>
            <a:bodyPr wrap="square" rtlCol="0">
              <a:spAutoFit/>
            </a:bodyPr>
            <a:lstStyle/>
            <a:p>
              <a:pPr algn="ctr"/>
              <a:r>
                <a:rPr lang="en-US" dirty="0"/>
                <a:t>a</a:t>
              </a:r>
              <a:endParaRPr lang="en-DE" dirty="0"/>
            </a:p>
          </p:txBody>
        </p:sp>
      </p:grpSp>
      <p:grpSp>
        <p:nvGrpSpPr>
          <p:cNvPr id="12" name="Group 11">
            <a:extLst>
              <a:ext uri="{FF2B5EF4-FFF2-40B4-BE49-F238E27FC236}">
                <a16:creationId xmlns:a16="http://schemas.microsoft.com/office/drawing/2014/main" id="{7700E1A3-0641-91C2-CEA8-2940555EB45B}"/>
              </a:ext>
            </a:extLst>
          </p:cNvPr>
          <p:cNvGrpSpPr/>
          <p:nvPr/>
        </p:nvGrpSpPr>
        <p:grpSpPr>
          <a:xfrm>
            <a:off x="3485199" y="2859039"/>
            <a:ext cx="457203" cy="369332"/>
            <a:chOff x="3168949" y="3536222"/>
            <a:chExt cx="457203" cy="369332"/>
          </a:xfrm>
        </p:grpSpPr>
        <p:sp>
          <p:nvSpPr>
            <p:cNvPr id="13" name="Oval 12">
              <a:extLst>
                <a:ext uri="{FF2B5EF4-FFF2-40B4-BE49-F238E27FC236}">
                  <a16:creationId xmlns:a16="http://schemas.microsoft.com/office/drawing/2014/main" id="{5CCD5C44-D5D6-D115-44B4-B30927B05302}"/>
                </a:ext>
              </a:extLst>
            </p:cNvPr>
            <p:cNvSpPr/>
            <p:nvPr/>
          </p:nvSpPr>
          <p:spPr>
            <a:xfrm>
              <a:off x="3490685" y="3598334"/>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TextBox 13">
              <a:extLst>
                <a:ext uri="{FF2B5EF4-FFF2-40B4-BE49-F238E27FC236}">
                  <a16:creationId xmlns:a16="http://schemas.microsoft.com/office/drawing/2014/main" id="{CDA8B922-A0D8-6EC6-640E-BBD8DC883088}"/>
                </a:ext>
              </a:extLst>
            </p:cNvPr>
            <p:cNvSpPr txBox="1"/>
            <p:nvPr/>
          </p:nvSpPr>
          <p:spPr>
            <a:xfrm>
              <a:off x="3168949" y="3536222"/>
              <a:ext cx="358021" cy="369332"/>
            </a:xfrm>
            <a:prstGeom prst="rect">
              <a:avLst/>
            </a:prstGeom>
            <a:noFill/>
          </p:spPr>
          <p:txBody>
            <a:bodyPr wrap="square" rtlCol="0">
              <a:spAutoFit/>
            </a:bodyPr>
            <a:lstStyle/>
            <a:p>
              <a:pPr algn="ctr"/>
              <a:r>
                <a:rPr lang="en-US" dirty="0"/>
                <a:t>b</a:t>
              </a:r>
              <a:endParaRPr lang="en-DE" dirty="0"/>
            </a:p>
          </p:txBody>
        </p:sp>
      </p:grpSp>
      <p:grpSp>
        <p:nvGrpSpPr>
          <p:cNvPr id="15" name="Group 14">
            <a:extLst>
              <a:ext uri="{FF2B5EF4-FFF2-40B4-BE49-F238E27FC236}">
                <a16:creationId xmlns:a16="http://schemas.microsoft.com/office/drawing/2014/main" id="{6D5F4935-557E-E306-9E8A-987CF54E17DD}"/>
              </a:ext>
            </a:extLst>
          </p:cNvPr>
          <p:cNvGrpSpPr/>
          <p:nvPr/>
        </p:nvGrpSpPr>
        <p:grpSpPr>
          <a:xfrm>
            <a:off x="2832541" y="3622795"/>
            <a:ext cx="398662" cy="369332"/>
            <a:chOff x="2516291" y="4299978"/>
            <a:chExt cx="398662" cy="369332"/>
          </a:xfrm>
        </p:grpSpPr>
        <p:sp>
          <p:nvSpPr>
            <p:cNvPr id="16" name="Oval 15">
              <a:extLst>
                <a:ext uri="{FF2B5EF4-FFF2-40B4-BE49-F238E27FC236}">
                  <a16:creationId xmlns:a16="http://schemas.microsoft.com/office/drawing/2014/main" id="{CD569190-8842-794D-3B0D-89032434DDE8}"/>
                </a:ext>
              </a:extLst>
            </p:cNvPr>
            <p:cNvSpPr/>
            <p:nvPr/>
          </p:nvSpPr>
          <p:spPr>
            <a:xfrm>
              <a:off x="2779486" y="4327676"/>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TextBox 16">
              <a:extLst>
                <a:ext uri="{FF2B5EF4-FFF2-40B4-BE49-F238E27FC236}">
                  <a16:creationId xmlns:a16="http://schemas.microsoft.com/office/drawing/2014/main" id="{ABC4D71F-72A9-C68B-F861-FF66284F0AD6}"/>
                </a:ext>
              </a:extLst>
            </p:cNvPr>
            <p:cNvSpPr txBox="1"/>
            <p:nvPr/>
          </p:nvSpPr>
          <p:spPr>
            <a:xfrm>
              <a:off x="2516291" y="4299978"/>
              <a:ext cx="358021" cy="369332"/>
            </a:xfrm>
            <a:prstGeom prst="rect">
              <a:avLst/>
            </a:prstGeom>
            <a:noFill/>
          </p:spPr>
          <p:txBody>
            <a:bodyPr wrap="square" rtlCol="0">
              <a:spAutoFit/>
            </a:bodyPr>
            <a:lstStyle/>
            <a:p>
              <a:pPr algn="ctr"/>
              <a:r>
                <a:rPr lang="en-US" dirty="0"/>
                <a:t>c</a:t>
              </a:r>
              <a:endParaRPr lang="en-DE" dirty="0"/>
            </a:p>
          </p:txBody>
        </p:sp>
      </p:grpSp>
      <p:grpSp>
        <p:nvGrpSpPr>
          <p:cNvPr id="18" name="Group 17">
            <a:extLst>
              <a:ext uri="{FF2B5EF4-FFF2-40B4-BE49-F238E27FC236}">
                <a16:creationId xmlns:a16="http://schemas.microsoft.com/office/drawing/2014/main" id="{93D1D4BA-124E-8525-BD76-84C5BF99C157}"/>
              </a:ext>
            </a:extLst>
          </p:cNvPr>
          <p:cNvGrpSpPr/>
          <p:nvPr/>
        </p:nvGrpSpPr>
        <p:grpSpPr>
          <a:xfrm>
            <a:off x="3296516" y="4291170"/>
            <a:ext cx="435428" cy="369332"/>
            <a:chOff x="2980266" y="4968353"/>
            <a:chExt cx="435428" cy="369332"/>
          </a:xfrm>
        </p:grpSpPr>
        <p:sp>
          <p:nvSpPr>
            <p:cNvPr id="19" name="Oval 18">
              <a:extLst>
                <a:ext uri="{FF2B5EF4-FFF2-40B4-BE49-F238E27FC236}">
                  <a16:creationId xmlns:a16="http://schemas.microsoft.com/office/drawing/2014/main" id="{6021BECA-705C-2651-EB3C-4B855F22EACC}"/>
                </a:ext>
              </a:extLst>
            </p:cNvPr>
            <p:cNvSpPr/>
            <p:nvPr/>
          </p:nvSpPr>
          <p:spPr>
            <a:xfrm>
              <a:off x="3280227" y="5005009"/>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TextBox 19">
              <a:extLst>
                <a:ext uri="{FF2B5EF4-FFF2-40B4-BE49-F238E27FC236}">
                  <a16:creationId xmlns:a16="http://schemas.microsoft.com/office/drawing/2014/main" id="{E6D4A14B-832F-263A-CFA8-7734FF6BBEE1}"/>
                </a:ext>
              </a:extLst>
            </p:cNvPr>
            <p:cNvSpPr txBox="1"/>
            <p:nvPr/>
          </p:nvSpPr>
          <p:spPr>
            <a:xfrm>
              <a:off x="2980266" y="4968353"/>
              <a:ext cx="358021" cy="369332"/>
            </a:xfrm>
            <a:prstGeom prst="rect">
              <a:avLst/>
            </a:prstGeom>
            <a:noFill/>
          </p:spPr>
          <p:txBody>
            <a:bodyPr wrap="square" rtlCol="0">
              <a:spAutoFit/>
            </a:bodyPr>
            <a:lstStyle/>
            <a:p>
              <a:pPr algn="ctr"/>
              <a:r>
                <a:rPr lang="en-US" dirty="0"/>
                <a:t>d</a:t>
              </a:r>
              <a:endParaRPr lang="en-DE" dirty="0"/>
            </a:p>
          </p:txBody>
        </p:sp>
      </p:grpSp>
      <p:sp>
        <p:nvSpPr>
          <p:cNvPr id="21" name="TextBox 20">
            <a:extLst>
              <a:ext uri="{FF2B5EF4-FFF2-40B4-BE49-F238E27FC236}">
                <a16:creationId xmlns:a16="http://schemas.microsoft.com/office/drawing/2014/main" id="{1009E362-47B2-DD6F-34F1-DF0259FC2AF3}"/>
              </a:ext>
            </a:extLst>
          </p:cNvPr>
          <p:cNvSpPr txBox="1"/>
          <p:nvPr/>
        </p:nvSpPr>
        <p:spPr>
          <a:xfrm>
            <a:off x="8408093" y="2890255"/>
            <a:ext cx="358021" cy="369332"/>
          </a:xfrm>
          <a:prstGeom prst="rect">
            <a:avLst/>
          </a:prstGeom>
          <a:noFill/>
        </p:spPr>
        <p:txBody>
          <a:bodyPr wrap="square" rtlCol="0">
            <a:spAutoFit/>
          </a:bodyPr>
          <a:lstStyle/>
          <a:p>
            <a:pPr algn="ctr"/>
            <a:r>
              <a:rPr lang="en-US" dirty="0"/>
              <a:t>0</a:t>
            </a:r>
            <a:endParaRPr lang="en-DE" dirty="0"/>
          </a:p>
        </p:txBody>
      </p:sp>
      <p:pic>
        <p:nvPicPr>
          <p:cNvPr id="62" name="Picture 61" descr="\documentclass{article}&#10;\usepackage{amsmath}&#10;\pagestyle{empty}&#10;\begin{document}&#10;$P(X=x, Y=y) = P(\{\omega \mid X(\omega) = x \land Y(\omega) = y \})$&#10;\end{document}" title="IguanaTex Bitmap Display">
            <a:extLst>
              <a:ext uri="{FF2B5EF4-FFF2-40B4-BE49-F238E27FC236}">
                <a16:creationId xmlns:a16="http://schemas.microsoft.com/office/drawing/2014/main" id="{B2ABC168-8CA3-DDA8-FDB5-D545EAD7CE4D}"/>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906487" y="5590159"/>
            <a:ext cx="7026796" cy="319689"/>
          </a:xfrm>
          <a:prstGeom prst="rect">
            <a:avLst/>
          </a:prstGeom>
        </p:spPr>
      </p:pic>
      <p:sp>
        <p:nvSpPr>
          <p:cNvPr id="24" name="Arc 23">
            <a:extLst>
              <a:ext uri="{FF2B5EF4-FFF2-40B4-BE49-F238E27FC236}">
                <a16:creationId xmlns:a16="http://schemas.microsoft.com/office/drawing/2014/main" id="{C929A370-56EC-7A2A-4434-7FFC89E95602}"/>
              </a:ext>
            </a:extLst>
          </p:cNvPr>
          <p:cNvSpPr/>
          <p:nvPr/>
        </p:nvSpPr>
        <p:spPr>
          <a:xfrm>
            <a:off x="3439239" y="1809598"/>
            <a:ext cx="5111449" cy="991809"/>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7" name="Arc 26">
            <a:extLst>
              <a:ext uri="{FF2B5EF4-FFF2-40B4-BE49-F238E27FC236}">
                <a16:creationId xmlns:a16="http://schemas.microsoft.com/office/drawing/2014/main" id="{521D8E86-AAE5-3C27-C3E4-C19F0F3B0874}"/>
              </a:ext>
            </a:extLst>
          </p:cNvPr>
          <p:cNvSpPr/>
          <p:nvPr/>
        </p:nvSpPr>
        <p:spPr>
          <a:xfrm rot="21150268">
            <a:off x="3929639" y="2332674"/>
            <a:ext cx="4571046"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0" name="Arc 29">
            <a:extLst>
              <a:ext uri="{FF2B5EF4-FFF2-40B4-BE49-F238E27FC236}">
                <a16:creationId xmlns:a16="http://schemas.microsoft.com/office/drawing/2014/main" id="{F78D52AE-5B52-8B5F-CF74-8FC3962FBE70}"/>
              </a:ext>
            </a:extLst>
          </p:cNvPr>
          <p:cNvSpPr/>
          <p:nvPr/>
        </p:nvSpPr>
        <p:spPr>
          <a:xfrm rot="21239716">
            <a:off x="3192130" y="2966175"/>
            <a:ext cx="5381223" cy="830168"/>
          </a:xfrm>
          <a:prstGeom prst="arc">
            <a:avLst>
              <a:gd name="adj1" fmla="val 10889771"/>
              <a:gd name="adj2" fmla="val 2137413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u="sng"/>
          </a:p>
        </p:txBody>
      </p:sp>
      <p:sp>
        <p:nvSpPr>
          <p:cNvPr id="33" name="Arc 32">
            <a:extLst>
              <a:ext uri="{FF2B5EF4-FFF2-40B4-BE49-F238E27FC236}">
                <a16:creationId xmlns:a16="http://schemas.microsoft.com/office/drawing/2014/main" id="{32B6A6A3-0745-7519-9883-503915E5C880}"/>
              </a:ext>
            </a:extLst>
          </p:cNvPr>
          <p:cNvSpPr/>
          <p:nvPr/>
        </p:nvSpPr>
        <p:spPr>
          <a:xfrm rot="20797610">
            <a:off x="3694950" y="3403089"/>
            <a:ext cx="4737547"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64" name="Picture 63" descr="\documentclass{article}&#10;\usepackage{amsmath}&#10;\pagestyle{empty}&#10;\begin{document}&#10;&#10;&#10;$P(X=0, Y=4) = P(\{ c \})$&#10;&#10;&#10;\end{document}" title="IguanaTex Bitmap Display">
            <a:extLst>
              <a:ext uri="{FF2B5EF4-FFF2-40B4-BE49-F238E27FC236}">
                <a16:creationId xmlns:a16="http://schemas.microsoft.com/office/drawing/2014/main" id="{912BFD29-F96D-EAB6-5446-2C9C38DE7C76}"/>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888434" y="6121813"/>
            <a:ext cx="3667951" cy="320288"/>
          </a:xfrm>
          <a:prstGeom prst="rect">
            <a:avLst/>
          </a:prstGeom>
        </p:spPr>
      </p:pic>
      <p:sp>
        <p:nvSpPr>
          <p:cNvPr id="39" name="TextBox 38">
            <a:extLst>
              <a:ext uri="{FF2B5EF4-FFF2-40B4-BE49-F238E27FC236}">
                <a16:creationId xmlns:a16="http://schemas.microsoft.com/office/drawing/2014/main" id="{04331081-5711-1D86-C399-C40A508AA884}"/>
              </a:ext>
            </a:extLst>
          </p:cNvPr>
          <p:cNvSpPr txBox="1"/>
          <p:nvPr/>
        </p:nvSpPr>
        <p:spPr>
          <a:xfrm>
            <a:off x="8402572" y="3558699"/>
            <a:ext cx="358021" cy="369332"/>
          </a:xfrm>
          <a:prstGeom prst="rect">
            <a:avLst/>
          </a:prstGeom>
          <a:noFill/>
        </p:spPr>
        <p:txBody>
          <a:bodyPr wrap="square" rtlCol="0">
            <a:spAutoFit/>
          </a:bodyPr>
          <a:lstStyle/>
          <a:p>
            <a:pPr algn="ctr"/>
            <a:r>
              <a:rPr lang="en-US" dirty="0"/>
              <a:t>3</a:t>
            </a:r>
            <a:endParaRPr lang="en-DE" dirty="0"/>
          </a:p>
        </p:txBody>
      </p:sp>
      <p:sp>
        <p:nvSpPr>
          <p:cNvPr id="40" name="TextBox 39">
            <a:extLst>
              <a:ext uri="{FF2B5EF4-FFF2-40B4-BE49-F238E27FC236}">
                <a16:creationId xmlns:a16="http://schemas.microsoft.com/office/drawing/2014/main" id="{200A5E48-7E44-B6FA-5DA9-8189261C7757}"/>
              </a:ext>
            </a:extLst>
          </p:cNvPr>
          <p:cNvSpPr txBox="1"/>
          <p:nvPr/>
        </p:nvSpPr>
        <p:spPr>
          <a:xfrm>
            <a:off x="8381714" y="4284631"/>
            <a:ext cx="358021" cy="369332"/>
          </a:xfrm>
          <a:prstGeom prst="rect">
            <a:avLst/>
          </a:prstGeom>
          <a:noFill/>
        </p:spPr>
        <p:txBody>
          <a:bodyPr wrap="square" rtlCol="0">
            <a:spAutoFit/>
          </a:bodyPr>
          <a:lstStyle/>
          <a:p>
            <a:pPr algn="ctr"/>
            <a:r>
              <a:rPr lang="en-US" dirty="0"/>
              <a:t>4</a:t>
            </a:r>
            <a:endParaRPr lang="en-DE" dirty="0"/>
          </a:p>
        </p:txBody>
      </p:sp>
      <p:sp>
        <p:nvSpPr>
          <p:cNvPr id="41" name="Arc 40">
            <a:extLst>
              <a:ext uri="{FF2B5EF4-FFF2-40B4-BE49-F238E27FC236}">
                <a16:creationId xmlns:a16="http://schemas.microsoft.com/office/drawing/2014/main" id="{B31A6C84-3892-0081-EA6A-1119D3A8A669}"/>
              </a:ext>
            </a:extLst>
          </p:cNvPr>
          <p:cNvSpPr/>
          <p:nvPr/>
        </p:nvSpPr>
        <p:spPr>
          <a:xfrm rot="958863">
            <a:off x="3358898" y="2550433"/>
            <a:ext cx="5176772" cy="991809"/>
          </a:xfrm>
          <a:prstGeom prst="arc">
            <a:avLst>
              <a:gd name="adj1" fmla="val 10889771"/>
              <a:gd name="adj2" fmla="val 21465587"/>
            </a:avLst>
          </a:prstGeom>
          <a:ln w="19050">
            <a:solidFill>
              <a:schemeClr val="accent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2" name="Arc 41">
            <a:extLst>
              <a:ext uri="{FF2B5EF4-FFF2-40B4-BE49-F238E27FC236}">
                <a16:creationId xmlns:a16="http://schemas.microsoft.com/office/drawing/2014/main" id="{40432166-10D0-BF33-B76B-030D470FE16B}"/>
              </a:ext>
            </a:extLst>
          </p:cNvPr>
          <p:cNvSpPr/>
          <p:nvPr/>
        </p:nvSpPr>
        <p:spPr>
          <a:xfrm rot="1106196">
            <a:off x="3874519" y="3311557"/>
            <a:ext cx="4715335" cy="991809"/>
          </a:xfrm>
          <a:prstGeom prst="arc">
            <a:avLst>
              <a:gd name="adj1" fmla="val 10889771"/>
              <a:gd name="adj2" fmla="val 21277589"/>
            </a:avLst>
          </a:prstGeom>
          <a:ln w="19050">
            <a:solidFill>
              <a:schemeClr val="accent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44" name="Straight Arrow Connector 43">
            <a:extLst>
              <a:ext uri="{FF2B5EF4-FFF2-40B4-BE49-F238E27FC236}">
                <a16:creationId xmlns:a16="http://schemas.microsoft.com/office/drawing/2014/main" id="{445CB46E-8BC3-6F59-D83D-A24CE020EC95}"/>
              </a:ext>
            </a:extLst>
          </p:cNvPr>
          <p:cNvCxnSpPr>
            <a:cxnSpLocks/>
            <a:endCxn id="8" idx="1"/>
          </p:cNvCxnSpPr>
          <p:nvPr/>
        </p:nvCxnSpPr>
        <p:spPr>
          <a:xfrm flipV="1">
            <a:off x="3838695" y="2409522"/>
            <a:ext cx="4571686" cy="191830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D4AE129-80D0-0B66-77E0-CFB494BC3925}"/>
              </a:ext>
            </a:extLst>
          </p:cNvPr>
          <p:cNvCxnSpPr>
            <a:cxnSpLocks/>
            <a:endCxn id="40" idx="1"/>
          </p:cNvCxnSpPr>
          <p:nvPr/>
        </p:nvCxnSpPr>
        <p:spPr>
          <a:xfrm>
            <a:off x="3322399" y="3664873"/>
            <a:ext cx="5059315" cy="80442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documentclass{article}&#10;\usepackage{amsmath}&#10;\pagestyle{empty}&#10;\begin{document}&#10;$Y(a)$&#10;\end{document}" title="IguanaTex Bitmap Display">
            <a:extLst>
              <a:ext uri="{FF2B5EF4-FFF2-40B4-BE49-F238E27FC236}">
                <a16:creationId xmlns:a16="http://schemas.microsoft.com/office/drawing/2014/main" id="{CA6F3D9B-68FD-FCCD-D0EC-F6F144CC72EC}"/>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5055333" y="2042993"/>
            <a:ext cx="505611" cy="255910"/>
          </a:xfrm>
          <a:prstGeom prst="rect">
            <a:avLst/>
          </a:prstGeom>
        </p:spPr>
      </p:pic>
      <p:pic>
        <p:nvPicPr>
          <p:cNvPr id="54" name="Picture 53" descr="\documentclass{article}&#10;\usepackage{amsmath}&#10;\pagestyle{empty}&#10;\begin{document}&#10;$Y(b)$&#10;\end{document}" title="IguanaTex Bitmap Display">
            <a:extLst>
              <a:ext uri="{FF2B5EF4-FFF2-40B4-BE49-F238E27FC236}">
                <a16:creationId xmlns:a16="http://schemas.microsoft.com/office/drawing/2014/main" id="{700C3908-596F-71D5-B171-410C06D6BED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5055333" y="2687719"/>
            <a:ext cx="480887" cy="256390"/>
          </a:xfrm>
          <a:prstGeom prst="rect">
            <a:avLst/>
          </a:prstGeom>
        </p:spPr>
      </p:pic>
      <p:pic>
        <p:nvPicPr>
          <p:cNvPr id="57" name="Picture 56" descr="\documentclass{article}&#10;\usepackage{amsmath}&#10;\pagestyle{empty}&#10;\begin{document}&#10;$Y(c)$&#10;\end{document}" title="IguanaTex Bitmap Display">
            <a:extLst>
              <a:ext uri="{FF2B5EF4-FFF2-40B4-BE49-F238E27FC236}">
                <a16:creationId xmlns:a16="http://schemas.microsoft.com/office/drawing/2014/main" id="{8341B441-4038-EFD0-4445-3AC6605DDBD0}"/>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848799" y="3447852"/>
            <a:ext cx="482428" cy="256390"/>
          </a:xfrm>
          <a:prstGeom prst="rect">
            <a:avLst/>
          </a:prstGeom>
        </p:spPr>
      </p:pic>
      <p:pic>
        <p:nvPicPr>
          <p:cNvPr id="60" name="Picture 59" descr="\documentclass{article}&#10;\usepackage{amsmath}&#10;\pagestyle{empty}&#10;\begin{document}&#10;$Y(d)$&#10;\end{document}" title="IguanaTex Bitmap Display">
            <a:extLst>
              <a:ext uri="{FF2B5EF4-FFF2-40B4-BE49-F238E27FC236}">
                <a16:creationId xmlns:a16="http://schemas.microsoft.com/office/drawing/2014/main" id="{A1053B45-8BF5-4C8E-F469-6027ACFC518F}"/>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4423605" y="4204426"/>
            <a:ext cx="504007" cy="256390"/>
          </a:xfrm>
          <a:prstGeom prst="rect">
            <a:avLst/>
          </a:prstGeom>
        </p:spPr>
      </p:pic>
    </p:spTree>
    <p:extLst>
      <p:ext uri="{BB962C8B-B14F-4D97-AF65-F5344CB8AC3E}">
        <p14:creationId xmlns:p14="http://schemas.microsoft.com/office/powerpoint/2010/main" val="288179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Today’s plan</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p:txBody>
          <a:bodyPr/>
          <a:lstStyle/>
          <a:p>
            <a:r>
              <a:rPr lang="en-US" dirty="0"/>
              <a:t>We will briefly go through some basic set theoretical definition</a:t>
            </a:r>
          </a:p>
          <a:p>
            <a:r>
              <a:rPr lang="en-US" dirty="0"/>
              <a:t>Then, we will discuss the concept of a </a:t>
            </a:r>
            <a:r>
              <a:rPr lang="en-US" i="1" dirty="0"/>
              <a:t>formal grammar </a:t>
            </a:r>
            <a:r>
              <a:rPr lang="en-US" dirty="0"/>
              <a:t>and </a:t>
            </a:r>
            <a:r>
              <a:rPr lang="en-US" i="1" dirty="0"/>
              <a:t>formal language.</a:t>
            </a:r>
            <a:endParaRPr lang="en-US" dirty="0"/>
          </a:p>
          <a:p>
            <a:r>
              <a:rPr lang="en-US" dirty="0"/>
              <a:t>This will give us a rigorous, formal way to model languages, which we need to implement the idea of an </a:t>
            </a:r>
            <a:r>
              <a:rPr lang="en-US" dirty="0" err="1"/>
              <a:t>LoT</a:t>
            </a:r>
            <a:r>
              <a:rPr lang="en-US" dirty="0"/>
              <a:t> into something a computer can understand.</a:t>
            </a:r>
          </a:p>
          <a:p>
            <a:endParaRPr lang="en-DE" dirty="0"/>
          </a:p>
        </p:txBody>
      </p:sp>
    </p:spTree>
    <p:extLst>
      <p:ext uri="{BB962C8B-B14F-4D97-AF65-F5344CB8AC3E}">
        <p14:creationId xmlns:p14="http://schemas.microsoft.com/office/powerpoint/2010/main" val="180648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What’s the idea behind </a:t>
            </a:r>
            <a:r>
              <a:rPr lang="en-US" i="1" dirty="0"/>
              <a:t>grammar</a:t>
            </a:r>
            <a:r>
              <a:rPr lang="en-US" dirty="0"/>
              <a:t>?</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838200" y="1825625"/>
            <a:ext cx="10515600" cy="4667250"/>
          </a:xfrm>
        </p:spPr>
        <p:txBody>
          <a:bodyPr>
            <a:normAutofit fontScale="85000" lnSpcReduction="20000"/>
          </a:bodyPr>
          <a:lstStyle/>
          <a:p>
            <a:r>
              <a:rPr lang="en-US" dirty="0"/>
              <a:t>We will discuss material from chapter 16 of Partee et al. (1990)</a:t>
            </a:r>
          </a:p>
          <a:p>
            <a:r>
              <a:rPr lang="en-US" dirty="0"/>
              <a:t>(Btw Barbara Partee is an absolute </a:t>
            </a:r>
            <a:r>
              <a:rPr lang="en-US" b="1" dirty="0"/>
              <a:t>legend </a:t>
            </a:r>
            <a:r>
              <a:rPr lang="en-US" dirty="0"/>
              <a:t>in linguistics)</a:t>
            </a:r>
          </a:p>
          <a:p>
            <a:r>
              <a:rPr lang="en-US" dirty="0"/>
              <a:t>There are two crucial insights to build up to the idea of grammar.</a:t>
            </a:r>
          </a:p>
          <a:p>
            <a:r>
              <a:rPr lang="en-US" dirty="0"/>
              <a:t>Suppose we have a </a:t>
            </a:r>
            <a:r>
              <a:rPr lang="en-US" i="1" dirty="0"/>
              <a:t>language</a:t>
            </a:r>
            <a:r>
              <a:rPr lang="en-US" dirty="0"/>
              <a:t>. </a:t>
            </a:r>
          </a:p>
          <a:p>
            <a:pPr lvl="1"/>
            <a:r>
              <a:rPr lang="en-US" dirty="0"/>
              <a:t>Typically, a natural language, but not necessarily!</a:t>
            </a:r>
          </a:p>
          <a:p>
            <a:r>
              <a:rPr lang="en-US" dirty="0"/>
              <a:t>First: </a:t>
            </a:r>
          </a:p>
          <a:p>
            <a:pPr lvl="1"/>
            <a:r>
              <a:rPr lang="en-US" dirty="0"/>
              <a:t>There is a notion of well-formedness that is independent of semantics</a:t>
            </a:r>
          </a:p>
          <a:p>
            <a:pPr lvl="1"/>
            <a:r>
              <a:rPr lang="en-US" dirty="0"/>
              <a:t>For instance: ‘The whiteboard ignores the marathon’ is meaningless, but well-formed in some sense. </a:t>
            </a:r>
          </a:p>
          <a:p>
            <a:pPr lvl="1"/>
            <a:r>
              <a:rPr lang="en-US" dirty="0"/>
              <a:t>We call this sense </a:t>
            </a:r>
            <a:r>
              <a:rPr lang="en-US" i="1" dirty="0"/>
              <a:t>grammatical</a:t>
            </a:r>
            <a:r>
              <a:rPr lang="en-US" dirty="0"/>
              <a:t> well-formedness.</a:t>
            </a:r>
          </a:p>
          <a:p>
            <a:r>
              <a:rPr lang="en-US" dirty="0"/>
              <a:t>Second:</a:t>
            </a:r>
          </a:p>
          <a:p>
            <a:pPr lvl="1"/>
            <a:r>
              <a:rPr lang="en-US" dirty="0"/>
              <a:t>We can build an ‘abstract device’ of some kind that tells us which sentences are well-formed in this non-semantic sense.</a:t>
            </a:r>
          </a:p>
          <a:p>
            <a:pPr lvl="1"/>
            <a:r>
              <a:rPr lang="en-US" dirty="0"/>
              <a:t>Two types of such devices are popular: automata and formal grammars.</a:t>
            </a:r>
          </a:p>
          <a:p>
            <a:pPr lvl="1"/>
            <a:r>
              <a:rPr lang="en-US" dirty="0"/>
              <a:t>There is a correspondence between automata and grammars!</a:t>
            </a:r>
          </a:p>
          <a:p>
            <a:pPr lvl="1"/>
            <a:r>
              <a:rPr lang="en-US" dirty="0"/>
              <a:t>In the rest of the course we’ll just use grammars.</a:t>
            </a:r>
            <a:endParaRPr lang="en-DE" dirty="0"/>
          </a:p>
        </p:txBody>
      </p:sp>
    </p:spTree>
    <p:extLst>
      <p:ext uri="{BB962C8B-B14F-4D97-AF65-F5344CB8AC3E}">
        <p14:creationId xmlns:p14="http://schemas.microsoft.com/office/powerpoint/2010/main" val="16336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7F58-FADF-3141-4BF4-61717A3549A8}"/>
              </a:ext>
            </a:extLst>
          </p:cNvPr>
          <p:cNvSpPr>
            <a:spLocks noGrp="1"/>
          </p:cNvSpPr>
          <p:nvPr>
            <p:ph type="title"/>
          </p:nvPr>
        </p:nvSpPr>
        <p:spPr/>
        <p:txBody>
          <a:bodyPr/>
          <a:lstStyle/>
          <a:p>
            <a:r>
              <a:rPr lang="en-US" dirty="0"/>
              <a:t>Some foundations</a:t>
            </a:r>
            <a:endParaRPr lang="en-DE" dirty="0"/>
          </a:p>
        </p:txBody>
      </p:sp>
      <p:sp>
        <p:nvSpPr>
          <p:cNvPr id="3" name="Content Placeholder 2">
            <a:extLst>
              <a:ext uri="{FF2B5EF4-FFF2-40B4-BE49-F238E27FC236}">
                <a16:creationId xmlns:a16="http://schemas.microsoft.com/office/drawing/2014/main" id="{88B9704B-3C2D-2983-ED47-B84CB539A2BC}"/>
              </a:ext>
            </a:extLst>
          </p:cNvPr>
          <p:cNvSpPr>
            <a:spLocks noGrp="1"/>
          </p:cNvSpPr>
          <p:nvPr>
            <p:ph idx="1"/>
          </p:nvPr>
        </p:nvSpPr>
        <p:spPr/>
        <p:txBody>
          <a:bodyPr>
            <a:normAutofit lnSpcReduction="10000"/>
          </a:bodyPr>
          <a:lstStyle/>
          <a:p>
            <a:r>
              <a:rPr lang="en-US" dirty="0"/>
              <a:t>What is a set?</a:t>
            </a:r>
          </a:p>
          <a:p>
            <a:pPr lvl="1"/>
            <a:r>
              <a:rPr lang="en-US" dirty="0"/>
              <a:t>Abstract collection of disjoint (non-repeated) objects</a:t>
            </a:r>
          </a:p>
          <a:p>
            <a:r>
              <a:rPr lang="en-US" dirty="0"/>
              <a:t>How can we define a set?</a:t>
            </a:r>
          </a:p>
          <a:p>
            <a:pPr lvl="1"/>
            <a:r>
              <a:rPr lang="en-US" dirty="0"/>
              <a:t>Listing the elements of the set (but careful: sets are not ordered!)</a:t>
            </a:r>
          </a:p>
          <a:p>
            <a:pPr lvl="2"/>
            <a:r>
              <a:rPr lang="en-US" dirty="0"/>
              <a:t>List notation: {table, chair}</a:t>
            </a:r>
          </a:p>
          <a:p>
            <a:pPr lvl="1"/>
            <a:r>
              <a:rPr lang="en-US" dirty="0"/>
              <a:t>Stating a property which all and only the objects in the set have</a:t>
            </a:r>
          </a:p>
          <a:p>
            <a:pPr lvl="2"/>
            <a:r>
              <a:rPr lang="en-US" dirty="0"/>
              <a:t>Intentional notation: {x | x is an integer greater than 3}</a:t>
            </a:r>
          </a:p>
          <a:p>
            <a:pPr lvl="1"/>
            <a:r>
              <a:rPr lang="en-US" dirty="0"/>
              <a:t>Defining rules that generate the elements of the set</a:t>
            </a:r>
          </a:p>
          <a:p>
            <a:pPr lvl="2"/>
            <a:r>
              <a:rPr lang="en-US" dirty="0"/>
              <a:t>Recursive definition you have seen in the python lab!</a:t>
            </a:r>
          </a:p>
          <a:p>
            <a:r>
              <a:rPr lang="en-US" dirty="0"/>
              <a:t>Two sets are the same </a:t>
            </a:r>
            <a:r>
              <a:rPr lang="en-US" dirty="0" err="1"/>
              <a:t>iff</a:t>
            </a:r>
            <a:r>
              <a:rPr lang="en-US" dirty="0"/>
              <a:t> they contain the same members</a:t>
            </a:r>
          </a:p>
          <a:p>
            <a:r>
              <a:rPr lang="en-US" dirty="0"/>
              <a:t>Member, subset, superset, intersection, union, power set</a:t>
            </a:r>
          </a:p>
        </p:txBody>
      </p:sp>
    </p:spTree>
    <p:extLst>
      <p:ext uri="{BB962C8B-B14F-4D97-AF65-F5344CB8AC3E}">
        <p14:creationId xmlns:p14="http://schemas.microsoft.com/office/powerpoint/2010/main" val="20913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7F58-FADF-3141-4BF4-61717A3549A8}"/>
              </a:ext>
            </a:extLst>
          </p:cNvPr>
          <p:cNvSpPr>
            <a:spLocks noGrp="1"/>
          </p:cNvSpPr>
          <p:nvPr>
            <p:ph type="title"/>
          </p:nvPr>
        </p:nvSpPr>
        <p:spPr/>
        <p:txBody>
          <a:bodyPr/>
          <a:lstStyle/>
          <a:p>
            <a:r>
              <a:rPr lang="en-US" dirty="0"/>
              <a:t>Some foundations</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9704B-3C2D-2983-ED47-B84CB539A2BC}"/>
                  </a:ext>
                </a:extLst>
              </p:cNvPr>
              <p:cNvSpPr>
                <a:spLocks noGrp="1"/>
              </p:cNvSpPr>
              <p:nvPr>
                <p:ph idx="1"/>
              </p:nvPr>
            </p:nvSpPr>
            <p:spPr/>
            <p:txBody>
              <a:bodyPr>
                <a:normAutofit/>
              </a:bodyPr>
              <a:lstStyle/>
              <a:p>
                <a:r>
                  <a:rPr lang="en-US" dirty="0"/>
                  <a:t>What is an ordered tuple?</a:t>
                </a:r>
              </a:p>
              <a:p>
                <a:pPr lvl="1"/>
                <a:r>
                  <a:rPr lang="en-US" dirty="0"/>
                  <a:t>&lt;a, b&gt; = {{a}, {a, b}}</a:t>
                </a:r>
              </a:p>
              <a:p>
                <a:pPr lvl="1"/>
                <a:r>
                  <a:rPr lang="en-US" dirty="0"/>
                  <a:t>&lt;a, b, c&gt; = &lt;&lt;a, b&gt;, c&gt;</a:t>
                </a:r>
              </a:p>
              <a:p>
                <a:r>
                  <a:rPr lang="en-US" dirty="0"/>
                  <a:t>Cartesian product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a:t> of two sets A and B</a:t>
                </a:r>
              </a:p>
              <a:p>
                <a:pPr lvl="1"/>
                <a14:m>
                  <m:oMath xmlns:m="http://schemas.openxmlformats.org/officeDocument/2006/math">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&lt;</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b="0" i="1" dirty="0" smtClean="0">
                            <a:latin typeface="Cambria Math" panose="02040503050406030204" pitchFamily="18" charset="0"/>
                          </a:rPr>
                          <m:t>𝑏</m:t>
                        </m:r>
                        <m:r>
                          <a:rPr lang="en-US" i="1" dirty="0" smtClean="0">
                            <a:latin typeface="Cambria Math" panose="02040503050406030204" pitchFamily="18" charset="0"/>
                          </a:rPr>
                          <m:t>&gt;</m:t>
                        </m:r>
                      </m:e>
                    </m:d>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oMath>
                </a14:m>
                <a:endParaRPr lang="en-US" dirty="0"/>
              </a:p>
              <a:p>
                <a:r>
                  <a:rPr lang="en-US" dirty="0"/>
                  <a:t>What is a relation?</a:t>
                </a:r>
              </a:p>
              <a:p>
                <a:pPr lvl="1"/>
                <a:r>
                  <a:rPr lang="en-US" dirty="0"/>
                  <a:t>A </a:t>
                </a:r>
                <a:r>
                  <a:rPr lang="en-US" i="1" dirty="0"/>
                  <a:t>relation from set A to set B </a:t>
                </a:r>
                <a:r>
                  <a:rPr lang="en-US" dirty="0"/>
                  <a:t>is any subset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a:p>
                <a:r>
                  <a:rPr lang="en-US" dirty="0"/>
                  <a:t>What is a function?</a:t>
                </a:r>
              </a:p>
              <a:p>
                <a:pPr lvl="1"/>
                <a:r>
                  <a:rPr lang="en-US" dirty="0"/>
                  <a:t>A </a:t>
                </a:r>
                <a:r>
                  <a:rPr lang="en-US" i="1" dirty="0"/>
                  <a:t>function from A to B</a:t>
                </a:r>
                <a:r>
                  <a:rPr lang="en-US" dirty="0"/>
                  <a:t> is a relation </a:t>
                </a:r>
                <a:r>
                  <a:rPr lang="en-US" i="1" dirty="0"/>
                  <a:t>R</a:t>
                </a:r>
                <a:r>
                  <a:rPr lang="en-US" dirty="0"/>
                  <a:t> from </a:t>
                </a:r>
                <a:r>
                  <a:rPr lang="en-US" i="1" dirty="0"/>
                  <a:t>A</a:t>
                </a:r>
                <a:r>
                  <a:rPr lang="en-US" dirty="0"/>
                  <a:t> to </a:t>
                </a:r>
                <a:r>
                  <a:rPr lang="en-US" i="1" dirty="0"/>
                  <a:t>B</a:t>
                </a:r>
                <a:r>
                  <a:rPr lang="en-US" dirty="0"/>
                  <a:t> such that:</a:t>
                </a:r>
              </a:p>
              <a:p>
                <a:pPr lvl="1"/>
                <a:r>
                  <a:rPr lang="en-US" dirty="0"/>
                  <a:t>Each element of </a:t>
                </a:r>
                <a:r>
                  <a:rPr lang="en-US" i="1" dirty="0"/>
                  <a:t>A</a:t>
                </a:r>
                <a:r>
                  <a:rPr lang="en-US" dirty="0"/>
                  <a:t> appears exactly once in the first elements of </a:t>
                </a:r>
                <a:r>
                  <a:rPr lang="en-US" i="1" dirty="0"/>
                  <a:t>R</a:t>
                </a:r>
                <a:r>
                  <a:rPr lang="en-US" dirty="0"/>
                  <a:t>.</a:t>
                </a:r>
              </a:p>
            </p:txBody>
          </p:sp>
        </mc:Choice>
        <mc:Fallback xmlns="">
          <p:sp>
            <p:nvSpPr>
              <p:cNvPr id="3" name="Content Placeholder 2">
                <a:extLst>
                  <a:ext uri="{FF2B5EF4-FFF2-40B4-BE49-F238E27FC236}">
                    <a16:creationId xmlns:a16="http://schemas.microsoft.com/office/drawing/2014/main" id="{88B9704B-3C2D-2983-ED47-B84CB539A2BC}"/>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DE">
                    <a:noFill/>
                  </a:rPr>
                  <a:t> </a:t>
                </a:r>
              </a:p>
            </p:txBody>
          </p:sp>
        </mc:Fallback>
      </mc:AlternateContent>
    </p:spTree>
    <p:extLst>
      <p:ext uri="{BB962C8B-B14F-4D97-AF65-F5344CB8AC3E}">
        <p14:creationId xmlns:p14="http://schemas.microsoft.com/office/powerpoint/2010/main" val="51226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26,284"/>
  <p:tag name="OUTPUTTYPE" val="PNG"/>
  <p:tag name="IGUANATEXVERSION" val="159"/>
  <p:tag name="LATEXADDIN" val="\documentclass{article}&#10;\usepackage{amsmath}&#10;\pagestyle{empty}&#10;\begin{document}&#10;&#10;&#10;$P(X=x) = P(\{\omega \mid X(\omega) = x\})$&#10;&#10;&#10;\end{document}"/>
  <p:tag name="IGUANATEXSIZE" val="20"/>
  <p:tag name="IGUANATEXCURSOR" val="122"/>
  <p:tag name="TRANSPARENCY" val="True"/>
  <p:tag name="LATEXENGINEID" val="0"/>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3,9708"/>
  <p:tag name="OUTPUTTYPE" val="PNG"/>
  <p:tag name="IGUANATEXVERSION" val="159"/>
  <p:tag name="LATEXADDIN" val="\documentclass{article}&#10;\usepackage{amsmath}&#10;\pagestyle{empty}&#10;\begin{document}&#10;$Y(b)$&#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4,7206"/>
  <p:tag name="OUTPUTTYPE" val="PNG"/>
  <p:tag name="IGUANATEXVERSION" val="159"/>
  <p:tag name="LATEXADDIN" val="\documentclass{article}&#10;\usepackage{amsmath}&#10;\pagestyle{empty}&#10;\begin{document}&#10;$Y(c)$&#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5,2194"/>
  <p:tag name="OUTPUTTYPE" val="PNG"/>
  <p:tag name="IGUANATEXVERSION" val="159"/>
  <p:tag name="LATEXADDIN" val="\documentclass{article}&#10;\usepackage{amsmath}&#10;\pagestyle{empty}&#10;\begin{document}&#10;$Y(d)$&#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6,603"/>
  <p:tag name="OUTPUTTYPE" val="PNG"/>
  <p:tag name="IGUANATEXVERSION" val="159"/>
  <p:tag name="LATEXADDIN" val="\documentclass{article}&#10;\usepackage{amsmath}&#10;\pagestyle{empty}&#10;\begin{document}&#10;&#10;&#10;$P(X=0) = P(\{ c, d \})$&#10;&#10;&#10;\end{document}"/>
  <p:tag name="IGUANATEXSIZE" val="20"/>
  <p:tag name="IGUANATEXCURSOR" val="101"/>
  <p:tag name="TRANSPARENCY" val="True"/>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9,4676"/>
  <p:tag name="OUTPUTTYPE" val="PNG"/>
  <p:tag name="IGUANATEXVERSION" val="159"/>
  <p:tag name="LATEXADDIN" val="\documentclass{article}&#10;\usepackage{amsmath}&#10;\pagestyle{empty}&#10;\begin{document}&#10;$X(d)$&#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8,9689"/>
  <p:tag name="OUTPUTTYPE" val="PNG"/>
  <p:tag name="IGUANATEXVERSION" val="159"/>
  <p:tag name="LATEXADDIN" val="\documentclass{article}&#10;\usepackage{amsmath}&#10;\pagestyle{empty}&#10;\begin{document}&#10;$X(c)$&#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8,219"/>
  <p:tag name="OUTPUTTYPE" val="PNG"/>
  <p:tag name="IGUANATEXVERSION" val="159"/>
  <p:tag name="LATEXADDIN" val="\documentclass{article}&#10;\usepackage{amsmath}&#10;\pagestyle{empty}&#10;\begin{document}&#10;$X(b)$&#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60,9674"/>
  <p:tag name="OUTPUTTYPE" val="PNG"/>
  <p:tag name="IGUANATEXVERSION" val="159"/>
  <p:tag name="LATEXADDIN" val="\documentclass{article}&#10;\usepackage{amsmath}&#10;\pagestyle{empty}&#10;\begin{document}&#10;$X(a)$&#10;\end{document}"/>
  <p:tag name="IGUANATEXSIZE" val="20"/>
  <p:tag name="IGUANATEXCURSOR" val="86"/>
  <p:tag name="TRANSPARENCY" val="True"/>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761,155"/>
  <p:tag name="OUTPUTTYPE" val="PNG"/>
  <p:tag name="IGUANATEXVERSION" val="159"/>
  <p:tag name="LATEXADDIN" val="\documentclass{article}&#10;\usepackage{amsmath}&#10;\pagestyle{empty}&#10;\begin{document}&#10;$P(X=x, Y=y) = P(\{\omega \mid X(\omega) = x \land Y(\omega) = y \})$&#10;\end{document}"/>
  <p:tag name="IGUANATEXSIZE" val="20"/>
  <p:tag name="IGUANATEXCURSOR" val="79"/>
  <p:tag name="TRANSPARENCY" val="True"/>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40,57"/>
  <p:tag name="OUTPUTTYPE" val="PNG"/>
  <p:tag name="IGUANATEXVERSION" val="159"/>
  <p:tag name="LATEXADDIN" val="\documentclass{article}&#10;\usepackage{amsmath}&#10;\pagestyle{empty}&#10;\begin{document}&#10;&#10;&#10;$P(X=0, Y=4) = P(\{ c \})$&#10;&#10;&#10;\end{document}"/>
  <p:tag name="IGUANATEXSIZE" val="20"/>
  <p:tag name="IGUANATEXCURSOR" val="103"/>
  <p:tag name="TRANSPARENCY" val="True"/>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6,7191"/>
  <p:tag name="OUTPUTTYPE" val="PNG"/>
  <p:tag name="IGUANATEXVERSION" val="159"/>
  <p:tag name="LATEXADDIN" val="\documentclass{article}&#10;\usepackage{amsmath}&#10;\pagestyle{empty}&#10;\begin{document}&#10;$Y(a)$&#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2636</Words>
  <Application>Microsoft Office PowerPoint</Application>
  <PresentationFormat>Widescreen</PresentationFormat>
  <Paragraphs>304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Georgia</vt:lpstr>
      <vt:lpstr>Office Theme</vt:lpstr>
      <vt:lpstr>Formal grammars</vt:lpstr>
      <vt:lpstr>Summary this far</vt:lpstr>
      <vt:lpstr>Random variable X</vt:lpstr>
      <vt:lpstr>Random variables</vt:lpstr>
      <vt:lpstr>Joint distribution of X and Y</vt:lpstr>
      <vt:lpstr>Today’s plan</vt:lpstr>
      <vt:lpstr>What’s the idea behind grammar?</vt:lpstr>
      <vt:lpstr>Some foundations</vt:lpstr>
      <vt:lpstr>Some foundations</vt:lpstr>
      <vt:lpstr>Let’s talk about strings!</vt:lpstr>
      <vt:lpstr>Some terminology</vt:lpstr>
      <vt:lpstr>Formal languages</vt:lpstr>
      <vt:lpstr>Formal grammars</vt:lpstr>
      <vt:lpstr>Formal grammars</vt:lpstr>
      <vt:lpstr>Formal grammars</vt:lpstr>
      <vt:lpstr>Formal grammars</vt:lpstr>
      <vt:lpstr>Formal grammars</vt:lpstr>
      <vt:lpstr>From language to grammar</vt:lpstr>
      <vt:lpstr>From language to grammar</vt:lpstr>
      <vt:lpstr>Types of grammar – regular</vt:lpstr>
      <vt:lpstr>Types of grammar – context-free</vt:lpstr>
      <vt:lpstr>Types of grammar – context-sensitive</vt:lpstr>
      <vt:lpstr>Types of grammar –  recursively enumerable</vt:lpstr>
      <vt:lpstr>Probabilistic context-free grammar (pcfg)</vt:lpstr>
      <vt:lpstr>Probabilistic context-free grammar (pcfg)</vt:lpstr>
      <vt:lpstr>Domain specific languages</vt:lpstr>
      <vt:lpstr>The road ahead</vt:lpstr>
      <vt:lpstr>The road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461</cp:revision>
  <dcterms:created xsi:type="dcterms:W3CDTF">2022-03-28T11:58:41Z</dcterms:created>
  <dcterms:modified xsi:type="dcterms:W3CDTF">2022-05-09T12:23:06Z</dcterms:modified>
</cp:coreProperties>
</file>