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318" r:id="rId3"/>
    <p:sldId id="319" r:id="rId4"/>
    <p:sldId id="320" r:id="rId5"/>
    <p:sldId id="321" r:id="rId6"/>
    <p:sldId id="322" r:id="rId7"/>
    <p:sldId id="323" r:id="rId8"/>
    <p:sldId id="324" r:id="rId9"/>
    <p:sldId id="325" r:id="rId10"/>
    <p:sldId id="326" r:id="rId11"/>
    <p:sldId id="327" r:id="rId12"/>
    <p:sldId id="328" r:id="rId13"/>
    <p:sldId id="329" r:id="rId14"/>
    <p:sldId id="330" r:id="rId15"/>
    <p:sldId id="331" r:id="rId16"/>
    <p:sldId id="332" r:id="rId17"/>
    <p:sldId id="333" r:id="rId18"/>
    <p:sldId id="334" r:id="rId19"/>
    <p:sldId id="335" r:id="rId20"/>
    <p:sldId id="336" r:id="rId21"/>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53" y="149"/>
      </p:cViewPr>
      <p:guideLst/>
    </p:cSldViewPr>
  </p:slideViewPr>
  <p:notesTextViewPr>
    <p:cViewPr>
      <p:scale>
        <a:sx n="1" d="1"/>
        <a:sy n="1" d="1"/>
      </p:scale>
      <p:origin x="0" y="0"/>
    </p:cViewPr>
  </p:notesTextViewPr>
  <p:notesViewPr>
    <p:cSldViewPr snapToGrid="0">
      <p:cViewPr varScale="1">
        <p:scale>
          <a:sx n="65" d="100"/>
          <a:sy n="65" d="100"/>
        </p:scale>
        <p:origin x="2693" y="19"/>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253CCA-C154-4C2A-AEFE-CC2D929D183B}" type="datetimeFigureOut">
              <a:rPr lang="en-DE" smtClean="0"/>
              <a:t>18/07/2022</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15CAF2-866C-4B9D-AF04-DA0C179C1327}" type="slidenum">
              <a:rPr lang="en-DE" smtClean="0"/>
              <a:t>‹#›</a:t>
            </a:fld>
            <a:endParaRPr lang="en-DE"/>
          </a:p>
        </p:txBody>
      </p:sp>
    </p:spTree>
    <p:extLst>
      <p:ext uri="{BB962C8B-B14F-4D97-AF65-F5344CB8AC3E}">
        <p14:creationId xmlns:p14="http://schemas.microsoft.com/office/powerpoint/2010/main" val="1311334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36260-0FB1-4E48-A417-C9D5A35ECE4F}"/>
              </a:ext>
            </a:extLst>
          </p:cNvPr>
          <p:cNvSpPr>
            <a:spLocks noGrp="1"/>
          </p:cNvSpPr>
          <p:nvPr>
            <p:ph type="ctrTitle"/>
          </p:nvPr>
        </p:nvSpPr>
        <p:spPr>
          <a:xfrm>
            <a:off x="1524000" y="1122363"/>
            <a:ext cx="9144000" cy="2387600"/>
          </a:xfrm>
        </p:spPr>
        <p:txBody>
          <a:bodyPr anchor="b"/>
          <a:lstStyle>
            <a:lvl1pPr algn="ctr">
              <a:defRPr sz="6000">
                <a:latin typeface="Georgia" panose="02040502050405020303" pitchFamily="18" charset="0"/>
              </a:defRPr>
            </a:lvl1pPr>
          </a:lstStyle>
          <a:p>
            <a:r>
              <a:rPr lang="en-US" dirty="0"/>
              <a:t>Click to edit Master title style</a:t>
            </a:r>
            <a:endParaRPr lang="en-DE" dirty="0"/>
          </a:p>
        </p:txBody>
      </p:sp>
      <p:sp>
        <p:nvSpPr>
          <p:cNvPr id="3" name="Subtitle 2">
            <a:extLst>
              <a:ext uri="{FF2B5EF4-FFF2-40B4-BE49-F238E27FC236}">
                <a16:creationId xmlns:a16="http://schemas.microsoft.com/office/drawing/2014/main" id="{3D4B3B01-5E98-47AA-90A0-F242C8391974}"/>
              </a:ext>
            </a:extLst>
          </p:cNvPr>
          <p:cNvSpPr>
            <a:spLocks noGrp="1"/>
          </p:cNvSpPr>
          <p:nvPr>
            <p:ph type="subTitle" idx="1"/>
          </p:nvPr>
        </p:nvSpPr>
        <p:spPr>
          <a:xfrm>
            <a:off x="1524000" y="3602038"/>
            <a:ext cx="9144000" cy="1655762"/>
          </a:xfrm>
        </p:spPr>
        <p:txBody>
          <a:bodyPr/>
          <a:lstStyle>
            <a:lvl1pPr marL="0" indent="0" algn="ctr">
              <a:buNone/>
              <a:defRPr sz="2400">
                <a:latin typeface="Georgia" panose="02040502050405020303"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E"/>
          </a:p>
        </p:txBody>
      </p:sp>
      <p:sp>
        <p:nvSpPr>
          <p:cNvPr id="4" name="Date Placeholder 3">
            <a:extLst>
              <a:ext uri="{FF2B5EF4-FFF2-40B4-BE49-F238E27FC236}">
                <a16:creationId xmlns:a16="http://schemas.microsoft.com/office/drawing/2014/main" id="{A93EDA13-2853-4607-80AC-F095D4AB4488}"/>
              </a:ext>
            </a:extLst>
          </p:cNvPr>
          <p:cNvSpPr>
            <a:spLocks noGrp="1"/>
          </p:cNvSpPr>
          <p:nvPr>
            <p:ph type="dt" sz="half" idx="10"/>
          </p:nvPr>
        </p:nvSpPr>
        <p:spPr/>
        <p:txBody>
          <a:bodyPr/>
          <a:lstStyle/>
          <a:p>
            <a:fld id="{ED94CEEB-4757-4CEF-A2B8-DD5B351715CD}" type="datetimeFigureOut">
              <a:rPr lang="en-DE" smtClean="0"/>
              <a:t>18/07/2022</a:t>
            </a:fld>
            <a:endParaRPr lang="en-DE"/>
          </a:p>
        </p:txBody>
      </p:sp>
      <p:sp>
        <p:nvSpPr>
          <p:cNvPr id="5" name="Footer Placeholder 4">
            <a:extLst>
              <a:ext uri="{FF2B5EF4-FFF2-40B4-BE49-F238E27FC236}">
                <a16:creationId xmlns:a16="http://schemas.microsoft.com/office/drawing/2014/main" id="{B3F30EB4-C0E7-4A92-BF02-30866F8670C5}"/>
              </a:ext>
            </a:extLst>
          </p:cNvPr>
          <p:cNvSpPr>
            <a:spLocks noGrp="1"/>
          </p:cNvSpPr>
          <p:nvPr>
            <p:ph type="ftr" sz="quarter" idx="11"/>
          </p:nvPr>
        </p:nvSpPr>
        <p:spPr/>
        <p:txBody>
          <a:bodyPr/>
          <a:lstStyle/>
          <a:p>
            <a:r>
              <a:rPr lang="en-US" dirty="0"/>
              <a:t>The probabilistic Language of Thought</a:t>
            </a:r>
            <a:endParaRPr lang="en-DE" dirty="0"/>
          </a:p>
        </p:txBody>
      </p:sp>
      <p:sp>
        <p:nvSpPr>
          <p:cNvPr id="6" name="Slide Number Placeholder 5">
            <a:extLst>
              <a:ext uri="{FF2B5EF4-FFF2-40B4-BE49-F238E27FC236}">
                <a16:creationId xmlns:a16="http://schemas.microsoft.com/office/drawing/2014/main" id="{D34CAE0D-0677-427E-A19E-FFEE3AE31A51}"/>
              </a:ext>
            </a:extLst>
          </p:cNvPr>
          <p:cNvSpPr>
            <a:spLocks noGrp="1"/>
          </p:cNvSpPr>
          <p:nvPr>
            <p:ph type="sldNum" sz="quarter" idx="12"/>
          </p:nvPr>
        </p:nvSpPr>
        <p:spPr/>
        <p:txBody>
          <a:bodyPr/>
          <a:lstStyle/>
          <a:p>
            <a:fld id="{87C6F9F5-FD91-41AF-9631-9F406EBEB36A}" type="slidenum">
              <a:rPr lang="en-DE" smtClean="0"/>
              <a:t>‹#›</a:t>
            </a:fld>
            <a:endParaRPr lang="en-DE" dirty="0"/>
          </a:p>
        </p:txBody>
      </p:sp>
      <p:pic>
        <p:nvPicPr>
          <p:cNvPr id="7" name="Picture 2" descr="PhD Position Available at Tubingen University (Germany) - Nanocohybri">
            <a:extLst>
              <a:ext uri="{FF2B5EF4-FFF2-40B4-BE49-F238E27FC236}">
                <a16:creationId xmlns:a16="http://schemas.microsoft.com/office/drawing/2014/main" id="{93D5427F-0550-4164-884A-A48F9085D32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912623" y="202185"/>
            <a:ext cx="950910" cy="679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8909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19BAC-EDC2-40DF-9C70-C2C3D09B21AB}"/>
              </a:ext>
            </a:extLst>
          </p:cNvPr>
          <p:cNvSpPr>
            <a:spLocks noGrp="1"/>
          </p:cNvSpPr>
          <p:nvPr>
            <p:ph type="title"/>
          </p:nvPr>
        </p:nvSpPr>
        <p:spPr/>
        <p:txBody>
          <a:bodyPr/>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CE264143-6516-4F7F-B914-3CA8CBDA8F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46F38B5C-215A-4AFB-BCFA-01D7DB7607A6}"/>
              </a:ext>
            </a:extLst>
          </p:cNvPr>
          <p:cNvSpPr>
            <a:spLocks noGrp="1"/>
          </p:cNvSpPr>
          <p:nvPr>
            <p:ph type="dt" sz="half" idx="10"/>
          </p:nvPr>
        </p:nvSpPr>
        <p:spPr/>
        <p:txBody>
          <a:bodyPr/>
          <a:lstStyle/>
          <a:p>
            <a:fld id="{ED94CEEB-4757-4CEF-A2B8-DD5B351715CD}" type="datetimeFigureOut">
              <a:rPr lang="en-DE" smtClean="0"/>
              <a:t>18/07/2022</a:t>
            </a:fld>
            <a:endParaRPr lang="en-DE"/>
          </a:p>
        </p:txBody>
      </p:sp>
      <p:sp>
        <p:nvSpPr>
          <p:cNvPr id="5" name="Footer Placeholder 4">
            <a:extLst>
              <a:ext uri="{FF2B5EF4-FFF2-40B4-BE49-F238E27FC236}">
                <a16:creationId xmlns:a16="http://schemas.microsoft.com/office/drawing/2014/main" id="{8573D5C8-2B11-4BF7-B994-9AFBCC01CC3F}"/>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90AFCA5F-1FBF-4977-9B85-AD5129765620}"/>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3192495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D12D6-A001-47B0-B5C0-E4F868DBDF7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9E6FBB47-9E18-43FB-A5ED-A89D117F51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A96D97C6-0BFC-4466-89ED-B90F5822E297}"/>
              </a:ext>
            </a:extLst>
          </p:cNvPr>
          <p:cNvSpPr>
            <a:spLocks noGrp="1"/>
          </p:cNvSpPr>
          <p:nvPr>
            <p:ph type="dt" sz="half" idx="10"/>
          </p:nvPr>
        </p:nvSpPr>
        <p:spPr/>
        <p:txBody>
          <a:bodyPr/>
          <a:lstStyle/>
          <a:p>
            <a:fld id="{ED94CEEB-4757-4CEF-A2B8-DD5B351715CD}" type="datetimeFigureOut">
              <a:rPr lang="en-DE" smtClean="0"/>
              <a:t>18/07/2022</a:t>
            </a:fld>
            <a:endParaRPr lang="en-DE"/>
          </a:p>
        </p:txBody>
      </p:sp>
      <p:sp>
        <p:nvSpPr>
          <p:cNvPr id="5" name="Footer Placeholder 4">
            <a:extLst>
              <a:ext uri="{FF2B5EF4-FFF2-40B4-BE49-F238E27FC236}">
                <a16:creationId xmlns:a16="http://schemas.microsoft.com/office/drawing/2014/main" id="{E1170218-24B3-4EF0-887D-750817259AFC}"/>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D99ABE0F-D314-4C66-8A1A-45AB799EC4BE}"/>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2889096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89BDA-2223-4072-A33C-2932510DE2BD}"/>
              </a:ext>
            </a:extLst>
          </p:cNvPr>
          <p:cNvSpPr>
            <a:spLocks noGrp="1"/>
          </p:cNvSpPr>
          <p:nvPr>
            <p:ph type="title"/>
          </p:nvPr>
        </p:nvSpPr>
        <p:spPr/>
        <p:txBody>
          <a:bodyPr/>
          <a:lstStyle>
            <a:lvl1pPr>
              <a:defRPr>
                <a:latin typeface="Georgia" panose="02040502050405020303" pitchFamily="18" charset="0"/>
              </a:defRPr>
            </a:lvl1pPr>
          </a:lstStyle>
          <a:p>
            <a:r>
              <a:rPr lang="en-US"/>
              <a:t>Click to edit Master title style</a:t>
            </a:r>
            <a:endParaRPr lang="en-DE"/>
          </a:p>
        </p:txBody>
      </p:sp>
      <p:sp>
        <p:nvSpPr>
          <p:cNvPr id="3" name="Content Placeholder 2">
            <a:extLst>
              <a:ext uri="{FF2B5EF4-FFF2-40B4-BE49-F238E27FC236}">
                <a16:creationId xmlns:a16="http://schemas.microsoft.com/office/drawing/2014/main" id="{26EFBCC7-35B6-4B87-B3D6-849E5B249E53}"/>
              </a:ext>
            </a:extLst>
          </p:cNvPr>
          <p:cNvSpPr>
            <a:spLocks noGrp="1"/>
          </p:cNvSpPr>
          <p:nvPr>
            <p:ph idx="1"/>
          </p:nvPr>
        </p:nvSpPr>
        <p:spPr/>
        <p:txBody>
          <a:bodyPr>
            <a:normAutofit/>
          </a:bodyPr>
          <a:lstStyle>
            <a:lvl1pPr>
              <a:defRPr sz="2400">
                <a:latin typeface="Georgia" panose="02040502050405020303" pitchFamily="18" charset="0"/>
              </a:defRPr>
            </a:lvl1pPr>
            <a:lvl2pPr>
              <a:defRPr sz="2400">
                <a:latin typeface="Georgia" panose="02040502050405020303" pitchFamily="18" charset="0"/>
              </a:defRPr>
            </a:lvl2pPr>
            <a:lvl3pPr>
              <a:defRPr sz="2400">
                <a:latin typeface="Georgia" panose="02040502050405020303" pitchFamily="18" charset="0"/>
              </a:defRPr>
            </a:lvl3pPr>
            <a:lvl4pPr>
              <a:defRPr sz="2400">
                <a:latin typeface="Georgia" panose="02040502050405020303" pitchFamily="18" charset="0"/>
              </a:defRPr>
            </a:lvl4pPr>
            <a:lvl5pPr>
              <a:defRPr sz="2400">
                <a:latin typeface="Georgia" panose="02040502050405020303"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0E0962A4-C028-490C-9BBA-CDA647611D43}"/>
              </a:ext>
            </a:extLst>
          </p:cNvPr>
          <p:cNvSpPr>
            <a:spLocks noGrp="1"/>
          </p:cNvSpPr>
          <p:nvPr>
            <p:ph type="dt" sz="half" idx="10"/>
          </p:nvPr>
        </p:nvSpPr>
        <p:spPr/>
        <p:txBody>
          <a:bodyPr/>
          <a:lstStyle/>
          <a:p>
            <a:fld id="{ED94CEEB-4757-4CEF-A2B8-DD5B351715CD}" type="datetimeFigureOut">
              <a:rPr lang="en-DE" smtClean="0"/>
              <a:t>18/07/2022</a:t>
            </a:fld>
            <a:endParaRPr lang="en-DE"/>
          </a:p>
        </p:txBody>
      </p:sp>
      <p:sp>
        <p:nvSpPr>
          <p:cNvPr id="5" name="Footer Placeholder 4">
            <a:extLst>
              <a:ext uri="{FF2B5EF4-FFF2-40B4-BE49-F238E27FC236}">
                <a16:creationId xmlns:a16="http://schemas.microsoft.com/office/drawing/2014/main" id="{9CF1D682-3089-465F-AFEC-9ABC580A98F8}"/>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C3441AA8-6793-4D9D-BE87-9893D71B4A75}"/>
              </a:ext>
            </a:extLst>
          </p:cNvPr>
          <p:cNvSpPr>
            <a:spLocks noGrp="1"/>
          </p:cNvSpPr>
          <p:nvPr>
            <p:ph type="sldNum" sz="quarter" idx="12"/>
          </p:nvPr>
        </p:nvSpPr>
        <p:spPr/>
        <p:txBody>
          <a:bodyPr/>
          <a:lstStyle/>
          <a:p>
            <a:fld id="{87C6F9F5-FD91-41AF-9631-9F406EBEB36A}" type="slidenum">
              <a:rPr lang="en-DE" smtClean="0"/>
              <a:t>‹#›</a:t>
            </a:fld>
            <a:endParaRPr lang="en-DE"/>
          </a:p>
        </p:txBody>
      </p:sp>
      <p:pic>
        <p:nvPicPr>
          <p:cNvPr id="7" name="Picture 2" descr="PhD Position Available at Tubingen University (Germany) - Nanocohybri">
            <a:extLst>
              <a:ext uri="{FF2B5EF4-FFF2-40B4-BE49-F238E27FC236}">
                <a16:creationId xmlns:a16="http://schemas.microsoft.com/office/drawing/2014/main" id="{B37013AC-F436-4C7D-A80E-CB059D1654F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912623" y="202185"/>
            <a:ext cx="950910" cy="679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6057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E6DF8-E1E3-4AA8-9041-C2EC2DFE36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DE"/>
          </a:p>
        </p:txBody>
      </p:sp>
      <p:sp>
        <p:nvSpPr>
          <p:cNvPr id="3" name="Text Placeholder 2">
            <a:extLst>
              <a:ext uri="{FF2B5EF4-FFF2-40B4-BE49-F238E27FC236}">
                <a16:creationId xmlns:a16="http://schemas.microsoft.com/office/drawing/2014/main" id="{CF371762-686F-4858-9CDB-93883B824E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0066B6-1E3E-46F4-A85B-52EF6E5F31C0}"/>
              </a:ext>
            </a:extLst>
          </p:cNvPr>
          <p:cNvSpPr>
            <a:spLocks noGrp="1"/>
          </p:cNvSpPr>
          <p:nvPr>
            <p:ph type="dt" sz="half" idx="10"/>
          </p:nvPr>
        </p:nvSpPr>
        <p:spPr/>
        <p:txBody>
          <a:bodyPr/>
          <a:lstStyle/>
          <a:p>
            <a:fld id="{ED94CEEB-4757-4CEF-A2B8-DD5B351715CD}" type="datetimeFigureOut">
              <a:rPr lang="en-DE" smtClean="0"/>
              <a:t>18/07/2022</a:t>
            </a:fld>
            <a:endParaRPr lang="en-DE"/>
          </a:p>
        </p:txBody>
      </p:sp>
      <p:sp>
        <p:nvSpPr>
          <p:cNvPr id="5" name="Footer Placeholder 4">
            <a:extLst>
              <a:ext uri="{FF2B5EF4-FFF2-40B4-BE49-F238E27FC236}">
                <a16:creationId xmlns:a16="http://schemas.microsoft.com/office/drawing/2014/main" id="{45BBDFA4-DD4D-4E4E-B505-FF129A18D359}"/>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27224F72-B4DB-4508-9A02-0FE823AAABEC}"/>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3774545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A7367-3847-4F9B-97BE-F1FA19F8350E}"/>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CD17E194-ED46-407F-BA51-4E8F7C65C9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Content Placeholder 3">
            <a:extLst>
              <a:ext uri="{FF2B5EF4-FFF2-40B4-BE49-F238E27FC236}">
                <a16:creationId xmlns:a16="http://schemas.microsoft.com/office/drawing/2014/main" id="{EB235BD3-2612-410E-91AD-1BF187B47D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Date Placeholder 4">
            <a:extLst>
              <a:ext uri="{FF2B5EF4-FFF2-40B4-BE49-F238E27FC236}">
                <a16:creationId xmlns:a16="http://schemas.microsoft.com/office/drawing/2014/main" id="{AC81BE8A-A150-456E-AE42-54D977D504AA}"/>
              </a:ext>
            </a:extLst>
          </p:cNvPr>
          <p:cNvSpPr>
            <a:spLocks noGrp="1"/>
          </p:cNvSpPr>
          <p:nvPr>
            <p:ph type="dt" sz="half" idx="10"/>
          </p:nvPr>
        </p:nvSpPr>
        <p:spPr/>
        <p:txBody>
          <a:bodyPr/>
          <a:lstStyle/>
          <a:p>
            <a:fld id="{ED94CEEB-4757-4CEF-A2B8-DD5B351715CD}" type="datetimeFigureOut">
              <a:rPr lang="en-DE" smtClean="0"/>
              <a:t>18/07/2022</a:t>
            </a:fld>
            <a:endParaRPr lang="en-DE"/>
          </a:p>
        </p:txBody>
      </p:sp>
      <p:sp>
        <p:nvSpPr>
          <p:cNvPr id="6" name="Footer Placeholder 5">
            <a:extLst>
              <a:ext uri="{FF2B5EF4-FFF2-40B4-BE49-F238E27FC236}">
                <a16:creationId xmlns:a16="http://schemas.microsoft.com/office/drawing/2014/main" id="{73F884C7-1E6D-44DE-B0C9-B3345E7F4C26}"/>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4EBE0AC8-F74A-4AE8-8FE7-F14AB39EF7E1}"/>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2826739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0894D-DCF1-4F33-9310-E6A26C1FB755}"/>
              </a:ext>
            </a:extLst>
          </p:cNvPr>
          <p:cNvSpPr>
            <a:spLocks noGrp="1"/>
          </p:cNvSpPr>
          <p:nvPr>
            <p:ph type="title"/>
          </p:nvPr>
        </p:nvSpPr>
        <p:spPr>
          <a:xfrm>
            <a:off x="839788" y="365125"/>
            <a:ext cx="10515600" cy="1325563"/>
          </a:xfrm>
        </p:spPr>
        <p:txBody>
          <a:bodyPr/>
          <a:lstStyle/>
          <a:p>
            <a:r>
              <a:rPr lang="en-US"/>
              <a:t>Click to edit Master title style</a:t>
            </a:r>
            <a:endParaRPr lang="en-DE"/>
          </a:p>
        </p:txBody>
      </p:sp>
      <p:sp>
        <p:nvSpPr>
          <p:cNvPr id="3" name="Text Placeholder 2">
            <a:extLst>
              <a:ext uri="{FF2B5EF4-FFF2-40B4-BE49-F238E27FC236}">
                <a16:creationId xmlns:a16="http://schemas.microsoft.com/office/drawing/2014/main" id="{511F5F88-42E0-4D3C-BBE7-F1723D3B04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A52408-2148-4EE5-B320-00D3E51F03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Text Placeholder 4">
            <a:extLst>
              <a:ext uri="{FF2B5EF4-FFF2-40B4-BE49-F238E27FC236}">
                <a16:creationId xmlns:a16="http://schemas.microsoft.com/office/drawing/2014/main" id="{0A3CE8F7-A745-4333-B8CA-03D854F918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16E82E-36E1-4722-A251-45F60B71FE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7" name="Date Placeholder 6">
            <a:extLst>
              <a:ext uri="{FF2B5EF4-FFF2-40B4-BE49-F238E27FC236}">
                <a16:creationId xmlns:a16="http://schemas.microsoft.com/office/drawing/2014/main" id="{80A0EDEC-F5AE-4DB0-9A2B-908CFCC3ED35}"/>
              </a:ext>
            </a:extLst>
          </p:cNvPr>
          <p:cNvSpPr>
            <a:spLocks noGrp="1"/>
          </p:cNvSpPr>
          <p:nvPr>
            <p:ph type="dt" sz="half" idx="10"/>
          </p:nvPr>
        </p:nvSpPr>
        <p:spPr/>
        <p:txBody>
          <a:bodyPr/>
          <a:lstStyle/>
          <a:p>
            <a:fld id="{ED94CEEB-4757-4CEF-A2B8-DD5B351715CD}" type="datetimeFigureOut">
              <a:rPr lang="en-DE" smtClean="0"/>
              <a:t>18/07/2022</a:t>
            </a:fld>
            <a:endParaRPr lang="en-DE"/>
          </a:p>
        </p:txBody>
      </p:sp>
      <p:sp>
        <p:nvSpPr>
          <p:cNvPr id="8" name="Footer Placeholder 7">
            <a:extLst>
              <a:ext uri="{FF2B5EF4-FFF2-40B4-BE49-F238E27FC236}">
                <a16:creationId xmlns:a16="http://schemas.microsoft.com/office/drawing/2014/main" id="{D0EC726A-3271-45D2-A025-8E516786051D}"/>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A7C42EDC-B302-4851-A2E4-A4DB78F72839}"/>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4062865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6B041-E555-481A-8EAE-7A11486ADC76}"/>
              </a:ext>
            </a:extLst>
          </p:cNvPr>
          <p:cNvSpPr>
            <a:spLocks noGrp="1"/>
          </p:cNvSpPr>
          <p:nvPr>
            <p:ph type="title"/>
          </p:nvPr>
        </p:nvSpPr>
        <p:spPr/>
        <p:txBody>
          <a:bodyPr/>
          <a:lstStyle/>
          <a:p>
            <a:r>
              <a:rPr lang="en-US"/>
              <a:t>Click to edit Master title style</a:t>
            </a:r>
            <a:endParaRPr lang="en-DE"/>
          </a:p>
        </p:txBody>
      </p:sp>
      <p:sp>
        <p:nvSpPr>
          <p:cNvPr id="3" name="Date Placeholder 2">
            <a:extLst>
              <a:ext uri="{FF2B5EF4-FFF2-40B4-BE49-F238E27FC236}">
                <a16:creationId xmlns:a16="http://schemas.microsoft.com/office/drawing/2014/main" id="{B0CCFAA3-FAB8-4D70-8330-4AAEB57ACFED}"/>
              </a:ext>
            </a:extLst>
          </p:cNvPr>
          <p:cNvSpPr>
            <a:spLocks noGrp="1"/>
          </p:cNvSpPr>
          <p:nvPr>
            <p:ph type="dt" sz="half" idx="10"/>
          </p:nvPr>
        </p:nvSpPr>
        <p:spPr/>
        <p:txBody>
          <a:bodyPr/>
          <a:lstStyle/>
          <a:p>
            <a:fld id="{ED94CEEB-4757-4CEF-A2B8-DD5B351715CD}" type="datetimeFigureOut">
              <a:rPr lang="en-DE" smtClean="0"/>
              <a:t>18/07/2022</a:t>
            </a:fld>
            <a:endParaRPr lang="en-DE"/>
          </a:p>
        </p:txBody>
      </p:sp>
      <p:sp>
        <p:nvSpPr>
          <p:cNvPr id="4" name="Footer Placeholder 3">
            <a:extLst>
              <a:ext uri="{FF2B5EF4-FFF2-40B4-BE49-F238E27FC236}">
                <a16:creationId xmlns:a16="http://schemas.microsoft.com/office/drawing/2014/main" id="{A9512BF0-8812-4FD1-AD8C-1587BFAB9D31}"/>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F6EBA54B-8E5F-49AA-8D5E-9119A96393DA}"/>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1505657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AF10AB-5E38-4768-BE1A-E158906874BE}"/>
              </a:ext>
            </a:extLst>
          </p:cNvPr>
          <p:cNvSpPr>
            <a:spLocks noGrp="1"/>
          </p:cNvSpPr>
          <p:nvPr>
            <p:ph type="dt" sz="half" idx="10"/>
          </p:nvPr>
        </p:nvSpPr>
        <p:spPr/>
        <p:txBody>
          <a:bodyPr/>
          <a:lstStyle/>
          <a:p>
            <a:fld id="{ED94CEEB-4757-4CEF-A2B8-DD5B351715CD}" type="datetimeFigureOut">
              <a:rPr lang="en-DE" smtClean="0"/>
              <a:t>18/07/2022</a:t>
            </a:fld>
            <a:endParaRPr lang="en-DE"/>
          </a:p>
        </p:txBody>
      </p:sp>
      <p:sp>
        <p:nvSpPr>
          <p:cNvPr id="3" name="Footer Placeholder 2">
            <a:extLst>
              <a:ext uri="{FF2B5EF4-FFF2-40B4-BE49-F238E27FC236}">
                <a16:creationId xmlns:a16="http://schemas.microsoft.com/office/drawing/2014/main" id="{FF594C2A-0E37-479D-8FF3-FCFC8494A7DF}"/>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73F2A046-ECDA-43B8-ADAA-2EFDEC358EAC}"/>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2092916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F16CC-D4AC-41D8-B53C-2D799B756E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Content Placeholder 2">
            <a:extLst>
              <a:ext uri="{FF2B5EF4-FFF2-40B4-BE49-F238E27FC236}">
                <a16:creationId xmlns:a16="http://schemas.microsoft.com/office/drawing/2014/main" id="{BBEE53B6-DBF0-4798-B8C1-A54D0E4738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Text Placeholder 3">
            <a:extLst>
              <a:ext uri="{FF2B5EF4-FFF2-40B4-BE49-F238E27FC236}">
                <a16:creationId xmlns:a16="http://schemas.microsoft.com/office/drawing/2014/main" id="{6BD37FA6-0256-429A-BFE1-9C7763428C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1B8A1A-4C5A-4EFD-880D-17DF0E82AB64}"/>
              </a:ext>
            </a:extLst>
          </p:cNvPr>
          <p:cNvSpPr>
            <a:spLocks noGrp="1"/>
          </p:cNvSpPr>
          <p:nvPr>
            <p:ph type="dt" sz="half" idx="10"/>
          </p:nvPr>
        </p:nvSpPr>
        <p:spPr/>
        <p:txBody>
          <a:bodyPr/>
          <a:lstStyle/>
          <a:p>
            <a:fld id="{ED94CEEB-4757-4CEF-A2B8-DD5B351715CD}" type="datetimeFigureOut">
              <a:rPr lang="en-DE" smtClean="0"/>
              <a:t>18/07/2022</a:t>
            </a:fld>
            <a:endParaRPr lang="en-DE"/>
          </a:p>
        </p:txBody>
      </p:sp>
      <p:sp>
        <p:nvSpPr>
          <p:cNvPr id="6" name="Footer Placeholder 5">
            <a:extLst>
              <a:ext uri="{FF2B5EF4-FFF2-40B4-BE49-F238E27FC236}">
                <a16:creationId xmlns:a16="http://schemas.microsoft.com/office/drawing/2014/main" id="{E77BCB47-A734-4834-992B-2BBB15D99226}"/>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65C9D9AE-3D36-4CA5-A241-33B974B06F46}"/>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2446616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BADB5-2B31-4B90-898F-EF6342A7DC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Picture Placeholder 2">
            <a:extLst>
              <a:ext uri="{FF2B5EF4-FFF2-40B4-BE49-F238E27FC236}">
                <a16:creationId xmlns:a16="http://schemas.microsoft.com/office/drawing/2014/main" id="{975E8274-2057-4A1F-ADC6-7F4B98234B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1453BA8A-0A21-49AE-B1D5-B1FBD296B6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37C027-CFD3-49E2-8087-346F432E6BEF}"/>
              </a:ext>
            </a:extLst>
          </p:cNvPr>
          <p:cNvSpPr>
            <a:spLocks noGrp="1"/>
          </p:cNvSpPr>
          <p:nvPr>
            <p:ph type="dt" sz="half" idx="10"/>
          </p:nvPr>
        </p:nvSpPr>
        <p:spPr/>
        <p:txBody>
          <a:bodyPr/>
          <a:lstStyle/>
          <a:p>
            <a:fld id="{ED94CEEB-4757-4CEF-A2B8-DD5B351715CD}" type="datetimeFigureOut">
              <a:rPr lang="en-DE" smtClean="0"/>
              <a:t>18/07/2022</a:t>
            </a:fld>
            <a:endParaRPr lang="en-DE"/>
          </a:p>
        </p:txBody>
      </p:sp>
      <p:sp>
        <p:nvSpPr>
          <p:cNvPr id="6" name="Footer Placeholder 5">
            <a:extLst>
              <a:ext uri="{FF2B5EF4-FFF2-40B4-BE49-F238E27FC236}">
                <a16:creationId xmlns:a16="http://schemas.microsoft.com/office/drawing/2014/main" id="{EF6B0F18-65ED-45AF-92B0-C8ADD33554C3}"/>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C6E7D0BB-4E30-4D4B-98C0-4D2172E3FBD4}"/>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2316932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6A8D32-E9AF-40D5-9668-F89D585DB6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DE"/>
          </a:p>
        </p:txBody>
      </p:sp>
      <p:sp>
        <p:nvSpPr>
          <p:cNvPr id="3" name="Text Placeholder 2">
            <a:extLst>
              <a:ext uri="{FF2B5EF4-FFF2-40B4-BE49-F238E27FC236}">
                <a16:creationId xmlns:a16="http://schemas.microsoft.com/office/drawing/2014/main" id="{4DA8EEBE-5E3F-4C38-8B78-A54DE516D1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FC8E458C-8E35-4C74-9580-99D5C34BE4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94CEEB-4757-4CEF-A2B8-DD5B351715CD}" type="datetimeFigureOut">
              <a:rPr lang="en-DE" smtClean="0"/>
              <a:t>18/07/2022</a:t>
            </a:fld>
            <a:endParaRPr lang="en-DE"/>
          </a:p>
        </p:txBody>
      </p:sp>
      <p:sp>
        <p:nvSpPr>
          <p:cNvPr id="5" name="Footer Placeholder 4">
            <a:extLst>
              <a:ext uri="{FF2B5EF4-FFF2-40B4-BE49-F238E27FC236}">
                <a16:creationId xmlns:a16="http://schemas.microsoft.com/office/drawing/2014/main" id="{DE3FC748-B882-4EC3-90FE-18B8FCC12B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DE"/>
          </a:p>
        </p:txBody>
      </p:sp>
      <p:sp>
        <p:nvSpPr>
          <p:cNvPr id="6" name="Slide Number Placeholder 5">
            <a:extLst>
              <a:ext uri="{FF2B5EF4-FFF2-40B4-BE49-F238E27FC236}">
                <a16:creationId xmlns:a16="http://schemas.microsoft.com/office/drawing/2014/main" id="{2751FC77-59D9-428F-8080-F5DEF429E8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C6F9F5-FD91-41AF-9631-9F406EBEB36A}" type="slidenum">
              <a:rPr lang="en-DE" smtClean="0"/>
              <a:t>‹#›</a:t>
            </a:fld>
            <a:endParaRPr lang="en-DE"/>
          </a:p>
        </p:txBody>
      </p:sp>
    </p:spTree>
    <p:extLst>
      <p:ext uri="{BB962C8B-B14F-4D97-AF65-F5344CB8AC3E}">
        <p14:creationId xmlns:p14="http://schemas.microsoft.com/office/powerpoint/2010/main" val="4497373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0C04A-A56F-4FEA-AABF-829C4A917F0A}"/>
              </a:ext>
            </a:extLst>
          </p:cNvPr>
          <p:cNvSpPr>
            <a:spLocks noGrp="1"/>
          </p:cNvSpPr>
          <p:nvPr>
            <p:ph type="ctrTitle"/>
          </p:nvPr>
        </p:nvSpPr>
        <p:spPr/>
        <p:txBody>
          <a:bodyPr/>
          <a:lstStyle/>
          <a:p>
            <a:pPr algn="l"/>
            <a:r>
              <a:rPr lang="en-US" dirty="0"/>
              <a:t>Conclusions</a:t>
            </a:r>
            <a:endParaRPr lang="en-DE" dirty="0"/>
          </a:p>
        </p:txBody>
      </p:sp>
      <p:sp>
        <p:nvSpPr>
          <p:cNvPr id="3" name="Subtitle 2">
            <a:extLst>
              <a:ext uri="{FF2B5EF4-FFF2-40B4-BE49-F238E27FC236}">
                <a16:creationId xmlns:a16="http://schemas.microsoft.com/office/drawing/2014/main" id="{7B6940A8-1628-4127-9CB4-F528998C59C1}"/>
              </a:ext>
            </a:extLst>
          </p:cNvPr>
          <p:cNvSpPr>
            <a:spLocks noGrp="1"/>
          </p:cNvSpPr>
          <p:nvPr>
            <p:ph type="subTitle" idx="1"/>
          </p:nvPr>
        </p:nvSpPr>
        <p:spPr>
          <a:xfrm>
            <a:off x="1523999" y="3602038"/>
            <a:ext cx="9693897" cy="2341562"/>
          </a:xfrm>
        </p:spPr>
        <p:txBody>
          <a:bodyPr>
            <a:normAutofit/>
          </a:bodyPr>
          <a:lstStyle/>
          <a:p>
            <a:pPr algn="l"/>
            <a:r>
              <a:rPr lang="en-US" dirty="0"/>
              <a:t>Or: </a:t>
            </a:r>
            <a:r>
              <a:rPr lang="en-US" dirty="0" err="1"/>
              <a:t>DreamCoder</a:t>
            </a:r>
            <a:r>
              <a:rPr lang="en-US" dirty="0"/>
              <a:t> and conclusive remarks</a:t>
            </a:r>
          </a:p>
          <a:p>
            <a:pPr algn="l"/>
            <a:endParaRPr lang="en-US" dirty="0"/>
          </a:p>
          <a:p>
            <a:pPr marL="285750" indent="-285750" algn="l">
              <a:buFontTx/>
              <a:buChar char="-"/>
            </a:pPr>
            <a:r>
              <a:rPr lang="en-US" sz="1600" i="1" dirty="0"/>
              <a:t>The Language of Thought: computational cognitive science approaches to category learning</a:t>
            </a:r>
          </a:p>
          <a:p>
            <a:pPr marL="285750" indent="-285750" algn="l">
              <a:buFontTx/>
              <a:buChar char="-"/>
            </a:pPr>
            <a:r>
              <a:rPr lang="en-US" sz="1600" dirty="0"/>
              <a:t>Who: Fausto Carcassi</a:t>
            </a:r>
          </a:p>
          <a:p>
            <a:pPr marL="285750" indent="-285750" algn="l">
              <a:buFontTx/>
              <a:buChar char="-"/>
            </a:pPr>
            <a:r>
              <a:rPr lang="en-US" sz="1600" dirty="0"/>
              <a:t>When: Sommer semester 2022</a:t>
            </a:r>
            <a:endParaRPr lang="en-DE" sz="1600" dirty="0"/>
          </a:p>
        </p:txBody>
      </p:sp>
    </p:spTree>
    <p:extLst>
      <p:ext uri="{BB962C8B-B14F-4D97-AF65-F5344CB8AC3E}">
        <p14:creationId xmlns:p14="http://schemas.microsoft.com/office/powerpoint/2010/main" val="2009503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DBF7A-A950-5C76-710C-6C30922635D5}"/>
              </a:ext>
            </a:extLst>
          </p:cNvPr>
          <p:cNvSpPr>
            <a:spLocks noGrp="1"/>
          </p:cNvSpPr>
          <p:nvPr>
            <p:ph type="title"/>
          </p:nvPr>
        </p:nvSpPr>
        <p:spPr/>
        <p:txBody>
          <a:bodyPr/>
          <a:lstStyle/>
          <a:p>
            <a:r>
              <a:rPr lang="en-US" dirty="0" err="1"/>
              <a:t>DreamCoder</a:t>
            </a:r>
            <a:r>
              <a:rPr lang="en-US" dirty="0"/>
              <a:t>: Results</a:t>
            </a:r>
            <a:endParaRPr lang="en-DE" dirty="0"/>
          </a:p>
        </p:txBody>
      </p:sp>
      <p:pic>
        <p:nvPicPr>
          <p:cNvPr id="5" name="Content Placeholder 4">
            <a:extLst>
              <a:ext uri="{FF2B5EF4-FFF2-40B4-BE49-F238E27FC236}">
                <a16:creationId xmlns:a16="http://schemas.microsoft.com/office/drawing/2014/main" id="{9638BBAC-2176-DA2B-4F72-B71FDA66A434}"/>
              </a:ext>
            </a:extLst>
          </p:cNvPr>
          <p:cNvPicPr>
            <a:picLocks noGrp="1" noChangeAspect="1"/>
          </p:cNvPicPr>
          <p:nvPr>
            <p:ph idx="1"/>
          </p:nvPr>
        </p:nvPicPr>
        <p:blipFill>
          <a:blip r:embed="rId2"/>
          <a:stretch>
            <a:fillRect/>
          </a:stretch>
        </p:blipFill>
        <p:spPr>
          <a:xfrm>
            <a:off x="3013070" y="1619765"/>
            <a:ext cx="6097063" cy="5092649"/>
          </a:xfrm>
        </p:spPr>
      </p:pic>
    </p:spTree>
    <p:extLst>
      <p:ext uri="{BB962C8B-B14F-4D97-AF65-F5344CB8AC3E}">
        <p14:creationId xmlns:p14="http://schemas.microsoft.com/office/powerpoint/2010/main" val="4239266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47CEE-B91C-78DB-28AD-CDCE7E7333C1}"/>
              </a:ext>
            </a:extLst>
          </p:cNvPr>
          <p:cNvSpPr>
            <a:spLocks noGrp="1"/>
          </p:cNvSpPr>
          <p:nvPr>
            <p:ph type="title"/>
          </p:nvPr>
        </p:nvSpPr>
        <p:spPr/>
        <p:txBody>
          <a:bodyPr/>
          <a:lstStyle/>
          <a:p>
            <a:r>
              <a:rPr lang="en-US" dirty="0" err="1"/>
              <a:t>DreamCoder</a:t>
            </a:r>
            <a:r>
              <a:rPr lang="en-US" dirty="0"/>
              <a:t>: Results</a:t>
            </a:r>
            <a:endParaRPr lang="en-DE" dirty="0"/>
          </a:p>
        </p:txBody>
      </p:sp>
      <p:sp>
        <p:nvSpPr>
          <p:cNvPr id="3" name="Content Placeholder 2">
            <a:extLst>
              <a:ext uri="{FF2B5EF4-FFF2-40B4-BE49-F238E27FC236}">
                <a16:creationId xmlns:a16="http://schemas.microsoft.com/office/drawing/2014/main" id="{A515B9AD-D439-E84E-842D-457442DA7AF1}"/>
              </a:ext>
            </a:extLst>
          </p:cNvPr>
          <p:cNvSpPr>
            <a:spLocks noGrp="1"/>
          </p:cNvSpPr>
          <p:nvPr>
            <p:ph idx="1"/>
          </p:nvPr>
        </p:nvSpPr>
        <p:spPr/>
        <p:txBody>
          <a:bodyPr/>
          <a:lstStyle/>
          <a:p>
            <a:r>
              <a:rPr lang="en-US" dirty="0"/>
              <a:t>Third set of tasks: Learning whole languages!</a:t>
            </a:r>
          </a:p>
          <a:p>
            <a:r>
              <a:rPr lang="en-US" dirty="0"/>
              <a:t>Question: Can </a:t>
            </a:r>
            <a:r>
              <a:rPr lang="en-US" dirty="0" err="1"/>
              <a:t>DreamCoder</a:t>
            </a:r>
            <a:r>
              <a:rPr lang="en-US" dirty="0"/>
              <a:t> solve complex problems starting just with super general operations and progressively building complex concepts?</a:t>
            </a:r>
          </a:p>
          <a:p>
            <a:r>
              <a:rPr lang="en-US" dirty="0"/>
              <a:t>Task: Learn a set of 60 physical laws and mathematical identities from quantitative measurements </a:t>
            </a:r>
          </a:p>
          <a:p>
            <a:pPr lvl="1"/>
            <a:r>
              <a:rPr lang="en-US" dirty="0"/>
              <a:t>E.g. mechanics, electromagnetism</a:t>
            </a:r>
          </a:p>
          <a:p>
            <a:r>
              <a:rPr lang="en-US" dirty="0"/>
              <a:t>After 8 cycles of wake/sleep, </a:t>
            </a:r>
            <a:r>
              <a:rPr lang="en-US" dirty="0" err="1"/>
              <a:t>DreamCoder</a:t>
            </a:r>
            <a:r>
              <a:rPr lang="en-US" dirty="0"/>
              <a:t> learns 93% of the rules</a:t>
            </a:r>
          </a:p>
          <a:p>
            <a:pPr lvl="1"/>
            <a:r>
              <a:rPr lang="en-US" dirty="0"/>
              <a:t>First learning </a:t>
            </a:r>
            <a:r>
              <a:rPr lang="en-US" dirty="0" err="1"/>
              <a:t>conceps</a:t>
            </a:r>
            <a:r>
              <a:rPr lang="en-US" dirty="0"/>
              <a:t> like inner product, vector sum, and norm</a:t>
            </a:r>
          </a:p>
          <a:p>
            <a:pPr lvl="1"/>
            <a:r>
              <a:rPr lang="en-US" dirty="0"/>
              <a:t>Then learns complex like the inverse square law</a:t>
            </a:r>
          </a:p>
          <a:p>
            <a:pPr lvl="1"/>
            <a:r>
              <a:rPr lang="en-US" dirty="0"/>
              <a:t>Finally uses these to formulate the actual laws like Newton’s laws of gravitation and Coulomb’s law of electrostatic force</a:t>
            </a:r>
            <a:endParaRPr lang="en-DE" dirty="0"/>
          </a:p>
        </p:txBody>
      </p:sp>
    </p:spTree>
    <p:extLst>
      <p:ext uri="{BB962C8B-B14F-4D97-AF65-F5344CB8AC3E}">
        <p14:creationId xmlns:p14="http://schemas.microsoft.com/office/powerpoint/2010/main" val="1993546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0783B-692E-B512-D577-D3865FE14A9A}"/>
              </a:ext>
            </a:extLst>
          </p:cNvPr>
          <p:cNvSpPr>
            <a:spLocks noGrp="1"/>
          </p:cNvSpPr>
          <p:nvPr>
            <p:ph type="title"/>
          </p:nvPr>
        </p:nvSpPr>
        <p:spPr/>
        <p:txBody>
          <a:bodyPr/>
          <a:lstStyle/>
          <a:p>
            <a:r>
              <a:rPr lang="en-US" dirty="0" err="1"/>
              <a:t>DreamCoder</a:t>
            </a:r>
            <a:r>
              <a:rPr lang="en-US" dirty="0"/>
              <a:t>: Results</a:t>
            </a:r>
            <a:endParaRPr lang="en-DE" dirty="0"/>
          </a:p>
        </p:txBody>
      </p:sp>
      <p:sp>
        <p:nvSpPr>
          <p:cNvPr id="3" name="Content Placeholder 2">
            <a:extLst>
              <a:ext uri="{FF2B5EF4-FFF2-40B4-BE49-F238E27FC236}">
                <a16:creationId xmlns:a16="http://schemas.microsoft.com/office/drawing/2014/main" id="{3A78BCEC-FCA2-CC64-C041-2BC9C5DD660C}"/>
              </a:ext>
            </a:extLst>
          </p:cNvPr>
          <p:cNvSpPr>
            <a:spLocks noGrp="1"/>
          </p:cNvSpPr>
          <p:nvPr>
            <p:ph idx="1"/>
          </p:nvPr>
        </p:nvSpPr>
        <p:spPr/>
        <p:txBody>
          <a:bodyPr/>
          <a:lstStyle/>
          <a:p>
            <a:endParaRPr lang="en-DE"/>
          </a:p>
        </p:txBody>
      </p:sp>
      <p:pic>
        <p:nvPicPr>
          <p:cNvPr id="5" name="Picture 4">
            <a:extLst>
              <a:ext uri="{FF2B5EF4-FFF2-40B4-BE49-F238E27FC236}">
                <a16:creationId xmlns:a16="http://schemas.microsoft.com/office/drawing/2014/main" id="{0AA47019-1D92-F466-6D2E-4DDCFA00E48E}"/>
              </a:ext>
            </a:extLst>
          </p:cNvPr>
          <p:cNvPicPr>
            <a:picLocks noChangeAspect="1"/>
          </p:cNvPicPr>
          <p:nvPr/>
        </p:nvPicPr>
        <p:blipFill>
          <a:blip r:embed="rId2"/>
          <a:stretch>
            <a:fillRect/>
          </a:stretch>
        </p:blipFill>
        <p:spPr>
          <a:xfrm>
            <a:off x="971106" y="1619463"/>
            <a:ext cx="10249788" cy="4873412"/>
          </a:xfrm>
          <a:prstGeom prst="rect">
            <a:avLst/>
          </a:prstGeom>
        </p:spPr>
      </p:pic>
    </p:spTree>
    <p:extLst>
      <p:ext uri="{BB962C8B-B14F-4D97-AF65-F5344CB8AC3E}">
        <p14:creationId xmlns:p14="http://schemas.microsoft.com/office/powerpoint/2010/main" val="2407006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E5609-1A52-7E5D-618F-17433FB3A9CB}"/>
              </a:ext>
            </a:extLst>
          </p:cNvPr>
          <p:cNvSpPr>
            <a:spLocks noGrp="1"/>
          </p:cNvSpPr>
          <p:nvPr>
            <p:ph type="title"/>
          </p:nvPr>
        </p:nvSpPr>
        <p:spPr/>
        <p:txBody>
          <a:bodyPr/>
          <a:lstStyle/>
          <a:p>
            <a:r>
              <a:rPr lang="en-US" dirty="0" err="1"/>
              <a:t>DreamCoder</a:t>
            </a:r>
            <a:r>
              <a:rPr lang="en-US" dirty="0"/>
              <a:t>: Results</a:t>
            </a:r>
            <a:endParaRPr lang="en-DE" dirty="0"/>
          </a:p>
        </p:txBody>
      </p:sp>
      <p:pic>
        <p:nvPicPr>
          <p:cNvPr id="5" name="Picture 4">
            <a:extLst>
              <a:ext uri="{FF2B5EF4-FFF2-40B4-BE49-F238E27FC236}">
                <a16:creationId xmlns:a16="http://schemas.microsoft.com/office/drawing/2014/main" id="{A2901328-45DA-44B5-211A-988ACB8FC9BC}"/>
              </a:ext>
            </a:extLst>
          </p:cNvPr>
          <p:cNvPicPr>
            <a:picLocks noChangeAspect="1"/>
          </p:cNvPicPr>
          <p:nvPr/>
        </p:nvPicPr>
        <p:blipFill>
          <a:blip r:embed="rId2"/>
          <a:stretch>
            <a:fillRect/>
          </a:stretch>
        </p:blipFill>
        <p:spPr>
          <a:xfrm>
            <a:off x="838200" y="2475109"/>
            <a:ext cx="10055461" cy="4191363"/>
          </a:xfrm>
          <a:prstGeom prst="rect">
            <a:avLst/>
          </a:prstGeom>
        </p:spPr>
      </p:pic>
      <p:sp>
        <p:nvSpPr>
          <p:cNvPr id="6" name="Content Placeholder 2">
            <a:extLst>
              <a:ext uri="{FF2B5EF4-FFF2-40B4-BE49-F238E27FC236}">
                <a16:creationId xmlns:a16="http://schemas.microsoft.com/office/drawing/2014/main" id="{4B342785-7CE1-8D23-F599-D69508D3F386}"/>
              </a:ext>
            </a:extLst>
          </p:cNvPr>
          <p:cNvSpPr>
            <a:spLocks noGrp="1"/>
          </p:cNvSpPr>
          <p:nvPr>
            <p:ph idx="1"/>
          </p:nvPr>
        </p:nvSpPr>
        <p:spPr>
          <a:xfrm>
            <a:off x="838200" y="1825625"/>
            <a:ext cx="10515600" cy="549880"/>
          </a:xfrm>
        </p:spPr>
        <p:txBody>
          <a:bodyPr/>
          <a:lstStyle/>
          <a:p>
            <a:r>
              <a:rPr lang="en-US" dirty="0"/>
              <a:t>They also did it with recursive algorithms:</a:t>
            </a:r>
            <a:endParaRPr lang="en-DE" dirty="0"/>
          </a:p>
        </p:txBody>
      </p:sp>
    </p:spTree>
    <p:extLst>
      <p:ext uri="{BB962C8B-B14F-4D97-AF65-F5344CB8AC3E}">
        <p14:creationId xmlns:p14="http://schemas.microsoft.com/office/powerpoint/2010/main" val="3795012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75C89-A4CE-649B-0D64-AA5319CABCF1}"/>
              </a:ext>
            </a:extLst>
          </p:cNvPr>
          <p:cNvSpPr>
            <a:spLocks noGrp="1"/>
          </p:cNvSpPr>
          <p:nvPr>
            <p:ph type="title"/>
          </p:nvPr>
        </p:nvSpPr>
        <p:spPr/>
        <p:txBody>
          <a:bodyPr/>
          <a:lstStyle/>
          <a:p>
            <a:r>
              <a:rPr lang="en-US" dirty="0" err="1"/>
              <a:t>DreamCoder</a:t>
            </a:r>
            <a:r>
              <a:rPr lang="en-US" dirty="0"/>
              <a:t>: Results</a:t>
            </a:r>
            <a:endParaRPr lang="en-DE" dirty="0"/>
          </a:p>
        </p:txBody>
      </p:sp>
      <p:sp>
        <p:nvSpPr>
          <p:cNvPr id="3" name="Content Placeholder 2">
            <a:extLst>
              <a:ext uri="{FF2B5EF4-FFF2-40B4-BE49-F238E27FC236}">
                <a16:creationId xmlns:a16="http://schemas.microsoft.com/office/drawing/2014/main" id="{C6CF4F8B-0BD6-BDCE-2EEC-05889986D449}"/>
              </a:ext>
            </a:extLst>
          </p:cNvPr>
          <p:cNvSpPr>
            <a:spLocks noGrp="1"/>
          </p:cNvSpPr>
          <p:nvPr>
            <p:ph idx="1"/>
          </p:nvPr>
        </p:nvSpPr>
        <p:spPr/>
        <p:txBody>
          <a:bodyPr/>
          <a:lstStyle/>
          <a:p>
            <a:r>
              <a:rPr lang="en-US" dirty="0"/>
              <a:t>Overall, I find </a:t>
            </a:r>
            <a:r>
              <a:rPr lang="en-US" dirty="0" err="1"/>
              <a:t>DreamCoder</a:t>
            </a:r>
            <a:r>
              <a:rPr lang="en-US" dirty="0"/>
              <a:t> pretty </a:t>
            </a:r>
            <a:r>
              <a:rPr lang="en-US" dirty="0" err="1"/>
              <a:t>mindblowing</a:t>
            </a:r>
            <a:endParaRPr lang="en-US" dirty="0"/>
          </a:p>
          <a:p>
            <a:r>
              <a:rPr lang="en-US" dirty="0"/>
              <a:t>All the code is available online and you can get it running on your machine in about half a day</a:t>
            </a:r>
          </a:p>
          <a:p>
            <a:r>
              <a:rPr lang="en-US" dirty="0"/>
              <a:t>There is much more to explore in this direction!</a:t>
            </a:r>
            <a:endParaRPr lang="en-DE" dirty="0"/>
          </a:p>
        </p:txBody>
      </p:sp>
    </p:spTree>
    <p:extLst>
      <p:ext uri="{BB962C8B-B14F-4D97-AF65-F5344CB8AC3E}">
        <p14:creationId xmlns:p14="http://schemas.microsoft.com/office/powerpoint/2010/main" val="966380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20601-8ACA-0DB0-5298-F00824417045}"/>
              </a:ext>
            </a:extLst>
          </p:cNvPr>
          <p:cNvSpPr>
            <a:spLocks noGrp="1"/>
          </p:cNvSpPr>
          <p:nvPr>
            <p:ph type="title"/>
          </p:nvPr>
        </p:nvSpPr>
        <p:spPr/>
        <p:txBody>
          <a:bodyPr/>
          <a:lstStyle/>
          <a:p>
            <a:r>
              <a:rPr lang="en-US" dirty="0"/>
              <a:t>Future directions: The Child as a Hacker</a:t>
            </a:r>
            <a:endParaRPr lang="en-DE" dirty="0"/>
          </a:p>
        </p:txBody>
      </p:sp>
      <p:sp>
        <p:nvSpPr>
          <p:cNvPr id="3" name="Content Placeholder 2">
            <a:extLst>
              <a:ext uri="{FF2B5EF4-FFF2-40B4-BE49-F238E27FC236}">
                <a16:creationId xmlns:a16="http://schemas.microsoft.com/office/drawing/2014/main" id="{FCE7E8F7-4708-DE29-5D95-2D0832D21DC9}"/>
              </a:ext>
            </a:extLst>
          </p:cNvPr>
          <p:cNvSpPr>
            <a:spLocks noGrp="1"/>
          </p:cNvSpPr>
          <p:nvPr>
            <p:ph idx="1"/>
          </p:nvPr>
        </p:nvSpPr>
        <p:spPr>
          <a:xfrm>
            <a:off x="838200" y="1825624"/>
            <a:ext cx="10515600" cy="4584851"/>
          </a:xfrm>
        </p:spPr>
        <p:txBody>
          <a:bodyPr>
            <a:normAutofit fontScale="92500" lnSpcReduction="10000"/>
          </a:bodyPr>
          <a:lstStyle/>
          <a:p>
            <a:r>
              <a:rPr lang="en-US" dirty="0"/>
              <a:t>Rule et al. 2020, </a:t>
            </a:r>
            <a:r>
              <a:rPr lang="en-US" i="1" dirty="0"/>
              <a:t>The Child as a Hacker. </a:t>
            </a:r>
          </a:p>
          <a:p>
            <a:r>
              <a:rPr lang="en-US" dirty="0"/>
              <a:t>Citing the paper:</a:t>
            </a:r>
          </a:p>
          <a:p>
            <a:pPr lvl="1"/>
            <a:r>
              <a:rPr lang="en-US" b="0" i="0" dirty="0">
                <a:solidFill>
                  <a:srgbClr val="242021"/>
                </a:solidFill>
                <a:effectLst/>
              </a:rPr>
              <a:t>Programs provide our best general-purpose representations for human knowledge, inference, and planning; human learning is thus increasingly modeled as program induction, learning programs from data. </a:t>
            </a:r>
          </a:p>
          <a:p>
            <a:pPr lvl="1"/>
            <a:r>
              <a:rPr lang="en-US" b="0" i="0" dirty="0">
                <a:solidFill>
                  <a:srgbClr val="242021"/>
                </a:solidFill>
                <a:effectLst/>
              </a:rPr>
              <a:t>Many formal models of learning as program induction reduce to a stochastic search for concise descriptions of data. Actual human programmers and learners are significantly more complex, using many processes to optimize complex and frequently changing objectives. </a:t>
            </a:r>
          </a:p>
          <a:p>
            <a:pPr lvl="1"/>
            <a:r>
              <a:rPr lang="en-US" b="0" i="0" dirty="0">
                <a:solidFill>
                  <a:srgbClr val="242021"/>
                </a:solidFill>
                <a:effectLst/>
              </a:rPr>
              <a:t>The goals and activities of hacking, making code better along many dimensions through an open-ended and internally motivated set of goals and activities, are helping to inspire better models of human learning and cognitive development</a:t>
            </a:r>
            <a:r>
              <a:rPr lang="en-US" dirty="0"/>
              <a:t> </a:t>
            </a:r>
            <a:br>
              <a:rPr lang="en-US" dirty="0"/>
            </a:br>
            <a:endParaRPr lang="en-DE" dirty="0"/>
          </a:p>
        </p:txBody>
      </p:sp>
    </p:spTree>
    <p:extLst>
      <p:ext uri="{BB962C8B-B14F-4D97-AF65-F5344CB8AC3E}">
        <p14:creationId xmlns:p14="http://schemas.microsoft.com/office/powerpoint/2010/main" val="320258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A4753-519B-E150-A60F-BC929C812C2E}"/>
              </a:ext>
            </a:extLst>
          </p:cNvPr>
          <p:cNvSpPr>
            <a:spLocks noGrp="1"/>
          </p:cNvSpPr>
          <p:nvPr>
            <p:ph type="title"/>
          </p:nvPr>
        </p:nvSpPr>
        <p:spPr/>
        <p:txBody>
          <a:bodyPr/>
          <a:lstStyle/>
          <a:p>
            <a:r>
              <a:rPr lang="en-US" dirty="0"/>
              <a:t>Future directions: The Child as a Hacker</a:t>
            </a:r>
            <a:endParaRPr lang="en-DE" dirty="0"/>
          </a:p>
        </p:txBody>
      </p:sp>
      <p:sp>
        <p:nvSpPr>
          <p:cNvPr id="3" name="Content Placeholder 2">
            <a:extLst>
              <a:ext uri="{FF2B5EF4-FFF2-40B4-BE49-F238E27FC236}">
                <a16:creationId xmlns:a16="http://schemas.microsoft.com/office/drawing/2014/main" id="{A0C8877D-6395-8711-6155-7373A4151036}"/>
              </a:ext>
            </a:extLst>
          </p:cNvPr>
          <p:cNvSpPr>
            <a:spLocks noGrp="1"/>
          </p:cNvSpPr>
          <p:nvPr>
            <p:ph idx="1"/>
          </p:nvPr>
        </p:nvSpPr>
        <p:spPr>
          <a:xfrm>
            <a:off x="838200" y="1825625"/>
            <a:ext cx="5644848" cy="4351338"/>
          </a:xfrm>
        </p:spPr>
        <p:txBody>
          <a:bodyPr/>
          <a:lstStyle/>
          <a:p>
            <a:r>
              <a:rPr lang="en-US" dirty="0"/>
              <a:t>The main point is that we use algorithmic knowledge in all sorts of domains.</a:t>
            </a:r>
          </a:p>
          <a:p>
            <a:r>
              <a:rPr lang="en-US" dirty="0"/>
              <a:t>All of these could be modelled in an </a:t>
            </a:r>
            <a:r>
              <a:rPr lang="en-US" dirty="0" err="1"/>
              <a:t>LoT</a:t>
            </a:r>
            <a:r>
              <a:rPr lang="en-US" dirty="0"/>
              <a:t> framework.</a:t>
            </a:r>
            <a:endParaRPr lang="en-DE" dirty="0"/>
          </a:p>
        </p:txBody>
      </p:sp>
      <p:pic>
        <p:nvPicPr>
          <p:cNvPr id="5" name="Picture 4">
            <a:extLst>
              <a:ext uri="{FF2B5EF4-FFF2-40B4-BE49-F238E27FC236}">
                <a16:creationId xmlns:a16="http://schemas.microsoft.com/office/drawing/2014/main" id="{D675B794-4D5C-7058-4EF0-D9F18F228DBC}"/>
              </a:ext>
            </a:extLst>
          </p:cNvPr>
          <p:cNvPicPr>
            <a:picLocks noChangeAspect="1"/>
          </p:cNvPicPr>
          <p:nvPr/>
        </p:nvPicPr>
        <p:blipFill>
          <a:blip r:embed="rId2"/>
          <a:stretch>
            <a:fillRect/>
          </a:stretch>
        </p:blipFill>
        <p:spPr>
          <a:xfrm>
            <a:off x="6907145" y="1884655"/>
            <a:ext cx="4446655" cy="4233277"/>
          </a:xfrm>
          <a:prstGeom prst="rect">
            <a:avLst/>
          </a:prstGeom>
        </p:spPr>
      </p:pic>
    </p:spTree>
    <p:extLst>
      <p:ext uri="{BB962C8B-B14F-4D97-AF65-F5344CB8AC3E}">
        <p14:creationId xmlns:p14="http://schemas.microsoft.com/office/powerpoint/2010/main" val="87394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20601-8ACA-0DB0-5298-F00824417045}"/>
              </a:ext>
            </a:extLst>
          </p:cNvPr>
          <p:cNvSpPr>
            <a:spLocks noGrp="1"/>
          </p:cNvSpPr>
          <p:nvPr>
            <p:ph type="title"/>
          </p:nvPr>
        </p:nvSpPr>
        <p:spPr/>
        <p:txBody>
          <a:bodyPr/>
          <a:lstStyle/>
          <a:p>
            <a:r>
              <a:rPr lang="en-US" dirty="0"/>
              <a:t>Future directions: The Child as a Hacker</a:t>
            </a:r>
            <a:endParaRPr lang="en-DE" dirty="0"/>
          </a:p>
        </p:txBody>
      </p:sp>
      <p:sp>
        <p:nvSpPr>
          <p:cNvPr id="3" name="Content Placeholder 2">
            <a:extLst>
              <a:ext uri="{FF2B5EF4-FFF2-40B4-BE49-F238E27FC236}">
                <a16:creationId xmlns:a16="http://schemas.microsoft.com/office/drawing/2014/main" id="{FCE7E8F7-4708-DE29-5D95-2D0832D21DC9}"/>
              </a:ext>
            </a:extLst>
          </p:cNvPr>
          <p:cNvSpPr>
            <a:spLocks noGrp="1"/>
          </p:cNvSpPr>
          <p:nvPr>
            <p:ph idx="1"/>
          </p:nvPr>
        </p:nvSpPr>
        <p:spPr>
          <a:xfrm>
            <a:off x="838200" y="1825625"/>
            <a:ext cx="4624010" cy="4351338"/>
          </a:xfrm>
        </p:spPr>
        <p:txBody>
          <a:bodyPr>
            <a:normAutofit/>
          </a:bodyPr>
          <a:lstStyle/>
          <a:p>
            <a:r>
              <a:rPr lang="en-US" dirty="0"/>
              <a:t>The main conceptual move in this paper is that the kind of </a:t>
            </a:r>
            <a:r>
              <a:rPr lang="en-US" dirty="0" err="1"/>
              <a:t>pLoT</a:t>
            </a:r>
            <a:r>
              <a:rPr lang="en-US" dirty="0"/>
              <a:t> theory we have looked at in this course focused on just one dimension</a:t>
            </a:r>
          </a:p>
          <a:p>
            <a:r>
              <a:rPr lang="en-US" dirty="0"/>
              <a:t>But actual program development considers many dimensions to optimize!</a:t>
            </a:r>
          </a:p>
          <a:p>
            <a:r>
              <a:rPr lang="en-US" dirty="0"/>
              <a:t>Some examples:</a:t>
            </a:r>
            <a:br>
              <a:rPr lang="en-US" dirty="0"/>
            </a:br>
            <a:endParaRPr lang="en-DE" dirty="0"/>
          </a:p>
        </p:txBody>
      </p:sp>
      <p:pic>
        <p:nvPicPr>
          <p:cNvPr id="5" name="Picture 4">
            <a:extLst>
              <a:ext uri="{FF2B5EF4-FFF2-40B4-BE49-F238E27FC236}">
                <a16:creationId xmlns:a16="http://schemas.microsoft.com/office/drawing/2014/main" id="{BA9C961C-EC6E-1D33-6DD0-D6A7A8A69E11}"/>
              </a:ext>
            </a:extLst>
          </p:cNvPr>
          <p:cNvPicPr>
            <a:picLocks noChangeAspect="1"/>
          </p:cNvPicPr>
          <p:nvPr/>
        </p:nvPicPr>
        <p:blipFill>
          <a:blip r:embed="rId2"/>
          <a:stretch>
            <a:fillRect/>
          </a:stretch>
        </p:blipFill>
        <p:spPr>
          <a:xfrm>
            <a:off x="5625589" y="1969936"/>
            <a:ext cx="6222163" cy="3975630"/>
          </a:xfrm>
          <a:prstGeom prst="rect">
            <a:avLst/>
          </a:prstGeom>
        </p:spPr>
      </p:pic>
    </p:spTree>
    <p:extLst>
      <p:ext uri="{BB962C8B-B14F-4D97-AF65-F5344CB8AC3E}">
        <p14:creationId xmlns:p14="http://schemas.microsoft.com/office/powerpoint/2010/main" val="4117087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20601-8ACA-0DB0-5298-F00824417045}"/>
              </a:ext>
            </a:extLst>
          </p:cNvPr>
          <p:cNvSpPr>
            <a:spLocks noGrp="1"/>
          </p:cNvSpPr>
          <p:nvPr>
            <p:ph type="title"/>
          </p:nvPr>
        </p:nvSpPr>
        <p:spPr/>
        <p:txBody>
          <a:bodyPr/>
          <a:lstStyle/>
          <a:p>
            <a:r>
              <a:rPr lang="en-US" dirty="0"/>
              <a:t>Future directions: The Child as a Hacker</a:t>
            </a:r>
            <a:endParaRPr lang="en-DE" dirty="0"/>
          </a:p>
        </p:txBody>
      </p:sp>
      <p:sp>
        <p:nvSpPr>
          <p:cNvPr id="3" name="Content Placeholder 2">
            <a:extLst>
              <a:ext uri="{FF2B5EF4-FFF2-40B4-BE49-F238E27FC236}">
                <a16:creationId xmlns:a16="http://schemas.microsoft.com/office/drawing/2014/main" id="{FCE7E8F7-4708-DE29-5D95-2D0832D21DC9}"/>
              </a:ext>
            </a:extLst>
          </p:cNvPr>
          <p:cNvSpPr>
            <a:spLocks noGrp="1"/>
          </p:cNvSpPr>
          <p:nvPr>
            <p:ph idx="1"/>
          </p:nvPr>
        </p:nvSpPr>
        <p:spPr>
          <a:xfrm>
            <a:off x="838199" y="1825625"/>
            <a:ext cx="10405533" cy="2170642"/>
          </a:xfrm>
        </p:spPr>
        <p:txBody>
          <a:bodyPr>
            <a:normAutofit/>
          </a:bodyPr>
          <a:lstStyle/>
          <a:p>
            <a:r>
              <a:rPr lang="en-US" dirty="0"/>
              <a:t>Moreover, there’s many strategies to building the program, which weren’t captured by our inference algorithm.</a:t>
            </a:r>
          </a:p>
          <a:p>
            <a:r>
              <a:rPr lang="en-US" dirty="0"/>
              <a:t>Some examples:</a:t>
            </a:r>
            <a:br>
              <a:rPr lang="en-US" dirty="0"/>
            </a:br>
            <a:endParaRPr lang="en-DE" dirty="0"/>
          </a:p>
        </p:txBody>
      </p:sp>
      <p:pic>
        <p:nvPicPr>
          <p:cNvPr id="6" name="Picture 5">
            <a:extLst>
              <a:ext uri="{FF2B5EF4-FFF2-40B4-BE49-F238E27FC236}">
                <a16:creationId xmlns:a16="http://schemas.microsoft.com/office/drawing/2014/main" id="{D1B68D67-A927-2E37-8D56-9086F5A47709}"/>
              </a:ext>
            </a:extLst>
          </p:cNvPr>
          <p:cNvPicPr>
            <a:picLocks noChangeAspect="1"/>
          </p:cNvPicPr>
          <p:nvPr/>
        </p:nvPicPr>
        <p:blipFill>
          <a:blip r:embed="rId2"/>
          <a:stretch>
            <a:fillRect/>
          </a:stretch>
        </p:blipFill>
        <p:spPr>
          <a:xfrm>
            <a:off x="1307296" y="3343125"/>
            <a:ext cx="10121164" cy="2903008"/>
          </a:xfrm>
          <a:prstGeom prst="rect">
            <a:avLst/>
          </a:prstGeom>
        </p:spPr>
      </p:pic>
    </p:spTree>
    <p:extLst>
      <p:ext uri="{BB962C8B-B14F-4D97-AF65-F5344CB8AC3E}">
        <p14:creationId xmlns:p14="http://schemas.microsoft.com/office/powerpoint/2010/main" val="2276241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8056D-9A36-FD5C-DF9F-C968F8B38C3C}"/>
              </a:ext>
            </a:extLst>
          </p:cNvPr>
          <p:cNvSpPr>
            <a:spLocks noGrp="1"/>
          </p:cNvSpPr>
          <p:nvPr>
            <p:ph type="title"/>
          </p:nvPr>
        </p:nvSpPr>
        <p:spPr/>
        <p:txBody>
          <a:bodyPr/>
          <a:lstStyle/>
          <a:p>
            <a:r>
              <a:rPr lang="en-US" dirty="0"/>
              <a:t>Future directions: The Child as a Hacker</a:t>
            </a:r>
            <a:endParaRPr lang="en-DE" dirty="0"/>
          </a:p>
        </p:txBody>
      </p:sp>
      <p:sp>
        <p:nvSpPr>
          <p:cNvPr id="3" name="Content Placeholder 2">
            <a:extLst>
              <a:ext uri="{FF2B5EF4-FFF2-40B4-BE49-F238E27FC236}">
                <a16:creationId xmlns:a16="http://schemas.microsoft.com/office/drawing/2014/main" id="{9DEC7106-5007-B819-D7A9-28D948CB1DF3}"/>
              </a:ext>
            </a:extLst>
          </p:cNvPr>
          <p:cNvSpPr>
            <a:spLocks noGrp="1"/>
          </p:cNvSpPr>
          <p:nvPr>
            <p:ph idx="1"/>
          </p:nvPr>
        </p:nvSpPr>
        <p:spPr>
          <a:xfrm>
            <a:off x="630162" y="1820938"/>
            <a:ext cx="10928048" cy="4773386"/>
          </a:xfrm>
        </p:spPr>
        <p:txBody>
          <a:bodyPr>
            <a:normAutofit/>
          </a:bodyPr>
          <a:lstStyle/>
          <a:p>
            <a:r>
              <a:rPr lang="en-US" sz="1600" b="1" dirty="0"/>
              <a:t>How might traditional accounts of cognitive development be usefully reinterpreted through the lens of hacking?</a:t>
            </a:r>
            <a:r>
              <a:rPr lang="en-US" sz="1600" dirty="0"/>
              <a:t> How can core knowledge be mapped to an initial codebase? How can domain-specific knowledge be modeled as code libraries? What chains of revisions develop these libraries? How do libraries interact with each other? </a:t>
            </a:r>
            <a:r>
              <a:rPr lang="en-US" sz="1600" b="1" dirty="0"/>
              <a:t>Which hacking techniques are attested in children and when do they appear?</a:t>
            </a:r>
            <a:r>
              <a:rPr lang="en-US" sz="1600" dirty="0"/>
              <a:t> Which values? How can individual learning episodes be interpreted as improving code? </a:t>
            </a:r>
          </a:p>
          <a:p>
            <a:r>
              <a:rPr lang="en-US" sz="1600" dirty="0"/>
              <a:t>What are children’s algorithmic abilities? How do they learn in the absence of new data? What aspects of learning are data-insensitive? How do they extract information from richly structured data? What kinds of nonlocal transformations do we see? Do children ever find more complex theories before finding simpler ones? </a:t>
            </a:r>
            <a:r>
              <a:rPr lang="en-US" sz="1600" b="1" dirty="0"/>
              <a:t>How do children move around the immense space of computationally expressive hypotheses?</a:t>
            </a:r>
            <a:r>
              <a:rPr lang="en-US" sz="1600" dirty="0"/>
              <a:t> </a:t>
            </a:r>
          </a:p>
          <a:p>
            <a:r>
              <a:rPr lang="en-US" sz="1600" b="1" dirty="0"/>
              <a:t>How do humans program?</a:t>
            </a:r>
            <a:r>
              <a:rPr lang="en-US" sz="1600" dirty="0"/>
              <a:t> What techniques do they use? What do they value in good code? How do they search the space of programs? Does the use of many techniques make search more effective? </a:t>
            </a:r>
          </a:p>
          <a:p>
            <a:r>
              <a:rPr lang="en-US" sz="1600" dirty="0"/>
              <a:t>How can the discoveries of computer science best inform models of human cognition? For example, what remains to be learned about human cognition from the study of compilers, type systems, or databases? How can we use the vocabulary of programming and programming languages to more precisely characterize the representational resources supporting human cognition? </a:t>
            </a:r>
            <a:r>
              <a:rPr lang="en-US" sz="1600" b="1" dirty="0"/>
              <a:t>Are things like variable binding, symbolic pattern matching, or continuations cognitively primitive?</a:t>
            </a:r>
            <a:r>
              <a:rPr lang="en-US" sz="1600" dirty="0"/>
              <a:t> If so, are they generally available or used only for specific domains? How does the mind integrate symbolic/discrete and statistical/continuous information during learning? What kinds of goals do children have in learning? What improvements do they inspire? How do they move around the space of goals? What data structures does this movement suggest for goal management?</a:t>
            </a:r>
            <a:endParaRPr lang="en-DE" sz="1600" dirty="0"/>
          </a:p>
        </p:txBody>
      </p:sp>
    </p:spTree>
    <p:extLst>
      <p:ext uri="{BB962C8B-B14F-4D97-AF65-F5344CB8AC3E}">
        <p14:creationId xmlns:p14="http://schemas.microsoft.com/office/powerpoint/2010/main" val="1777126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BC766-0E00-7A7F-5339-A070CC7C62ED}"/>
              </a:ext>
            </a:extLst>
          </p:cNvPr>
          <p:cNvSpPr>
            <a:spLocks noGrp="1"/>
          </p:cNvSpPr>
          <p:nvPr>
            <p:ph type="title"/>
          </p:nvPr>
        </p:nvSpPr>
        <p:spPr/>
        <p:txBody>
          <a:bodyPr/>
          <a:lstStyle/>
          <a:p>
            <a:r>
              <a:rPr lang="en-US" dirty="0"/>
              <a:t>Where are we?</a:t>
            </a:r>
            <a:endParaRPr lang="en-DE" dirty="0"/>
          </a:p>
        </p:txBody>
      </p:sp>
      <p:sp>
        <p:nvSpPr>
          <p:cNvPr id="3" name="Content Placeholder 2">
            <a:extLst>
              <a:ext uri="{FF2B5EF4-FFF2-40B4-BE49-F238E27FC236}">
                <a16:creationId xmlns:a16="http://schemas.microsoft.com/office/drawing/2014/main" id="{279A4C82-9E9E-0718-D243-CB0B5ABAF74E}"/>
              </a:ext>
            </a:extLst>
          </p:cNvPr>
          <p:cNvSpPr>
            <a:spLocks noGrp="1"/>
          </p:cNvSpPr>
          <p:nvPr>
            <p:ph idx="1"/>
          </p:nvPr>
        </p:nvSpPr>
        <p:spPr/>
        <p:txBody>
          <a:bodyPr/>
          <a:lstStyle/>
          <a:p>
            <a:r>
              <a:rPr lang="en-US" dirty="0"/>
              <a:t>We have finally reached the last week!</a:t>
            </a:r>
          </a:p>
          <a:p>
            <a:r>
              <a:rPr lang="en-US" dirty="0"/>
              <a:t>We have covered quite a lot of stuff:</a:t>
            </a:r>
          </a:p>
          <a:p>
            <a:pPr lvl="1"/>
            <a:r>
              <a:rPr lang="en-US" dirty="0"/>
              <a:t>The philosophical background on the Language of Thought (Fodor)</a:t>
            </a:r>
          </a:p>
          <a:p>
            <a:pPr lvl="1"/>
            <a:r>
              <a:rPr lang="en-US" dirty="0"/>
              <a:t>Some technical background</a:t>
            </a:r>
          </a:p>
          <a:p>
            <a:pPr lvl="2"/>
            <a:r>
              <a:rPr lang="en-US" dirty="0"/>
              <a:t>Formal grammars</a:t>
            </a:r>
          </a:p>
          <a:p>
            <a:pPr lvl="2"/>
            <a:r>
              <a:rPr lang="en-US" dirty="0"/>
              <a:t>Compositional semantics with lambda calculus</a:t>
            </a:r>
          </a:p>
          <a:p>
            <a:pPr lvl="2"/>
            <a:r>
              <a:rPr lang="en-US" dirty="0"/>
              <a:t>Bayesian inference and MCMC for approximating a posterior</a:t>
            </a:r>
          </a:p>
          <a:p>
            <a:pPr lvl="1"/>
            <a:r>
              <a:rPr lang="en-US" dirty="0"/>
              <a:t>The </a:t>
            </a:r>
            <a:r>
              <a:rPr lang="en-US" i="1" dirty="0"/>
              <a:t>probabilistic</a:t>
            </a:r>
            <a:r>
              <a:rPr lang="en-US" dirty="0"/>
              <a:t> Language of Thought</a:t>
            </a:r>
          </a:p>
          <a:p>
            <a:pPr lvl="1"/>
            <a:r>
              <a:rPr lang="en-US" dirty="0"/>
              <a:t>The LOTlib3 library</a:t>
            </a:r>
          </a:p>
          <a:p>
            <a:pPr lvl="1"/>
            <a:r>
              <a:rPr lang="en-US" dirty="0"/>
              <a:t>Some applications to various conceptual domains</a:t>
            </a:r>
          </a:p>
          <a:p>
            <a:endParaRPr lang="en-DE" dirty="0"/>
          </a:p>
        </p:txBody>
      </p:sp>
    </p:spTree>
    <p:extLst>
      <p:ext uri="{BB962C8B-B14F-4D97-AF65-F5344CB8AC3E}">
        <p14:creationId xmlns:p14="http://schemas.microsoft.com/office/powerpoint/2010/main" val="562216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334A6-FECD-678B-5A12-182D2AFA128C}"/>
              </a:ext>
            </a:extLst>
          </p:cNvPr>
          <p:cNvSpPr>
            <a:spLocks noGrp="1"/>
          </p:cNvSpPr>
          <p:nvPr>
            <p:ph type="title"/>
          </p:nvPr>
        </p:nvSpPr>
        <p:spPr/>
        <p:txBody>
          <a:bodyPr/>
          <a:lstStyle/>
          <a:p>
            <a:r>
              <a:rPr lang="en-US" dirty="0"/>
              <a:t>The end!</a:t>
            </a:r>
            <a:endParaRPr lang="en-DE" dirty="0"/>
          </a:p>
        </p:txBody>
      </p:sp>
      <p:sp>
        <p:nvSpPr>
          <p:cNvPr id="3" name="Content Placeholder 2">
            <a:extLst>
              <a:ext uri="{FF2B5EF4-FFF2-40B4-BE49-F238E27FC236}">
                <a16:creationId xmlns:a16="http://schemas.microsoft.com/office/drawing/2014/main" id="{3E7ABF1C-634E-2115-B687-A677C81E4FD1}"/>
              </a:ext>
            </a:extLst>
          </p:cNvPr>
          <p:cNvSpPr>
            <a:spLocks noGrp="1"/>
          </p:cNvSpPr>
          <p:nvPr>
            <p:ph idx="1"/>
          </p:nvPr>
        </p:nvSpPr>
        <p:spPr/>
        <p:txBody>
          <a:bodyPr/>
          <a:lstStyle/>
          <a:p>
            <a:r>
              <a:rPr lang="en-US" dirty="0"/>
              <a:t>And that’s it for the lectures this course folks!</a:t>
            </a:r>
          </a:p>
          <a:p>
            <a:r>
              <a:rPr lang="en-US" dirty="0"/>
              <a:t>Let me know when you want to discuss topics for the final project.</a:t>
            </a:r>
          </a:p>
          <a:p>
            <a:pPr lvl="1"/>
            <a:r>
              <a:rPr lang="en-US" dirty="0"/>
              <a:t>I’ll be out of Tubingen until the end of August</a:t>
            </a:r>
          </a:p>
          <a:p>
            <a:r>
              <a:rPr lang="en-US" dirty="0"/>
              <a:t>I’ll still see you on Wednesday</a:t>
            </a:r>
          </a:p>
          <a:p>
            <a:pPr lvl="1"/>
            <a:r>
              <a:rPr lang="en-US" dirty="0"/>
              <a:t>We’ll implement another model from scratch</a:t>
            </a:r>
          </a:p>
          <a:p>
            <a:r>
              <a:rPr lang="en-US" dirty="0"/>
              <a:t>Any questions?</a:t>
            </a:r>
          </a:p>
          <a:p>
            <a:r>
              <a:rPr lang="en-US" dirty="0"/>
              <a:t>I was asked to let you write evaluations during </a:t>
            </a:r>
            <a:r>
              <a:rPr lang="en-US"/>
              <a:t>class time</a:t>
            </a:r>
            <a:endParaRPr lang="en-DE" dirty="0"/>
          </a:p>
        </p:txBody>
      </p:sp>
    </p:spTree>
    <p:extLst>
      <p:ext uri="{BB962C8B-B14F-4D97-AF65-F5344CB8AC3E}">
        <p14:creationId xmlns:p14="http://schemas.microsoft.com/office/powerpoint/2010/main" val="153621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BC766-0E00-7A7F-5339-A070CC7C62ED}"/>
              </a:ext>
            </a:extLst>
          </p:cNvPr>
          <p:cNvSpPr>
            <a:spLocks noGrp="1"/>
          </p:cNvSpPr>
          <p:nvPr>
            <p:ph type="title"/>
          </p:nvPr>
        </p:nvSpPr>
        <p:spPr/>
        <p:txBody>
          <a:bodyPr/>
          <a:lstStyle/>
          <a:p>
            <a:r>
              <a:rPr lang="en-US" dirty="0"/>
              <a:t>Where are we?</a:t>
            </a:r>
            <a:endParaRPr lang="en-DE" dirty="0"/>
          </a:p>
        </p:txBody>
      </p:sp>
      <p:sp>
        <p:nvSpPr>
          <p:cNvPr id="3" name="Content Placeholder 2">
            <a:extLst>
              <a:ext uri="{FF2B5EF4-FFF2-40B4-BE49-F238E27FC236}">
                <a16:creationId xmlns:a16="http://schemas.microsoft.com/office/drawing/2014/main" id="{279A4C82-9E9E-0718-D243-CB0B5ABAF74E}"/>
              </a:ext>
            </a:extLst>
          </p:cNvPr>
          <p:cNvSpPr>
            <a:spLocks noGrp="1"/>
          </p:cNvSpPr>
          <p:nvPr>
            <p:ph idx="1"/>
          </p:nvPr>
        </p:nvSpPr>
        <p:spPr/>
        <p:txBody>
          <a:bodyPr/>
          <a:lstStyle/>
          <a:p>
            <a:r>
              <a:rPr lang="en-US" dirty="0"/>
              <a:t>Today let’s have a look at two things:</a:t>
            </a:r>
          </a:p>
          <a:p>
            <a:pPr lvl="1"/>
            <a:r>
              <a:rPr lang="en-US" dirty="0"/>
              <a:t>What the state of the art is (</a:t>
            </a:r>
            <a:r>
              <a:rPr lang="en-US" dirty="0" err="1"/>
              <a:t>DreamCoder</a:t>
            </a:r>
            <a:r>
              <a:rPr lang="en-US" dirty="0"/>
              <a:t>)</a:t>
            </a:r>
          </a:p>
          <a:p>
            <a:pPr lvl="1"/>
            <a:r>
              <a:rPr lang="en-US" dirty="0"/>
              <a:t>Where the people in the field see it going (The Child as a Hacker)</a:t>
            </a:r>
          </a:p>
          <a:p>
            <a:r>
              <a:rPr lang="en-US" dirty="0"/>
              <a:t>In the lab this week we will again write together a little inference script for a conceptual domain</a:t>
            </a:r>
          </a:p>
          <a:p>
            <a:pPr lvl="1"/>
            <a:r>
              <a:rPr lang="en-US" dirty="0"/>
              <a:t>I was thinking we could do a little model to fit a function with some simple operations</a:t>
            </a:r>
          </a:p>
          <a:p>
            <a:pPr lvl="1"/>
            <a:r>
              <a:rPr lang="en-US" dirty="0"/>
              <a:t>So we might get some input-output combos ( [0, 0.3], [0.4, -0.1], … ) and we have to infer an expression that encodes them (e.g., y = log(x)-2)</a:t>
            </a:r>
          </a:p>
          <a:p>
            <a:endParaRPr lang="en-DE" dirty="0"/>
          </a:p>
        </p:txBody>
      </p:sp>
    </p:spTree>
    <p:extLst>
      <p:ext uri="{BB962C8B-B14F-4D97-AF65-F5344CB8AC3E}">
        <p14:creationId xmlns:p14="http://schemas.microsoft.com/office/powerpoint/2010/main" val="2292302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2D590-B7E5-0073-EF5F-E7C1041709B5}"/>
              </a:ext>
            </a:extLst>
          </p:cNvPr>
          <p:cNvSpPr>
            <a:spLocks noGrp="1"/>
          </p:cNvSpPr>
          <p:nvPr>
            <p:ph type="title"/>
          </p:nvPr>
        </p:nvSpPr>
        <p:spPr/>
        <p:txBody>
          <a:bodyPr/>
          <a:lstStyle/>
          <a:p>
            <a:r>
              <a:rPr lang="en-US" dirty="0" err="1"/>
              <a:t>DreamCoder</a:t>
            </a:r>
            <a:r>
              <a:rPr lang="en-US" dirty="0"/>
              <a:t>: The general idea</a:t>
            </a:r>
            <a:endParaRPr lang="en-DE" dirty="0"/>
          </a:p>
        </p:txBody>
      </p:sp>
      <p:sp>
        <p:nvSpPr>
          <p:cNvPr id="3" name="Content Placeholder 2">
            <a:extLst>
              <a:ext uri="{FF2B5EF4-FFF2-40B4-BE49-F238E27FC236}">
                <a16:creationId xmlns:a16="http://schemas.microsoft.com/office/drawing/2014/main" id="{27A9B4E8-810B-3D62-5143-F72B262720EB}"/>
              </a:ext>
            </a:extLst>
          </p:cNvPr>
          <p:cNvSpPr>
            <a:spLocks noGrp="1"/>
          </p:cNvSpPr>
          <p:nvPr>
            <p:ph idx="1"/>
          </p:nvPr>
        </p:nvSpPr>
        <p:spPr/>
        <p:txBody>
          <a:bodyPr/>
          <a:lstStyle/>
          <a:p>
            <a:r>
              <a:rPr lang="en-US" dirty="0"/>
              <a:t>The problem: Program Induction / </a:t>
            </a:r>
            <a:r>
              <a:rPr lang="en-US" dirty="0" err="1"/>
              <a:t>pLoT</a:t>
            </a:r>
            <a:r>
              <a:rPr lang="en-US" dirty="0"/>
              <a:t> is not </a:t>
            </a:r>
            <a:r>
              <a:rPr lang="en-US" i="1" dirty="0"/>
              <a:t>scalable</a:t>
            </a:r>
            <a:r>
              <a:rPr lang="en-US" dirty="0"/>
              <a:t> compared to neural network systems!</a:t>
            </a:r>
          </a:p>
          <a:p>
            <a:r>
              <a:rPr lang="en-US" dirty="0"/>
              <a:t>Why do you think that is?</a:t>
            </a:r>
          </a:p>
          <a:p>
            <a:r>
              <a:rPr lang="en-US" dirty="0"/>
              <a:t>Program Induction systems need to start with a </a:t>
            </a:r>
            <a:r>
              <a:rPr lang="en-US" i="1" dirty="0"/>
              <a:t>domain specific</a:t>
            </a:r>
            <a:r>
              <a:rPr lang="en-US" dirty="0"/>
              <a:t> language.</a:t>
            </a:r>
          </a:p>
          <a:p>
            <a:pPr lvl="1"/>
            <a:r>
              <a:rPr lang="en-US" dirty="0"/>
              <a:t>This is partially because if we start with domain general primitives the programs we need to solve practical problems become so long that they can’t be inferred</a:t>
            </a:r>
          </a:p>
          <a:p>
            <a:r>
              <a:rPr lang="en-US" dirty="0"/>
              <a:t>Combinatorial /discrete nature of the search space</a:t>
            </a:r>
          </a:p>
          <a:p>
            <a:pPr lvl="1"/>
            <a:r>
              <a:rPr lang="en-US" dirty="0"/>
              <a:t>The space of programs isn’t continuous, so we can’t use our best algorithms (e.g., gradient descent or Hamiltonian monte </a:t>
            </a:r>
            <a:r>
              <a:rPr lang="en-US" dirty="0" err="1"/>
              <a:t>carlo</a:t>
            </a:r>
            <a:r>
              <a:rPr lang="en-US" dirty="0"/>
              <a:t>)</a:t>
            </a:r>
          </a:p>
          <a:p>
            <a:r>
              <a:rPr lang="en-US" dirty="0" err="1"/>
              <a:t>DreamCoder</a:t>
            </a:r>
            <a:r>
              <a:rPr lang="en-US" dirty="0"/>
              <a:t> attempts to solve both of these problems!</a:t>
            </a:r>
          </a:p>
          <a:p>
            <a:pPr lvl="1"/>
            <a:endParaRPr lang="en-US" dirty="0"/>
          </a:p>
          <a:p>
            <a:pPr lvl="1"/>
            <a:endParaRPr lang="en-DE" dirty="0"/>
          </a:p>
        </p:txBody>
      </p:sp>
    </p:spTree>
    <p:extLst>
      <p:ext uri="{BB962C8B-B14F-4D97-AF65-F5344CB8AC3E}">
        <p14:creationId xmlns:p14="http://schemas.microsoft.com/office/powerpoint/2010/main" val="277561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2D590-B7E5-0073-EF5F-E7C1041709B5}"/>
              </a:ext>
            </a:extLst>
          </p:cNvPr>
          <p:cNvSpPr>
            <a:spLocks noGrp="1"/>
          </p:cNvSpPr>
          <p:nvPr>
            <p:ph type="title"/>
          </p:nvPr>
        </p:nvSpPr>
        <p:spPr/>
        <p:txBody>
          <a:bodyPr/>
          <a:lstStyle/>
          <a:p>
            <a:r>
              <a:rPr lang="en-US" dirty="0" err="1"/>
              <a:t>DreamCoder</a:t>
            </a:r>
            <a:r>
              <a:rPr lang="en-US" dirty="0"/>
              <a:t>: The general idea</a:t>
            </a:r>
            <a:endParaRPr lang="en-DE" dirty="0"/>
          </a:p>
        </p:txBody>
      </p:sp>
      <p:sp>
        <p:nvSpPr>
          <p:cNvPr id="3" name="Content Placeholder 2">
            <a:extLst>
              <a:ext uri="{FF2B5EF4-FFF2-40B4-BE49-F238E27FC236}">
                <a16:creationId xmlns:a16="http://schemas.microsoft.com/office/drawing/2014/main" id="{27A9B4E8-810B-3D62-5143-F72B262720EB}"/>
              </a:ext>
            </a:extLst>
          </p:cNvPr>
          <p:cNvSpPr>
            <a:spLocks noGrp="1"/>
          </p:cNvSpPr>
          <p:nvPr>
            <p:ph idx="1"/>
          </p:nvPr>
        </p:nvSpPr>
        <p:spPr/>
        <p:txBody>
          <a:bodyPr/>
          <a:lstStyle/>
          <a:p>
            <a:pPr marL="0" indent="0">
              <a:buNone/>
            </a:pPr>
            <a:r>
              <a:rPr lang="en-US" dirty="0"/>
              <a:t>Two related ideas:</a:t>
            </a:r>
          </a:p>
          <a:p>
            <a:r>
              <a:rPr lang="en-US" dirty="0"/>
              <a:t>Instead of a fixed list of primitives, </a:t>
            </a:r>
            <a:r>
              <a:rPr lang="en-US" i="1" dirty="0"/>
              <a:t>grow</a:t>
            </a:r>
            <a:r>
              <a:rPr lang="en-US" dirty="0"/>
              <a:t> new concepts, so that the inferred programs are shorter!	</a:t>
            </a:r>
          </a:p>
          <a:p>
            <a:pPr lvl="1"/>
            <a:r>
              <a:rPr lang="en-US" dirty="0"/>
              <a:t>This library of new learned concepts will depend on the specific domain, so that </a:t>
            </a:r>
            <a:r>
              <a:rPr lang="en-US" dirty="0" err="1"/>
              <a:t>DreamCoder</a:t>
            </a:r>
            <a:r>
              <a:rPr lang="en-US" dirty="0"/>
              <a:t> </a:t>
            </a:r>
            <a:r>
              <a:rPr lang="en-US" i="1" dirty="0"/>
              <a:t>grows </a:t>
            </a:r>
            <a:r>
              <a:rPr lang="en-US" dirty="0"/>
              <a:t>a domain-specific language.</a:t>
            </a:r>
          </a:p>
          <a:p>
            <a:r>
              <a:rPr lang="en-US" dirty="0"/>
              <a:t>Learn </a:t>
            </a:r>
            <a:r>
              <a:rPr lang="en-US" i="1" dirty="0"/>
              <a:t>implicit procedural knowledge</a:t>
            </a:r>
            <a:endParaRPr lang="en-US" dirty="0"/>
          </a:p>
          <a:p>
            <a:pPr lvl="1"/>
            <a:r>
              <a:rPr lang="en-US" dirty="0"/>
              <a:t>This means that observing the object to be inferred gives us some ideas about which concepts we are going to need and how</a:t>
            </a:r>
          </a:p>
          <a:p>
            <a:pPr lvl="1"/>
            <a:r>
              <a:rPr lang="en-US" dirty="0"/>
              <a:t>This is what we do when we actual program, and it relies on </a:t>
            </a:r>
            <a:r>
              <a:rPr lang="en-US" i="1" dirty="0"/>
              <a:t>intuition</a:t>
            </a:r>
            <a:r>
              <a:rPr lang="en-US" dirty="0"/>
              <a:t>, and so the most natural way is to use a neural networks that goes from the data to the probability of each substitution rule!</a:t>
            </a:r>
          </a:p>
          <a:p>
            <a:pPr lvl="1"/>
            <a:endParaRPr lang="en-DE" dirty="0"/>
          </a:p>
        </p:txBody>
      </p:sp>
    </p:spTree>
    <p:extLst>
      <p:ext uri="{BB962C8B-B14F-4D97-AF65-F5344CB8AC3E}">
        <p14:creationId xmlns:p14="http://schemas.microsoft.com/office/powerpoint/2010/main" val="4265350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2D590-B7E5-0073-EF5F-E7C1041709B5}"/>
              </a:ext>
            </a:extLst>
          </p:cNvPr>
          <p:cNvSpPr>
            <a:spLocks noGrp="1"/>
          </p:cNvSpPr>
          <p:nvPr>
            <p:ph type="title"/>
          </p:nvPr>
        </p:nvSpPr>
        <p:spPr/>
        <p:txBody>
          <a:bodyPr/>
          <a:lstStyle/>
          <a:p>
            <a:r>
              <a:rPr lang="en-US" dirty="0" err="1"/>
              <a:t>DreamCoder</a:t>
            </a:r>
            <a:r>
              <a:rPr lang="en-US" dirty="0"/>
              <a:t>: Learning</a:t>
            </a:r>
            <a:endParaRPr lang="en-DE" dirty="0"/>
          </a:p>
        </p:txBody>
      </p:sp>
      <p:sp>
        <p:nvSpPr>
          <p:cNvPr id="3" name="Content Placeholder 2">
            <a:extLst>
              <a:ext uri="{FF2B5EF4-FFF2-40B4-BE49-F238E27FC236}">
                <a16:creationId xmlns:a16="http://schemas.microsoft.com/office/drawing/2014/main" id="{27A9B4E8-810B-3D62-5143-F72B262720EB}"/>
              </a:ext>
            </a:extLst>
          </p:cNvPr>
          <p:cNvSpPr>
            <a:spLocks noGrp="1"/>
          </p:cNvSpPr>
          <p:nvPr>
            <p:ph idx="1"/>
          </p:nvPr>
        </p:nvSpPr>
        <p:spPr>
          <a:xfrm>
            <a:off x="722086" y="2580368"/>
            <a:ext cx="4420810" cy="3394680"/>
          </a:xfrm>
        </p:spPr>
        <p:txBody>
          <a:bodyPr/>
          <a:lstStyle/>
          <a:p>
            <a:r>
              <a:rPr lang="en-US" dirty="0"/>
              <a:t>Various things need to be done:</a:t>
            </a:r>
          </a:p>
          <a:p>
            <a:pPr lvl="1"/>
            <a:r>
              <a:rPr lang="en-US" dirty="0"/>
              <a:t>How do we grow new concepts?</a:t>
            </a:r>
          </a:p>
          <a:p>
            <a:pPr lvl="1"/>
            <a:r>
              <a:rPr lang="en-US" dirty="0"/>
              <a:t>How and when is the ANN trained?</a:t>
            </a:r>
          </a:p>
          <a:p>
            <a:r>
              <a:rPr lang="en-US" dirty="0"/>
              <a:t>Solution: Wake/Sleep Program Learning</a:t>
            </a:r>
            <a:endParaRPr lang="en-DE" dirty="0"/>
          </a:p>
        </p:txBody>
      </p:sp>
      <p:pic>
        <p:nvPicPr>
          <p:cNvPr id="5" name="Picture 4">
            <a:extLst>
              <a:ext uri="{FF2B5EF4-FFF2-40B4-BE49-F238E27FC236}">
                <a16:creationId xmlns:a16="http://schemas.microsoft.com/office/drawing/2014/main" id="{BC9D776B-670E-3674-B450-2DF4089080BF}"/>
              </a:ext>
            </a:extLst>
          </p:cNvPr>
          <p:cNvPicPr>
            <a:picLocks noChangeAspect="1"/>
          </p:cNvPicPr>
          <p:nvPr/>
        </p:nvPicPr>
        <p:blipFill rotWithShape="1">
          <a:blip r:embed="rId2"/>
          <a:srcRect t="2985"/>
          <a:stretch/>
        </p:blipFill>
        <p:spPr>
          <a:xfrm>
            <a:off x="5187902" y="1388532"/>
            <a:ext cx="6683319" cy="5378539"/>
          </a:xfrm>
          <a:prstGeom prst="rect">
            <a:avLst/>
          </a:prstGeom>
        </p:spPr>
      </p:pic>
    </p:spTree>
    <p:extLst>
      <p:ext uri="{BB962C8B-B14F-4D97-AF65-F5344CB8AC3E}">
        <p14:creationId xmlns:p14="http://schemas.microsoft.com/office/powerpoint/2010/main" val="3160477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0E5B3-686A-E2CC-4E86-2D4D298065D3}"/>
              </a:ext>
            </a:extLst>
          </p:cNvPr>
          <p:cNvSpPr>
            <a:spLocks noGrp="1"/>
          </p:cNvSpPr>
          <p:nvPr>
            <p:ph type="title"/>
          </p:nvPr>
        </p:nvSpPr>
        <p:spPr/>
        <p:txBody>
          <a:bodyPr/>
          <a:lstStyle/>
          <a:p>
            <a:r>
              <a:rPr lang="en-US" dirty="0" err="1"/>
              <a:t>DreamCoder</a:t>
            </a:r>
            <a:r>
              <a:rPr lang="en-US" dirty="0"/>
              <a:t>: Results</a:t>
            </a:r>
            <a:endParaRPr lang="en-DE" dirty="0"/>
          </a:p>
        </p:txBody>
      </p:sp>
      <p:sp>
        <p:nvSpPr>
          <p:cNvPr id="3" name="Content Placeholder 2">
            <a:extLst>
              <a:ext uri="{FF2B5EF4-FFF2-40B4-BE49-F238E27FC236}">
                <a16:creationId xmlns:a16="http://schemas.microsoft.com/office/drawing/2014/main" id="{6E8CA0FB-0605-EE91-36B5-8FA83E60E794}"/>
              </a:ext>
            </a:extLst>
          </p:cNvPr>
          <p:cNvSpPr>
            <a:spLocks noGrp="1"/>
          </p:cNvSpPr>
          <p:nvPr>
            <p:ph idx="1"/>
          </p:nvPr>
        </p:nvSpPr>
        <p:spPr/>
        <p:txBody>
          <a:bodyPr>
            <a:normAutofit fontScale="92500"/>
          </a:bodyPr>
          <a:lstStyle/>
          <a:p>
            <a:r>
              <a:rPr lang="en-US" dirty="0"/>
              <a:t>First test. Two classic domains: List processing and text editing (218 problems)</a:t>
            </a:r>
          </a:p>
          <a:p>
            <a:pPr lvl="1"/>
            <a:r>
              <a:rPr lang="en-US" dirty="0"/>
              <a:t>In both domains, the program defines a function </a:t>
            </a:r>
          </a:p>
          <a:p>
            <a:pPr lvl="1"/>
            <a:r>
              <a:rPr lang="en-US" dirty="0" err="1"/>
              <a:t>DreamCoder</a:t>
            </a:r>
            <a:r>
              <a:rPr lang="en-US" dirty="0"/>
              <a:t> starts with a domain-general functional basis</a:t>
            </a:r>
          </a:p>
          <a:p>
            <a:r>
              <a:rPr lang="en-US" dirty="0"/>
              <a:t>Each round of abstraction built on concepts discovered in earlier sleep cycles</a:t>
            </a:r>
          </a:p>
          <a:p>
            <a:pPr lvl="1"/>
            <a:r>
              <a:rPr lang="en-US" dirty="0"/>
              <a:t>E.g., first learns filter, then uses it to learn to take the maximum element of a list, then uses that routine to learn a new library routine for extracting the nth largest element of a list, which it finally uses to sort lists of numbers</a:t>
            </a:r>
          </a:p>
          <a:p>
            <a:r>
              <a:rPr lang="en-US" dirty="0" err="1"/>
              <a:t>DreamCoder</a:t>
            </a:r>
            <a:r>
              <a:rPr lang="en-US" dirty="0"/>
              <a:t> solves 84.3% of the problems with 1 hour &amp; 8 CPUs per problem. </a:t>
            </a:r>
          </a:p>
          <a:p>
            <a:pPr lvl="1"/>
            <a:r>
              <a:rPr lang="en-US" dirty="0"/>
              <a:t>The best-performing synthesizer in this competition (CVC4) solved 82.4% of the problems. </a:t>
            </a:r>
          </a:p>
          <a:p>
            <a:pPr lvl="1"/>
            <a:r>
              <a:rPr lang="en-US" dirty="0"/>
              <a:t>CVC4 had a </a:t>
            </a:r>
            <a:r>
              <a:rPr lang="en-US" i="1" dirty="0"/>
              <a:t>different </a:t>
            </a:r>
            <a:r>
              <a:rPr lang="en-US" dirty="0"/>
              <a:t>hand-engineered library of primitives for each text editing problem!</a:t>
            </a:r>
            <a:endParaRPr lang="en-DE" dirty="0"/>
          </a:p>
        </p:txBody>
      </p:sp>
    </p:spTree>
    <p:extLst>
      <p:ext uri="{BB962C8B-B14F-4D97-AF65-F5344CB8AC3E}">
        <p14:creationId xmlns:p14="http://schemas.microsoft.com/office/powerpoint/2010/main" val="854228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0E5B3-686A-E2CC-4E86-2D4D298065D3}"/>
              </a:ext>
            </a:extLst>
          </p:cNvPr>
          <p:cNvSpPr>
            <a:spLocks noGrp="1"/>
          </p:cNvSpPr>
          <p:nvPr>
            <p:ph type="title"/>
          </p:nvPr>
        </p:nvSpPr>
        <p:spPr/>
        <p:txBody>
          <a:bodyPr/>
          <a:lstStyle/>
          <a:p>
            <a:r>
              <a:rPr lang="en-US" dirty="0" err="1"/>
              <a:t>DreamCoder</a:t>
            </a:r>
            <a:r>
              <a:rPr lang="en-US" dirty="0"/>
              <a:t>: Results</a:t>
            </a:r>
            <a:endParaRPr lang="en-DE" dirty="0"/>
          </a:p>
        </p:txBody>
      </p:sp>
      <p:sp>
        <p:nvSpPr>
          <p:cNvPr id="3" name="Content Placeholder 2">
            <a:extLst>
              <a:ext uri="{FF2B5EF4-FFF2-40B4-BE49-F238E27FC236}">
                <a16:creationId xmlns:a16="http://schemas.microsoft.com/office/drawing/2014/main" id="{6E8CA0FB-0605-EE91-36B5-8FA83E60E794}"/>
              </a:ext>
            </a:extLst>
          </p:cNvPr>
          <p:cNvSpPr>
            <a:spLocks noGrp="1"/>
          </p:cNvSpPr>
          <p:nvPr>
            <p:ph idx="1"/>
          </p:nvPr>
        </p:nvSpPr>
        <p:spPr>
          <a:xfrm>
            <a:off x="838200" y="1825625"/>
            <a:ext cx="10515600" cy="2910870"/>
          </a:xfrm>
        </p:spPr>
        <p:txBody>
          <a:bodyPr>
            <a:normAutofit fontScale="85000" lnSpcReduction="20000"/>
          </a:bodyPr>
          <a:lstStyle/>
          <a:p>
            <a:r>
              <a:rPr lang="en-US" dirty="0"/>
              <a:t>Second test. More creative domains: generating images, plans, and text.</a:t>
            </a:r>
          </a:p>
          <a:p>
            <a:r>
              <a:rPr lang="en-US" dirty="0"/>
              <a:t>Programs to learn (30 out of 160) for LOGO shapes task:</a:t>
            </a:r>
          </a:p>
          <a:p>
            <a:endParaRPr lang="en-US" dirty="0"/>
          </a:p>
          <a:p>
            <a:endParaRPr lang="en-US" dirty="0"/>
          </a:p>
          <a:p>
            <a:endParaRPr lang="en-US" dirty="0"/>
          </a:p>
          <a:p>
            <a:endParaRPr lang="en-US" dirty="0"/>
          </a:p>
          <a:p>
            <a:endParaRPr lang="en-US" dirty="0"/>
          </a:p>
          <a:p>
            <a:r>
              <a:rPr lang="en-US" dirty="0"/>
              <a:t>Some learned parametric ‘shape concepts’ and higher order function:</a:t>
            </a:r>
          </a:p>
          <a:p>
            <a:endParaRPr lang="en-DE" dirty="0"/>
          </a:p>
        </p:txBody>
      </p:sp>
      <p:pic>
        <p:nvPicPr>
          <p:cNvPr id="5" name="Picture 4">
            <a:extLst>
              <a:ext uri="{FF2B5EF4-FFF2-40B4-BE49-F238E27FC236}">
                <a16:creationId xmlns:a16="http://schemas.microsoft.com/office/drawing/2014/main" id="{8728F855-DC66-C02E-F722-B8EBF104C112}"/>
              </a:ext>
            </a:extLst>
          </p:cNvPr>
          <p:cNvPicPr>
            <a:picLocks noChangeAspect="1"/>
          </p:cNvPicPr>
          <p:nvPr/>
        </p:nvPicPr>
        <p:blipFill rotWithShape="1">
          <a:blip r:embed="rId2"/>
          <a:srcRect t="11848"/>
          <a:stretch/>
        </p:blipFill>
        <p:spPr>
          <a:xfrm>
            <a:off x="3459325" y="2651276"/>
            <a:ext cx="4823494" cy="1433978"/>
          </a:xfrm>
          <a:prstGeom prst="rect">
            <a:avLst/>
          </a:prstGeom>
        </p:spPr>
      </p:pic>
      <p:pic>
        <p:nvPicPr>
          <p:cNvPr id="7" name="Picture 6">
            <a:extLst>
              <a:ext uri="{FF2B5EF4-FFF2-40B4-BE49-F238E27FC236}">
                <a16:creationId xmlns:a16="http://schemas.microsoft.com/office/drawing/2014/main" id="{2EAB4BE5-A2C3-CE2E-79DA-4422B0E865F5}"/>
              </a:ext>
            </a:extLst>
          </p:cNvPr>
          <p:cNvPicPr>
            <a:picLocks noChangeAspect="1"/>
          </p:cNvPicPr>
          <p:nvPr/>
        </p:nvPicPr>
        <p:blipFill rotWithShape="1">
          <a:blip r:embed="rId3"/>
          <a:srcRect t="10595"/>
          <a:stretch/>
        </p:blipFill>
        <p:spPr>
          <a:xfrm>
            <a:off x="3459325" y="4780038"/>
            <a:ext cx="5107437" cy="1947095"/>
          </a:xfrm>
          <a:prstGeom prst="rect">
            <a:avLst/>
          </a:prstGeom>
        </p:spPr>
      </p:pic>
    </p:spTree>
    <p:extLst>
      <p:ext uri="{BB962C8B-B14F-4D97-AF65-F5344CB8AC3E}">
        <p14:creationId xmlns:p14="http://schemas.microsoft.com/office/powerpoint/2010/main" val="1090029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0E5B3-686A-E2CC-4E86-2D4D298065D3}"/>
              </a:ext>
            </a:extLst>
          </p:cNvPr>
          <p:cNvSpPr>
            <a:spLocks noGrp="1"/>
          </p:cNvSpPr>
          <p:nvPr>
            <p:ph type="title"/>
          </p:nvPr>
        </p:nvSpPr>
        <p:spPr/>
        <p:txBody>
          <a:bodyPr/>
          <a:lstStyle/>
          <a:p>
            <a:r>
              <a:rPr lang="en-US" dirty="0" err="1"/>
              <a:t>DreamCoder</a:t>
            </a:r>
            <a:r>
              <a:rPr lang="en-US" dirty="0"/>
              <a:t>: Results</a:t>
            </a:r>
            <a:endParaRPr lang="en-DE" dirty="0"/>
          </a:p>
        </p:txBody>
      </p:sp>
      <p:sp>
        <p:nvSpPr>
          <p:cNvPr id="3" name="Content Placeholder 2">
            <a:extLst>
              <a:ext uri="{FF2B5EF4-FFF2-40B4-BE49-F238E27FC236}">
                <a16:creationId xmlns:a16="http://schemas.microsoft.com/office/drawing/2014/main" id="{6E8CA0FB-0605-EE91-36B5-8FA83E60E794}"/>
              </a:ext>
            </a:extLst>
          </p:cNvPr>
          <p:cNvSpPr>
            <a:spLocks noGrp="1"/>
          </p:cNvSpPr>
          <p:nvPr>
            <p:ph idx="1"/>
          </p:nvPr>
        </p:nvSpPr>
        <p:spPr>
          <a:xfrm>
            <a:off x="838200" y="1825625"/>
            <a:ext cx="10515600" cy="2910870"/>
          </a:xfrm>
        </p:spPr>
        <p:txBody>
          <a:bodyPr>
            <a:normAutofit fontScale="85000" lnSpcReduction="20000"/>
          </a:bodyPr>
          <a:lstStyle/>
          <a:p>
            <a:r>
              <a:rPr lang="en-US" dirty="0"/>
              <a:t>Second test. More creative domains: generating images, plans, and text.</a:t>
            </a:r>
          </a:p>
          <a:p>
            <a:r>
              <a:rPr lang="en-US" dirty="0"/>
              <a:t>Programs to learn for towers building:</a:t>
            </a:r>
          </a:p>
          <a:p>
            <a:endParaRPr lang="en-US" dirty="0"/>
          </a:p>
          <a:p>
            <a:endParaRPr lang="en-US" dirty="0"/>
          </a:p>
          <a:p>
            <a:endParaRPr lang="en-US" dirty="0"/>
          </a:p>
          <a:p>
            <a:endParaRPr lang="en-US" dirty="0"/>
          </a:p>
          <a:p>
            <a:endParaRPr lang="en-US" dirty="0"/>
          </a:p>
          <a:p>
            <a:r>
              <a:rPr lang="en-US" dirty="0"/>
              <a:t>Some learned parametric ‘shape concepts’ and higher order function:</a:t>
            </a:r>
          </a:p>
          <a:p>
            <a:endParaRPr lang="en-DE" dirty="0"/>
          </a:p>
        </p:txBody>
      </p:sp>
      <p:pic>
        <p:nvPicPr>
          <p:cNvPr id="6" name="Picture 5">
            <a:extLst>
              <a:ext uri="{FF2B5EF4-FFF2-40B4-BE49-F238E27FC236}">
                <a16:creationId xmlns:a16="http://schemas.microsoft.com/office/drawing/2014/main" id="{8BD5ECDB-C909-C112-98BA-4104BC33BE13}"/>
              </a:ext>
            </a:extLst>
          </p:cNvPr>
          <p:cNvPicPr>
            <a:picLocks noChangeAspect="1"/>
          </p:cNvPicPr>
          <p:nvPr/>
        </p:nvPicPr>
        <p:blipFill>
          <a:blip r:embed="rId2"/>
          <a:stretch>
            <a:fillRect/>
          </a:stretch>
        </p:blipFill>
        <p:spPr>
          <a:xfrm>
            <a:off x="3898794" y="2539789"/>
            <a:ext cx="4228498" cy="1555870"/>
          </a:xfrm>
          <a:prstGeom prst="rect">
            <a:avLst/>
          </a:prstGeom>
        </p:spPr>
      </p:pic>
      <p:pic>
        <p:nvPicPr>
          <p:cNvPr id="9" name="Picture 8">
            <a:extLst>
              <a:ext uri="{FF2B5EF4-FFF2-40B4-BE49-F238E27FC236}">
                <a16:creationId xmlns:a16="http://schemas.microsoft.com/office/drawing/2014/main" id="{A43325DF-51B1-231C-4235-833EFA67144D}"/>
              </a:ext>
            </a:extLst>
          </p:cNvPr>
          <p:cNvPicPr>
            <a:picLocks noChangeAspect="1"/>
          </p:cNvPicPr>
          <p:nvPr/>
        </p:nvPicPr>
        <p:blipFill>
          <a:blip r:embed="rId3"/>
          <a:stretch>
            <a:fillRect/>
          </a:stretch>
        </p:blipFill>
        <p:spPr>
          <a:xfrm>
            <a:off x="3111476" y="4736495"/>
            <a:ext cx="5803133" cy="1684166"/>
          </a:xfrm>
          <a:prstGeom prst="rect">
            <a:avLst/>
          </a:prstGeom>
        </p:spPr>
      </p:pic>
    </p:spTree>
    <p:extLst>
      <p:ext uri="{BB962C8B-B14F-4D97-AF65-F5344CB8AC3E}">
        <p14:creationId xmlns:p14="http://schemas.microsoft.com/office/powerpoint/2010/main" val="1961771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1503</Words>
  <Application>Microsoft Office PowerPoint</Application>
  <PresentationFormat>Widescreen</PresentationFormat>
  <Paragraphs>117</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Georgia</vt:lpstr>
      <vt:lpstr>Office Theme</vt:lpstr>
      <vt:lpstr>Conclusions</vt:lpstr>
      <vt:lpstr>Where are we?</vt:lpstr>
      <vt:lpstr>Where are we?</vt:lpstr>
      <vt:lpstr>DreamCoder: The general idea</vt:lpstr>
      <vt:lpstr>DreamCoder: The general idea</vt:lpstr>
      <vt:lpstr>DreamCoder: Learning</vt:lpstr>
      <vt:lpstr>DreamCoder: Results</vt:lpstr>
      <vt:lpstr>DreamCoder: Results</vt:lpstr>
      <vt:lpstr>DreamCoder: Results</vt:lpstr>
      <vt:lpstr>DreamCoder: Results</vt:lpstr>
      <vt:lpstr>DreamCoder: Results</vt:lpstr>
      <vt:lpstr>DreamCoder: Results</vt:lpstr>
      <vt:lpstr>DreamCoder: Results</vt:lpstr>
      <vt:lpstr>DreamCoder: Results</vt:lpstr>
      <vt:lpstr>Future directions: The Child as a Hacker</vt:lpstr>
      <vt:lpstr>Future directions: The Child as a Hacker</vt:lpstr>
      <vt:lpstr>Future directions: The Child as a Hacker</vt:lpstr>
      <vt:lpstr>Future directions: The Child as a Hacker</vt:lpstr>
      <vt:lpstr>Future directions: The Child as a Hacker</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Fausto Carcassi</dc:creator>
  <cp:lastModifiedBy>carcassi fausto</cp:lastModifiedBy>
  <cp:revision>545</cp:revision>
  <dcterms:created xsi:type="dcterms:W3CDTF">2022-03-28T11:58:41Z</dcterms:created>
  <dcterms:modified xsi:type="dcterms:W3CDTF">2022-07-18T14:08:29Z</dcterms:modified>
</cp:coreProperties>
</file>