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2" r:id="rId3"/>
    <p:sldId id="280" r:id="rId4"/>
    <p:sldId id="279" r:id="rId5"/>
    <p:sldId id="296" r:id="rId6"/>
    <p:sldId id="283" r:id="rId7"/>
    <p:sldId id="289" r:id="rId8"/>
    <p:sldId id="297" r:id="rId9"/>
    <p:sldId id="303" r:id="rId10"/>
    <p:sldId id="284" r:id="rId11"/>
    <p:sldId id="290" r:id="rId12"/>
    <p:sldId id="293" r:id="rId13"/>
    <p:sldId id="287" r:id="rId14"/>
    <p:sldId id="285" r:id="rId15"/>
    <p:sldId id="298" r:id="rId16"/>
    <p:sldId id="294" r:id="rId17"/>
    <p:sldId id="300" r:id="rId18"/>
    <p:sldId id="301" r:id="rId19"/>
    <p:sldId id="299" r:id="rId20"/>
    <p:sldId id="295" r:id="rId21"/>
    <p:sldId id="291" r:id="rId2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3" y="149"/>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23/05/2022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23/05/2022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23/05/2022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ato.stanford.edu/entries/lambda-calculu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Interpreting grammars</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How to model compositional meaning</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A439-1C9E-4DC5-AA22-31AC6A3C0315}"/>
              </a:ext>
            </a:extLst>
          </p:cNvPr>
          <p:cNvSpPr>
            <a:spLocks noGrp="1"/>
          </p:cNvSpPr>
          <p:nvPr>
            <p:ph type="title"/>
          </p:nvPr>
        </p:nvSpPr>
        <p:spPr/>
        <p:txBody>
          <a:bodyPr/>
          <a:lstStyle/>
          <a:p>
            <a:r>
              <a:rPr lang="en-US" dirty="0"/>
              <a:t>Type theory</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56C89-274D-4C53-B9A2-CE548942AC68}"/>
                  </a:ext>
                </a:extLst>
              </p:cNvPr>
              <p:cNvSpPr>
                <a:spLocks noGrp="1"/>
              </p:cNvSpPr>
              <p:nvPr>
                <p:ph idx="1"/>
              </p:nvPr>
            </p:nvSpPr>
            <p:spPr>
              <a:xfrm>
                <a:off x="838200" y="1825625"/>
                <a:ext cx="9689495" cy="4351338"/>
              </a:xfrm>
            </p:spPr>
            <p:txBody>
              <a:bodyPr>
                <a:normAutofit/>
              </a:bodyPr>
              <a:lstStyle/>
              <a:p>
                <a:r>
                  <a:rPr lang="en-US" dirty="0"/>
                  <a:t>For reasons that will become clear soon, we associate each of our expressions with a </a:t>
                </a:r>
                <a:r>
                  <a:rPr lang="en-US" i="1" dirty="0"/>
                  <a:t>type</a:t>
                </a:r>
                <a:r>
                  <a:rPr lang="en-US" dirty="0"/>
                  <a:t>.</a:t>
                </a:r>
              </a:p>
              <a:p>
                <a:r>
                  <a:rPr lang="en-US" dirty="0"/>
                  <a:t>Let’s define the set of types:</a:t>
                </a:r>
              </a:p>
              <a:p>
                <a:pPr lvl="1"/>
                <a:r>
                  <a:rPr lang="en-US" dirty="0"/>
                  <a:t>e and t are types</a:t>
                </a:r>
              </a:p>
              <a:p>
                <a:pPr lvl="1"/>
                <a:r>
                  <a:rPr lang="en-US" dirty="0"/>
                  <a:t>If </a:t>
                </a:r>
                <a14:m>
                  <m:oMath xmlns:m="http://schemas.openxmlformats.org/officeDocument/2006/math">
                    <m:r>
                      <a:rPr lang="en-US" b="0" i="1" smtClean="0">
                        <a:latin typeface="Cambria Math" panose="02040503050406030204" pitchFamily="18" charset="0"/>
                      </a:rPr>
                      <m:t>𝜎</m:t>
                    </m:r>
                  </m:oMath>
                </a14:m>
                <a:r>
                  <a:rPr lang="en-US" dirty="0"/>
                  <a:t> and </a:t>
                </a:r>
                <a14:m>
                  <m:oMath xmlns:m="http://schemas.openxmlformats.org/officeDocument/2006/math">
                    <m:r>
                      <a:rPr lang="en-US" b="0" i="1" smtClean="0">
                        <a:latin typeface="Cambria Math" panose="02040503050406030204" pitchFamily="18" charset="0"/>
                      </a:rPr>
                      <m:t>𝜏</m:t>
                    </m:r>
                  </m:oMath>
                </a14:m>
                <a:r>
                  <a:rPr lang="en-US" dirty="0"/>
                  <a:t> are types, then </a:t>
                </a:r>
                <a14:m>
                  <m:oMath xmlns:m="http://schemas.openxmlformats.org/officeDocument/2006/math">
                    <m:r>
                      <a:rPr lang="en-US" b="0" i="0" smtClean="0">
                        <a:latin typeface="Cambria Math" panose="02040503050406030204" pitchFamily="18" charset="0"/>
                      </a:rPr>
                      <m:t>&lt;</m:t>
                    </m:r>
                    <m:r>
                      <a:rPr lang="en-US" i="1">
                        <a:latin typeface="Cambria Math" panose="02040503050406030204" pitchFamily="18" charset="0"/>
                      </a:rPr>
                      <m:t>𝜎</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&gt;</m:t>
                    </m:r>
                  </m:oMath>
                </a14:m>
                <a:r>
                  <a:rPr lang="en-US" dirty="0"/>
                  <a:t> is a type</a:t>
                </a:r>
              </a:p>
              <a:p>
                <a:pPr lvl="1"/>
                <a:r>
                  <a:rPr lang="en-US" dirty="0"/>
                  <a:t>Nothing else is a type</a:t>
                </a:r>
              </a:p>
              <a:p>
                <a:r>
                  <a:rPr lang="en-US" dirty="0"/>
                  <a:t>And how to interpret them:</a:t>
                </a:r>
              </a:p>
              <a:p>
                <a:pPr lvl="1"/>
                <a:r>
                  <a:rPr lang="en-US" i="1" dirty="0"/>
                  <a:t>e </a:t>
                </a:r>
                <a:r>
                  <a:rPr lang="en-US" dirty="0"/>
                  <a:t>refers to the set of individuals</a:t>
                </a:r>
              </a:p>
              <a:p>
                <a:pPr lvl="1"/>
                <a:r>
                  <a:rPr lang="en-US" i="1" dirty="0"/>
                  <a:t>t</a:t>
                </a:r>
                <a:r>
                  <a:rPr lang="en-US" dirty="0"/>
                  <a:t> refers to the set of truth values</a:t>
                </a:r>
              </a:p>
              <a:p>
                <a:pPr lvl="1"/>
                <a14:m>
                  <m:oMath xmlns:m="http://schemas.openxmlformats.org/officeDocument/2006/math">
                    <m:r>
                      <a:rPr lang="en-US" b="0" i="0" smtClean="0">
                        <a:latin typeface="Cambria Math" panose="02040503050406030204" pitchFamily="18" charset="0"/>
                      </a:rPr>
                      <m:t>&lt;</m:t>
                    </m:r>
                    <m:r>
                      <a:rPr lang="en-US" i="1">
                        <a:latin typeface="Cambria Math" panose="02040503050406030204" pitchFamily="18" charset="0"/>
                      </a:rPr>
                      <m:t>𝜎</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&gt;</m:t>
                    </m:r>
                  </m:oMath>
                </a14:m>
                <a:r>
                  <a:rPr lang="en-US" dirty="0"/>
                  <a:t> refers to the set of functions from objects of type </a:t>
                </a:r>
                <a14:m>
                  <m:oMath xmlns:m="http://schemas.openxmlformats.org/officeDocument/2006/math">
                    <m:r>
                      <a:rPr lang="en-US" i="1">
                        <a:latin typeface="Cambria Math" panose="02040503050406030204" pitchFamily="18" charset="0"/>
                      </a:rPr>
                      <m:t>𝜎</m:t>
                    </m:r>
                  </m:oMath>
                </a14:m>
                <a:r>
                  <a:rPr lang="en-US" dirty="0"/>
                  <a:t> to objects of type </a:t>
                </a:r>
                <a14:m>
                  <m:oMath xmlns:m="http://schemas.openxmlformats.org/officeDocument/2006/math">
                    <m:r>
                      <a:rPr lang="en-US" b="0" i="1" smtClean="0">
                        <a:latin typeface="Cambria Math" panose="02040503050406030204" pitchFamily="18" charset="0"/>
                      </a:rPr>
                      <m:t>𝜏</m:t>
                    </m:r>
                  </m:oMath>
                </a14:m>
                <a:endParaRPr lang="en-US" dirty="0"/>
              </a:p>
              <a:p>
                <a:pPr lvl="1"/>
                <a:endParaRPr lang="en-US" dirty="0"/>
              </a:p>
              <a:p>
                <a:endParaRPr lang="en-DE" i="1" dirty="0"/>
              </a:p>
            </p:txBody>
          </p:sp>
        </mc:Choice>
        <mc:Fallback xmlns="">
          <p:sp>
            <p:nvSpPr>
              <p:cNvPr id="3" name="Content Placeholder 2">
                <a:extLst>
                  <a:ext uri="{FF2B5EF4-FFF2-40B4-BE49-F238E27FC236}">
                    <a16:creationId xmlns:a16="http://schemas.microsoft.com/office/drawing/2014/main" id="{04456C89-274D-4C53-B9A2-CE548942AC68}"/>
                  </a:ext>
                </a:extLst>
              </p:cNvPr>
              <p:cNvSpPr>
                <a:spLocks noGrp="1" noRot="1" noChangeAspect="1" noMove="1" noResize="1" noEditPoints="1" noAdjustHandles="1" noChangeArrowheads="1" noChangeShapeType="1" noTextEdit="1"/>
              </p:cNvSpPr>
              <p:nvPr>
                <p:ph idx="1"/>
              </p:nvPr>
            </p:nvSpPr>
            <p:spPr>
              <a:xfrm>
                <a:off x="838200" y="1825625"/>
                <a:ext cx="9689495" cy="4351338"/>
              </a:xfrm>
              <a:blipFill>
                <a:blip r:embed="rId2"/>
                <a:stretch>
                  <a:fillRect l="-881" t="-1961" b="-3221"/>
                </a:stretch>
              </a:blipFill>
            </p:spPr>
            <p:txBody>
              <a:bodyPr/>
              <a:lstStyle/>
              <a:p>
                <a:r>
                  <a:rPr lang="en-DE">
                    <a:noFill/>
                  </a:rPr>
                  <a:t> </a:t>
                </a:r>
              </a:p>
            </p:txBody>
          </p:sp>
        </mc:Fallback>
      </mc:AlternateContent>
    </p:spTree>
    <p:extLst>
      <p:ext uri="{BB962C8B-B14F-4D97-AF65-F5344CB8AC3E}">
        <p14:creationId xmlns:p14="http://schemas.microsoft.com/office/powerpoint/2010/main" val="184694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91A2-CA29-A78D-E169-4D39AFB44893}"/>
              </a:ext>
            </a:extLst>
          </p:cNvPr>
          <p:cNvSpPr>
            <a:spLocks noGrp="1"/>
          </p:cNvSpPr>
          <p:nvPr>
            <p:ph type="title"/>
          </p:nvPr>
        </p:nvSpPr>
        <p:spPr/>
        <p:txBody>
          <a:bodyPr/>
          <a:lstStyle/>
          <a:p>
            <a:r>
              <a:rPr lang="en-US" dirty="0"/>
              <a:t>Type theory</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C28B19-F649-A67E-3145-7BE692EF9623}"/>
                  </a:ext>
                </a:extLst>
              </p:cNvPr>
              <p:cNvSpPr>
                <a:spLocks noGrp="1"/>
              </p:cNvSpPr>
              <p:nvPr>
                <p:ph idx="1"/>
              </p:nvPr>
            </p:nvSpPr>
            <p:spPr>
              <a:xfrm>
                <a:off x="838199" y="1825625"/>
                <a:ext cx="10730501" cy="4351338"/>
              </a:xfrm>
            </p:spPr>
            <p:txBody>
              <a:bodyPr>
                <a:normAutofit lnSpcReduction="10000"/>
              </a:bodyPr>
              <a:lstStyle/>
              <a:p>
                <a:pPr marL="0" indent="0">
                  <a:buNone/>
                </a:pPr>
                <a:r>
                  <a:rPr lang="en-US" dirty="0"/>
                  <a:t>Let’s consider some expressions and what type they are:</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𝑃</m:t>
                    </m:r>
                  </m:oMath>
                </a14:m>
                <a:r>
                  <a:rPr lang="en-US" dirty="0"/>
                  <a:t> is a predicate and </a:t>
                </a:r>
                <a14:m>
                  <m:oMath xmlns:m="http://schemas.openxmlformats.org/officeDocument/2006/math">
                    <m:r>
                      <a:rPr lang="en-US" b="0" i="1" smtClean="0">
                        <a:latin typeface="Cambria Math" panose="02040503050406030204" pitchFamily="18" charset="0"/>
                      </a:rPr>
                      <m:t>𝑥</m:t>
                    </m:r>
                  </m:oMath>
                </a14:m>
                <a:r>
                  <a:rPr lang="en-US" dirty="0"/>
                  <a:t> an individual.</a:t>
                </a:r>
              </a:p>
              <a:p>
                <a:pPr lvl="1"/>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m:t>
                    </m:r>
                  </m:oMath>
                </a14:m>
                <a:endParaRPr lang="en-US" dirty="0"/>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 where </a:t>
                </a:r>
                <a14:m>
                  <m:oMath xmlns:m="http://schemas.openxmlformats.org/officeDocument/2006/math">
                    <m:r>
                      <a:rPr lang="en-US" b="0" i="1" smtClean="0">
                        <a:latin typeface="Cambria Math" panose="02040503050406030204" pitchFamily="18" charset="0"/>
                      </a:rPr>
                      <m:t>𝑄</m:t>
                    </m:r>
                  </m:oMath>
                </a14:m>
                <a:r>
                  <a:rPr lang="en-US" dirty="0"/>
                  <a:t> is a predicate with two arguments and </a:t>
                </a:r>
                <a14:m>
                  <m:oMath xmlns:m="http://schemas.openxmlformats.org/officeDocument/2006/math">
                    <m:r>
                      <a:rPr lang="en-US" i="1">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individuals</a:t>
                </a:r>
              </a:p>
              <a:p>
                <a:pPr lvl="1"/>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𝑎</m:t>
                    </m:r>
                  </m:oMath>
                </a14:m>
                <a:r>
                  <a:rPr lang="en-US" dirty="0"/>
                  <a:t> is an individual and </a:t>
                </a:r>
                <a14:m>
                  <m:oMath xmlns:m="http://schemas.openxmlformats.org/officeDocument/2006/math">
                    <m:r>
                      <a:rPr lang="en-US" b="0" i="1" smtClean="0">
                        <a:latin typeface="Cambria Math" panose="02040503050406030204" pitchFamily="18" charset="0"/>
                      </a:rPr>
                      <m:t>𝑋</m:t>
                    </m:r>
                  </m:oMath>
                </a14:m>
                <a:r>
                  <a:rPr lang="en-US" dirty="0"/>
                  <a:t> is a predicate</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 </m:t>
                    </m:r>
                    <m:r>
                      <a:rPr lang="en-US" b="0" i="1" smtClean="0">
                        <a:latin typeface="Cambria Math" panose="02040503050406030204" pitchFamily="18" charset="0"/>
                      </a:rPr>
                      <m:t>𝑡</m:t>
                    </m:r>
                    <m:r>
                      <a:rPr lang="en-US" b="0" i="1" smtClean="0">
                        <a:latin typeface="Cambria Math" panose="02040503050406030204" pitchFamily="18" charset="0"/>
                      </a:rPr>
                      <m:t>&gt;</m:t>
                    </m:r>
                  </m:oMath>
                </a14:m>
                <a:endParaRPr lang="en-US" dirty="0"/>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rPr>
                      <m:t>𝑎</m:t>
                    </m:r>
                  </m:oMath>
                </a14:m>
                <a:r>
                  <a:rPr lang="en-US" dirty="0"/>
                  <a:t> is an individual and </a:t>
                </a:r>
                <a14:m>
                  <m:oMath xmlns:m="http://schemas.openxmlformats.org/officeDocument/2006/math">
                    <m:r>
                      <a:rPr lang="en-US" i="1">
                        <a:latin typeface="Cambria Math" panose="02040503050406030204" pitchFamily="18" charset="0"/>
                      </a:rPr>
                      <m:t>𝑋</m:t>
                    </m:r>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predicates</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 ≪</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 </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Basically, it can get as complicated as you want!</a:t>
                </a:r>
              </a:p>
              <a:p>
                <a:pPr lvl="1"/>
                <a:endParaRPr lang="en-US" dirty="0"/>
              </a:p>
              <a:p>
                <a:endParaRPr lang="en-DE" dirty="0"/>
              </a:p>
            </p:txBody>
          </p:sp>
        </mc:Choice>
        <mc:Fallback xmlns="">
          <p:sp>
            <p:nvSpPr>
              <p:cNvPr id="3" name="Content Placeholder 2">
                <a:extLst>
                  <a:ext uri="{FF2B5EF4-FFF2-40B4-BE49-F238E27FC236}">
                    <a16:creationId xmlns:a16="http://schemas.microsoft.com/office/drawing/2014/main" id="{5DC28B19-F649-A67E-3145-7BE692EF9623}"/>
                  </a:ext>
                </a:extLst>
              </p:cNvPr>
              <p:cNvSpPr>
                <a:spLocks noGrp="1" noRot="1" noChangeAspect="1" noMove="1" noResize="1" noEditPoints="1" noAdjustHandles="1" noChangeArrowheads="1" noChangeShapeType="1" noTextEdit="1"/>
              </p:cNvSpPr>
              <p:nvPr>
                <p:ph idx="1"/>
              </p:nvPr>
            </p:nvSpPr>
            <p:spPr>
              <a:xfrm>
                <a:off x="838199" y="1825625"/>
                <a:ext cx="10730501" cy="4351338"/>
              </a:xfrm>
              <a:blipFill>
                <a:blip r:embed="rId2"/>
                <a:stretch>
                  <a:fillRect l="-852" t="-2801" b="-3081"/>
                </a:stretch>
              </a:blipFill>
            </p:spPr>
            <p:txBody>
              <a:bodyPr/>
              <a:lstStyle/>
              <a:p>
                <a:r>
                  <a:rPr lang="en-NL">
                    <a:noFill/>
                  </a:rPr>
                  <a:t> </a:t>
                </a:r>
              </a:p>
            </p:txBody>
          </p:sp>
        </mc:Fallback>
      </mc:AlternateContent>
    </p:spTree>
    <p:extLst>
      <p:ext uri="{BB962C8B-B14F-4D97-AF65-F5344CB8AC3E}">
        <p14:creationId xmlns:p14="http://schemas.microsoft.com/office/powerpoint/2010/main" val="317632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91A2-CA29-A78D-E169-4D39AFB44893}"/>
              </a:ext>
            </a:extLst>
          </p:cNvPr>
          <p:cNvSpPr>
            <a:spLocks noGrp="1"/>
          </p:cNvSpPr>
          <p:nvPr>
            <p:ph type="title"/>
          </p:nvPr>
        </p:nvSpPr>
        <p:spPr/>
        <p:txBody>
          <a:bodyPr/>
          <a:lstStyle/>
          <a:p>
            <a:r>
              <a:rPr lang="en-US" dirty="0"/>
              <a:t>Type theory</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C28B19-F649-A67E-3145-7BE692EF9623}"/>
                  </a:ext>
                </a:extLst>
              </p:cNvPr>
              <p:cNvSpPr>
                <a:spLocks noGrp="1"/>
              </p:cNvSpPr>
              <p:nvPr>
                <p:ph idx="1"/>
              </p:nvPr>
            </p:nvSpPr>
            <p:spPr/>
            <p:txBody>
              <a:bodyPr>
                <a:normAutofit lnSpcReduction="10000"/>
              </a:bodyPr>
              <a:lstStyle/>
              <a:p>
                <a:pPr marL="0" indent="0">
                  <a:buNone/>
                </a:pPr>
                <a:r>
                  <a:rPr lang="en-US" dirty="0"/>
                  <a:t>In order to keep things tidy, we can put domain restrictions after a colon.</a:t>
                </a:r>
              </a:p>
              <a:p>
                <a:pPr marL="0" indent="0">
                  <a:buNone/>
                </a:pPr>
                <a:r>
                  <a:rPr lang="en-US" dirty="0"/>
                  <a:t>Therefore, we can write the type of each argument of a lambda function as follows:</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𝑃</m:t>
                    </m:r>
                  </m:oMath>
                </a14:m>
                <a:r>
                  <a:rPr lang="en-US" dirty="0"/>
                  <a:t> is a predicate</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 where </a:t>
                </a:r>
                <a14:m>
                  <m:oMath xmlns:m="http://schemas.openxmlformats.org/officeDocument/2006/math">
                    <m:r>
                      <a:rPr lang="en-US" b="0" i="1" smtClean="0">
                        <a:latin typeface="Cambria Math" panose="02040503050406030204" pitchFamily="18" charset="0"/>
                      </a:rPr>
                      <m:t>𝑄</m:t>
                    </m:r>
                  </m:oMath>
                </a14:m>
                <a:r>
                  <a:rPr lang="en-US" dirty="0"/>
                  <a:t> is a predicate with two arguments</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𝑎</m:t>
                    </m:r>
                  </m:oMath>
                </a14:m>
                <a:r>
                  <a:rPr lang="en-US" dirty="0"/>
                  <a:t> is an individual</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𝜆</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Sometimes, you’ll also see the type written as a subfix:</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𝑥𝑒</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endParaRPr lang="en-US" dirty="0"/>
              </a:p>
              <a:p>
                <a:endParaRPr lang="en-DE" dirty="0"/>
              </a:p>
            </p:txBody>
          </p:sp>
        </mc:Choice>
        <mc:Fallback xmlns="">
          <p:sp>
            <p:nvSpPr>
              <p:cNvPr id="3" name="Content Placeholder 2">
                <a:extLst>
                  <a:ext uri="{FF2B5EF4-FFF2-40B4-BE49-F238E27FC236}">
                    <a16:creationId xmlns:a16="http://schemas.microsoft.com/office/drawing/2014/main" id="{5DC28B19-F649-A67E-3145-7BE692EF9623}"/>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NL">
                    <a:noFill/>
                  </a:rPr>
                  <a:t> </a:t>
                </a:r>
              </a:p>
            </p:txBody>
          </p:sp>
        </mc:Fallback>
      </mc:AlternateContent>
    </p:spTree>
    <p:extLst>
      <p:ext uri="{BB962C8B-B14F-4D97-AF65-F5344CB8AC3E}">
        <p14:creationId xmlns:p14="http://schemas.microsoft.com/office/powerpoint/2010/main" val="311726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9F1D-AF90-C374-6418-87EDC4F542E4}"/>
              </a:ext>
            </a:extLst>
          </p:cNvPr>
          <p:cNvSpPr>
            <a:spLocks noGrp="1"/>
          </p:cNvSpPr>
          <p:nvPr>
            <p:ph type="title"/>
          </p:nvPr>
        </p:nvSpPr>
        <p:spPr/>
        <p:txBody>
          <a:bodyPr/>
          <a:lstStyle/>
          <a:p>
            <a:r>
              <a:rPr lang="en-US" dirty="0"/>
              <a:t>Semantics</a:t>
            </a:r>
            <a:endParaRPr lang="en-DE" dirty="0"/>
          </a:p>
        </p:txBody>
      </p:sp>
      <p:sp>
        <p:nvSpPr>
          <p:cNvPr id="3" name="Content Placeholder 2">
            <a:extLst>
              <a:ext uri="{FF2B5EF4-FFF2-40B4-BE49-F238E27FC236}">
                <a16:creationId xmlns:a16="http://schemas.microsoft.com/office/drawing/2014/main" id="{E89C67E6-BCFE-896D-86B4-CDAC94643274}"/>
              </a:ext>
            </a:extLst>
          </p:cNvPr>
          <p:cNvSpPr>
            <a:spLocks noGrp="1"/>
          </p:cNvSpPr>
          <p:nvPr>
            <p:ph idx="1"/>
          </p:nvPr>
        </p:nvSpPr>
        <p:spPr/>
        <p:txBody>
          <a:bodyPr>
            <a:normAutofit/>
          </a:bodyPr>
          <a:lstStyle/>
          <a:p>
            <a:r>
              <a:rPr lang="en-US" dirty="0"/>
              <a:t>All this stuff with lambda calculus and types is all well and good, but how does it help us?</a:t>
            </a:r>
          </a:p>
          <a:p>
            <a:r>
              <a:rPr lang="en-US" dirty="0"/>
              <a:t>The point here is that we can use it to build a compositional interpretation function!</a:t>
            </a:r>
          </a:p>
          <a:p>
            <a:r>
              <a:rPr lang="en-US" dirty="0"/>
              <a:t>This is a function that for each symbol in our grammar gives us the ‘meaning’ of that symbol.</a:t>
            </a:r>
          </a:p>
          <a:p>
            <a:r>
              <a:rPr lang="en-US" dirty="0"/>
              <a:t>That meaning is an object of one of our semantic types.</a:t>
            </a:r>
          </a:p>
          <a:p>
            <a:pPr lvl="1"/>
            <a:r>
              <a:rPr lang="en-US" dirty="0"/>
              <a:t>For instance, it can give us an individual (e.g. Mary)</a:t>
            </a:r>
          </a:p>
          <a:p>
            <a:pPr lvl="1"/>
            <a:r>
              <a:rPr lang="en-US" dirty="0"/>
              <a:t>Or it can give us a function from individuals to truth values</a:t>
            </a:r>
          </a:p>
          <a:p>
            <a:pPr lvl="1"/>
            <a:r>
              <a:rPr lang="en-US" dirty="0"/>
              <a:t>Or a function from functions to functions</a:t>
            </a:r>
          </a:p>
          <a:p>
            <a:pPr lvl="1"/>
            <a:r>
              <a:rPr lang="en-US" dirty="0"/>
              <a:t>Etc.</a:t>
            </a:r>
            <a:endParaRPr lang="en-DE" dirty="0"/>
          </a:p>
        </p:txBody>
      </p:sp>
    </p:spTree>
    <p:extLst>
      <p:ext uri="{BB962C8B-B14F-4D97-AF65-F5344CB8AC3E}">
        <p14:creationId xmlns:p14="http://schemas.microsoft.com/office/powerpoint/2010/main" val="304140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A439-1C9E-4DC5-AA22-31AC6A3C0315}"/>
              </a:ext>
            </a:extLst>
          </p:cNvPr>
          <p:cNvSpPr>
            <a:spLocks noGrp="1"/>
          </p:cNvSpPr>
          <p:nvPr>
            <p:ph type="title"/>
          </p:nvPr>
        </p:nvSpPr>
        <p:spPr/>
        <p:txBody>
          <a:bodyPr/>
          <a:lstStyle/>
          <a:p>
            <a:r>
              <a:rPr lang="en-US" dirty="0"/>
              <a:t>An example of interpretation</a:t>
            </a:r>
            <a:endParaRPr lang="en-D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456C89-274D-4C53-B9A2-CE548942AC68}"/>
                  </a:ext>
                </a:extLst>
              </p:cNvPr>
              <p:cNvSpPr>
                <a:spLocks noGrp="1"/>
              </p:cNvSpPr>
              <p:nvPr>
                <p:ph idx="1"/>
              </p:nvPr>
            </p:nvSpPr>
            <p:spPr>
              <a:xfrm>
                <a:off x="838200" y="1825624"/>
                <a:ext cx="10515600" cy="4791075"/>
              </a:xfrm>
            </p:spPr>
            <p:txBody>
              <a:bodyPr>
                <a:normAutofit lnSpcReduction="10000"/>
              </a:bodyPr>
              <a:lstStyle/>
              <a:p>
                <a:r>
                  <a:rPr lang="en-US" dirty="0"/>
                  <a:t>As a simple example, consider propositional logic</a:t>
                </a:r>
              </a:p>
              <a:p>
                <a:r>
                  <a:rPr lang="en-US" dirty="0"/>
                  <a:t>This is the grammar for a simple version of propositional logic (just giving you the rules):</a:t>
                </a:r>
              </a:p>
              <a:p>
                <a:pPr lvl="1"/>
                <a:r>
                  <a:rPr lang="en-US" dirty="0"/>
                  <a:t>S </a:t>
                </a:r>
                <a:r>
                  <a:rPr lang="en-US" dirty="0">
                    <a:sym typeface="Wingdings" panose="05000000000000000000" pitchFamily="2" charset="2"/>
                  </a:rPr>
                  <a:t> p | q | (S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r>
                  <a:rPr lang="en-US" dirty="0"/>
                  <a:t>S) | </a:t>
                </a:r>
                <a:r>
                  <a:rPr lang="en-US" dirty="0">
                    <a:sym typeface="Wingdings" panose="05000000000000000000" pitchFamily="2" charset="2"/>
                  </a:rPr>
                  <a:t>(S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r>
                  <a:rPr lang="en-US" dirty="0"/>
                  <a:t>S) | </a:t>
                </a:r>
                <a14:m>
                  <m:oMath xmlns:m="http://schemas.openxmlformats.org/officeDocument/2006/math">
                    <m:r>
                      <a:rPr lang="en-US" b="0" i="1" smtClean="0">
                        <a:latin typeface="Cambria Math" panose="02040503050406030204" pitchFamily="18" charset="0"/>
                      </a:rPr>
                      <m:t>¬</m:t>
                    </m:r>
                  </m:oMath>
                </a14:m>
                <a:r>
                  <a:rPr lang="en-US" dirty="0"/>
                  <a:t>S</a:t>
                </a:r>
              </a:p>
              <a:p>
                <a:r>
                  <a:rPr lang="en-US" dirty="0"/>
                  <a:t>Note that while you are familiar with the meaning of these symbols, they are still not specified in the grammar!</a:t>
                </a:r>
              </a:p>
              <a:p>
                <a:r>
                  <a:rPr lang="en-US" dirty="0"/>
                  <a:t>Now we can define an interpretation function that gives us the reference of each terminal symbol in the grammar in the actual world @:</a:t>
                </a:r>
              </a:p>
              <a:p>
                <a:pPr lvl="1"/>
                <a:r>
                  <a:rPr lang="en-US" dirty="0"/>
                  <a:t>I</a:t>
                </a:r>
                <a:r>
                  <a:rPr lang="en-US" baseline="-25000" dirty="0"/>
                  <a:t>@</a:t>
                </a:r>
                <a:r>
                  <a:rPr lang="en-US" dirty="0"/>
                  <a:t>(p) = True</a:t>
                </a:r>
              </a:p>
              <a:p>
                <a:pPr lvl="1"/>
                <a:r>
                  <a:rPr lang="en-US" dirty="0"/>
                  <a:t>I</a:t>
                </a:r>
                <a:r>
                  <a:rPr lang="en-US" baseline="-25000" dirty="0"/>
                  <a:t>@ </a:t>
                </a:r>
                <a:r>
                  <a:rPr lang="en-US" dirty="0"/>
                  <a:t>(q) = False</a:t>
                </a:r>
              </a:p>
              <a:p>
                <a:pPr lvl="1"/>
                <a:r>
                  <a:rPr lang="en-US" dirty="0"/>
                  <a:t>I</a:t>
                </a:r>
                <a:r>
                  <a:rPr lang="en-US" baseline="-25000" dirty="0"/>
                  <a:t>@ </a:t>
                </a:r>
                <a:r>
                  <a:rPr lang="en-US" dirty="0"/>
                  <a:t>(</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dirty="0"/>
                  <a:t>) =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oMath>
                </a14:m>
                <a:endParaRPr lang="en-US" dirty="0"/>
              </a:p>
              <a:p>
                <a:pPr lvl="1"/>
                <a:r>
                  <a:rPr lang="en-US" dirty="0"/>
                  <a:t>I</a:t>
                </a:r>
                <a:r>
                  <a:rPr lang="en-US" baseline="-25000" dirty="0"/>
                  <a:t>@ </a:t>
                </a:r>
                <a:r>
                  <a:rPr lang="en-US" dirty="0"/>
                  <a:t>(</a:t>
                </a:r>
                <a14:m>
                  <m:oMath xmlns:m="http://schemas.openxmlformats.org/officeDocument/2006/math">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oMath>
                </a14:m>
                <a:endParaRPr lang="en-US" dirty="0"/>
              </a:p>
              <a:p>
                <a:pPr lvl="1"/>
                <a:r>
                  <a:rPr lang="en-US" dirty="0"/>
                  <a:t>I</a:t>
                </a:r>
                <a:r>
                  <a:rPr lang="en-US" baseline="-25000" dirty="0"/>
                  <a:t>@ </a:t>
                </a:r>
                <a:r>
                  <a:rPr lang="en-US" dirty="0"/>
                  <a:t>(</a:t>
                </a:r>
                <a14:m>
                  <m:oMath xmlns:m="http://schemas.openxmlformats.org/officeDocument/2006/math">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𝐹𝑎𝑙𝑠𝑒</m:t>
                    </m:r>
                  </m:oMath>
                </a14:m>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04456C89-274D-4C53-B9A2-CE548942AC68}"/>
                  </a:ext>
                </a:extLst>
              </p:cNvPr>
              <p:cNvSpPr>
                <a:spLocks noGrp="1" noRot="1" noChangeAspect="1" noMove="1" noResize="1" noEditPoints="1" noAdjustHandles="1" noChangeArrowheads="1" noChangeShapeType="1" noTextEdit="1"/>
              </p:cNvSpPr>
              <p:nvPr>
                <p:ph idx="1"/>
              </p:nvPr>
            </p:nvSpPr>
            <p:spPr>
              <a:xfrm>
                <a:off x="838200" y="1825624"/>
                <a:ext cx="10515600" cy="4791075"/>
              </a:xfrm>
              <a:blipFill>
                <a:blip r:embed="rId2"/>
                <a:stretch>
                  <a:fillRect l="-812" t="-2545" r="-696" b="-127"/>
                </a:stretch>
              </a:blipFill>
            </p:spPr>
            <p:txBody>
              <a:bodyPr/>
              <a:lstStyle/>
              <a:p>
                <a:r>
                  <a:rPr lang="en-DE">
                    <a:noFill/>
                  </a:rPr>
                  <a:t> </a:t>
                </a:r>
              </a:p>
            </p:txBody>
          </p:sp>
        </mc:Fallback>
      </mc:AlternateContent>
    </p:spTree>
    <p:extLst>
      <p:ext uri="{BB962C8B-B14F-4D97-AF65-F5344CB8AC3E}">
        <p14:creationId xmlns:p14="http://schemas.microsoft.com/office/powerpoint/2010/main" val="202152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E4A2-2450-476E-A519-0940C16FE251}"/>
              </a:ext>
            </a:extLst>
          </p:cNvPr>
          <p:cNvSpPr>
            <a:spLocks noGrp="1"/>
          </p:cNvSpPr>
          <p:nvPr>
            <p:ph type="title"/>
          </p:nvPr>
        </p:nvSpPr>
        <p:spPr/>
        <p:txBody>
          <a:bodyPr/>
          <a:lstStyle/>
          <a:p>
            <a:r>
              <a:rPr lang="en-US" dirty="0"/>
              <a:t>Interpretation function</a:t>
            </a:r>
            <a:endParaRPr lang="en-NL" dirty="0"/>
          </a:p>
        </p:txBody>
      </p:sp>
      <p:sp>
        <p:nvSpPr>
          <p:cNvPr id="3" name="Content Placeholder 2">
            <a:extLst>
              <a:ext uri="{FF2B5EF4-FFF2-40B4-BE49-F238E27FC236}">
                <a16:creationId xmlns:a16="http://schemas.microsoft.com/office/drawing/2014/main" id="{98B70CD0-62DE-4EA7-A965-8FDD876DD77B}"/>
              </a:ext>
            </a:extLst>
          </p:cNvPr>
          <p:cNvSpPr>
            <a:spLocks noGrp="1"/>
          </p:cNvSpPr>
          <p:nvPr>
            <p:ph idx="1"/>
          </p:nvPr>
        </p:nvSpPr>
        <p:spPr>
          <a:xfrm>
            <a:off x="838200" y="1825625"/>
            <a:ext cx="10515600" cy="4760110"/>
          </a:xfrm>
        </p:spPr>
        <p:txBody>
          <a:bodyPr>
            <a:normAutofit/>
          </a:bodyPr>
          <a:lstStyle/>
          <a:p>
            <a:r>
              <a:rPr lang="en-US" dirty="0"/>
              <a:t>This is very nice, but we’re not quite there yet. </a:t>
            </a:r>
          </a:p>
          <a:p>
            <a:r>
              <a:rPr lang="en-US" dirty="0"/>
              <a:t>The problem is that we want our interpretation function to be </a:t>
            </a:r>
            <a:r>
              <a:rPr lang="en-US" i="1" dirty="0"/>
              <a:t>compositional. </a:t>
            </a:r>
            <a:endParaRPr lang="en-US" dirty="0"/>
          </a:p>
          <a:p>
            <a:r>
              <a:rPr lang="en-US" dirty="0"/>
              <a:t>Therefore, it should:</a:t>
            </a:r>
          </a:p>
          <a:p>
            <a:pPr lvl="1"/>
            <a:r>
              <a:rPr lang="en-US" dirty="0"/>
              <a:t>Give us the meaning of complex expressions</a:t>
            </a:r>
          </a:p>
          <a:p>
            <a:pPr lvl="1"/>
            <a:r>
              <a:rPr lang="en-US" dirty="0"/>
              <a:t>Consider how the constituents are put together</a:t>
            </a:r>
          </a:p>
          <a:p>
            <a:r>
              <a:rPr lang="en-US" dirty="0"/>
              <a:t>Basically, we still need to say how it should interpret </a:t>
            </a:r>
            <a:r>
              <a:rPr lang="en-US" i="1" dirty="0"/>
              <a:t>parse trees</a:t>
            </a:r>
            <a:r>
              <a:rPr lang="en-US" dirty="0"/>
              <a:t>, not just symbols.</a:t>
            </a:r>
          </a:p>
          <a:p>
            <a:r>
              <a:rPr lang="en-US" dirty="0"/>
              <a:t>Let’s see how we can do this.</a:t>
            </a:r>
          </a:p>
          <a:p>
            <a:r>
              <a:rPr lang="en-US" dirty="0"/>
              <a:t>(I’ll ignore brackets from now on because if we work with parse trees we don’t need them)</a:t>
            </a:r>
          </a:p>
        </p:txBody>
      </p:sp>
    </p:spTree>
    <p:extLst>
      <p:ext uri="{BB962C8B-B14F-4D97-AF65-F5344CB8AC3E}">
        <p14:creationId xmlns:p14="http://schemas.microsoft.com/office/powerpoint/2010/main" val="38964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2941-26CF-1474-FC52-4152DE290F03}"/>
              </a:ext>
            </a:extLst>
          </p:cNvPr>
          <p:cNvSpPr>
            <a:spLocks noGrp="1"/>
          </p:cNvSpPr>
          <p:nvPr>
            <p:ph type="title"/>
          </p:nvPr>
        </p:nvSpPr>
        <p:spPr/>
        <p:txBody>
          <a:bodyPr/>
          <a:lstStyle/>
          <a:p>
            <a:r>
              <a:rPr lang="en-US" dirty="0"/>
              <a:t>Compositional interpretation</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383B59-AA26-84C8-388A-C674C345C824}"/>
                  </a:ext>
                </a:extLst>
              </p:cNvPr>
              <p:cNvSpPr>
                <a:spLocks noGrp="1"/>
              </p:cNvSpPr>
              <p:nvPr>
                <p:ph idx="1"/>
              </p:nvPr>
            </p:nvSpPr>
            <p:spPr>
              <a:xfrm>
                <a:off x="838199" y="1753705"/>
                <a:ext cx="10655595" cy="4739169"/>
              </a:xfrm>
            </p:spPr>
            <p:txBody>
              <a:bodyPr/>
              <a:lstStyle/>
              <a:p>
                <a:r>
                  <a:rPr lang="en-US" dirty="0"/>
                  <a:t>Now we have an interpretation function for the basic symbols</a:t>
                </a:r>
              </a:p>
              <a:p>
                <a:r>
                  <a:rPr lang="en-US" dirty="0"/>
                  <a:t>But how do we extend it to complex structured sentences?</a:t>
                </a:r>
              </a:p>
              <a:p>
                <a:r>
                  <a:rPr lang="en-US" dirty="0"/>
                  <a:t>The idea is that our interpretation function doesn’t take symbols in, but rather parse trees or subtrees.</a:t>
                </a:r>
              </a:p>
              <a:p>
                <a:r>
                  <a:rPr lang="en-US" dirty="0"/>
                  <a:t>We can introduce a rule as follows:</a:t>
                </a:r>
              </a:p>
              <a:p>
                <a:endParaRPr lang="en-US" dirty="0"/>
              </a:p>
              <a:p>
                <a:r>
                  <a:rPr lang="en-US" dirty="0"/>
                  <a:t>If </a:t>
                </a:r>
                <a14:m>
                  <m:oMath xmlns:m="http://schemas.openxmlformats.org/officeDocument/2006/math">
                    <m:r>
                      <a:rPr lang="en-US" b="0" i="1" smtClean="0">
                        <a:latin typeface="Cambria Math" panose="02040503050406030204" pitchFamily="18" charset="0"/>
                      </a:rPr>
                      <m:t>𝛼</m:t>
                    </m:r>
                  </m:oMath>
                </a14:m>
                <a:r>
                  <a:rPr lang="en-US" dirty="0"/>
                  <a:t> has the form		      then I(</a:t>
                </a:r>
                <a14:m>
                  <m:oMath xmlns:m="http://schemas.openxmlformats.org/officeDocument/2006/math">
                    <m:r>
                      <a:rPr lang="en-US" b="0" i="1" smtClean="0">
                        <a:latin typeface="Cambria Math" panose="02040503050406030204" pitchFamily="18" charset="0"/>
                      </a:rPr>
                      <m:t>𝛼</m:t>
                    </m:r>
                  </m:oMath>
                </a14:m>
                <a:r>
                  <a:rPr lang="en-US" dirty="0"/>
                  <a:t>) = (I(</a:t>
                </a:r>
                <a14:m>
                  <m:oMath xmlns:m="http://schemas.openxmlformats.org/officeDocument/2006/math">
                    <m:r>
                      <a:rPr lang="en-US" b="0" i="1" smtClean="0">
                        <a:latin typeface="Cambria Math" panose="02040503050406030204" pitchFamily="18" charset="0"/>
                      </a:rPr>
                      <m:t>∧</m:t>
                    </m:r>
                  </m:oMath>
                </a14:m>
                <a:r>
                  <a:rPr lang="en-US" dirty="0"/>
                  <a:t>)(I(</a:t>
                </a:r>
                <a14:m>
                  <m:oMath xmlns:m="http://schemas.openxmlformats.org/officeDocument/2006/math">
                    <m:r>
                      <a:rPr lang="en-US" b="0" i="1" smtClean="0">
                        <a:latin typeface="Cambria Math" panose="02040503050406030204" pitchFamily="18" charset="0"/>
                      </a:rPr>
                      <m:t>𝛽</m:t>
                    </m:r>
                  </m:oMath>
                </a14:m>
                <a:r>
                  <a:rPr lang="en-US" dirty="0"/>
                  <a:t>)) I(</a:t>
                </a:r>
                <a14:m>
                  <m:oMath xmlns:m="http://schemas.openxmlformats.org/officeDocument/2006/math">
                    <m:r>
                      <a:rPr lang="en-US" b="0" i="1" smtClean="0">
                        <a:latin typeface="Cambria Math" panose="02040503050406030204" pitchFamily="18" charset="0"/>
                      </a:rPr>
                      <m:t>𝛾</m:t>
                    </m:r>
                  </m:oMath>
                </a14:m>
                <a:r>
                  <a:rPr lang="en-US" dirty="0"/>
                  <a:t>))</a:t>
                </a:r>
              </a:p>
              <a:p>
                <a:endParaRPr lang="en-US" dirty="0"/>
              </a:p>
              <a:p>
                <a:r>
                  <a:rPr lang="en-US" dirty="0"/>
                  <a:t>Can you tell what the rules are for the other entries?</a:t>
                </a:r>
              </a:p>
              <a:p>
                <a:r>
                  <a:rPr lang="en-US" dirty="0"/>
                  <a:t>Note that since our interpretation returns lambda expressions, we can </a:t>
                </a:r>
                <a14:m>
                  <m:oMath xmlns:m="http://schemas.openxmlformats.org/officeDocument/2006/math">
                    <m:r>
                      <a:rPr lang="en-US" b="0" i="1" smtClean="0">
                        <a:latin typeface="Cambria Math" panose="02040503050406030204" pitchFamily="18" charset="0"/>
                      </a:rPr>
                      <m:t>𝛽</m:t>
                    </m:r>
                  </m:oMath>
                </a14:m>
                <a:r>
                  <a:rPr lang="en-US" dirty="0"/>
                  <a:t> reduce!</a:t>
                </a:r>
              </a:p>
              <a:p>
                <a:endParaRPr lang="en-DE" dirty="0"/>
              </a:p>
            </p:txBody>
          </p:sp>
        </mc:Choice>
        <mc:Fallback xmlns="">
          <p:sp>
            <p:nvSpPr>
              <p:cNvPr id="3" name="Content Placeholder 2">
                <a:extLst>
                  <a:ext uri="{FF2B5EF4-FFF2-40B4-BE49-F238E27FC236}">
                    <a16:creationId xmlns:a16="http://schemas.microsoft.com/office/drawing/2014/main" id="{39383B59-AA26-84C8-388A-C674C345C824}"/>
                  </a:ext>
                </a:extLst>
              </p:cNvPr>
              <p:cNvSpPr>
                <a:spLocks noGrp="1" noRot="1" noChangeAspect="1" noMove="1" noResize="1" noEditPoints="1" noAdjustHandles="1" noChangeArrowheads="1" noChangeShapeType="1" noTextEdit="1"/>
              </p:cNvSpPr>
              <p:nvPr>
                <p:ph idx="1"/>
              </p:nvPr>
            </p:nvSpPr>
            <p:spPr>
              <a:xfrm>
                <a:off x="838199" y="1753705"/>
                <a:ext cx="10655595" cy="4739169"/>
              </a:xfrm>
              <a:blipFill>
                <a:blip r:embed="rId2"/>
                <a:stretch>
                  <a:fillRect l="-744" t="-1802" b="-2831"/>
                </a:stretch>
              </a:blipFill>
            </p:spPr>
            <p:txBody>
              <a:bodyPr/>
              <a:lstStyle/>
              <a:p>
                <a:r>
                  <a:rPr lang="en-NL">
                    <a:noFill/>
                  </a:rPr>
                  <a:t> </a:t>
                </a:r>
              </a:p>
            </p:txBody>
          </p:sp>
        </mc:Fallback>
      </mc:AlternateContent>
      <p:grpSp>
        <p:nvGrpSpPr>
          <p:cNvPr id="4" name="Group 3">
            <a:extLst>
              <a:ext uri="{FF2B5EF4-FFF2-40B4-BE49-F238E27FC236}">
                <a16:creationId xmlns:a16="http://schemas.microsoft.com/office/drawing/2014/main" id="{175708A8-1F04-BA18-3313-4516B1345B10}"/>
              </a:ext>
            </a:extLst>
          </p:cNvPr>
          <p:cNvGrpSpPr/>
          <p:nvPr/>
        </p:nvGrpSpPr>
        <p:grpSpPr>
          <a:xfrm>
            <a:off x="3614944" y="3952970"/>
            <a:ext cx="1252643" cy="1119533"/>
            <a:chOff x="3614944" y="3952970"/>
            <a:chExt cx="1252643" cy="1119533"/>
          </a:xfrm>
        </p:grpSpPr>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4D58A3BA-3133-4839-814A-8C3360B753CA}"/>
                    </a:ext>
                  </a:extLst>
                </p:cNvPr>
                <p:cNvSpPr txBox="1"/>
                <p:nvPr/>
              </p:nvSpPr>
              <p:spPr>
                <a:xfrm>
                  <a:off x="4101173" y="3952970"/>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DE" dirty="0"/>
                </a:p>
              </p:txBody>
            </p:sp>
          </mc:Choice>
          <mc:Fallback>
            <p:sp>
              <p:nvSpPr>
                <p:cNvPr id="53" name="TextBox 52">
                  <a:extLst>
                    <a:ext uri="{FF2B5EF4-FFF2-40B4-BE49-F238E27FC236}">
                      <a16:creationId xmlns:a16="http://schemas.microsoft.com/office/drawing/2014/main" id="{4D58A3BA-3133-4839-814A-8C3360B753CA}"/>
                    </a:ext>
                  </a:extLst>
                </p:cNvPr>
                <p:cNvSpPr txBox="1">
                  <a:spLocks noRot="1" noChangeAspect="1" noMove="1" noResize="1" noEditPoints="1" noAdjustHandles="1" noChangeArrowheads="1" noChangeShapeType="1" noTextEdit="1"/>
                </p:cNvSpPr>
                <p:nvPr/>
              </p:nvSpPr>
              <p:spPr>
                <a:xfrm>
                  <a:off x="4101173" y="3952970"/>
                  <a:ext cx="319314" cy="369332"/>
                </a:xfrm>
                <a:prstGeom prst="rect">
                  <a:avLst/>
                </a:prstGeom>
                <a:blipFill>
                  <a:blip r:embed="rId3"/>
                  <a:stretch>
                    <a:fillRect/>
                  </a:stretch>
                </a:blipFill>
              </p:spPr>
              <p:txBody>
                <a:bodyPr/>
                <a:lstStyle/>
                <a:p>
                  <a:r>
                    <a:rPr lang="en-DE">
                      <a:noFill/>
                    </a:rPr>
                    <a:t> </a:t>
                  </a:r>
                </a:p>
              </p:txBody>
            </p:sp>
          </mc:Fallback>
        </mc:AlternateContent>
        <p:grpSp>
          <p:nvGrpSpPr>
            <p:cNvPr id="54" name="Group 53">
              <a:extLst>
                <a:ext uri="{FF2B5EF4-FFF2-40B4-BE49-F238E27FC236}">
                  <a16:creationId xmlns:a16="http://schemas.microsoft.com/office/drawing/2014/main" id="{1DB0885D-B478-4A7A-AE0E-6F2D5C426C69}"/>
                </a:ext>
              </a:extLst>
            </p:cNvPr>
            <p:cNvGrpSpPr/>
            <p:nvPr/>
          </p:nvGrpSpPr>
          <p:grpSpPr>
            <a:xfrm>
              <a:off x="3834951" y="4232501"/>
              <a:ext cx="798290" cy="470670"/>
              <a:chOff x="2394857" y="4352911"/>
              <a:chExt cx="798290" cy="470670"/>
            </a:xfrm>
          </p:grpSpPr>
          <p:cxnSp>
            <p:nvCxnSpPr>
              <p:cNvPr id="55" name="Straight Connector 54">
                <a:extLst>
                  <a:ext uri="{FF2B5EF4-FFF2-40B4-BE49-F238E27FC236}">
                    <a16:creationId xmlns:a16="http://schemas.microsoft.com/office/drawing/2014/main" id="{DF6C1D40-ECA5-483C-A0EC-639DD55D650D}"/>
                  </a:ext>
                </a:extLst>
              </p:cNvPr>
              <p:cNvCxnSpPr/>
              <p:nvPr/>
            </p:nvCxnSpPr>
            <p:spPr>
              <a:xfrm flipH="1">
                <a:off x="2394857" y="4352911"/>
                <a:ext cx="324154" cy="470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7519C4-F2D9-46E8-A3D2-8565F1CDAE4F}"/>
                  </a:ext>
                </a:extLst>
              </p:cNvPr>
              <p:cNvCxnSpPr>
                <a:cxnSpLocks/>
              </p:cNvCxnSpPr>
              <p:nvPr/>
            </p:nvCxnSpPr>
            <p:spPr>
              <a:xfrm>
                <a:off x="2868993" y="4352911"/>
                <a:ext cx="324154" cy="470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1A3AED8B-4D99-4F7E-A996-D0775038E73F}"/>
                    </a:ext>
                  </a:extLst>
                </p:cNvPr>
                <p:cNvSpPr txBox="1"/>
                <p:nvPr/>
              </p:nvSpPr>
              <p:spPr>
                <a:xfrm>
                  <a:off x="3614944" y="470317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DE" dirty="0"/>
                </a:p>
              </p:txBody>
            </p:sp>
          </mc:Choice>
          <mc:Fallback>
            <p:sp>
              <p:nvSpPr>
                <p:cNvPr id="61" name="TextBox 60">
                  <a:extLst>
                    <a:ext uri="{FF2B5EF4-FFF2-40B4-BE49-F238E27FC236}">
                      <a16:creationId xmlns:a16="http://schemas.microsoft.com/office/drawing/2014/main" id="{1A3AED8B-4D99-4F7E-A996-D0775038E73F}"/>
                    </a:ext>
                  </a:extLst>
                </p:cNvPr>
                <p:cNvSpPr txBox="1">
                  <a:spLocks noRot="1" noChangeAspect="1" noMove="1" noResize="1" noEditPoints="1" noAdjustHandles="1" noChangeArrowheads="1" noChangeShapeType="1" noTextEdit="1"/>
                </p:cNvSpPr>
                <p:nvPr/>
              </p:nvSpPr>
              <p:spPr>
                <a:xfrm>
                  <a:off x="3614944" y="4703171"/>
                  <a:ext cx="319314" cy="369332"/>
                </a:xfrm>
                <a:prstGeom prst="rect">
                  <a:avLst/>
                </a:prstGeom>
                <a:blipFill>
                  <a:blip r:embed="rId4"/>
                  <a:stretch>
                    <a:fillRect l="-5769" r="-7692" b="-13333"/>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F74A907D-D7A8-47C3-B7E3-F4E5CAEB0DE9}"/>
                    </a:ext>
                  </a:extLst>
                </p:cNvPr>
                <p:cNvSpPr txBox="1"/>
                <p:nvPr/>
              </p:nvSpPr>
              <p:spPr>
                <a:xfrm>
                  <a:off x="4548273" y="470317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oMath>
                    </m:oMathPara>
                  </a14:m>
                  <a:endParaRPr lang="en-DE" dirty="0"/>
                </a:p>
              </p:txBody>
            </p:sp>
          </mc:Choice>
          <mc:Fallback>
            <p:sp>
              <p:nvSpPr>
                <p:cNvPr id="62" name="TextBox 61">
                  <a:extLst>
                    <a:ext uri="{FF2B5EF4-FFF2-40B4-BE49-F238E27FC236}">
                      <a16:creationId xmlns:a16="http://schemas.microsoft.com/office/drawing/2014/main" id="{F74A907D-D7A8-47C3-B7E3-F4E5CAEB0DE9}"/>
                    </a:ext>
                  </a:extLst>
                </p:cNvPr>
                <p:cNvSpPr txBox="1">
                  <a:spLocks noRot="1" noChangeAspect="1" noMove="1" noResize="1" noEditPoints="1" noAdjustHandles="1" noChangeArrowheads="1" noChangeShapeType="1" noTextEdit="1"/>
                </p:cNvSpPr>
                <p:nvPr/>
              </p:nvSpPr>
              <p:spPr>
                <a:xfrm>
                  <a:off x="4548273" y="4703171"/>
                  <a:ext cx="319314" cy="369332"/>
                </a:xfrm>
                <a:prstGeom prst="rect">
                  <a:avLst/>
                </a:prstGeom>
                <a:blipFill>
                  <a:blip r:embed="rId5"/>
                  <a:stretch>
                    <a:fillRect b="-5000"/>
                  </a:stretch>
                </a:blipFill>
              </p:spPr>
              <p:txBody>
                <a:bodyPr/>
                <a:lstStyle/>
                <a:p>
                  <a:r>
                    <a:rPr lang="en-DE">
                      <a:noFill/>
                    </a:rPr>
                    <a:t> </a:t>
                  </a:r>
                </a:p>
              </p:txBody>
            </p:sp>
          </mc:Fallback>
        </mc:AlternateContent>
        <p:cxnSp>
          <p:nvCxnSpPr>
            <p:cNvPr id="63" name="Straight Connector 62">
              <a:extLst>
                <a:ext uri="{FF2B5EF4-FFF2-40B4-BE49-F238E27FC236}">
                  <a16:creationId xmlns:a16="http://schemas.microsoft.com/office/drawing/2014/main" id="{854D05FF-3D82-4DF1-B293-15C3CDB3A303}"/>
                </a:ext>
              </a:extLst>
            </p:cNvPr>
            <p:cNvCxnSpPr>
              <a:cxnSpLocks/>
            </p:cNvCxnSpPr>
            <p:nvPr/>
          </p:nvCxnSpPr>
          <p:spPr>
            <a:xfrm>
              <a:off x="4252966" y="4266435"/>
              <a:ext cx="0" cy="4907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9FC0341-DF8F-4345-A9F2-3677931AB7E2}"/>
                    </a:ext>
                  </a:extLst>
                </p:cNvPr>
                <p:cNvSpPr txBox="1"/>
                <p:nvPr/>
              </p:nvSpPr>
              <p:spPr>
                <a:xfrm>
                  <a:off x="4101173" y="470317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DE" dirty="0"/>
                </a:p>
              </p:txBody>
            </p:sp>
          </mc:Choice>
          <mc:Fallback>
            <p:sp>
              <p:nvSpPr>
                <p:cNvPr id="64" name="TextBox 63">
                  <a:extLst>
                    <a:ext uri="{FF2B5EF4-FFF2-40B4-BE49-F238E27FC236}">
                      <a16:creationId xmlns:a16="http://schemas.microsoft.com/office/drawing/2014/main" id="{39FC0341-DF8F-4345-A9F2-3677931AB7E2}"/>
                    </a:ext>
                  </a:extLst>
                </p:cNvPr>
                <p:cNvSpPr txBox="1">
                  <a:spLocks noRot="1" noChangeAspect="1" noMove="1" noResize="1" noEditPoints="1" noAdjustHandles="1" noChangeArrowheads="1" noChangeShapeType="1" noTextEdit="1"/>
                </p:cNvSpPr>
                <p:nvPr/>
              </p:nvSpPr>
              <p:spPr>
                <a:xfrm>
                  <a:off x="4101173" y="4703171"/>
                  <a:ext cx="319314" cy="369332"/>
                </a:xfrm>
                <a:prstGeom prst="rect">
                  <a:avLst/>
                </a:prstGeom>
                <a:blipFill>
                  <a:blip r:embed="rId6"/>
                  <a:stretch>
                    <a:fillRect/>
                  </a:stretch>
                </a:blipFill>
              </p:spPr>
              <p:txBody>
                <a:bodyPr/>
                <a:lstStyle/>
                <a:p>
                  <a:r>
                    <a:rPr lang="en-DE">
                      <a:noFill/>
                    </a:rPr>
                    <a:t> </a:t>
                  </a:r>
                </a:p>
              </p:txBody>
            </p:sp>
          </mc:Fallback>
        </mc:AlternateContent>
      </p:grpSp>
    </p:spTree>
    <p:extLst>
      <p:ext uri="{BB962C8B-B14F-4D97-AF65-F5344CB8AC3E}">
        <p14:creationId xmlns:p14="http://schemas.microsoft.com/office/powerpoint/2010/main" val="419037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972A-07A6-4C6E-9324-73EAA3BEA9A8}"/>
              </a:ext>
            </a:extLst>
          </p:cNvPr>
          <p:cNvSpPr>
            <a:spLocks noGrp="1"/>
          </p:cNvSpPr>
          <p:nvPr>
            <p:ph type="title"/>
          </p:nvPr>
        </p:nvSpPr>
        <p:spPr/>
        <p:txBody>
          <a:bodyPr/>
          <a:lstStyle/>
          <a:p>
            <a:r>
              <a:rPr lang="en-US" dirty="0"/>
              <a:t>Example of interpretation</a:t>
            </a:r>
            <a:endParaRPr lang="en-NL" dirty="0"/>
          </a:p>
        </p:txBody>
      </p:sp>
      <p:sp>
        <p:nvSpPr>
          <p:cNvPr id="3" name="Content Placeholder 2">
            <a:extLst>
              <a:ext uri="{FF2B5EF4-FFF2-40B4-BE49-F238E27FC236}">
                <a16:creationId xmlns:a16="http://schemas.microsoft.com/office/drawing/2014/main" id="{F4E16711-DAA0-44DC-992C-5C92663186C0}"/>
              </a:ext>
            </a:extLst>
          </p:cNvPr>
          <p:cNvSpPr>
            <a:spLocks noGrp="1"/>
          </p:cNvSpPr>
          <p:nvPr>
            <p:ph idx="1"/>
          </p:nvPr>
        </p:nvSpPr>
        <p:spPr>
          <a:xfrm>
            <a:off x="838200" y="1825625"/>
            <a:ext cx="10515600" cy="4667250"/>
          </a:xfrm>
        </p:spPr>
        <p:txBody>
          <a:bodyPr>
            <a:normAutofit/>
          </a:bodyPr>
          <a:lstStyle/>
          <a:p>
            <a:r>
              <a:rPr lang="en-US" dirty="0"/>
              <a:t>For example, consider the following tree:</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Can you do a step-by-step derivation of the denotation of the whole tree?</a:t>
            </a:r>
            <a:endParaRPr lang="en-NL" dirty="0"/>
          </a:p>
        </p:txBody>
      </p:sp>
      <p:grpSp>
        <p:nvGrpSpPr>
          <p:cNvPr id="24" name="Group 23">
            <a:extLst>
              <a:ext uri="{FF2B5EF4-FFF2-40B4-BE49-F238E27FC236}">
                <a16:creationId xmlns:a16="http://schemas.microsoft.com/office/drawing/2014/main" id="{984235A4-6D9E-913B-ABA9-ED523CDF6DBD}"/>
              </a:ext>
            </a:extLst>
          </p:cNvPr>
          <p:cNvGrpSpPr/>
          <p:nvPr/>
        </p:nvGrpSpPr>
        <p:grpSpPr>
          <a:xfrm>
            <a:off x="5831235" y="2678799"/>
            <a:ext cx="1688981" cy="2622321"/>
            <a:chOff x="5831235" y="2678799"/>
            <a:chExt cx="1688981" cy="2622321"/>
          </a:xfrm>
        </p:grpSpPr>
        <p:sp>
          <p:nvSpPr>
            <p:cNvPr id="4" name="TextBox 3">
              <a:extLst>
                <a:ext uri="{FF2B5EF4-FFF2-40B4-BE49-F238E27FC236}">
                  <a16:creationId xmlns:a16="http://schemas.microsoft.com/office/drawing/2014/main" id="{66A91A60-B8A6-4F5A-9282-A9AE4850A35B}"/>
                </a:ext>
              </a:extLst>
            </p:cNvPr>
            <p:cNvSpPr txBox="1"/>
            <p:nvPr/>
          </p:nvSpPr>
          <p:spPr>
            <a:xfrm>
              <a:off x="6753802" y="2678799"/>
              <a:ext cx="319314" cy="369332"/>
            </a:xfrm>
            <a:prstGeom prst="rect">
              <a:avLst/>
            </a:prstGeom>
            <a:noFill/>
          </p:spPr>
          <p:txBody>
            <a:bodyPr wrap="square" rtlCol="0">
              <a:spAutoFit/>
            </a:bodyPr>
            <a:lstStyle/>
            <a:p>
              <a:r>
                <a:rPr lang="en-US" dirty="0"/>
                <a:t>S</a:t>
              </a:r>
              <a:endParaRPr lang="en-DE" dirty="0"/>
            </a:p>
          </p:txBody>
        </p:sp>
        <p:grpSp>
          <p:nvGrpSpPr>
            <p:cNvPr id="5" name="Group 4">
              <a:extLst>
                <a:ext uri="{FF2B5EF4-FFF2-40B4-BE49-F238E27FC236}">
                  <a16:creationId xmlns:a16="http://schemas.microsoft.com/office/drawing/2014/main" id="{24E7748A-4429-46D0-BEE2-9612FBF0B4ED}"/>
                </a:ext>
              </a:extLst>
            </p:cNvPr>
            <p:cNvGrpSpPr/>
            <p:nvPr/>
          </p:nvGrpSpPr>
          <p:grpSpPr>
            <a:xfrm>
              <a:off x="6487580" y="2958330"/>
              <a:ext cx="798290" cy="470670"/>
              <a:chOff x="2394857" y="4352911"/>
              <a:chExt cx="798290" cy="470670"/>
            </a:xfrm>
          </p:grpSpPr>
          <p:cxnSp>
            <p:nvCxnSpPr>
              <p:cNvPr id="6" name="Straight Connector 5">
                <a:extLst>
                  <a:ext uri="{FF2B5EF4-FFF2-40B4-BE49-F238E27FC236}">
                    <a16:creationId xmlns:a16="http://schemas.microsoft.com/office/drawing/2014/main" id="{7F20858D-2FD0-4D21-8888-5A625528AFD6}"/>
                  </a:ext>
                </a:extLst>
              </p:cNvPr>
              <p:cNvCxnSpPr/>
              <p:nvPr/>
            </p:nvCxnSpPr>
            <p:spPr>
              <a:xfrm flipH="1">
                <a:off x="2394857" y="4352911"/>
                <a:ext cx="324154" cy="4706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F4CCA1-DAC2-4BA7-A1B5-49D334479782}"/>
                  </a:ext>
                </a:extLst>
              </p:cNvPr>
              <p:cNvCxnSpPr>
                <a:cxnSpLocks/>
              </p:cNvCxnSpPr>
              <p:nvPr/>
            </p:nvCxnSpPr>
            <p:spPr>
              <a:xfrm>
                <a:off x="2868993" y="4352911"/>
                <a:ext cx="324154" cy="47067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B05E3937-644B-4546-A4E4-7AC7256FBEF3}"/>
                </a:ext>
              </a:extLst>
            </p:cNvPr>
            <p:cNvCxnSpPr/>
            <p:nvPr/>
          </p:nvCxnSpPr>
          <p:spPr>
            <a:xfrm flipH="1">
              <a:off x="6028085" y="3756912"/>
              <a:ext cx="324154" cy="4706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D4101C-2A20-414C-AD26-01F2FA02A4C7}"/>
                </a:ext>
              </a:extLst>
            </p:cNvPr>
            <p:cNvCxnSpPr>
              <a:cxnSpLocks/>
            </p:cNvCxnSpPr>
            <p:nvPr/>
          </p:nvCxnSpPr>
          <p:spPr>
            <a:xfrm>
              <a:off x="6502221" y="3756912"/>
              <a:ext cx="324154" cy="47067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3FC768-3498-4F81-8C3C-20D37656A4E4}"/>
                </a:ext>
              </a:extLst>
            </p:cNvPr>
            <p:cNvSpPr txBox="1"/>
            <p:nvPr/>
          </p:nvSpPr>
          <p:spPr>
            <a:xfrm>
              <a:off x="6267573" y="3429000"/>
              <a:ext cx="319314" cy="369332"/>
            </a:xfrm>
            <a:prstGeom prst="rect">
              <a:avLst/>
            </a:prstGeom>
            <a:noFill/>
          </p:spPr>
          <p:txBody>
            <a:bodyPr wrap="square" rtlCol="0">
              <a:spAutoFit/>
            </a:bodyPr>
            <a:lstStyle/>
            <a:p>
              <a:r>
                <a:rPr lang="en-US" dirty="0"/>
                <a:t>S</a:t>
              </a:r>
              <a:endParaRPr lang="en-DE" dirty="0"/>
            </a:p>
          </p:txBody>
        </p:sp>
        <p:sp>
          <p:nvSpPr>
            <p:cNvPr id="11" name="TextBox 10">
              <a:extLst>
                <a:ext uri="{FF2B5EF4-FFF2-40B4-BE49-F238E27FC236}">
                  <a16:creationId xmlns:a16="http://schemas.microsoft.com/office/drawing/2014/main" id="{ABBA6969-049C-4326-8672-3562F7DF79E7}"/>
                </a:ext>
              </a:extLst>
            </p:cNvPr>
            <p:cNvSpPr txBox="1"/>
            <p:nvPr/>
          </p:nvSpPr>
          <p:spPr>
            <a:xfrm>
              <a:off x="7200902" y="3429000"/>
              <a:ext cx="319314" cy="369332"/>
            </a:xfrm>
            <a:prstGeom prst="rect">
              <a:avLst/>
            </a:prstGeom>
            <a:noFill/>
          </p:spPr>
          <p:txBody>
            <a:bodyPr wrap="square" rtlCol="0">
              <a:spAutoFit/>
            </a:bodyPr>
            <a:lstStyle/>
            <a:p>
              <a:r>
                <a:rPr lang="en-US" dirty="0"/>
                <a:t>p</a:t>
              </a:r>
              <a:endParaRPr lang="en-DE" dirty="0"/>
            </a:p>
          </p:txBody>
        </p:sp>
        <p:sp>
          <p:nvSpPr>
            <p:cNvPr id="12" name="TextBox 11">
              <a:extLst>
                <a:ext uri="{FF2B5EF4-FFF2-40B4-BE49-F238E27FC236}">
                  <a16:creationId xmlns:a16="http://schemas.microsoft.com/office/drawing/2014/main" id="{9CA9B7A3-BDB5-4808-8AA5-2F703D7EE122}"/>
                </a:ext>
              </a:extLst>
            </p:cNvPr>
            <p:cNvSpPr txBox="1"/>
            <p:nvPr/>
          </p:nvSpPr>
          <p:spPr>
            <a:xfrm>
              <a:off x="5846960" y="4177853"/>
              <a:ext cx="319314" cy="369332"/>
            </a:xfrm>
            <a:prstGeom prst="rect">
              <a:avLst/>
            </a:prstGeom>
            <a:noFill/>
          </p:spPr>
          <p:txBody>
            <a:bodyPr wrap="square" rtlCol="0">
              <a:spAutoFit/>
            </a:bodyPr>
            <a:lstStyle/>
            <a:p>
              <a:r>
                <a:rPr lang="en-US" dirty="0"/>
                <a:t>S</a:t>
              </a:r>
              <a:endParaRPr lang="en-DE" dirty="0"/>
            </a:p>
          </p:txBody>
        </p:sp>
        <p:sp>
          <p:nvSpPr>
            <p:cNvPr id="13" name="TextBox 12">
              <a:extLst>
                <a:ext uri="{FF2B5EF4-FFF2-40B4-BE49-F238E27FC236}">
                  <a16:creationId xmlns:a16="http://schemas.microsoft.com/office/drawing/2014/main" id="{844BA84A-A5B2-41D6-9EF1-F14D9B33A8A1}"/>
                </a:ext>
              </a:extLst>
            </p:cNvPr>
            <p:cNvSpPr txBox="1"/>
            <p:nvPr/>
          </p:nvSpPr>
          <p:spPr>
            <a:xfrm>
              <a:off x="6718118" y="4186162"/>
              <a:ext cx="319314" cy="369332"/>
            </a:xfrm>
            <a:prstGeom prst="rect">
              <a:avLst/>
            </a:prstGeom>
            <a:noFill/>
          </p:spPr>
          <p:txBody>
            <a:bodyPr wrap="square" rtlCol="0">
              <a:spAutoFit/>
            </a:bodyPr>
            <a:lstStyle/>
            <a:p>
              <a:r>
                <a:rPr lang="en-US" dirty="0"/>
                <a:t>S</a:t>
              </a:r>
              <a:endParaRPr lang="en-DE" dirty="0"/>
            </a:p>
          </p:txBody>
        </p:sp>
        <p:cxnSp>
          <p:nvCxnSpPr>
            <p:cNvPr id="14" name="Straight Connector 13">
              <a:extLst>
                <a:ext uri="{FF2B5EF4-FFF2-40B4-BE49-F238E27FC236}">
                  <a16:creationId xmlns:a16="http://schemas.microsoft.com/office/drawing/2014/main" id="{79326097-5D10-42D8-9862-0A6961758EF4}"/>
                </a:ext>
              </a:extLst>
            </p:cNvPr>
            <p:cNvCxnSpPr>
              <a:cxnSpLocks/>
            </p:cNvCxnSpPr>
            <p:nvPr/>
          </p:nvCxnSpPr>
          <p:spPr>
            <a:xfrm>
              <a:off x="6877775" y="4516316"/>
              <a:ext cx="0" cy="4907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0600730-832C-4DAD-AAFE-B1198A747C39}"/>
                </a:ext>
              </a:extLst>
            </p:cNvPr>
            <p:cNvSpPr txBox="1"/>
            <p:nvPr/>
          </p:nvSpPr>
          <p:spPr>
            <a:xfrm>
              <a:off x="6718118" y="4931788"/>
              <a:ext cx="319314" cy="369332"/>
            </a:xfrm>
            <a:prstGeom prst="rect">
              <a:avLst/>
            </a:prstGeom>
            <a:noFill/>
          </p:spPr>
          <p:txBody>
            <a:bodyPr wrap="square" rtlCol="0">
              <a:spAutoFit/>
            </a:bodyPr>
            <a:lstStyle/>
            <a:p>
              <a:r>
                <a:rPr lang="en-US" dirty="0"/>
                <a:t>q</a:t>
              </a:r>
              <a:endParaRPr lang="en-DE" dirty="0"/>
            </a:p>
          </p:txBody>
        </p:sp>
        <p:cxnSp>
          <p:nvCxnSpPr>
            <p:cNvPr id="16" name="Straight Connector 15">
              <a:extLst>
                <a:ext uri="{FF2B5EF4-FFF2-40B4-BE49-F238E27FC236}">
                  <a16:creationId xmlns:a16="http://schemas.microsoft.com/office/drawing/2014/main" id="{EABB78A2-9C2C-4607-A3BE-A2B212F4BF2B}"/>
                </a:ext>
              </a:extLst>
            </p:cNvPr>
            <p:cNvCxnSpPr>
              <a:cxnSpLocks/>
            </p:cNvCxnSpPr>
            <p:nvPr/>
          </p:nvCxnSpPr>
          <p:spPr>
            <a:xfrm>
              <a:off x="6419366" y="3787246"/>
              <a:ext cx="0" cy="490781"/>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ACB6D3A-B7A3-4630-904B-25AA9D5A9E21}"/>
                    </a:ext>
                  </a:extLst>
                </p:cNvPr>
                <p:cNvSpPr txBox="1"/>
                <p:nvPr/>
              </p:nvSpPr>
              <p:spPr>
                <a:xfrm>
                  <a:off x="6267573" y="4202718"/>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DE" dirty="0"/>
                </a:p>
              </p:txBody>
            </p:sp>
          </mc:Choice>
          <mc:Fallback>
            <p:sp>
              <p:nvSpPr>
                <p:cNvPr id="17" name="TextBox 16">
                  <a:extLst>
                    <a:ext uri="{FF2B5EF4-FFF2-40B4-BE49-F238E27FC236}">
                      <a16:creationId xmlns:a16="http://schemas.microsoft.com/office/drawing/2014/main" id="{9ACB6D3A-B7A3-4630-904B-25AA9D5A9E21}"/>
                    </a:ext>
                  </a:extLst>
                </p:cNvPr>
                <p:cNvSpPr txBox="1">
                  <a:spLocks noRot="1" noChangeAspect="1" noMove="1" noResize="1" noEditPoints="1" noAdjustHandles="1" noChangeArrowheads="1" noChangeShapeType="1" noTextEdit="1"/>
                </p:cNvSpPr>
                <p:nvPr/>
              </p:nvSpPr>
              <p:spPr>
                <a:xfrm>
                  <a:off x="6267573" y="4202718"/>
                  <a:ext cx="319314" cy="369332"/>
                </a:xfrm>
                <a:prstGeom prst="rect">
                  <a:avLst/>
                </a:prstGeom>
                <a:blipFill>
                  <a:blip r:embed="rId2"/>
                  <a:stretch>
                    <a:fillRect/>
                  </a:stretch>
                </a:blipFill>
              </p:spPr>
              <p:txBody>
                <a:bodyPr/>
                <a:lstStyle/>
                <a:p>
                  <a:r>
                    <a:rPr lang="en-DE">
                      <a:noFill/>
                    </a:rPr>
                    <a:t> </a:t>
                  </a:r>
                </a:p>
              </p:txBody>
            </p:sp>
          </mc:Fallback>
        </mc:AlternateContent>
        <p:cxnSp>
          <p:nvCxnSpPr>
            <p:cNvPr id="18" name="Straight Connector 17">
              <a:extLst>
                <a:ext uri="{FF2B5EF4-FFF2-40B4-BE49-F238E27FC236}">
                  <a16:creationId xmlns:a16="http://schemas.microsoft.com/office/drawing/2014/main" id="{46E89705-0F18-47A4-9885-13558E504D3B}"/>
                </a:ext>
              </a:extLst>
            </p:cNvPr>
            <p:cNvCxnSpPr>
              <a:cxnSpLocks/>
            </p:cNvCxnSpPr>
            <p:nvPr/>
          </p:nvCxnSpPr>
          <p:spPr>
            <a:xfrm>
              <a:off x="5990892" y="4503884"/>
              <a:ext cx="0" cy="4907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AD0D68-C4A0-46DA-8262-9D90F2A3F81C}"/>
                </a:ext>
              </a:extLst>
            </p:cNvPr>
            <p:cNvSpPr txBox="1"/>
            <p:nvPr/>
          </p:nvSpPr>
          <p:spPr>
            <a:xfrm>
              <a:off x="5831235" y="4919356"/>
              <a:ext cx="319314" cy="369332"/>
            </a:xfrm>
            <a:prstGeom prst="rect">
              <a:avLst/>
            </a:prstGeom>
            <a:noFill/>
          </p:spPr>
          <p:txBody>
            <a:bodyPr wrap="square" rtlCol="0">
              <a:spAutoFit/>
            </a:bodyPr>
            <a:lstStyle/>
            <a:p>
              <a:r>
                <a:rPr lang="en-US" dirty="0"/>
                <a:t>p</a:t>
              </a:r>
              <a:endParaRPr lang="en-DE" dirty="0"/>
            </a:p>
          </p:txBody>
        </p:sp>
        <p:cxnSp>
          <p:nvCxnSpPr>
            <p:cNvPr id="20" name="Straight Connector 19">
              <a:extLst>
                <a:ext uri="{FF2B5EF4-FFF2-40B4-BE49-F238E27FC236}">
                  <a16:creationId xmlns:a16="http://schemas.microsoft.com/office/drawing/2014/main" id="{EFD5887B-050F-49F4-A184-188950D545DE}"/>
                </a:ext>
              </a:extLst>
            </p:cNvPr>
            <p:cNvCxnSpPr>
              <a:cxnSpLocks/>
            </p:cNvCxnSpPr>
            <p:nvPr/>
          </p:nvCxnSpPr>
          <p:spPr>
            <a:xfrm>
              <a:off x="6889917" y="3052532"/>
              <a:ext cx="0" cy="490781"/>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3480D8B-C07E-43B6-A8A5-30ED84DCFEAF}"/>
                    </a:ext>
                  </a:extLst>
                </p:cNvPr>
                <p:cNvSpPr txBox="1"/>
                <p:nvPr/>
              </p:nvSpPr>
              <p:spPr>
                <a:xfrm>
                  <a:off x="6738124" y="3468004"/>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DE" dirty="0"/>
                </a:p>
              </p:txBody>
            </p:sp>
          </mc:Choice>
          <mc:Fallback>
            <p:sp>
              <p:nvSpPr>
                <p:cNvPr id="21" name="TextBox 20">
                  <a:extLst>
                    <a:ext uri="{FF2B5EF4-FFF2-40B4-BE49-F238E27FC236}">
                      <a16:creationId xmlns:a16="http://schemas.microsoft.com/office/drawing/2014/main" id="{43480D8B-C07E-43B6-A8A5-30ED84DCFEAF}"/>
                    </a:ext>
                  </a:extLst>
                </p:cNvPr>
                <p:cNvSpPr txBox="1">
                  <a:spLocks noRot="1" noChangeAspect="1" noMove="1" noResize="1" noEditPoints="1" noAdjustHandles="1" noChangeArrowheads="1" noChangeShapeType="1" noTextEdit="1"/>
                </p:cNvSpPr>
                <p:nvPr/>
              </p:nvSpPr>
              <p:spPr>
                <a:xfrm>
                  <a:off x="6738124" y="3468004"/>
                  <a:ext cx="319314" cy="369332"/>
                </a:xfrm>
                <a:prstGeom prst="rect">
                  <a:avLst/>
                </a:prstGeom>
                <a:blipFill>
                  <a:blip r:embed="rId3"/>
                  <a:stretch>
                    <a:fillRect/>
                  </a:stretch>
                </a:blipFill>
              </p:spPr>
              <p:txBody>
                <a:bodyPr/>
                <a:lstStyle/>
                <a:p>
                  <a:r>
                    <a:rPr lang="en-DE">
                      <a:noFill/>
                    </a:rPr>
                    <a:t> </a:t>
                  </a:r>
                </a:p>
              </p:txBody>
            </p:sp>
          </mc:Fallback>
        </mc:AlternateContent>
      </p:grpSp>
    </p:spTree>
    <p:extLst>
      <p:ext uri="{BB962C8B-B14F-4D97-AF65-F5344CB8AC3E}">
        <p14:creationId xmlns:p14="http://schemas.microsoft.com/office/powerpoint/2010/main" val="378718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8158-EB98-4DB6-8F35-D6C12928BA88}"/>
              </a:ext>
            </a:extLst>
          </p:cNvPr>
          <p:cNvSpPr>
            <a:spLocks noGrp="1"/>
          </p:cNvSpPr>
          <p:nvPr>
            <p:ph type="title"/>
          </p:nvPr>
        </p:nvSpPr>
        <p:spPr/>
        <p:txBody>
          <a:bodyPr/>
          <a:lstStyle/>
          <a:p>
            <a:r>
              <a:rPr lang="en-US" dirty="0"/>
              <a:t>Minimize number of rules</a:t>
            </a:r>
            <a:endParaRPr lang="en-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0B3C05-C97C-474E-9864-D576B7347C6B}"/>
                  </a:ext>
                </a:extLst>
              </p:cNvPr>
              <p:cNvSpPr>
                <a:spLocks noGrp="1"/>
              </p:cNvSpPr>
              <p:nvPr>
                <p:ph idx="1"/>
              </p:nvPr>
            </p:nvSpPr>
            <p:spPr/>
            <p:txBody>
              <a:bodyPr/>
              <a:lstStyle/>
              <a:p>
                <a:r>
                  <a:rPr lang="en-US" dirty="0"/>
                  <a:t>We’ll see in the second part of the course that the general tendency is only have a single rule for combining meanings, namely functional application:</a:t>
                </a:r>
              </a:p>
              <a:p>
                <a:endParaRPr lang="en-US" dirty="0"/>
              </a:p>
              <a:p>
                <a:endParaRPr lang="en-US" dirty="0"/>
              </a:p>
              <a:p>
                <a:r>
                  <a:rPr lang="en-US" dirty="0"/>
                  <a:t>If </a:t>
                </a:r>
                <a14:m>
                  <m:oMath xmlns:m="http://schemas.openxmlformats.org/officeDocument/2006/math">
                    <m:r>
                      <a:rPr lang="en-US" b="0" i="1" smtClean="0">
                        <a:latin typeface="Cambria Math" panose="02040503050406030204" pitchFamily="18" charset="0"/>
                      </a:rPr>
                      <m:t>𝛼</m:t>
                    </m:r>
                  </m:oMath>
                </a14:m>
                <a:r>
                  <a:rPr lang="en-US" dirty="0"/>
                  <a:t> has the form		      then I(</a:t>
                </a:r>
                <a14:m>
                  <m:oMath xmlns:m="http://schemas.openxmlformats.org/officeDocument/2006/math">
                    <m:r>
                      <a:rPr lang="en-US" b="0" i="1" smtClean="0">
                        <a:latin typeface="Cambria Math" panose="02040503050406030204" pitchFamily="18" charset="0"/>
                      </a:rPr>
                      <m:t>𝛼</m:t>
                    </m:r>
                  </m:oMath>
                </a14:m>
                <a:r>
                  <a:rPr lang="en-US" dirty="0"/>
                  <a:t>) = I(</a:t>
                </a:r>
                <a14:m>
                  <m:oMath xmlns:m="http://schemas.openxmlformats.org/officeDocument/2006/math">
                    <m:r>
                      <a:rPr lang="en-US" b="0" i="1" smtClean="0">
                        <a:latin typeface="Cambria Math" panose="02040503050406030204" pitchFamily="18" charset="0"/>
                      </a:rPr>
                      <m:t>𝛽</m:t>
                    </m:r>
                  </m:oMath>
                </a14:m>
                <a:r>
                  <a:rPr lang="en-US" dirty="0"/>
                  <a:t>)(I(</a:t>
                </a:r>
                <a14:m>
                  <m:oMath xmlns:m="http://schemas.openxmlformats.org/officeDocument/2006/math">
                    <m:r>
                      <a:rPr lang="en-US" b="0" i="1" smtClean="0">
                        <a:latin typeface="Cambria Math" panose="02040503050406030204" pitchFamily="18" charset="0"/>
                      </a:rPr>
                      <m:t>𝛾</m:t>
                    </m:r>
                  </m:oMath>
                </a14:m>
                <a:r>
                  <a:rPr lang="en-US" dirty="0"/>
                  <a:t>)) or I(</a:t>
                </a:r>
                <a14:m>
                  <m:oMath xmlns:m="http://schemas.openxmlformats.org/officeDocument/2006/math">
                    <m:r>
                      <a:rPr lang="en-US" i="1">
                        <a:latin typeface="Cambria Math" panose="02040503050406030204" pitchFamily="18" charset="0"/>
                      </a:rPr>
                      <m:t>𝛼</m:t>
                    </m:r>
                  </m:oMath>
                </a14:m>
                <a:r>
                  <a:rPr lang="en-US" dirty="0"/>
                  <a:t>) = I(</a:t>
                </a:r>
                <a14:m>
                  <m:oMath xmlns:m="http://schemas.openxmlformats.org/officeDocument/2006/math">
                    <m:r>
                      <a:rPr lang="en-US" b="0" i="1" smtClean="0">
                        <a:latin typeface="Cambria Math" panose="02040503050406030204" pitchFamily="18" charset="0"/>
                      </a:rPr>
                      <m:t>𝛾</m:t>
                    </m:r>
                  </m:oMath>
                </a14:m>
                <a:r>
                  <a:rPr lang="en-US" dirty="0"/>
                  <a:t>)(I(</a:t>
                </a:r>
                <a14:m>
                  <m:oMath xmlns:m="http://schemas.openxmlformats.org/officeDocument/2006/math">
                    <m:r>
                      <a:rPr lang="en-US" b="0" i="1" smtClean="0">
                        <a:latin typeface="Cambria Math" panose="02040503050406030204" pitchFamily="18" charset="0"/>
                      </a:rPr>
                      <m:t>𝛽</m:t>
                    </m:r>
                  </m:oMath>
                </a14:m>
                <a:r>
                  <a:rPr lang="en-US" dirty="0"/>
                  <a:t>)), whichever makes sense with the types.</a:t>
                </a:r>
              </a:p>
              <a:p>
                <a:r>
                  <a:rPr lang="en-US" dirty="0"/>
                  <a:t>Rather than having complicated rules that depend on specific symbols appearing in the string, we just have few really general rules and we make sure to give interpretations to the single entries that work with those rules.</a:t>
                </a:r>
              </a:p>
            </p:txBody>
          </p:sp>
        </mc:Choice>
        <mc:Fallback xmlns="">
          <p:sp>
            <p:nvSpPr>
              <p:cNvPr id="3" name="Content Placeholder 2">
                <a:extLst>
                  <a:ext uri="{FF2B5EF4-FFF2-40B4-BE49-F238E27FC236}">
                    <a16:creationId xmlns:a16="http://schemas.microsoft.com/office/drawing/2014/main" id="{F00B3C05-C97C-474E-9864-D576B7347C6B}"/>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NL">
                    <a:noFill/>
                  </a:rPr>
                  <a:t> </a:t>
                </a:r>
              </a:p>
            </p:txBody>
          </p:sp>
        </mc:Fallback>
      </mc:AlternateContent>
      <p:grpSp>
        <p:nvGrpSpPr>
          <p:cNvPr id="10" name="Group 9">
            <a:extLst>
              <a:ext uri="{FF2B5EF4-FFF2-40B4-BE49-F238E27FC236}">
                <a16:creationId xmlns:a16="http://schemas.microsoft.com/office/drawing/2014/main" id="{6B211FA0-4E0D-A542-4D36-E5D3FBF345D8}"/>
              </a:ext>
            </a:extLst>
          </p:cNvPr>
          <p:cNvGrpSpPr/>
          <p:nvPr/>
        </p:nvGrpSpPr>
        <p:grpSpPr>
          <a:xfrm>
            <a:off x="3686863" y="2791990"/>
            <a:ext cx="1252643" cy="1119533"/>
            <a:chOff x="3686863" y="2791990"/>
            <a:chExt cx="1252643" cy="1119533"/>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5C0F399-BFA5-4D2B-9859-FB3EE77E6F78}"/>
                    </a:ext>
                  </a:extLst>
                </p:cNvPr>
                <p:cNvSpPr txBox="1"/>
                <p:nvPr/>
              </p:nvSpPr>
              <p:spPr>
                <a:xfrm>
                  <a:off x="4173092" y="2791990"/>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DE" dirty="0"/>
                </a:p>
              </p:txBody>
            </p:sp>
          </mc:Choice>
          <mc:Fallback>
            <p:sp>
              <p:nvSpPr>
                <p:cNvPr id="4" name="TextBox 3">
                  <a:extLst>
                    <a:ext uri="{FF2B5EF4-FFF2-40B4-BE49-F238E27FC236}">
                      <a16:creationId xmlns:a16="http://schemas.microsoft.com/office/drawing/2014/main" id="{35C0F399-BFA5-4D2B-9859-FB3EE77E6F78}"/>
                    </a:ext>
                  </a:extLst>
                </p:cNvPr>
                <p:cNvSpPr txBox="1">
                  <a:spLocks noRot="1" noChangeAspect="1" noMove="1" noResize="1" noEditPoints="1" noAdjustHandles="1" noChangeArrowheads="1" noChangeShapeType="1" noTextEdit="1"/>
                </p:cNvSpPr>
                <p:nvPr/>
              </p:nvSpPr>
              <p:spPr>
                <a:xfrm>
                  <a:off x="4173092" y="2791990"/>
                  <a:ext cx="319314" cy="369332"/>
                </a:xfrm>
                <a:prstGeom prst="rect">
                  <a:avLst/>
                </a:prstGeom>
                <a:blipFill>
                  <a:blip r:embed="rId3"/>
                  <a:stretch>
                    <a:fillRect/>
                  </a:stretch>
                </a:blipFill>
              </p:spPr>
              <p:txBody>
                <a:bodyPr/>
                <a:lstStyle/>
                <a:p>
                  <a:r>
                    <a:rPr lang="en-DE">
                      <a:noFill/>
                    </a:rPr>
                    <a:t> </a:t>
                  </a:r>
                </a:p>
              </p:txBody>
            </p:sp>
          </mc:Fallback>
        </mc:AlternateContent>
        <p:grpSp>
          <p:nvGrpSpPr>
            <p:cNvPr id="5" name="Group 4">
              <a:extLst>
                <a:ext uri="{FF2B5EF4-FFF2-40B4-BE49-F238E27FC236}">
                  <a16:creationId xmlns:a16="http://schemas.microsoft.com/office/drawing/2014/main" id="{A3C556AB-463B-471A-BB2E-34ABA79C4EFD}"/>
                </a:ext>
              </a:extLst>
            </p:cNvPr>
            <p:cNvGrpSpPr/>
            <p:nvPr/>
          </p:nvGrpSpPr>
          <p:grpSpPr>
            <a:xfrm>
              <a:off x="3906870" y="3071521"/>
              <a:ext cx="798290" cy="470670"/>
              <a:chOff x="2394857" y="4352911"/>
              <a:chExt cx="798290" cy="470670"/>
            </a:xfrm>
          </p:grpSpPr>
          <p:cxnSp>
            <p:nvCxnSpPr>
              <p:cNvPr id="6" name="Straight Connector 5">
                <a:extLst>
                  <a:ext uri="{FF2B5EF4-FFF2-40B4-BE49-F238E27FC236}">
                    <a16:creationId xmlns:a16="http://schemas.microsoft.com/office/drawing/2014/main" id="{25AC4F7D-6F19-4D33-B602-98C660D7A3A4}"/>
                  </a:ext>
                </a:extLst>
              </p:cNvPr>
              <p:cNvCxnSpPr/>
              <p:nvPr/>
            </p:nvCxnSpPr>
            <p:spPr>
              <a:xfrm flipH="1">
                <a:off x="2394857" y="4352911"/>
                <a:ext cx="324154" cy="470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4A0976-6C6A-4A0F-8F44-893487A7D1AC}"/>
                  </a:ext>
                </a:extLst>
              </p:cNvPr>
              <p:cNvCxnSpPr>
                <a:cxnSpLocks/>
              </p:cNvCxnSpPr>
              <p:nvPr/>
            </p:nvCxnSpPr>
            <p:spPr>
              <a:xfrm>
                <a:off x="2868993" y="4352911"/>
                <a:ext cx="324154" cy="470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799B382-6D3F-4469-9BBD-15928B485214}"/>
                    </a:ext>
                  </a:extLst>
                </p:cNvPr>
                <p:cNvSpPr txBox="1"/>
                <p:nvPr/>
              </p:nvSpPr>
              <p:spPr>
                <a:xfrm>
                  <a:off x="3686863" y="354219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DE" dirty="0"/>
                </a:p>
              </p:txBody>
            </p:sp>
          </mc:Choice>
          <mc:Fallback>
            <p:sp>
              <p:nvSpPr>
                <p:cNvPr id="8" name="TextBox 7">
                  <a:extLst>
                    <a:ext uri="{FF2B5EF4-FFF2-40B4-BE49-F238E27FC236}">
                      <a16:creationId xmlns:a16="http://schemas.microsoft.com/office/drawing/2014/main" id="{B799B382-6D3F-4469-9BBD-15928B485214}"/>
                    </a:ext>
                  </a:extLst>
                </p:cNvPr>
                <p:cNvSpPr txBox="1">
                  <a:spLocks noRot="1" noChangeAspect="1" noMove="1" noResize="1" noEditPoints="1" noAdjustHandles="1" noChangeArrowheads="1" noChangeShapeType="1" noTextEdit="1"/>
                </p:cNvSpPr>
                <p:nvPr/>
              </p:nvSpPr>
              <p:spPr>
                <a:xfrm>
                  <a:off x="3686863" y="3542191"/>
                  <a:ext cx="319314" cy="369332"/>
                </a:xfrm>
                <a:prstGeom prst="rect">
                  <a:avLst/>
                </a:prstGeom>
                <a:blipFill>
                  <a:blip r:embed="rId4"/>
                  <a:stretch>
                    <a:fillRect l="-5769" r="-7692" b="-13115"/>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1F8E87A-25DD-4941-B727-9EE32D969CD8}"/>
                    </a:ext>
                  </a:extLst>
                </p:cNvPr>
                <p:cNvSpPr txBox="1"/>
                <p:nvPr/>
              </p:nvSpPr>
              <p:spPr>
                <a:xfrm>
                  <a:off x="4620192" y="3542191"/>
                  <a:ext cx="3193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oMath>
                    </m:oMathPara>
                  </a14:m>
                  <a:endParaRPr lang="en-DE" dirty="0"/>
                </a:p>
              </p:txBody>
            </p:sp>
          </mc:Choice>
          <mc:Fallback>
            <p:sp>
              <p:nvSpPr>
                <p:cNvPr id="9" name="TextBox 8">
                  <a:extLst>
                    <a:ext uri="{FF2B5EF4-FFF2-40B4-BE49-F238E27FC236}">
                      <a16:creationId xmlns:a16="http://schemas.microsoft.com/office/drawing/2014/main" id="{81F8E87A-25DD-4941-B727-9EE32D969CD8}"/>
                    </a:ext>
                  </a:extLst>
                </p:cNvPr>
                <p:cNvSpPr txBox="1">
                  <a:spLocks noRot="1" noChangeAspect="1" noMove="1" noResize="1" noEditPoints="1" noAdjustHandles="1" noChangeArrowheads="1" noChangeShapeType="1" noTextEdit="1"/>
                </p:cNvSpPr>
                <p:nvPr/>
              </p:nvSpPr>
              <p:spPr>
                <a:xfrm>
                  <a:off x="4620192" y="3542191"/>
                  <a:ext cx="319314" cy="369332"/>
                </a:xfrm>
                <a:prstGeom prst="rect">
                  <a:avLst/>
                </a:prstGeom>
                <a:blipFill>
                  <a:blip r:embed="rId5"/>
                  <a:stretch>
                    <a:fillRect b="-3279"/>
                  </a:stretch>
                </a:blipFill>
              </p:spPr>
              <p:txBody>
                <a:bodyPr/>
                <a:lstStyle/>
                <a:p>
                  <a:r>
                    <a:rPr lang="en-DE">
                      <a:noFill/>
                    </a:rPr>
                    <a:t> </a:t>
                  </a:r>
                </a:p>
              </p:txBody>
            </p:sp>
          </mc:Fallback>
        </mc:AlternateContent>
      </p:grpSp>
    </p:spTree>
    <p:extLst>
      <p:ext uri="{BB962C8B-B14F-4D97-AF65-F5344CB8AC3E}">
        <p14:creationId xmlns:p14="http://schemas.microsoft.com/office/powerpoint/2010/main" val="376498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D41E-B709-4365-A53E-3C73E7E3FF18}"/>
              </a:ext>
            </a:extLst>
          </p:cNvPr>
          <p:cNvSpPr>
            <a:spLocks noGrp="1"/>
          </p:cNvSpPr>
          <p:nvPr>
            <p:ph type="title"/>
          </p:nvPr>
        </p:nvSpPr>
        <p:spPr/>
        <p:txBody>
          <a:bodyPr/>
          <a:lstStyle/>
          <a:p>
            <a:r>
              <a:rPr lang="en-US" dirty="0"/>
              <a:t>Denotation vs meaning</a:t>
            </a:r>
            <a:endParaRPr lang="en-NL" dirty="0"/>
          </a:p>
        </p:txBody>
      </p:sp>
      <p:sp>
        <p:nvSpPr>
          <p:cNvPr id="3" name="Content Placeholder 2">
            <a:extLst>
              <a:ext uri="{FF2B5EF4-FFF2-40B4-BE49-F238E27FC236}">
                <a16:creationId xmlns:a16="http://schemas.microsoft.com/office/drawing/2014/main" id="{B1529021-43C1-4E23-B06A-B4D879CCDB57}"/>
              </a:ext>
            </a:extLst>
          </p:cNvPr>
          <p:cNvSpPr>
            <a:spLocks noGrp="1"/>
          </p:cNvSpPr>
          <p:nvPr>
            <p:ph idx="1"/>
          </p:nvPr>
        </p:nvSpPr>
        <p:spPr>
          <a:xfrm>
            <a:off x="838200" y="1825625"/>
            <a:ext cx="10812694" cy="4667250"/>
          </a:xfrm>
        </p:spPr>
        <p:txBody>
          <a:bodyPr>
            <a:normAutofit lnSpcReduction="10000"/>
          </a:bodyPr>
          <a:lstStyle/>
          <a:p>
            <a:r>
              <a:rPr lang="en-US" dirty="0"/>
              <a:t>Note that this interpretation function in a sense does not give us the </a:t>
            </a:r>
            <a:r>
              <a:rPr lang="en-US" i="1" dirty="0"/>
              <a:t>meaning</a:t>
            </a:r>
            <a:r>
              <a:rPr lang="en-US" dirty="0"/>
              <a:t> of an expression, but it gives us the </a:t>
            </a:r>
            <a:r>
              <a:rPr lang="en-US" i="1" dirty="0"/>
              <a:t>denotation </a:t>
            </a:r>
            <a:r>
              <a:rPr lang="en-US" dirty="0"/>
              <a:t>at a world: what the expression refers to at a possible world.</a:t>
            </a:r>
          </a:p>
          <a:p>
            <a:r>
              <a:rPr lang="en-US" dirty="0"/>
              <a:t>However, the general premise of formal semantics is that meaning of an expression is its </a:t>
            </a:r>
            <a:r>
              <a:rPr lang="en-US" i="1" dirty="0"/>
              <a:t>intension</a:t>
            </a:r>
            <a:r>
              <a:rPr lang="en-US" dirty="0"/>
              <a:t>: the</a:t>
            </a:r>
            <a:r>
              <a:rPr lang="en-US" i="1" dirty="0"/>
              <a:t> </a:t>
            </a:r>
            <a:r>
              <a:rPr lang="en-US" dirty="0"/>
              <a:t>function from possible worlds to denotation in that world. </a:t>
            </a:r>
          </a:p>
          <a:p>
            <a:r>
              <a:rPr lang="en-US" dirty="0"/>
              <a:t>For example, the meaning of the word ‘duck’ is the function from each possible world to the set of ducks in that world.</a:t>
            </a:r>
          </a:p>
          <a:p>
            <a:r>
              <a:rPr lang="en-US" dirty="0"/>
              <a:t>Therefore, we can go from our interpretation function to the meaning of an expression by abstracting over the world.</a:t>
            </a:r>
          </a:p>
          <a:p>
            <a:r>
              <a:rPr lang="en-US" dirty="0"/>
              <a:t>This way of modeling meaning might seem completely bonkers, but there are very good reasons for doing it this way. </a:t>
            </a:r>
          </a:p>
          <a:p>
            <a:r>
              <a:rPr lang="en-US" dirty="0"/>
              <a:t>However, you don’t need to worry about it now!</a:t>
            </a:r>
          </a:p>
          <a:p>
            <a:endParaRPr lang="en-NL" dirty="0"/>
          </a:p>
          <a:p>
            <a:endParaRPr lang="en-NL" dirty="0"/>
          </a:p>
        </p:txBody>
      </p:sp>
    </p:spTree>
    <p:extLst>
      <p:ext uri="{BB962C8B-B14F-4D97-AF65-F5344CB8AC3E}">
        <p14:creationId xmlns:p14="http://schemas.microsoft.com/office/powerpoint/2010/main" val="256123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09A1-0CD4-44C8-9B57-9B4E710310E3}"/>
              </a:ext>
            </a:extLst>
          </p:cNvPr>
          <p:cNvSpPr>
            <a:spLocks noGrp="1"/>
          </p:cNvSpPr>
          <p:nvPr>
            <p:ph type="title"/>
          </p:nvPr>
        </p:nvSpPr>
        <p:spPr/>
        <p:txBody>
          <a:bodyPr/>
          <a:lstStyle/>
          <a:p>
            <a:r>
              <a:rPr lang="en-US" dirty="0"/>
              <a:t>Last time</a:t>
            </a:r>
            <a:endParaRPr lang="en-NL" dirty="0"/>
          </a:p>
        </p:txBody>
      </p:sp>
      <p:sp>
        <p:nvSpPr>
          <p:cNvPr id="3" name="Content Placeholder 2">
            <a:extLst>
              <a:ext uri="{FF2B5EF4-FFF2-40B4-BE49-F238E27FC236}">
                <a16:creationId xmlns:a16="http://schemas.microsoft.com/office/drawing/2014/main" id="{7F24BDBA-75EB-4363-914D-A132D27AA219}"/>
              </a:ext>
            </a:extLst>
          </p:cNvPr>
          <p:cNvSpPr>
            <a:spLocks noGrp="1"/>
          </p:cNvSpPr>
          <p:nvPr>
            <p:ph idx="1"/>
          </p:nvPr>
        </p:nvSpPr>
        <p:spPr>
          <a:xfrm>
            <a:off x="838200" y="1825625"/>
            <a:ext cx="10815084" cy="4667250"/>
          </a:xfrm>
        </p:spPr>
        <p:txBody>
          <a:bodyPr>
            <a:normAutofit lnSpcReduction="10000"/>
          </a:bodyPr>
          <a:lstStyle/>
          <a:p>
            <a:r>
              <a:rPr lang="en-US" dirty="0"/>
              <a:t>Last time we have seen how to define formal grammars</a:t>
            </a:r>
          </a:p>
          <a:p>
            <a:r>
              <a:rPr lang="en-US" dirty="0"/>
              <a:t>Basically, now you can forget everything except for context-free grammars and probabilistic context-free grammars, cause that is what we’ll use in the rest of the course.</a:t>
            </a:r>
          </a:p>
          <a:p>
            <a:r>
              <a:rPr lang="en-US" dirty="0"/>
              <a:t>The basic idea is that we can use formal grammars to model parts of the </a:t>
            </a:r>
            <a:r>
              <a:rPr lang="en-US" dirty="0" err="1"/>
              <a:t>LoT</a:t>
            </a:r>
            <a:r>
              <a:rPr lang="en-US" dirty="0"/>
              <a:t>.</a:t>
            </a:r>
          </a:p>
          <a:p>
            <a:r>
              <a:rPr lang="en-US" dirty="0"/>
              <a:t>However, remember that </a:t>
            </a:r>
            <a:r>
              <a:rPr lang="en-US" dirty="0" err="1"/>
              <a:t>LoT</a:t>
            </a:r>
            <a:r>
              <a:rPr lang="en-US" dirty="0"/>
              <a:t> expressions also have semantic properties, i.e. they have a meaning.</a:t>
            </a:r>
          </a:p>
          <a:p>
            <a:r>
              <a:rPr lang="en-US" dirty="0"/>
              <a:t>And recall that it is compositional!</a:t>
            </a:r>
          </a:p>
          <a:p>
            <a:r>
              <a:rPr lang="en-US" dirty="0"/>
              <a:t>This week, we’ll look at the meaning of sentences generated by a context-free grammar.</a:t>
            </a:r>
          </a:p>
          <a:p>
            <a:r>
              <a:rPr lang="en-US" dirty="0"/>
              <a:t>In particular, how can we formally specify a compositional interpretation.</a:t>
            </a:r>
          </a:p>
          <a:p>
            <a:r>
              <a:rPr lang="en-US" dirty="0"/>
              <a:t>But before that, let’s introduce some formalism…</a:t>
            </a:r>
            <a:endParaRPr lang="en-NL" dirty="0"/>
          </a:p>
        </p:txBody>
      </p:sp>
    </p:spTree>
    <p:extLst>
      <p:ext uri="{BB962C8B-B14F-4D97-AF65-F5344CB8AC3E}">
        <p14:creationId xmlns:p14="http://schemas.microsoft.com/office/powerpoint/2010/main" val="15988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E572-A854-9280-6887-24DD46BC5094}"/>
              </a:ext>
            </a:extLst>
          </p:cNvPr>
          <p:cNvSpPr>
            <a:spLocks noGrp="1"/>
          </p:cNvSpPr>
          <p:nvPr>
            <p:ph type="title"/>
          </p:nvPr>
        </p:nvSpPr>
        <p:spPr/>
        <p:txBody>
          <a:bodyPr/>
          <a:lstStyle/>
          <a:p>
            <a:r>
              <a:rPr lang="en-US" dirty="0"/>
              <a:t>Note: sets vs functions</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A1DFF2-96FE-E1F9-48F7-4A40D8ED5333}"/>
                  </a:ext>
                </a:extLst>
              </p:cNvPr>
              <p:cNvSpPr>
                <a:spLocks noGrp="1"/>
              </p:cNvSpPr>
              <p:nvPr>
                <p:ph idx="1"/>
              </p:nvPr>
            </p:nvSpPr>
            <p:spPr/>
            <p:txBody>
              <a:bodyPr/>
              <a:lstStyle/>
              <a:p>
                <a:r>
                  <a:rPr lang="en-US" dirty="0"/>
                  <a:t>You might have noticed now that there is a correspondence between sets and functions.</a:t>
                </a:r>
              </a:p>
              <a:p>
                <a:r>
                  <a:rPr lang="en-US" dirty="0"/>
                  <a:t>Namely, the characteristic function of a set is the function from objects to True if the object belongs to the set and False otherwise.</a:t>
                </a:r>
              </a:p>
              <a:p>
                <a:r>
                  <a:rPr lang="en-US" dirty="0"/>
                  <a:t>For instance, what is the characteristic function of the set {x </a:t>
                </a:r>
                <a:r>
                  <a:rPr lang="en-US" dirty="0" err="1"/>
                  <a:t>s.t.</a:t>
                </a:r>
                <a:r>
                  <a:rPr lang="en-US" dirty="0"/>
                  <a:t> x is a person | x is tall} ?</a:t>
                </a:r>
              </a:p>
              <a:p>
                <a:pPr lvl="1"/>
                <a:r>
                  <a:rPr lang="en-US" dirty="0"/>
                  <a:t>It’s the function from persons to True if the person is tall and False otherwise.</a:t>
                </a:r>
              </a:p>
              <a:p>
                <a:pPr lvl="1"/>
                <a:r>
                  <a:rPr lang="en-US" dirty="0"/>
                  <a:t>In lambda notation: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𝑝𝑒𝑟𝑠𝑜𝑛</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𝑡𝑎𝑙𝑙</m:t>
                    </m:r>
                  </m:oMath>
                </a14:m>
                <a:endParaRPr lang="en-US" dirty="0"/>
              </a:p>
              <a:p>
                <a:pPr lvl="1"/>
                <a:r>
                  <a:rPr lang="en-US" dirty="0"/>
                  <a:t>(Note that we haven’t defined a type of ‘persons’, but we could have!)</a:t>
                </a:r>
                <a:endParaRPr lang="en-DE" dirty="0"/>
              </a:p>
            </p:txBody>
          </p:sp>
        </mc:Choice>
        <mc:Fallback xmlns="">
          <p:sp>
            <p:nvSpPr>
              <p:cNvPr id="3" name="Content Placeholder 2">
                <a:extLst>
                  <a:ext uri="{FF2B5EF4-FFF2-40B4-BE49-F238E27FC236}">
                    <a16:creationId xmlns:a16="http://schemas.microsoft.com/office/drawing/2014/main" id="{8BA1DFF2-96FE-E1F9-48F7-4A40D8ED5333}"/>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NL">
                    <a:noFill/>
                  </a:rPr>
                  <a:t> </a:t>
                </a:r>
              </a:p>
            </p:txBody>
          </p:sp>
        </mc:Fallback>
      </mc:AlternateContent>
    </p:spTree>
    <p:extLst>
      <p:ext uri="{BB962C8B-B14F-4D97-AF65-F5344CB8AC3E}">
        <p14:creationId xmlns:p14="http://schemas.microsoft.com/office/powerpoint/2010/main" val="332073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4918-E2CB-B3DC-8FC1-266ACFFDFE86}"/>
              </a:ext>
            </a:extLst>
          </p:cNvPr>
          <p:cNvSpPr>
            <a:spLocks noGrp="1"/>
          </p:cNvSpPr>
          <p:nvPr>
            <p:ph type="title"/>
          </p:nvPr>
        </p:nvSpPr>
        <p:spPr/>
        <p:txBody>
          <a:bodyPr/>
          <a:lstStyle/>
          <a:p>
            <a:r>
              <a:rPr lang="en-US" dirty="0"/>
              <a:t>Conclusions</a:t>
            </a:r>
            <a:endParaRPr lang="en-DE" dirty="0"/>
          </a:p>
        </p:txBody>
      </p:sp>
      <p:sp>
        <p:nvSpPr>
          <p:cNvPr id="3" name="Content Placeholder 2">
            <a:extLst>
              <a:ext uri="{FF2B5EF4-FFF2-40B4-BE49-F238E27FC236}">
                <a16:creationId xmlns:a16="http://schemas.microsoft.com/office/drawing/2014/main" id="{F887AB38-81EA-9D7A-E275-602F1E7DDD1F}"/>
              </a:ext>
            </a:extLst>
          </p:cNvPr>
          <p:cNvSpPr>
            <a:spLocks noGrp="1"/>
          </p:cNvSpPr>
          <p:nvPr>
            <p:ph idx="1"/>
          </p:nvPr>
        </p:nvSpPr>
        <p:spPr/>
        <p:txBody>
          <a:bodyPr/>
          <a:lstStyle/>
          <a:p>
            <a:r>
              <a:rPr lang="en-US" dirty="0"/>
              <a:t>This week, we have seen (very roughly and condensed-</a:t>
            </a:r>
            <a:r>
              <a:rPr lang="en-US" dirty="0" err="1"/>
              <a:t>ly</a:t>
            </a:r>
            <a:r>
              <a:rPr lang="en-US" dirty="0"/>
              <a:t>) how to build a compositional interpretation function for context-free grammars</a:t>
            </a:r>
          </a:p>
          <a:p>
            <a:r>
              <a:rPr lang="en-US" dirty="0"/>
              <a:t>We have used several new tools to do this:</a:t>
            </a:r>
          </a:p>
          <a:p>
            <a:pPr lvl="1"/>
            <a:r>
              <a:rPr lang="en-US" dirty="0"/>
              <a:t>Lambda calculus</a:t>
            </a:r>
          </a:p>
          <a:p>
            <a:pPr lvl="1"/>
            <a:r>
              <a:rPr lang="en-US" dirty="0"/>
              <a:t>Type theory</a:t>
            </a:r>
          </a:p>
          <a:p>
            <a:pPr lvl="1"/>
            <a:r>
              <a:rPr lang="en-US" dirty="0"/>
              <a:t>Recursive interpretation rules</a:t>
            </a:r>
          </a:p>
          <a:p>
            <a:r>
              <a:rPr lang="en-US" dirty="0"/>
              <a:t>Now there’s only one piece left before we can look at the probabilistic </a:t>
            </a:r>
            <a:r>
              <a:rPr lang="en-US" dirty="0" err="1"/>
              <a:t>LoT</a:t>
            </a:r>
            <a:r>
              <a:rPr lang="en-US" dirty="0"/>
              <a:t> models. Namely, Bayesian inference.</a:t>
            </a:r>
          </a:p>
          <a:p>
            <a:r>
              <a:rPr lang="en-US" dirty="0"/>
              <a:t>That’s what we are going to do for the next two weeks!</a:t>
            </a:r>
            <a:endParaRPr lang="en-DE" dirty="0"/>
          </a:p>
        </p:txBody>
      </p:sp>
    </p:spTree>
    <p:extLst>
      <p:ext uri="{BB962C8B-B14F-4D97-AF65-F5344CB8AC3E}">
        <p14:creationId xmlns:p14="http://schemas.microsoft.com/office/powerpoint/2010/main" val="18086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Writing down functions</a:t>
            </a:r>
            <a:endParaRPr lang="en-DE" dirty="0"/>
          </a:p>
        </p:txBody>
      </p:sp>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a:xfrm>
            <a:off x="838200" y="1825624"/>
            <a:ext cx="10515600" cy="4575176"/>
          </a:xfrm>
        </p:spPr>
        <p:txBody>
          <a:bodyPr>
            <a:normAutofit fontScale="85000" lnSpcReduction="20000"/>
          </a:bodyPr>
          <a:lstStyle/>
          <a:p>
            <a:r>
              <a:rPr lang="en-US" dirty="0"/>
              <a:t>Whenever we write an expression, we can distinguish between ‘symbols’…</a:t>
            </a:r>
          </a:p>
          <a:p>
            <a:pPr lvl="1"/>
            <a:r>
              <a:rPr lang="en-US" dirty="0"/>
              <a:t>That refer to something specific</a:t>
            </a:r>
          </a:p>
          <a:p>
            <a:pPr lvl="2"/>
            <a:r>
              <a:rPr lang="en-US" dirty="0"/>
              <a:t>Things like 1, 2, 3, …, +, %, ‘every’, ‘some’, etc.</a:t>
            </a:r>
          </a:p>
          <a:p>
            <a:pPr lvl="1"/>
            <a:r>
              <a:rPr lang="en-US" dirty="0"/>
              <a:t>That do not refer to any specific thing</a:t>
            </a:r>
          </a:p>
          <a:p>
            <a:pPr lvl="2"/>
            <a:r>
              <a:rPr lang="en-US" dirty="0"/>
              <a:t>These are the variables. Usually represented by letters x, y, z, etc.</a:t>
            </a:r>
          </a:p>
          <a:p>
            <a:r>
              <a:rPr lang="en-US" dirty="0"/>
              <a:t>For instance, the expression ‘x + 1’ contains a mix of both</a:t>
            </a:r>
          </a:p>
          <a:p>
            <a:pPr lvl="1"/>
            <a:r>
              <a:rPr lang="en-US" dirty="0"/>
              <a:t>Conceptually, there’s something ‘unfinished’ or ‘unsaturated’ about the expression</a:t>
            </a:r>
          </a:p>
          <a:p>
            <a:r>
              <a:rPr lang="en-US" dirty="0"/>
              <a:t>An unsaturated expression can be used to define a </a:t>
            </a:r>
            <a:r>
              <a:rPr lang="en-US" i="1" dirty="0"/>
              <a:t>function</a:t>
            </a:r>
            <a:endParaRPr lang="en-US" dirty="0"/>
          </a:p>
          <a:p>
            <a:r>
              <a:rPr lang="en-US" dirty="0"/>
              <a:t>For instance, f(x) = x+1</a:t>
            </a:r>
          </a:p>
          <a:p>
            <a:r>
              <a:rPr lang="en-US" dirty="0"/>
              <a:t>The big drawback of defining a function this way is that it only makes sense </a:t>
            </a:r>
            <a:r>
              <a:rPr lang="en-US" i="1" dirty="0"/>
              <a:t>in the context</a:t>
            </a:r>
            <a:r>
              <a:rPr lang="en-US" dirty="0"/>
              <a:t> of a definition</a:t>
            </a:r>
          </a:p>
          <a:p>
            <a:r>
              <a:rPr lang="en-US" dirty="0"/>
              <a:t>However, we will want a way to write down functions without context</a:t>
            </a:r>
          </a:p>
          <a:p>
            <a:r>
              <a:rPr lang="en-US" dirty="0"/>
              <a:t>e.g. ‘the function that takes an integer and returns that integer plus one’</a:t>
            </a:r>
          </a:p>
          <a:p>
            <a:r>
              <a:rPr lang="en-US" dirty="0"/>
              <a:t>Without necessarily giving it a name like ‘f’</a:t>
            </a:r>
          </a:p>
        </p:txBody>
      </p:sp>
    </p:spTree>
    <p:extLst>
      <p:ext uri="{BB962C8B-B14F-4D97-AF65-F5344CB8AC3E}">
        <p14:creationId xmlns:p14="http://schemas.microsoft.com/office/powerpoint/2010/main" val="142088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The notation of </a:t>
                </a:r>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fontScale="85000" lnSpcReduction="10000"/>
              </a:bodyPr>
              <a:lstStyle/>
              <a:p>
                <a14:m>
                  <m:oMath xmlns:m="http://schemas.openxmlformats.org/officeDocument/2006/math">
                    <m:r>
                      <a:rPr lang="en-US" b="0" i="1" smtClean="0">
                        <a:latin typeface="Cambria Math" panose="02040503050406030204" pitchFamily="18" charset="0"/>
                      </a:rPr>
                      <m:t>𝜆</m:t>
                    </m:r>
                  </m:oMath>
                </a14:m>
                <a:r>
                  <a:rPr lang="en-US" dirty="0"/>
                  <a:t>-calculus is a notation to go from a (possibly unsaturated) expression to a </a:t>
                </a:r>
                <a:r>
                  <a:rPr lang="en-US" i="1" dirty="0"/>
                  <a:t>function</a:t>
                </a:r>
                <a:r>
                  <a:rPr lang="en-US" dirty="0"/>
                  <a:t>. </a:t>
                </a:r>
              </a:p>
              <a:p>
                <a:r>
                  <a:rPr lang="en-US" dirty="0"/>
                  <a:t>Think about it in these terms: we need to specify….</a:t>
                </a:r>
              </a:p>
              <a:p>
                <a:pPr lvl="1"/>
                <a:r>
                  <a:rPr lang="en-US" dirty="0"/>
                  <a:t>Which variable is the input to the function</a:t>
                </a:r>
              </a:p>
              <a:p>
                <a:pPr lvl="1"/>
                <a:r>
                  <a:rPr lang="en-US" dirty="0"/>
                  <a:t>What is the output of the function given the variable</a:t>
                </a:r>
              </a:p>
              <a:p>
                <a:r>
                  <a:rPr lang="en-US" dirty="0"/>
                  <a:t>Basically, the idea of </a:t>
                </a:r>
                <a14:m>
                  <m:oMath xmlns:m="http://schemas.openxmlformats.org/officeDocument/2006/math">
                    <m:r>
                      <a:rPr lang="en-US" b="0" i="1" smtClean="0">
                        <a:latin typeface="Cambria Math" panose="02040503050406030204" pitchFamily="18" charset="0"/>
                      </a:rPr>
                      <m:t>𝜆</m:t>
                    </m:r>
                  </m:oMath>
                </a14:m>
                <a:r>
                  <a:rPr lang="en-US" dirty="0"/>
                  <a:t>-calculus is the following:</a:t>
                </a:r>
              </a:p>
              <a:p>
                <a:pPr lvl="1"/>
                <a:r>
                  <a:rPr lang="en-US" dirty="0"/>
                  <a:t>We start with an expression with some free variable </a:t>
                </a:r>
              </a:p>
              <a:p>
                <a:pPr lvl="2"/>
                <a:r>
                  <a:rPr lang="en-US" dirty="0"/>
                  <a:t>e.g.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endParaRPr lang="en-US" dirty="0"/>
              </a:p>
              <a:p>
                <a:pPr lvl="1"/>
                <a:r>
                  <a:rPr lang="en-US" dirty="0"/>
                  <a:t>Then, at the beginning of the expression we put </a:t>
                </a:r>
                <a14:m>
                  <m:oMath xmlns:m="http://schemas.openxmlformats.org/officeDocument/2006/math">
                    <m:r>
                      <a:rPr lang="en-US" b="0" i="1" smtClean="0">
                        <a:latin typeface="Cambria Math" panose="02040503050406030204" pitchFamily="18" charset="0"/>
                      </a:rPr>
                      <m:t>𝜆</m:t>
                    </m:r>
                  </m:oMath>
                </a14:m>
                <a:r>
                  <a:rPr lang="en-US" dirty="0"/>
                  <a:t> followed by the variable we want to bind</a:t>
                </a:r>
                <a:endParaRPr lang="en-DE" dirty="0"/>
              </a:p>
              <a:p>
                <a:pPr lvl="2"/>
                <a:r>
                  <a:rPr lang="en-US" dirty="0"/>
                  <a:t>e.g.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+2</m:t>
                    </m:r>
                  </m:oMath>
                </a14:m>
                <a:endParaRPr lang="en-US" dirty="0"/>
              </a:p>
              <a:p>
                <a:pPr lvl="1"/>
                <a:r>
                  <a:rPr lang="en-US" dirty="0"/>
                  <a:t>The resulting expression is a </a:t>
                </a:r>
                <a:r>
                  <a:rPr lang="en-US" i="1" dirty="0"/>
                  <a:t>function</a:t>
                </a:r>
                <a:r>
                  <a:rPr lang="en-US" dirty="0"/>
                  <a:t> from the variable we bound to the evaluated expression</a:t>
                </a:r>
              </a:p>
              <a:p>
                <a:r>
                  <a:rPr lang="en-US" dirty="0"/>
                  <a:t>Basically, </a:t>
                </a:r>
                <a14:m>
                  <m:oMath xmlns:m="http://schemas.openxmlformats.org/officeDocument/2006/math">
                    <m:r>
                      <a:rPr lang="en-US" b="0" i="1" smtClean="0">
                        <a:latin typeface="Cambria Math" panose="02040503050406030204" pitchFamily="18" charset="0"/>
                      </a:rPr>
                      <m:t>𝜆</m:t>
                    </m:r>
                  </m:oMath>
                </a14:m>
                <a:r>
                  <a:rPr lang="en-US" dirty="0"/>
                  <a:t>-calculus is a way of going from an expression with free variables to a function!</a:t>
                </a:r>
              </a:p>
              <a:p>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3"/>
                <a:stretch>
                  <a:fillRect l="-522" t="-2241" r="-464"/>
                </a:stretch>
              </a:blipFill>
            </p:spPr>
            <p:txBody>
              <a:bodyPr/>
              <a:lstStyle/>
              <a:p>
                <a:r>
                  <a:rPr lang="en-DE">
                    <a:noFill/>
                  </a:rPr>
                  <a:t> </a:t>
                </a:r>
              </a:p>
            </p:txBody>
          </p:sp>
        </mc:Fallback>
      </mc:AlternateContent>
    </p:spTree>
    <p:extLst>
      <p:ext uri="{BB962C8B-B14F-4D97-AF65-F5344CB8AC3E}">
        <p14:creationId xmlns:p14="http://schemas.microsoft.com/office/powerpoint/2010/main" val="181079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The notation of </a:t>
                </a:r>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a:bodyPr>
              <a:lstStyle/>
              <a:p>
                <a:r>
                  <a:rPr lang="en-US" dirty="0"/>
                  <a:t>If we have more than one free variable in our expression, and we only bind one with a lambda, the result is going to still be unsaturated.</a:t>
                </a:r>
              </a:p>
              <a:p>
                <a:r>
                  <a:rPr lang="en-US" dirty="0"/>
                  <a:t>E.g. x + y</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still has unsaturated symbol </a:t>
                </a:r>
                <a14:m>
                  <m:oMath xmlns:m="http://schemas.openxmlformats.org/officeDocument/2006/math">
                    <m:r>
                      <a:rPr lang="en-US" b="0" i="1" smtClean="0">
                        <a:latin typeface="Cambria Math" panose="02040503050406030204" pitchFamily="18" charset="0"/>
                      </a:rPr>
                      <m:t>𝑦</m:t>
                    </m:r>
                  </m:oMath>
                </a14:m>
                <a:r>
                  <a:rPr lang="en-US" dirty="0"/>
                  <a:t>.</a:t>
                </a:r>
              </a:p>
              <a:p>
                <a:r>
                  <a:rPr lang="en-US" dirty="0"/>
                  <a:t>However, we can nest lambda expressions!</a:t>
                </a:r>
              </a:p>
              <a:p>
                <a:r>
                  <a:rPr lang="en-US" dirty="0"/>
                  <a:t>For instance:</a:t>
                </a:r>
              </a:p>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endParaRPr lang="en-US" dirty="0"/>
              </a:p>
              <a:p>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3"/>
                <a:stretch>
                  <a:fillRect l="-812" t="-1961" r="-580"/>
                </a:stretch>
              </a:blipFill>
            </p:spPr>
            <p:txBody>
              <a:bodyPr/>
              <a:lstStyle/>
              <a:p>
                <a:r>
                  <a:rPr lang="en-NL">
                    <a:noFill/>
                  </a:rPr>
                  <a:t> </a:t>
                </a:r>
              </a:p>
            </p:txBody>
          </p:sp>
        </mc:Fallback>
      </mc:AlternateContent>
    </p:spTree>
    <p:extLst>
      <p:ext uri="{BB962C8B-B14F-4D97-AF65-F5344CB8AC3E}">
        <p14:creationId xmlns:p14="http://schemas.microsoft.com/office/powerpoint/2010/main" val="72145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The notation of </a:t>
                </a:r>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lnSpcReduction="10000"/>
              </a:bodyPr>
              <a:lstStyle/>
              <a:p>
                <a:r>
                  <a:rPr lang="en-US" dirty="0"/>
                  <a:t>More formally, here’s a recursive definition of the set of well-formed formulas (</a:t>
                </a:r>
                <a:r>
                  <a:rPr lang="en-US" dirty="0" err="1"/>
                  <a:t>wff</a:t>
                </a:r>
                <a:r>
                  <a:rPr lang="en-US" dirty="0"/>
                  <a:t>) we care about.</a:t>
                </a:r>
              </a:p>
              <a:p>
                <a:r>
                  <a:rPr lang="en-US" dirty="0"/>
                  <a:t>We start with </a:t>
                </a:r>
              </a:p>
              <a:p>
                <a:pPr lvl="1"/>
                <a:r>
                  <a:rPr lang="en-US" dirty="0"/>
                  <a:t>A set of (possibly unsaturated) expressions X </a:t>
                </a:r>
              </a:p>
              <a:p>
                <a:pPr lvl="1"/>
                <a:r>
                  <a:rPr lang="en-US" dirty="0"/>
                  <a:t>A set of variables V that can appear in X</a:t>
                </a:r>
              </a:p>
              <a:p>
                <a:r>
                  <a:rPr lang="en-US" dirty="0"/>
                  <a:t>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then </a:t>
                </a:r>
                <a14:m>
                  <m:oMath xmlns:m="http://schemas.openxmlformats.org/officeDocument/2006/math">
                    <m:r>
                      <a:rPr lang="en-US" i="1" dirty="0" smtClean="0">
                        <a:latin typeface="Cambria Math" panose="02040503050406030204" pitchFamily="18" charset="0"/>
                      </a:rPr>
                      <m:t>𝑥</m:t>
                    </m:r>
                  </m:oMath>
                </a14:m>
                <a:r>
                  <a:rPr lang="en-US" dirty="0"/>
                  <a:t> is a </a:t>
                </a:r>
                <a:r>
                  <a:rPr lang="en-US" dirty="0" err="1"/>
                  <a:t>wff</a:t>
                </a:r>
                <a:endParaRPr lang="en-US" dirty="0"/>
              </a:p>
              <a:p>
                <a:r>
                  <a:rPr lang="en-US" dirty="0"/>
                  <a:t>If </a:t>
                </a:r>
                <a14:m>
                  <m:oMath xmlns:m="http://schemas.openxmlformats.org/officeDocument/2006/math">
                    <m:r>
                      <a:rPr lang="en-US" b="0" i="1" smtClean="0">
                        <a:latin typeface="Cambria Math" panose="02040503050406030204" pitchFamily="18" charset="0"/>
                      </a:rPr>
                      <m:t>𝛼</m:t>
                    </m:r>
                  </m:oMath>
                </a14:m>
                <a:r>
                  <a:rPr lang="en-US" dirty="0"/>
                  <a:t> is a </a:t>
                </a:r>
                <a:r>
                  <a:rPr lang="en-US" dirty="0" err="1"/>
                  <a:t>wff</a:t>
                </a:r>
                <a:r>
                  <a:rPr lang="en-US" dirty="0"/>
                  <a:t> and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a:t>,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a </a:t>
                </a:r>
                <a:r>
                  <a:rPr lang="en-US" dirty="0" err="1"/>
                  <a:t>wff</a:t>
                </a:r>
                <a:r>
                  <a:rPr lang="en-US" dirty="0"/>
                  <a:t> (this is called </a:t>
                </a:r>
                <a:r>
                  <a:rPr lang="en-US" b="1" dirty="0"/>
                  <a:t>lambda abstraction</a:t>
                </a:r>
                <a:r>
                  <a:rPr lang="en-US" dirty="0"/>
                  <a:t>)</a:t>
                </a:r>
              </a:p>
              <a:p>
                <a:r>
                  <a:rPr lang="en-US" dirty="0"/>
                  <a:t>NOTE: This is not quite usual lambda calculus. I am giving you a non-default version because we are not going to use the ‘full power’ of lambda calculus.</a:t>
                </a:r>
              </a:p>
              <a:p>
                <a:r>
                  <a:rPr lang="en-US" dirty="0"/>
                  <a:t>If you are interested in more, see e.g. the </a:t>
                </a:r>
                <a:r>
                  <a:rPr lang="en-US" dirty="0">
                    <a:hlinkClick r:id="rId3"/>
                  </a:rPr>
                  <a:t>SEP entry on lambda calculus</a:t>
                </a:r>
                <a:r>
                  <a:rPr lang="en-US" dirty="0"/>
                  <a:t>.</a:t>
                </a:r>
              </a:p>
              <a:p>
                <a:pPr lvl="1"/>
                <a:endParaRPr lang="en-US" dirty="0"/>
              </a:p>
              <a:p>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4"/>
                <a:stretch>
                  <a:fillRect l="-812" t="-2801"/>
                </a:stretch>
              </a:blipFill>
            </p:spPr>
            <p:txBody>
              <a:bodyPr/>
              <a:lstStyle/>
              <a:p>
                <a:r>
                  <a:rPr lang="en-NL">
                    <a:noFill/>
                  </a:rPr>
                  <a:t> </a:t>
                </a:r>
              </a:p>
            </p:txBody>
          </p:sp>
        </mc:Fallback>
      </mc:AlternateContent>
    </p:spTree>
    <p:extLst>
      <p:ext uri="{BB962C8B-B14F-4D97-AF65-F5344CB8AC3E}">
        <p14:creationId xmlns:p14="http://schemas.microsoft.com/office/powerpoint/2010/main" val="184375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lnSpcReduction="10000"/>
              </a:bodyPr>
              <a:lstStyle/>
              <a:p>
                <a:r>
                  <a:rPr lang="en-US" dirty="0"/>
                  <a:t>This approach for defining functions did not specify what shape the expressions inside the lambda expressions can be.</a:t>
                </a:r>
              </a:p>
              <a:p>
                <a:r>
                  <a:rPr lang="en-US" dirty="0"/>
                  <a:t>Basically in what ‘language’ we are writing the unsaturated expressions.</a:t>
                </a:r>
              </a:p>
              <a:p>
                <a:r>
                  <a:rPr lang="en-US" dirty="0"/>
                  <a:t>For instance, we could use English to define the function from an individual to True if the individual is a bird and False otherwise: </a:t>
                </a:r>
              </a:p>
              <a:p>
                <a:pPr lvl="1"/>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is a bird</a:t>
                </a:r>
              </a:p>
              <a:p>
                <a:r>
                  <a:rPr lang="en-US" dirty="0"/>
                  <a:t>In practice, we will use slightly different languages depending on the fragment of the </a:t>
                </a:r>
                <a:r>
                  <a:rPr lang="en-US" dirty="0" err="1"/>
                  <a:t>LoT</a:t>
                </a:r>
                <a:r>
                  <a:rPr lang="en-US" dirty="0"/>
                  <a:t> we are looking at.</a:t>
                </a:r>
              </a:p>
              <a:p>
                <a:r>
                  <a:rPr lang="en-US" dirty="0"/>
                  <a:t>They will be mostly variations of predicate logic.</a:t>
                </a:r>
              </a:p>
              <a:p>
                <a:r>
                  <a:rPr lang="en-US" dirty="0"/>
                  <a:t>The important thing about the language we’ll see is that we can give an explicit semantics for them.</a:t>
                </a:r>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3"/>
                <a:stretch>
                  <a:fillRect l="-812" t="-2801"/>
                </a:stretch>
              </a:blipFill>
            </p:spPr>
            <p:txBody>
              <a:bodyPr/>
              <a:lstStyle/>
              <a:p>
                <a:r>
                  <a:rPr lang="en-NL">
                    <a:noFill/>
                  </a:rPr>
                  <a:t> </a:t>
                </a:r>
              </a:p>
            </p:txBody>
          </p:sp>
        </mc:Fallback>
      </mc:AlternateContent>
    </p:spTree>
    <p:extLst>
      <p:ext uri="{BB962C8B-B14F-4D97-AF65-F5344CB8AC3E}">
        <p14:creationId xmlns:p14="http://schemas.microsoft.com/office/powerpoint/2010/main" val="349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7FA35A2-49BF-4000-AA24-3C2710915ABB}"/>
                  </a:ext>
                </a:extLst>
              </p:cNvPr>
              <p:cNvSpPr>
                <a:spLocks noGrp="1"/>
              </p:cNvSpPr>
              <p:nvPr>
                <p:ph type="title"/>
              </p:nvPr>
            </p:nvSpPr>
            <p:spPr/>
            <p:txBody>
              <a:bodyPr/>
              <a:lstStyle/>
              <a:p>
                <a:r>
                  <a:rPr lang="en-US" dirty="0"/>
                  <a:t>The notation of </a:t>
                </a:r>
                <a14:m>
                  <m:oMath xmlns:m="http://schemas.openxmlformats.org/officeDocument/2006/math">
                    <m:r>
                      <a:rPr lang="en-US" b="0" i="1" smtClean="0">
                        <a:latin typeface="Cambria Math" panose="02040503050406030204" pitchFamily="18" charset="0"/>
                      </a:rPr>
                      <m:t>𝜆</m:t>
                    </m:r>
                  </m:oMath>
                </a14:m>
                <a:r>
                  <a:rPr lang="en-US" dirty="0"/>
                  <a:t>-calculus</a:t>
                </a:r>
                <a:endParaRPr lang="en-DE" dirty="0"/>
              </a:p>
            </p:txBody>
          </p:sp>
        </mc:Choice>
        <mc:Fallback xmlns="">
          <p:sp>
            <p:nvSpPr>
              <p:cNvPr id="2" name="Title 1">
                <a:extLst>
                  <a:ext uri="{FF2B5EF4-FFF2-40B4-BE49-F238E27FC236}">
                    <a16:creationId xmlns:a16="http://schemas.microsoft.com/office/drawing/2014/main" id="{37FA35A2-49BF-4000-AA24-3C2710915A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67CC7-E3AF-4123-95CD-BC1C518C1E8C}"/>
                  </a:ext>
                </a:extLst>
              </p:cNvPr>
              <p:cNvSpPr>
                <a:spLocks noGrp="1"/>
              </p:cNvSpPr>
              <p:nvPr>
                <p:ph idx="1"/>
              </p:nvPr>
            </p:nvSpPr>
            <p:spPr/>
            <p:txBody>
              <a:bodyPr>
                <a:normAutofit/>
              </a:bodyPr>
              <a:lstStyle/>
              <a:p>
                <a:r>
                  <a:rPr lang="en-US" dirty="0"/>
                  <a:t>We have discussed lambda abstraction as a way of notating functions.</a:t>
                </a:r>
              </a:p>
              <a:p>
                <a:r>
                  <a:rPr lang="en-US" dirty="0"/>
                  <a:t>Lambda calculus also has ‘operations’ to deal with applying an argument to a function.</a:t>
                </a:r>
              </a:p>
              <a:p>
                <a:r>
                  <a:rPr lang="en-US" dirty="0"/>
                  <a:t>Consider for instance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We can write </a:t>
                </a:r>
                <a14:m>
                  <m:oMath xmlns:m="http://schemas.openxmlformats.org/officeDocument/2006/math">
                    <m:d>
                      <m:dPr>
                        <m:ctrlPr>
                          <a:rPr lang="en-US" b="0" i="1" dirty="0"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𝑁</m:t>
                    </m:r>
                  </m:oMath>
                </a14:m>
                <a:r>
                  <a:rPr lang="en-US" dirty="0"/>
                  <a:t>, and this means that we are applying argument </a:t>
                </a:r>
                <a14:m>
                  <m:oMath xmlns:m="http://schemas.openxmlformats.org/officeDocument/2006/math">
                    <m:r>
                      <a:rPr lang="en-US" b="0" i="1" smtClean="0">
                        <a:latin typeface="Cambria Math" panose="02040503050406030204" pitchFamily="18" charset="0"/>
                      </a:rPr>
                      <m:t>𝑁</m:t>
                    </m:r>
                  </m:oMath>
                </a14:m>
                <a:r>
                  <a:rPr lang="en-US" dirty="0"/>
                  <a:t> to function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a:t>
                </a:r>
              </a:p>
              <a:p>
                <a:r>
                  <a:rPr lang="en-US" dirty="0"/>
                  <a:t>Then we can use so-called </a:t>
                </a:r>
                <a14:m>
                  <m:oMath xmlns:m="http://schemas.openxmlformats.org/officeDocument/2006/math">
                    <m:r>
                      <a:rPr lang="en-US" b="0" i="1" smtClean="0">
                        <a:latin typeface="Cambria Math" panose="02040503050406030204" pitchFamily="18" charset="0"/>
                      </a:rPr>
                      <m:t>𝛽</m:t>
                    </m:r>
                  </m:oMath>
                </a14:m>
                <a:r>
                  <a:rPr lang="en-US" dirty="0"/>
                  <a:t>-reduction: we go from an expression </a:t>
                </a:r>
                <a14:m>
                  <m:oMath xmlns:m="http://schemas.openxmlformats.org/officeDocument/2006/math">
                    <m:d>
                      <m:dPr>
                        <m:ctrlPr>
                          <a:rPr lang="en-US" i="1" dirty="0">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e>
                        </m:d>
                      </m:e>
                    </m:d>
                    <m:r>
                      <a:rPr lang="en-US" i="1">
                        <a:latin typeface="Cambria Math" panose="02040503050406030204" pitchFamily="18" charset="0"/>
                      </a:rPr>
                      <m:t>𝑁</m:t>
                    </m:r>
                  </m:oMath>
                </a14:m>
                <a:r>
                  <a:rPr lang="en-US" dirty="0"/>
                  <a:t> to the result of substituting </a:t>
                </a:r>
                <a14:m>
                  <m:oMath xmlns:m="http://schemas.openxmlformats.org/officeDocument/2006/math">
                    <m:r>
                      <a:rPr lang="en-US" b="0" i="1" smtClean="0">
                        <a:latin typeface="Cambria Math" panose="02040503050406030204" pitchFamily="18" charset="0"/>
                      </a:rPr>
                      <m:t>𝑁</m:t>
                    </m:r>
                  </m:oMath>
                </a14:m>
                <a:r>
                  <a:rPr lang="en-US" dirty="0"/>
                  <a:t> in every occurrence of </a:t>
                </a:r>
                <a14:m>
                  <m:oMath xmlns:m="http://schemas.openxmlformats.org/officeDocument/2006/math">
                    <m:r>
                      <a:rPr lang="en-US" b="0" i="1" smtClean="0">
                        <a:latin typeface="Cambria Math" panose="02040503050406030204" pitchFamily="18" charset="0"/>
                      </a:rPr>
                      <m:t>𝑥</m:t>
                    </m:r>
                  </m:oMath>
                </a14:m>
                <a:r>
                  <a:rPr lang="en-US" dirty="0"/>
                  <a:t>, and removing the lambda. In this case this would result 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a:p>
                <a:r>
                  <a:rPr lang="en-US" dirty="0"/>
                  <a:t>Basically, it represents the fact of calling function </a:t>
                </a:r>
                <a14:m>
                  <m:oMath xmlns:m="http://schemas.openxmlformats.org/officeDocument/2006/math">
                    <m:r>
                      <a:rPr lang="en-US" b="0" i="1" smtClean="0">
                        <a:latin typeface="Cambria Math" panose="02040503050406030204" pitchFamily="18" charset="0"/>
                      </a:rPr>
                      <m:t>𝛼</m:t>
                    </m:r>
                  </m:oMath>
                </a14:m>
                <a:r>
                  <a:rPr lang="en-US" dirty="0"/>
                  <a:t> with argument </a:t>
                </a:r>
                <a14:m>
                  <m:oMath xmlns:m="http://schemas.openxmlformats.org/officeDocument/2006/math">
                    <m:r>
                      <a:rPr lang="en-US" b="0" i="1" smtClean="0">
                        <a:latin typeface="Cambria Math" panose="02040503050406030204" pitchFamily="18" charset="0"/>
                      </a:rPr>
                      <m:t>𝛽</m:t>
                    </m:r>
                  </m:oMath>
                </a14:m>
                <a:r>
                  <a:rPr lang="en-US" dirty="0"/>
                  <a:t>.</a:t>
                </a:r>
              </a:p>
              <a:p>
                <a:endParaRPr lang="en-DE" dirty="0"/>
              </a:p>
            </p:txBody>
          </p:sp>
        </mc:Choice>
        <mc:Fallback xmlns="">
          <p:sp>
            <p:nvSpPr>
              <p:cNvPr id="3" name="Content Placeholder 2">
                <a:extLst>
                  <a:ext uri="{FF2B5EF4-FFF2-40B4-BE49-F238E27FC236}">
                    <a16:creationId xmlns:a16="http://schemas.microsoft.com/office/drawing/2014/main" id="{A3967CC7-E3AF-4123-95CD-BC1C518C1E8C}"/>
                  </a:ext>
                </a:extLst>
              </p:cNvPr>
              <p:cNvSpPr>
                <a:spLocks noGrp="1" noRot="1" noChangeAspect="1" noMove="1" noResize="1" noEditPoints="1" noAdjustHandles="1" noChangeArrowheads="1" noChangeShapeType="1" noTextEdit="1"/>
              </p:cNvSpPr>
              <p:nvPr>
                <p:ph idx="1"/>
              </p:nvPr>
            </p:nvSpPr>
            <p:spPr>
              <a:blipFill>
                <a:blip r:embed="rId3"/>
                <a:stretch>
                  <a:fillRect l="-812" t="-1961" r="-1391"/>
                </a:stretch>
              </a:blipFill>
            </p:spPr>
            <p:txBody>
              <a:bodyPr/>
              <a:lstStyle/>
              <a:p>
                <a:r>
                  <a:rPr lang="en-NL">
                    <a:noFill/>
                  </a:rPr>
                  <a:t> </a:t>
                </a:r>
              </a:p>
            </p:txBody>
          </p:sp>
        </mc:Fallback>
      </mc:AlternateContent>
    </p:spTree>
    <p:extLst>
      <p:ext uri="{BB962C8B-B14F-4D97-AF65-F5344CB8AC3E}">
        <p14:creationId xmlns:p14="http://schemas.microsoft.com/office/powerpoint/2010/main" val="289689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C26825-32C5-439A-95B3-E0F78EB35EC5}"/>
                  </a:ext>
                </a:extLst>
              </p:cNvPr>
              <p:cNvSpPr>
                <a:spLocks noGrp="1"/>
              </p:cNvSpPr>
              <p:nvPr>
                <p:ph type="title"/>
              </p:nvPr>
            </p:nvSpPr>
            <p:spPr/>
            <p:txBody>
              <a:bodyPr/>
              <a:lstStyle/>
              <a:p>
                <a:r>
                  <a:rPr lang="en-US" dirty="0"/>
                  <a:t>Example of </a:t>
                </a:r>
                <a14:m>
                  <m:oMath xmlns:m="http://schemas.openxmlformats.org/officeDocument/2006/math">
                    <m:r>
                      <a:rPr lang="en-US" b="0" i="1" smtClean="0">
                        <a:latin typeface="Cambria Math" panose="02040503050406030204" pitchFamily="18" charset="0"/>
                      </a:rPr>
                      <m:t>𝛽</m:t>
                    </m:r>
                  </m:oMath>
                </a14:m>
                <a:r>
                  <a:rPr lang="en-US" dirty="0"/>
                  <a:t> reduction</a:t>
                </a:r>
                <a:endParaRPr lang="en-NL" dirty="0"/>
              </a:p>
            </p:txBody>
          </p:sp>
        </mc:Choice>
        <mc:Fallback xmlns="">
          <p:sp>
            <p:nvSpPr>
              <p:cNvPr id="2" name="Title 1">
                <a:extLst>
                  <a:ext uri="{FF2B5EF4-FFF2-40B4-BE49-F238E27FC236}">
                    <a16:creationId xmlns:a16="http://schemas.microsoft.com/office/drawing/2014/main" id="{4CC26825-32C5-439A-95B3-E0F78EB35EC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78DA6-5716-4A86-9E05-0D4A9D06600C}"/>
                  </a:ext>
                </a:extLst>
              </p:cNvPr>
              <p:cNvSpPr>
                <a:spLocks noGrp="1"/>
              </p:cNvSpPr>
              <p:nvPr>
                <p:ph idx="1"/>
              </p:nvPr>
            </p:nvSpPr>
            <p:spPr/>
            <p:txBody>
              <a:bodyPr/>
              <a:lstStyle/>
              <a:p>
                <a:pPr marL="0" indent="0">
                  <a:buNone/>
                </a:pPr>
                <a:r>
                  <a:rPr lang="en-US" dirty="0"/>
                  <a:t>Suppose we have the following expression:</a:t>
                </a:r>
                <a:endParaRPr lang="en-US" b="0" i="1" dirty="0">
                  <a:latin typeface="Cambria Math" panose="02040503050406030204" pitchFamily="18" charset="0"/>
                </a:endParaRPr>
              </a:p>
              <a:p>
                <a14:m>
                  <m:oMath xmlns:m="http://schemas.openxmlformats.org/officeDocument/2006/math">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e>
                            </m:d>
                            <m:r>
                              <a:rPr lang="en-US" b="0" i="1" smtClean="0">
                                <a:latin typeface="Cambria Math" panose="02040503050406030204" pitchFamily="18" charset="0"/>
                              </a:rPr>
                              <m:t>𝜆</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r>
                          <a:rPr lang="en-US" b="0" i="1" smtClean="0">
                            <a:latin typeface="Cambria Math" panose="02040503050406030204" pitchFamily="18" charset="0"/>
                          </a:rPr>
                          <m:t>𝑎</m:t>
                        </m:r>
                      </m:e>
                    </m:d>
                    <m:r>
                      <a:rPr lang="en-US" b="0" i="1" smtClean="0">
                        <a:latin typeface="Cambria Math" panose="02040503050406030204" pitchFamily="18" charset="0"/>
                      </a:rPr>
                      <m:t>𝑏</m:t>
                    </m:r>
                  </m:oMath>
                </a14:m>
                <a:endParaRPr lang="en-US" b="0" dirty="0"/>
              </a:p>
              <a:p>
                <a:pPr marL="0" indent="0">
                  <a:buNone/>
                </a:pPr>
                <a:r>
                  <a:rPr lang="en-US" dirty="0"/>
                  <a:t>We substitute the lambda term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 </m:t>
                    </m:r>
                  </m:oMath>
                </a14:m>
                <a:r>
                  <a:rPr lang="en-US" dirty="0"/>
                  <a:t>into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a:t>
                </a:r>
                <a:endParaRPr lang="en-US" b="0" dirty="0"/>
              </a:p>
              <a:p>
                <a14:m>
                  <m:oMath xmlns:m="http://schemas.openxmlformats.org/officeDocument/2006/math">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𝑧</m:t>
                                </m:r>
                              </m:e>
                            </m:d>
                            <m:d>
                              <m:dPr>
                                <m:ctrlPr>
                                  <a:rPr lang="en-US" i="1">
                                    <a:latin typeface="Cambria Math" panose="02040503050406030204" pitchFamily="18" charset="0"/>
                                  </a:rPr>
                                </m:ctrlPr>
                              </m:dPr>
                              <m:e>
                                <m:r>
                                  <a:rPr lang="en-US" i="1">
                                    <a:latin typeface="Cambria Math" panose="02040503050406030204" pitchFamily="18" charset="0"/>
                                  </a:rPr>
                                  <m:t>𝑦</m:t>
                                </m:r>
                              </m:e>
                            </m:d>
                          </m:e>
                        </m:d>
                        <m:r>
                          <a:rPr lang="en-US" b="0" i="1" smtClean="0">
                            <a:latin typeface="Cambria Math" panose="02040503050406030204" pitchFamily="18" charset="0"/>
                          </a:rPr>
                          <m:t>𝑎</m:t>
                        </m:r>
                      </m:e>
                    </m:d>
                    <m:r>
                      <a:rPr lang="en-US" b="0" i="1" smtClean="0">
                        <a:latin typeface="Cambria Math" panose="02040503050406030204" pitchFamily="18" charset="0"/>
                      </a:rPr>
                      <m:t>𝑏</m:t>
                    </m:r>
                  </m:oMath>
                </a14:m>
                <a:endParaRPr lang="en-US" dirty="0"/>
              </a:p>
              <a:p>
                <a:pPr marL="0" indent="0">
                  <a:buNone/>
                </a:pPr>
                <a:r>
                  <a:rPr lang="en-US" dirty="0"/>
                  <a:t>We substitute </a:t>
                </a:r>
                <a14:m>
                  <m:oMath xmlns:m="http://schemas.openxmlformats.org/officeDocument/2006/math">
                    <m:r>
                      <a:rPr lang="en-US" b="0" i="1" smtClean="0">
                        <a:latin typeface="Cambria Math" panose="02040503050406030204" pitchFamily="18" charset="0"/>
                      </a:rPr>
                      <m:t>𝑎</m:t>
                    </m:r>
                  </m:oMath>
                </a14:m>
                <a:r>
                  <a:rPr lang="en-US" dirty="0"/>
                  <a:t> into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NL" dirty="0"/>
              </a:p>
              <a:p>
                <a14:m>
                  <m:oMath xmlns:m="http://schemas.openxmlformats.org/officeDocument/2006/math">
                    <m:d>
                      <m:dPr>
                        <m:ctrlPr>
                          <a:rPr lang="en-US" b="0" i="1" smtClean="0">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𝑧</m:t>
                            </m:r>
                          </m:e>
                        </m:d>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e>
                    </m:d>
                    <m:r>
                      <a:rPr lang="en-US" b="0" i="1" smtClean="0">
                        <a:latin typeface="Cambria Math" panose="02040503050406030204" pitchFamily="18" charset="0"/>
                      </a:rPr>
                      <m:t>𝑏</m:t>
                    </m:r>
                  </m:oMath>
                </a14:m>
                <a:endParaRPr lang="en-US" dirty="0"/>
              </a:p>
              <a:p>
                <a:pPr marL="0" indent="0">
                  <a:buNone/>
                </a:pPr>
                <a:r>
                  <a:rPr lang="en-US" dirty="0"/>
                  <a:t>Finally, we substitute </a:t>
                </a:r>
                <a14:m>
                  <m:oMath xmlns:m="http://schemas.openxmlformats.org/officeDocument/2006/math">
                    <m:r>
                      <a:rPr lang="en-US" b="0" i="1" smtClean="0">
                        <a:latin typeface="Cambria Math" panose="02040503050406030204" pitchFamily="18" charset="0"/>
                      </a:rPr>
                      <m:t>𝑏</m:t>
                    </m:r>
                  </m:oMath>
                </a14:m>
                <a:r>
                  <a:rPr lang="en-US" dirty="0"/>
                  <a:t> into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a:t>
                </a:r>
                <a:endParaRPr lang="en-NL" dirty="0"/>
              </a:p>
              <a:p>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oMath>
                </a14:m>
                <a:endParaRPr lang="en-NL" dirty="0"/>
              </a:p>
              <a:p>
                <a:endParaRPr lang="en-US" dirty="0"/>
              </a:p>
            </p:txBody>
          </p:sp>
        </mc:Choice>
        <mc:Fallback xmlns="">
          <p:sp>
            <p:nvSpPr>
              <p:cNvPr id="3" name="Content Placeholder 2">
                <a:extLst>
                  <a:ext uri="{FF2B5EF4-FFF2-40B4-BE49-F238E27FC236}">
                    <a16:creationId xmlns:a16="http://schemas.microsoft.com/office/drawing/2014/main" id="{6C978DA6-5716-4A86-9E05-0D4A9D06600C}"/>
                  </a:ext>
                </a:extLst>
              </p:cNvPr>
              <p:cNvSpPr>
                <a:spLocks noGrp="1" noRot="1" noChangeAspect="1" noMove="1" noResize="1" noEditPoints="1" noAdjustHandles="1" noChangeArrowheads="1" noChangeShapeType="1" noTextEdit="1"/>
              </p:cNvSpPr>
              <p:nvPr>
                <p:ph idx="1"/>
              </p:nvPr>
            </p:nvSpPr>
            <p:spPr>
              <a:blipFill>
                <a:blip r:embed="rId3"/>
                <a:stretch>
                  <a:fillRect l="-928" t="-1961"/>
                </a:stretch>
              </a:blipFill>
            </p:spPr>
            <p:txBody>
              <a:bodyPr/>
              <a:lstStyle/>
              <a:p>
                <a:r>
                  <a:rPr lang="en-NL">
                    <a:noFill/>
                  </a:rPr>
                  <a:t> </a:t>
                </a:r>
              </a:p>
            </p:txBody>
          </p:sp>
        </mc:Fallback>
      </mc:AlternateContent>
    </p:spTree>
    <p:extLst>
      <p:ext uri="{BB962C8B-B14F-4D97-AF65-F5344CB8AC3E}">
        <p14:creationId xmlns:p14="http://schemas.microsoft.com/office/powerpoint/2010/main" val="6833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2293</Words>
  <Application>Microsoft Office PowerPoint</Application>
  <PresentationFormat>Widescreen</PresentationFormat>
  <Paragraphs>206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Georgia</vt:lpstr>
      <vt:lpstr>Office Theme</vt:lpstr>
      <vt:lpstr>Interpreting grammars</vt:lpstr>
      <vt:lpstr>Last time</vt:lpstr>
      <vt:lpstr>Writing down functions</vt:lpstr>
      <vt:lpstr>The notation of λ-calculus</vt:lpstr>
      <vt:lpstr>The notation of λ-calculus</vt:lpstr>
      <vt:lpstr>The notation of λ-calculus</vt:lpstr>
      <vt:lpstr>λ-calculus</vt:lpstr>
      <vt:lpstr>The notation of λ-calculus</vt:lpstr>
      <vt:lpstr>Example of β reduction</vt:lpstr>
      <vt:lpstr>Type theory</vt:lpstr>
      <vt:lpstr>Type theory</vt:lpstr>
      <vt:lpstr>Type theory</vt:lpstr>
      <vt:lpstr>Semantics</vt:lpstr>
      <vt:lpstr>An example of interpretation</vt:lpstr>
      <vt:lpstr>Interpretation function</vt:lpstr>
      <vt:lpstr>Compositional interpretation</vt:lpstr>
      <vt:lpstr>Example of interpretation</vt:lpstr>
      <vt:lpstr>Minimize number of rules</vt:lpstr>
      <vt:lpstr>Denotation vs meaning</vt:lpstr>
      <vt:lpstr>Note: sets vs functions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499</cp:revision>
  <dcterms:created xsi:type="dcterms:W3CDTF">2022-03-28T11:58:41Z</dcterms:created>
  <dcterms:modified xsi:type="dcterms:W3CDTF">2022-05-23T09:42:12Z</dcterms:modified>
</cp:coreProperties>
</file>