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0" r:id="rId3"/>
    <p:sldId id="282" r:id="rId4"/>
    <p:sldId id="291" r:id="rId5"/>
    <p:sldId id="292" r:id="rId6"/>
    <p:sldId id="302" r:id="rId7"/>
    <p:sldId id="294" r:id="rId8"/>
    <p:sldId id="295" r:id="rId9"/>
    <p:sldId id="296" r:id="rId10"/>
    <p:sldId id="297" r:id="rId11"/>
    <p:sldId id="299" r:id="rId12"/>
    <p:sldId id="301" r:id="rId13"/>
    <p:sldId id="303" r:id="rId14"/>
    <p:sldId id="300" r:id="rId15"/>
    <p:sldId id="305" r:id="rId16"/>
    <p:sldId id="307" r:id="rId17"/>
    <p:sldId id="306" r:id="rId18"/>
    <p:sldId id="304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693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53CCA-C154-4C2A-AEFE-CC2D929D183B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CAF2-866C-4B9D-AF04-DA0C179C13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33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6260-0FB1-4E48-A417-C9D5A35E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3B01-5E98-47AA-90A0-F242C839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DA13-2853-4607-80AC-F095D4AB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0EB4-C0E7-4A92-BF02-30866F86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probabilistic Language of Thought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AE0D-0677-427E-A19E-FFEE3AE3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 dirty="0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93D5427F-0550-4164-884A-A48F9085D3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0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BAC-EDC2-40DF-9C70-C2C3D09B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4143-6516-4F7F-B914-3CA8CBDA8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8B5C-215A-4AFB-BCFA-01D7DB76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D5C8-2B11-4BF7-B994-9AFBCC01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CA5F-1FBF-4977-9B85-AD512976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24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12D6-A001-47B0-B5C0-E4F868DBD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FBB47-9E18-43FB-A5ED-A89D117F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97C6-0BFC-4466-89ED-B90F582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0218-24B3-4EF0-887D-75081725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BE0F-D314-4C66-8A1A-45AB799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909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9BDA-2223-4072-A33C-2932510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BCC7-35B6-4B87-B3D6-849E5B24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400">
                <a:latin typeface="Georgia" panose="02040502050405020303" pitchFamily="18" charset="0"/>
              </a:defRPr>
            </a:lvl4pPr>
            <a:lvl5pPr>
              <a:defRPr sz="24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62A4-C028-490C-9BBA-CDA64761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D682-3089-465F-AFEC-9ABC580A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AA8-6793-4D9D-BE87-9893D71B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B37013AC-F436-4C7D-A80E-CB059D165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6DF8-E1E3-4AA8-9041-C2EC2DFE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1762-686F-4858-9CDB-93883B82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66B6-1E3E-46F4-A85B-52EF6E5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DFA4-DD4D-4E4E-B505-FF129A18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4F72-B4DB-4508-9A02-0FE823AA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54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7367-3847-4F9B-97BE-F1FA19F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E194-ED46-407F-BA51-4E8F7C65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5BD3-2612-410E-91AD-1BF187B4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BE8A-A150-456E-AE42-54D977D5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84C7-1E6D-44DE-B0C9-B3345E7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0AC8-F74A-4AE8-8FE7-F14AB39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7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894D-DCF1-4F33-9310-E6A26C1F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5F88-42E0-4D3C-BBE7-F1723D3B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2408-2148-4EE5-B320-00D3E51F0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CE8F7-A745-4333-B8CA-03D854F91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6E82E-36E1-4722-A251-45F60B71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EDEC-F5AE-4DB0-9A2B-908CFCC3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C726A-3271-45D2-A025-8E516786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42EDC-B302-4851-A2E4-A4DB78F7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6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041-E555-481A-8EAE-7A11486A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CFAA3-FAB8-4D70-8330-4AAEB57A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12BF0-8812-4FD1-AD8C-1587BFAB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BA54B-8E5F-49AA-8D5E-9119A963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65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10AB-5E38-4768-BE1A-E1589068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C2A-0E37-479D-8FF3-FCFC8494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A046-ECDA-43B8-ADAA-2EFDEC35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291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6CC-D4AC-41D8-B53C-2D799B75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53B6-DBF0-4798-B8C1-A54D0E47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7FA6-0256-429A-BFE1-9C77634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8A1A-4C5A-4EFD-880D-17DF0E82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CB47-A734-4834-992B-2BBB15D9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D9AE-3D36-4CA5-A241-33B974B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66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DB5-2B31-4B90-898F-EF6342A7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E8274-2057-4A1F-ADC6-7F4B9823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3BA8A-0A21-49AE-B1D5-B1FBD296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C027-CFD3-49E2-8087-346F432E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B0F18-65ED-45AF-92B0-C8ADD335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7D0BB-4E30-4D4B-98C0-4D2172E3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9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A8D32-E9AF-40D5-9668-F89D585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EEBE-5E3F-4C38-8B78-A54DE516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458C-8E35-4C74-9580-99D5C34B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CEEB-4757-4CEF-A2B8-DD5B351715CD}" type="datetimeFigureOut">
              <a:rPr lang="en-DE" smtClean="0"/>
              <a:t>27/06/2022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C748-B882-4EC3-90FE-18B8FCC12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FC77-59D9-428F-8080-F5DEF429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7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C04A-A56F-4FEA-AABF-829C4A91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Logical Primitives </a:t>
            </a:r>
            <a:br>
              <a:rPr lang="en-US" dirty="0"/>
            </a:br>
            <a:r>
              <a:rPr lang="en-US" dirty="0"/>
              <a:t>of Thought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940A8-1628-4127-9CB4-F528998C5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693897" cy="23415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Or: Logical </a:t>
            </a:r>
            <a:r>
              <a:rPr lang="en-US" dirty="0" err="1"/>
              <a:t>LoT</a:t>
            </a:r>
            <a:r>
              <a:rPr lang="en-US" dirty="0"/>
              <a:t> for categorization</a:t>
            </a:r>
          </a:p>
          <a:p>
            <a:pPr algn="l"/>
            <a:endParaRPr lang="en-US" dirty="0"/>
          </a:p>
          <a:p>
            <a:pPr marL="285750" indent="-285750" algn="l">
              <a:buFontTx/>
              <a:buChar char="-"/>
            </a:pPr>
            <a:r>
              <a:rPr lang="en-US" sz="1600" i="1" dirty="0"/>
              <a:t>The Language of Thought: computational cognitive science approaches to category learning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Who: Fausto Carcassi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When: Sommer semester 2022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00950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1F9B-7783-4FEA-E933-6C4B1683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data analysis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94CBC-346D-5FA9-27FC-AC93FBC9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3" y="1690688"/>
            <a:ext cx="10515600" cy="47058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looked at how we can do Bayesian analysis when learning about some unknown aspect of the world</a:t>
            </a:r>
          </a:p>
          <a:p>
            <a:r>
              <a:rPr lang="en-US" dirty="0"/>
              <a:t>However, note that when we </a:t>
            </a:r>
            <a:r>
              <a:rPr lang="en-US" dirty="0" err="1"/>
              <a:t>analyse</a:t>
            </a:r>
            <a:r>
              <a:rPr lang="en-US" dirty="0"/>
              <a:t> data from cognitive science experiments, what we are interested in is </a:t>
            </a:r>
            <a:r>
              <a:rPr lang="en-US" i="1" dirty="0"/>
              <a:t>something about participants we can’t see directly.</a:t>
            </a:r>
            <a:endParaRPr lang="en-US" dirty="0"/>
          </a:p>
          <a:p>
            <a:r>
              <a:rPr lang="en-US" dirty="0"/>
              <a:t>This is perfect for a model of Bayesian inference!</a:t>
            </a:r>
          </a:p>
          <a:p>
            <a:r>
              <a:rPr lang="en-US" dirty="0"/>
              <a:t>Suppose we have some model of participants with an unknown free parameter, which tell us the probability that the participant will behave in a certain way: P(</a:t>
            </a:r>
            <a:r>
              <a:rPr lang="en-US" dirty="0" err="1"/>
              <a:t>behaviour</a:t>
            </a:r>
            <a:r>
              <a:rPr lang="en-US" dirty="0"/>
              <a:t> | values of hidden parameters, cognitive model)</a:t>
            </a:r>
          </a:p>
          <a:p>
            <a:r>
              <a:rPr lang="en-US" dirty="0"/>
              <a:t>Then, we can use Bayes theorem to find a distribution over the hidden parameter given the experimental data! This is </a:t>
            </a:r>
            <a:r>
              <a:rPr lang="en-US" i="1" dirty="0"/>
              <a:t>Bayesian data analysis.</a:t>
            </a:r>
            <a:endParaRPr lang="en-US" dirty="0"/>
          </a:p>
          <a:p>
            <a:r>
              <a:rPr lang="en-US" dirty="0"/>
              <a:t>This is exactly what they do in the Piantadosi model.</a:t>
            </a:r>
          </a:p>
          <a:p>
            <a:r>
              <a:rPr lang="en-US" dirty="0"/>
              <a:t>So let’s see what model they develop for participants’ </a:t>
            </a:r>
            <a:r>
              <a:rPr lang="en-US" dirty="0" err="1"/>
              <a:t>behaviour</a:t>
            </a:r>
            <a:r>
              <a:rPr lang="en-US" dirty="0"/>
              <a:t>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7369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17F6-3512-9F10-F2D2-FA4879F8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</a:t>
            </a:r>
            <a:r>
              <a:rPr lang="en-US" dirty="0" err="1"/>
              <a:t>LoTs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F2C5D-2CEE-EB5B-04A2-188A35D8E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38" y="1599402"/>
            <a:ext cx="5414175" cy="4772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DF0AB-4071-17E0-3675-957F6253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05" y="3492536"/>
            <a:ext cx="5014395" cy="27281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4335BF-90E3-1FD4-F0AF-995F234FC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5000" cy="1880961"/>
          </a:xfrm>
        </p:spPr>
        <p:txBody>
          <a:bodyPr/>
          <a:lstStyle/>
          <a:p>
            <a:r>
              <a:rPr lang="en-US" dirty="0"/>
              <a:t>Instead of using just one </a:t>
            </a:r>
            <a:r>
              <a:rPr lang="en-US" dirty="0" err="1"/>
              <a:t>LoT</a:t>
            </a:r>
            <a:r>
              <a:rPr lang="en-US" dirty="0"/>
              <a:t>, Piantadosi et al consider a set of possible </a:t>
            </a:r>
            <a:r>
              <a:rPr lang="en-US" dirty="0" err="1"/>
              <a:t>LoTs</a:t>
            </a:r>
            <a:r>
              <a:rPr lang="en-US" dirty="0"/>
              <a:t> that participants might be using the infer the data, e.g.: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0611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1D3E-4322-5D86-8B30-FE5D86CF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DC5A7-8550-4212-47B4-C1B9EE631C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419" y="1840138"/>
                <a:ext cx="6467324" cy="4580013"/>
              </a:xfrm>
            </p:spPr>
            <p:txBody>
              <a:bodyPr/>
              <a:lstStyle/>
              <a:p>
                <a:r>
                  <a:rPr lang="en-US" dirty="0"/>
                  <a:t>Prior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Grammar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(Roughly) p</a:t>
                </a:r>
                <a:r>
                  <a:rPr lang="en-US" b="0" dirty="0"/>
                  <a:t>roduction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Likelihood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Probability that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was labelled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the true concept</a:t>
                </a:r>
              </a:p>
              <a:p>
                <a:pPr lvl="1"/>
                <a:r>
                  <a:rPr lang="en-US" dirty="0"/>
                  <a:t>Amount of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Baseline preference for true responses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Memory decay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E.g., in pics: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=0.75,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=−0.1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DC5A7-8550-4212-47B4-C1B9EE631C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419" y="1840138"/>
                <a:ext cx="6467324" cy="4580013"/>
              </a:xfrm>
              <a:blipFill>
                <a:blip r:embed="rId2"/>
                <a:stretch>
                  <a:fillRect l="-1320" t="-186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C5FA575-B87D-9F42-F4DA-6939EAD85F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43910" y="972834"/>
            <a:ext cx="3128275" cy="2591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2702F7-CFFC-5F31-5AD6-8370885F21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43910" y="3655105"/>
            <a:ext cx="3196602" cy="25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9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1D3E-4322-5D86-8B30-FE5D86CF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DC5A7-8550-4212-47B4-C1B9EE631C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419" y="1840138"/>
                <a:ext cx="6467324" cy="4580013"/>
              </a:xfrm>
            </p:spPr>
            <p:txBody>
              <a:bodyPr/>
              <a:lstStyle/>
              <a:p>
                <a:r>
                  <a:rPr lang="en-US" dirty="0"/>
                  <a:t>Prior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Grammar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(Roughly) p</a:t>
                </a:r>
                <a:r>
                  <a:rPr lang="en-US" b="0" dirty="0"/>
                  <a:t>roduction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Likelihood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Probability that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was labelled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the true concept</a:t>
                </a:r>
              </a:p>
              <a:p>
                <a:pPr lvl="1"/>
                <a:r>
                  <a:rPr lang="en-US" dirty="0"/>
                  <a:t>Amount of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Baseline preference for true responses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Memory decay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E.g., in pics: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=0.75,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=−0.1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DC5A7-8550-4212-47B4-C1B9EE631C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419" y="1840138"/>
                <a:ext cx="6467324" cy="4580013"/>
              </a:xfrm>
              <a:blipFill>
                <a:blip r:embed="rId2"/>
                <a:stretch>
                  <a:fillRect l="-1320" t="-186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4931381-5005-6CE9-0A85-22D1CB59D3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1441"/>
          <a:stretch/>
        </p:blipFill>
        <p:spPr>
          <a:xfrm>
            <a:off x="7404628" y="1035428"/>
            <a:ext cx="3248405" cy="2593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93DBF-E56C-403D-EC1F-06909E8A6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230"/>
          <a:stretch/>
        </p:blipFill>
        <p:spPr>
          <a:xfrm>
            <a:off x="7330660" y="3827009"/>
            <a:ext cx="3396343" cy="259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8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666D-C254-A159-2868-C8CF602D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</a:t>
            </a:r>
            <a:endParaRPr lang="en-D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64B6D0-6381-3A6D-ED5E-F0E6CD33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2562" cy="4351338"/>
          </a:xfrm>
        </p:spPr>
        <p:txBody>
          <a:bodyPr>
            <a:normAutofit/>
          </a:bodyPr>
          <a:lstStyle/>
          <a:p>
            <a:r>
              <a:rPr lang="en-US" dirty="0"/>
              <a:t>Now we have a model of </a:t>
            </a:r>
            <a:r>
              <a:rPr lang="en-US" i="1" dirty="0"/>
              <a:t>participants’ </a:t>
            </a:r>
            <a:r>
              <a:rPr lang="en-US" i="1" dirty="0" err="1"/>
              <a:t>behaviour</a:t>
            </a:r>
            <a:endParaRPr lang="en-US" i="1" dirty="0"/>
          </a:p>
          <a:p>
            <a:r>
              <a:rPr lang="en-US" dirty="0"/>
              <a:t>So we can do Bayesian inference on the experimental data and calculate a posterior for the unobserved parameters that control participants’ categorization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The posterior depends on the grammar that we assume participants are using.</a:t>
            </a:r>
          </a:p>
          <a:p>
            <a:r>
              <a:rPr lang="en-US" dirty="0"/>
              <a:t>Piantadosi fits the data with various grammars, e.g. for the purely Boolean:</a:t>
            </a:r>
            <a:endParaRPr lang="en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1E3A92-1A7B-924E-5360-C30B69FCD3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8"/>
          <a:stretch/>
        </p:blipFill>
        <p:spPr>
          <a:xfrm>
            <a:off x="3452252" y="4538133"/>
            <a:ext cx="5836891" cy="20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4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A4A8-8EF7-18A0-112A-04010BD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89017-C6A9-EADD-85A2-FC95327EEE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6961" y="1825624"/>
                <a:ext cx="4996543" cy="4351338"/>
              </a:xfrm>
            </p:spPr>
            <p:txBody>
              <a:bodyPr/>
              <a:lstStyle/>
              <a:p>
                <a:r>
                  <a:rPr lang="en-US" dirty="0"/>
                  <a:t>One crucial question is how well the Bayesian </a:t>
                </a:r>
                <a:r>
                  <a:rPr lang="en-US" dirty="0" err="1"/>
                  <a:t>LoT</a:t>
                </a:r>
                <a:r>
                  <a:rPr lang="en-US" dirty="0"/>
                  <a:t> model captures learning </a:t>
                </a:r>
                <a:r>
                  <a:rPr lang="en-US" dirty="0" err="1"/>
                  <a:t>behaviour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Plot shows </a:t>
                </a:r>
                <a:r>
                  <a:rPr lang="en-US" dirty="0" err="1"/>
                  <a:t>FullBoolean</a:t>
                </a:r>
                <a:r>
                  <a:rPr lang="en-US" dirty="0"/>
                  <a:t> for various categories that it can learn vs participant accuracy (red number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(a)-(d) are chosen as good examples, (e)-(f) as bad.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189017-C6A9-EADD-85A2-FC95327EEE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961" y="1825624"/>
                <a:ext cx="4996543" cy="4351338"/>
              </a:xfrm>
              <a:blipFill>
                <a:blip r:embed="rId2"/>
                <a:stretch>
                  <a:fillRect l="-1585" t="-1961" r="-15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6763EDF-75EC-57D5-C174-A0152A0B2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105" y="1367294"/>
            <a:ext cx="6609781" cy="52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2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F50E-A6F7-68C3-3409-CC7E8A23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21C-62F2-939F-C12C-E53140EF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5552" cy="4351338"/>
          </a:xfrm>
        </p:spPr>
        <p:txBody>
          <a:bodyPr/>
          <a:lstStyle/>
          <a:p>
            <a:r>
              <a:rPr lang="en-US" dirty="0"/>
              <a:t>Really good correlation between model’s predictions and participant’s categorization probabilities in the Boolean case (top fig)</a:t>
            </a:r>
          </a:p>
          <a:p>
            <a:r>
              <a:rPr lang="en-US" dirty="0"/>
              <a:t>Even better with quantificational </a:t>
            </a:r>
            <a:r>
              <a:rPr lang="en-US" dirty="0" err="1"/>
              <a:t>LoTs</a:t>
            </a:r>
            <a:r>
              <a:rPr lang="en-US" dirty="0"/>
              <a:t>! (bottom fig)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C6965-8221-520F-9F5B-D0C2892ED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177" y="1318728"/>
            <a:ext cx="3076377" cy="2576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88873-3862-CB8E-9EF2-B017271CA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81" y="4049427"/>
            <a:ext cx="2886173" cy="2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A4A8-8EF7-18A0-112A-04010BD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9017-C6A9-EADD-85A2-FC95327EE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4295" cy="4351338"/>
          </a:xfrm>
        </p:spPr>
        <p:txBody>
          <a:bodyPr/>
          <a:lstStyle/>
          <a:p>
            <a:r>
              <a:rPr lang="en-US" dirty="0"/>
              <a:t>A second question is </a:t>
            </a:r>
            <a:r>
              <a:rPr lang="en-US" i="1" dirty="0"/>
              <a:t>which</a:t>
            </a:r>
            <a:r>
              <a:rPr lang="en-US" dirty="0"/>
              <a:t> grammar best captures the data.</a:t>
            </a:r>
          </a:p>
          <a:p>
            <a:r>
              <a:rPr lang="en-US" dirty="0"/>
              <a:t>It seems clear that </a:t>
            </a:r>
            <a:r>
              <a:rPr lang="en-US" dirty="0" err="1"/>
              <a:t>LoTs</a:t>
            </a:r>
            <a:r>
              <a:rPr lang="en-US" dirty="0"/>
              <a:t> with quantification capture learning patterns much better.</a:t>
            </a:r>
          </a:p>
          <a:p>
            <a:r>
              <a:rPr lang="en-US" dirty="0"/>
              <a:t>This indicates the participants are using quantificational means of representing categories!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98765-07A1-1758-92BE-76DFB9A7F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275" y="1328105"/>
            <a:ext cx="5083217" cy="2740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AAA42B-9A5A-AC2E-B8E1-60B8F2E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76" y="3896651"/>
            <a:ext cx="5083217" cy="276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6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A809-0A28-010D-157E-EF17B426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now?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34A6-72E2-3D70-BFF7-518C3498C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 we have seen that a </a:t>
            </a:r>
            <a:r>
              <a:rPr lang="en-US" dirty="0" err="1"/>
              <a:t>LoT</a:t>
            </a:r>
            <a:r>
              <a:rPr lang="en-US" dirty="0"/>
              <a:t> model can accurately model human learning of feature-based categories.</a:t>
            </a:r>
          </a:p>
          <a:p>
            <a:r>
              <a:rPr lang="en-US" dirty="0"/>
              <a:t>Categorization is a fundamental domain for cognitive science, so this model is quite an impressive achievement.</a:t>
            </a:r>
          </a:p>
          <a:p>
            <a:r>
              <a:rPr lang="en-US" dirty="0"/>
              <a:t>In the lab this week we’ll finish looking at the introduction to LOTlib3, and if there is time look at an implementation of category learning in LOTlib3.</a:t>
            </a:r>
          </a:p>
          <a:p>
            <a:r>
              <a:rPr lang="en-US" dirty="0"/>
              <a:t>Next week we have a choice!</a:t>
            </a:r>
          </a:p>
          <a:p>
            <a:r>
              <a:rPr lang="en-US" dirty="0"/>
              <a:t>We can either look at:</a:t>
            </a:r>
          </a:p>
          <a:p>
            <a:pPr lvl="1"/>
            <a:r>
              <a:rPr lang="en-US" dirty="0"/>
              <a:t>A paper from last year that concerns the acquisition of </a:t>
            </a:r>
            <a:r>
              <a:rPr lang="en-US" i="1" dirty="0"/>
              <a:t>kinship systems </a:t>
            </a:r>
            <a:r>
              <a:rPr lang="en-US" dirty="0"/>
              <a:t>which also looks at kinship systems in different languages.</a:t>
            </a:r>
          </a:p>
          <a:p>
            <a:pPr lvl="1"/>
            <a:r>
              <a:rPr lang="en-US" dirty="0"/>
              <a:t>A paper from 2015 on inferring hand-written digits with an </a:t>
            </a:r>
            <a:r>
              <a:rPr lang="en-US" dirty="0" err="1"/>
              <a:t>LoT</a:t>
            </a:r>
            <a:r>
              <a:rPr lang="en-US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3545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B9D8-D6AE-ED73-4AFF-D0F6FCA4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update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161C54-110D-5FE7-3C15-35BB5ABA30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do a single step of MHMC with the following grammar:</a:t>
                </a:r>
              </a:p>
              <a:p>
                <a:pPr lvl="1"/>
                <a:r>
                  <a:rPr lang="en-US" dirty="0"/>
                  <a:t>S -&gt; 0 | S+1 | S+2 | S-1</a:t>
                </a:r>
              </a:p>
              <a:p>
                <a:r>
                  <a:rPr lang="en-US" dirty="0"/>
                  <a:t>Likelihood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𝑁𝑜𝑟𝑚𝑎𝑙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𝑜𝑏𝑠𝑒𝑟𝑣𝑎𝑡𝑖𝑜𝑛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𝑠𝑒𝑛𝑡𝑒𝑛𝑐𝑒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the following observation:</a:t>
                </a:r>
              </a:p>
              <a:p>
                <a:pPr lvl="1"/>
                <a:r>
                  <a:rPr lang="en-US" dirty="0"/>
                  <a:t>3.</a:t>
                </a:r>
              </a:p>
              <a:p>
                <a:r>
                  <a:rPr lang="en-US" dirty="0"/>
                  <a:t>Suppose the starting hypothesis is:</a:t>
                </a:r>
              </a:p>
              <a:p>
                <a:pPr lvl="1"/>
                <a:r>
                  <a:rPr lang="en-US" dirty="0"/>
                  <a:t>0+1</a:t>
                </a:r>
              </a:p>
              <a:p>
                <a:r>
                  <a:rPr lang="en-US" dirty="0"/>
                  <a:t>Let’s use the tree-regeneration algorithm!</a:t>
                </a: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161C54-110D-5FE7-3C15-35BB5ABA3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50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82FE-482F-7655-A138-B0014635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84B23-45C0-5DD0-C89E-E4A07946F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week, we have seen some arguments supporting the </a:t>
            </a:r>
            <a:r>
              <a:rPr lang="en-US" dirty="0" err="1"/>
              <a:t>pLoT</a:t>
            </a:r>
            <a:r>
              <a:rPr lang="en-US" dirty="0"/>
              <a:t> approach to cognitive science, and we have started to see how to use Piantadosi’s LOTlib3 library.</a:t>
            </a:r>
          </a:p>
          <a:p>
            <a:r>
              <a:rPr lang="en-US" dirty="0"/>
              <a:t>Today, we’ll look at the first application of all the technical machinery we have covered so far, namely the acquisition of logically structured categories</a:t>
            </a:r>
          </a:p>
          <a:p>
            <a:r>
              <a:rPr lang="en-US" dirty="0"/>
              <a:t>Paper: Piantadosi et al (2016) The Logical Primitives of Thought: Empirical Foundations for Compositional Cognitive Models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8235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2248-FAF1-B07D-06BC-92E04BA0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Concept learning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E542-885D-6428-BC8E-F38B0E70A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concepts</a:t>
            </a:r>
          </a:p>
          <a:p>
            <a:pPr lvl="1"/>
            <a:r>
              <a:rPr lang="en-US" dirty="0"/>
              <a:t>Concepts that use Boolean operators to connect properties</a:t>
            </a:r>
          </a:p>
          <a:p>
            <a:pPr lvl="1"/>
            <a:r>
              <a:rPr lang="en-US" dirty="0"/>
              <a:t>E.g. “object is blue and not square”</a:t>
            </a:r>
          </a:p>
          <a:p>
            <a:pPr lvl="1"/>
            <a:r>
              <a:rPr lang="en-US" dirty="0" err="1"/>
              <a:t>Shefferstrich</a:t>
            </a:r>
            <a:r>
              <a:rPr lang="en-US" dirty="0"/>
              <a:t> (negated conjunction) is enough in principle</a:t>
            </a:r>
          </a:p>
          <a:p>
            <a:pPr lvl="1"/>
            <a:r>
              <a:rPr lang="en-US" dirty="0"/>
              <a:t>But more operators allow us to express concepts more compactly</a:t>
            </a:r>
          </a:p>
          <a:p>
            <a:pPr lvl="1"/>
            <a:r>
              <a:rPr lang="en-US" dirty="0"/>
              <a:t>And different sets of operators can imply different complexity levels for the same category</a:t>
            </a:r>
          </a:p>
          <a:p>
            <a:r>
              <a:rPr lang="en-US" dirty="0"/>
              <a:t>Quantificational concepts</a:t>
            </a:r>
          </a:p>
          <a:p>
            <a:pPr lvl="1"/>
            <a:r>
              <a:rPr lang="en-US" dirty="0"/>
              <a:t>Concepts that use </a:t>
            </a:r>
          </a:p>
          <a:p>
            <a:pPr lvl="1"/>
            <a:r>
              <a:rPr lang="en-US" dirty="0"/>
              <a:t>E.g. “</a:t>
            </a:r>
            <a:r>
              <a:rPr lang="en-US" i="1" dirty="0"/>
              <a:t>There is </a:t>
            </a:r>
            <a:r>
              <a:rPr lang="en-US" dirty="0"/>
              <a:t>another object with the same shape”</a:t>
            </a:r>
          </a:p>
          <a:p>
            <a:pPr lvl="1"/>
            <a:r>
              <a:rPr lang="en-US" dirty="0"/>
              <a:t>E.g. “</a:t>
            </a:r>
            <a:r>
              <a:rPr lang="en-US" i="1" dirty="0"/>
              <a:t>Every</a:t>
            </a:r>
            <a:r>
              <a:rPr lang="en-US" dirty="0"/>
              <a:t> other object with the same shape is blue”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4901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144C-BDC7-8252-4E5E-3912CA8D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background: Feldman (2000)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D5BA1-E093-7675-EC3D-29EE245A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Feldman (2000) is a very foundational paper for the </a:t>
            </a:r>
            <a:r>
              <a:rPr lang="en-US" dirty="0" err="1"/>
              <a:t>LoT</a:t>
            </a:r>
            <a:r>
              <a:rPr lang="en-US" dirty="0"/>
              <a:t> field, but didn’t age very well.</a:t>
            </a:r>
          </a:p>
          <a:p>
            <a:r>
              <a:rPr lang="en-US" dirty="0"/>
              <a:t>Feldman showed participants a bunch of ‘amoebas’ with simple binary features (shape of the nuclei, size of the nuclei, shading of the nuclei and number of nuclei)</a:t>
            </a:r>
          </a:p>
          <a:p>
            <a:r>
              <a:rPr lang="en-US" dirty="0"/>
              <a:t>Participants saw a bunch of them and had to learn to identify a ‘new species of amoeba’. </a:t>
            </a:r>
          </a:p>
          <a:p>
            <a:r>
              <a:rPr lang="en-US" dirty="0"/>
              <a:t>First a random Boolean concept was generated, and then participants saw all positive and negative examples on the screen for a fixed duration.</a:t>
            </a:r>
          </a:p>
          <a:p>
            <a:r>
              <a:rPr lang="en-US" dirty="0"/>
              <a:t>Finally, the participants saw each object and had to say whether it belongs to the new species or not.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1965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144C-BDC7-8252-4E5E-3912CA8D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background: Feldman (2000)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D5BA1-E093-7675-EC3D-29EE245A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1612749"/>
            <a:ext cx="7284962" cy="4880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interested Feldman is whether people would struggle categorizing correctly the species that were encoded by more complex concepts in Boolean logic.</a:t>
            </a:r>
          </a:p>
          <a:p>
            <a:r>
              <a:rPr lang="en-US" dirty="0"/>
              <a:t>And that’s what we see in fact!</a:t>
            </a:r>
          </a:p>
          <a:p>
            <a:r>
              <a:rPr lang="en-US" dirty="0"/>
              <a:t>This particular result was disputed in successive literature, but the general approach became very successful.</a:t>
            </a:r>
          </a:p>
          <a:p>
            <a:r>
              <a:rPr lang="en-US" dirty="0"/>
              <a:t>Namely: learning manifests something about the complexity of the encoding of different concepts.</a:t>
            </a:r>
          </a:p>
          <a:p>
            <a:r>
              <a:rPr lang="en-US" dirty="0"/>
              <a:t>A lot of </a:t>
            </a:r>
            <a:r>
              <a:rPr lang="en-US" dirty="0" err="1"/>
              <a:t>pLoT</a:t>
            </a:r>
            <a:r>
              <a:rPr lang="en-US" dirty="0"/>
              <a:t> literature is an improvement of this!</a:t>
            </a:r>
          </a:p>
          <a:p>
            <a:r>
              <a:rPr lang="en-US" dirty="0"/>
              <a:t>In this background, Piantadosi (2016) studies a similar categorization problem.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20F3B-A334-05DB-E0C6-06E1C4C02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101" y="1295585"/>
            <a:ext cx="3093988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F865-DB70-AE64-3C7A-D4414585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(Piantadosi et al 2016)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26E6-324F-DD4E-C590-789D015C3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461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Participants were told that they had to discover the meaning of </a:t>
            </a:r>
            <a:r>
              <a:rPr lang="en-US" dirty="0" err="1"/>
              <a:t>wudsy</a:t>
            </a:r>
            <a:r>
              <a:rPr lang="en-US" dirty="0"/>
              <a:t>, a word in an alien language. </a:t>
            </a:r>
          </a:p>
          <a:p>
            <a:r>
              <a:rPr lang="en-US" dirty="0"/>
              <a:t>They were told that this word applied to some objects in a set, and that whether or not an object was </a:t>
            </a:r>
            <a:r>
              <a:rPr lang="en-US" dirty="0" err="1"/>
              <a:t>wudsy</a:t>
            </a:r>
            <a:r>
              <a:rPr lang="en-US" dirty="0"/>
              <a:t> might depend on what other objects were in the set. </a:t>
            </a:r>
          </a:p>
          <a:p>
            <a:r>
              <a:rPr lang="en-US" dirty="0"/>
              <a:t>Participants were shown a set and asked whether each item was </a:t>
            </a:r>
            <a:r>
              <a:rPr lang="en-US" dirty="0" err="1"/>
              <a:t>wudsy</a:t>
            </a:r>
            <a:r>
              <a:rPr lang="en-US" dirty="0"/>
              <a:t>. </a:t>
            </a:r>
          </a:p>
          <a:p>
            <a:r>
              <a:rPr lang="en-US" dirty="0"/>
              <a:t>After responding, they were shown the right answers.</a:t>
            </a:r>
          </a:p>
          <a:p>
            <a:r>
              <a:rPr lang="en-US" dirty="0"/>
              <a:t>The correctly labeled sets stayed visible on the screen, and participants moved on to the next set.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F3B65-5EF6-87AF-622D-F49697DA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66" y="2378093"/>
            <a:ext cx="4008467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F865-DB70-AE64-3C7A-D4414585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26E6-324F-DD4E-C590-789D015C3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580" y="1604951"/>
            <a:ext cx="5649686" cy="4351338"/>
          </a:xfrm>
        </p:spPr>
        <p:txBody>
          <a:bodyPr>
            <a:normAutofit/>
          </a:bodyPr>
          <a:lstStyle/>
          <a:p>
            <a:r>
              <a:rPr lang="en-US" dirty="0"/>
              <a:t>Objects were:</a:t>
            </a:r>
          </a:p>
          <a:p>
            <a:pPr lvl="1"/>
            <a:r>
              <a:rPr lang="en-US" dirty="0"/>
              <a:t>Squares, circles, triangles</a:t>
            </a:r>
          </a:p>
          <a:p>
            <a:pPr lvl="1"/>
            <a:r>
              <a:rPr lang="en-US" dirty="0"/>
              <a:t>Green, blue, yellow</a:t>
            </a:r>
          </a:p>
          <a:p>
            <a:pPr lvl="1"/>
            <a:r>
              <a:rPr lang="en-US" dirty="0"/>
              <a:t>Three sizes</a:t>
            </a:r>
          </a:p>
          <a:p>
            <a:r>
              <a:rPr lang="en-US" dirty="0"/>
              <a:t>1596 participants, 108 concepts!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Model-free results:</a:t>
            </a:r>
          </a:p>
          <a:p>
            <a:r>
              <a:rPr lang="en-US" dirty="0"/>
              <a:t>Top third most easily learned</a:t>
            </a:r>
          </a:p>
          <a:p>
            <a:r>
              <a:rPr lang="en-US" dirty="0"/>
              <a:t>White circle: accuracy on first 25%</a:t>
            </a:r>
          </a:p>
          <a:p>
            <a:r>
              <a:rPr lang="en-US" dirty="0"/>
              <a:t>Black circle: accuracy on last 25%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1089CE-500E-3F96-B597-4A95176FF2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737" y="1575696"/>
            <a:ext cx="5989839" cy="46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1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37F9-C2FB-D24D-E218-80223334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a model-based analysis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BDAC-9F8B-D45A-8F69-A74BEFCF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Three problems with analyzing this data just looking at accuracy levels:</a:t>
            </a:r>
          </a:p>
          <a:p>
            <a:pPr lvl="1"/>
            <a:r>
              <a:rPr lang="en-US" dirty="0"/>
              <a:t>Different concepts have different baseline accuracy which makes it difficult to compare them directly</a:t>
            </a:r>
          </a:p>
          <a:p>
            <a:pPr lvl="1"/>
            <a:r>
              <a:rPr lang="en-US" dirty="0"/>
              <a:t>Participants can get high accuracy by learning not the right concept, but a wrong one that agrees with the right one in most cases</a:t>
            </a:r>
          </a:p>
          <a:p>
            <a:pPr lvl="1"/>
            <a:r>
              <a:rPr lang="en-US" dirty="0"/>
              <a:t>Data observed by different participants might give different amount of information about the true concept.</a:t>
            </a:r>
          </a:p>
          <a:p>
            <a:r>
              <a:rPr lang="en-US" dirty="0"/>
              <a:t>The Bayesian </a:t>
            </a:r>
            <a:r>
              <a:rPr lang="en-US" dirty="0" err="1"/>
              <a:t>pLoT</a:t>
            </a:r>
            <a:r>
              <a:rPr lang="en-US" dirty="0"/>
              <a:t> model allows us to calculate learning curves for specific observed sets and the probability of including each object in the category given learning state!</a:t>
            </a:r>
          </a:p>
          <a:p>
            <a:r>
              <a:rPr lang="en-US" dirty="0"/>
              <a:t>Do you see how we could use a Bayesian model to </a:t>
            </a:r>
            <a:r>
              <a:rPr lang="en-US" dirty="0" err="1"/>
              <a:t>analyse</a:t>
            </a:r>
            <a:r>
              <a:rPr lang="en-US" dirty="0"/>
              <a:t> the data?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879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1387</Words>
  <Application>Microsoft Office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Georgia</vt:lpstr>
      <vt:lpstr>Office Theme</vt:lpstr>
      <vt:lpstr>The Logical Primitives  of Thought</vt:lpstr>
      <vt:lpstr>Bayesian update</vt:lpstr>
      <vt:lpstr>Where we are</vt:lpstr>
      <vt:lpstr>The problem: Concept learning</vt:lpstr>
      <vt:lpstr>Some background: Feldman (2000)</vt:lpstr>
      <vt:lpstr>Some background: Feldman (2000)</vt:lpstr>
      <vt:lpstr>Experiment (Piantadosi et al 2016)</vt:lpstr>
      <vt:lpstr>Experiment</vt:lpstr>
      <vt:lpstr>Need for a model-based analysis</vt:lpstr>
      <vt:lpstr>Bayesian data analysis</vt:lpstr>
      <vt:lpstr>Boolean LoTs</vt:lpstr>
      <vt:lpstr>Bayesian model</vt:lpstr>
      <vt:lpstr>Bayesian model</vt:lpstr>
      <vt:lpstr>Bayesian model</vt:lpstr>
      <vt:lpstr>Results</vt:lpstr>
      <vt:lpstr>Results</vt:lpstr>
      <vt:lpstr>Results</vt:lpstr>
      <vt:lpstr>Where are we 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Fausto Carcassi</dc:creator>
  <cp:lastModifiedBy>carcassi fausto</cp:lastModifiedBy>
  <cp:revision>471</cp:revision>
  <dcterms:created xsi:type="dcterms:W3CDTF">2022-03-28T11:58:41Z</dcterms:created>
  <dcterms:modified xsi:type="dcterms:W3CDTF">2022-06-28T07:14:43Z</dcterms:modified>
</cp:coreProperties>
</file>