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81" r:id="rId4"/>
    <p:sldId id="293" r:id="rId5"/>
    <p:sldId id="294" r:id="rId6"/>
    <p:sldId id="290" r:id="rId7"/>
    <p:sldId id="282" r:id="rId8"/>
    <p:sldId id="283" r:id="rId9"/>
    <p:sldId id="284" r:id="rId10"/>
    <p:sldId id="296" r:id="rId11"/>
    <p:sldId id="297" r:id="rId12"/>
    <p:sldId id="285" r:id="rId13"/>
    <p:sldId id="299" r:id="rId14"/>
    <p:sldId id="300" r:id="rId15"/>
    <p:sldId id="298" r:id="rId16"/>
    <p:sldId id="286" r:id="rId17"/>
    <p:sldId id="289" r:id="rId18"/>
    <p:sldId id="291" r:id="rId19"/>
    <p:sldId id="287" r:id="rId20"/>
    <p:sldId id="288" r:id="rId21"/>
    <p:sldId id="295" r:id="rId22"/>
    <p:sldId id="292" r:id="rId23"/>
    <p:sldId id="301" r:id="rId24"/>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autoAdjust="0"/>
    <p:restoredTop sz="94655" autoAdjust="0"/>
  </p:normalViewPr>
  <p:slideViewPr>
    <p:cSldViewPr snapToGrid="0">
      <p:cViewPr varScale="1">
        <p:scale>
          <a:sx n="74" d="100"/>
          <a:sy n="74" d="100"/>
        </p:scale>
        <p:origin x="53" y="149"/>
      </p:cViewPr>
      <p:guideLst/>
    </p:cSldViewPr>
  </p:slideViewPr>
  <p:outlineViewPr>
    <p:cViewPr>
      <p:scale>
        <a:sx n="33" d="100"/>
        <a:sy n="33" d="100"/>
      </p:scale>
      <p:origin x="0" y="-28562"/>
    </p:cViewPr>
  </p:outlineViewPr>
  <p:notesTextViewPr>
    <p:cViewPr>
      <p:scale>
        <a:sx n="1" d="1"/>
        <a:sy n="1" d="1"/>
      </p:scale>
      <p:origin x="0" y="0"/>
    </p:cViewPr>
  </p:notesTextViewPr>
  <p:notesViewPr>
    <p:cSldViewPr snapToGrid="0">
      <p:cViewPr varScale="1">
        <p:scale>
          <a:sx n="65" d="100"/>
          <a:sy n="65" d="100"/>
        </p:scale>
        <p:origin x="2693" y="1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253CCA-C154-4C2A-AEFE-CC2D929D183B}" type="datetimeFigureOut">
              <a:rPr lang="en-DE" smtClean="0"/>
              <a:t>25/04/2022</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5CAF2-866C-4B9D-AF04-DA0C179C1327}" type="slidenum">
              <a:rPr lang="en-DE" smtClean="0"/>
              <a:t>‹#›</a:t>
            </a:fld>
            <a:endParaRPr lang="en-DE"/>
          </a:p>
        </p:txBody>
      </p:sp>
    </p:spTree>
    <p:extLst>
      <p:ext uri="{BB962C8B-B14F-4D97-AF65-F5344CB8AC3E}">
        <p14:creationId xmlns:p14="http://schemas.microsoft.com/office/powerpoint/2010/main" val="131133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endParaRPr lang="en-DE" dirty="0"/>
          </a:p>
        </p:txBody>
      </p:sp>
      <p:sp>
        <p:nvSpPr>
          <p:cNvPr id="4" name="Slide Number Placeholder 3"/>
          <p:cNvSpPr>
            <a:spLocks noGrp="1"/>
          </p:cNvSpPr>
          <p:nvPr>
            <p:ph type="sldNum" sz="quarter" idx="5"/>
          </p:nvPr>
        </p:nvSpPr>
        <p:spPr/>
        <p:txBody>
          <a:bodyPr/>
          <a:lstStyle/>
          <a:p>
            <a:fld id="{AB15CAF2-866C-4B9D-AF04-DA0C179C1327}" type="slidenum">
              <a:rPr lang="en-DE" smtClean="0"/>
              <a:t>12</a:t>
            </a:fld>
            <a:endParaRPr lang="en-DE"/>
          </a:p>
        </p:txBody>
      </p:sp>
    </p:spTree>
    <p:extLst>
      <p:ext uri="{BB962C8B-B14F-4D97-AF65-F5344CB8AC3E}">
        <p14:creationId xmlns:p14="http://schemas.microsoft.com/office/powerpoint/2010/main" val="3497927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endParaRPr lang="en-DE" dirty="0"/>
          </a:p>
        </p:txBody>
      </p:sp>
      <p:sp>
        <p:nvSpPr>
          <p:cNvPr id="4" name="Slide Number Placeholder 3"/>
          <p:cNvSpPr>
            <a:spLocks noGrp="1"/>
          </p:cNvSpPr>
          <p:nvPr>
            <p:ph type="sldNum" sz="quarter" idx="5"/>
          </p:nvPr>
        </p:nvSpPr>
        <p:spPr/>
        <p:txBody>
          <a:bodyPr/>
          <a:lstStyle/>
          <a:p>
            <a:fld id="{AB15CAF2-866C-4B9D-AF04-DA0C179C1327}" type="slidenum">
              <a:rPr lang="en-DE" smtClean="0"/>
              <a:t>13</a:t>
            </a:fld>
            <a:endParaRPr lang="en-DE"/>
          </a:p>
        </p:txBody>
      </p:sp>
    </p:spTree>
    <p:extLst>
      <p:ext uri="{BB962C8B-B14F-4D97-AF65-F5344CB8AC3E}">
        <p14:creationId xmlns:p14="http://schemas.microsoft.com/office/powerpoint/2010/main" val="1328569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endParaRPr lang="en-DE" dirty="0"/>
          </a:p>
        </p:txBody>
      </p:sp>
      <p:sp>
        <p:nvSpPr>
          <p:cNvPr id="4" name="Slide Number Placeholder 3"/>
          <p:cNvSpPr>
            <a:spLocks noGrp="1"/>
          </p:cNvSpPr>
          <p:nvPr>
            <p:ph type="sldNum" sz="quarter" idx="5"/>
          </p:nvPr>
        </p:nvSpPr>
        <p:spPr/>
        <p:txBody>
          <a:bodyPr/>
          <a:lstStyle/>
          <a:p>
            <a:fld id="{AB15CAF2-866C-4B9D-AF04-DA0C179C1327}" type="slidenum">
              <a:rPr lang="en-DE" smtClean="0"/>
              <a:t>14</a:t>
            </a:fld>
            <a:endParaRPr lang="en-DE"/>
          </a:p>
        </p:txBody>
      </p:sp>
    </p:spTree>
    <p:extLst>
      <p:ext uri="{BB962C8B-B14F-4D97-AF65-F5344CB8AC3E}">
        <p14:creationId xmlns:p14="http://schemas.microsoft.com/office/powerpoint/2010/main" val="3656509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endParaRPr lang="en-DE" dirty="0"/>
          </a:p>
        </p:txBody>
      </p:sp>
      <p:sp>
        <p:nvSpPr>
          <p:cNvPr id="4" name="Slide Number Placeholder 3"/>
          <p:cNvSpPr>
            <a:spLocks noGrp="1"/>
          </p:cNvSpPr>
          <p:nvPr>
            <p:ph type="sldNum" sz="quarter" idx="5"/>
          </p:nvPr>
        </p:nvSpPr>
        <p:spPr/>
        <p:txBody>
          <a:bodyPr/>
          <a:lstStyle/>
          <a:p>
            <a:fld id="{AB15CAF2-866C-4B9D-AF04-DA0C179C1327}" type="slidenum">
              <a:rPr lang="en-DE" smtClean="0"/>
              <a:t>15</a:t>
            </a:fld>
            <a:endParaRPr lang="en-DE"/>
          </a:p>
        </p:txBody>
      </p:sp>
    </p:spTree>
    <p:extLst>
      <p:ext uri="{BB962C8B-B14F-4D97-AF65-F5344CB8AC3E}">
        <p14:creationId xmlns:p14="http://schemas.microsoft.com/office/powerpoint/2010/main" val="7027298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36260-0FB1-4E48-A417-C9D5A35ECE4F}"/>
              </a:ext>
            </a:extLst>
          </p:cNvPr>
          <p:cNvSpPr>
            <a:spLocks noGrp="1"/>
          </p:cNvSpPr>
          <p:nvPr>
            <p:ph type="ctrTitle"/>
          </p:nvPr>
        </p:nvSpPr>
        <p:spPr>
          <a:xfrm>
            <a:off x="1524000" y="1122363"/>
            <a:ext cx="9144000" cy="2387600"/>
          </a:xfrm>
        </p:spPr>
        <p:txBody>
          <a:bodyPr anchor="b"/>
          <a:lstStyle>
            <a:lvl1pPr algn="ctr">
              <a:defRPr sz="6000">
                <a:latin typeface="Georgia" panose="02040502050405020303" pitchFamily="18" charset="0"/>
              </a:defRPr>
            </a:lvl1pPr>
          </a:lstStyle>
          <a:p>
            <a:r>
              <a:rPr lang="en-US" dirty="0"/>
              <a:t>Click to edit Master title style</a:t>
            </a:r>
            <a:endParaRPr lang="en-DE" dirty="0"/>
          </a:p>
        </p:txBody>
      </p:sp>
      <p:sp>
        <p:nvSpPr>
          <p:cNvPr id="3" name="Subtitle 2">
            <a:extLst>
              <a:ext uri="{FF2B5EF4-FFF2-40B4-BE49-F238E27FC236}">
                <a16:creationId xmlns:a16="http://schemas.microsoft.com/office/drawing/2014/main" id="{3D4B3B01-5E98-47AA-90A0-F242C8391974}"/>
              </a:ext>
            </a:extLst>
          </p:cNvPr>
          <p:cNvSpPr>
            <a:spLocks noGrp="1"/>
          </p:cNvSpPr>
          <p:nvPr>
            <p:ph type="subTitle" idx="1"/>
          </p:nvPr>
        </p:nvSpPr>
        <p:spPr>
          <a:xfrm>
            <a:off x="1524000" y="3602038"/>
            <a:ext cx="9144000" cy="1655762"/>
          </a:xfrm>
        </p:spPr>
        <p:txBody>
          <a:bodyPr/>
          <a:lstStyle>
            <a:lvl1pPr marL="0" indent="0" algn="ctr">
              <a:buNone/>
              <a:defRPr sz="2400">
                <a:latin typeface="Georgia" panose="020405020504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A93EDA13-2853-4607-80AC-F095D4AB4488}"/>
              </a:ext>
            </a:extLst>
          </p:cNvPr>
          <p:cNvSpPr>
            <a:spLocks noGrp="1"/>
          </p:cNvSpPr>
          <p:nvPr>
            <p:ph type="dt" sz="half" idx="10"/>
          </p:nvPr>
        </p:nvSpPr>
        <p:spPr/>
        <p:txBody>
          <a:bodyPr/>
          <a:lstStyle/>
          <a:p>
            <a:fld id="{ED94CEEB-4757-4CEF-A2B8-DD5B351715CD}" type="datetimeFigureOut">
              <a:rPr lang="en-DE" smtClean="0"/>
              <a:t>25/04/2022</a:t>
            </a:fld>
            <a:endParaRPr lang="en-DE"/>
          </a:p>
        </p:txBody>
      </p:sp>
      <p:sp>
        <p:nvSpPr>
          <p:cNvPr id="5" name="Footer Placeholder 4">
            <a:extLst>
              <a:ext uri="{FF2B5EF4-FFF2-40B4-BE49-F238E27FC236}">
                <a16:creationId xmlns:a16="http://schemas.microsoft.com/office/drawing/2014/main" id="{B3F30EB4-C0E7-4A92-BF02-30866F8670C5}"/>
              </a:ext>
            </a:extLst>
          </p:cNvPr>
          <p:cNvSpPr>
            <a:spLocks noGrp="1"/>
          </p:cNvSpPr>
          <p:nvPr>
            <p:ph type="ftr" sz="quarter" idx="11"/>
          </p:nvPr>
        </p:nvSpPr>
        <p:spPr/>
        <p:txBody>
          <a:bodyPr/>
          <a:lstStyle/>
          <a:p>
            <a:r>
              <a:rPr lang="en-US" dirty="0"/>
              <a:t>The probabilistic Language of Thought</a:t>
            </a:r>
            <a:endParaRPr lang="en-DE" dirty="0"/>
          </a:p>
        </p:txBody>
      </p:sp>
      <p:sp>
        <p:nvSpPr>
          <p:cNvPr id="6" name="Slide Number Placeholder 5">
            <a:extLst>
              <a:ext uri="{FF2B5EF4-FFF2-40B4-BE49-F238E27FC236}">
                <a16:creationId xmlns:a16="http://schemas.microsoft.com/office/drawing/2014/main" id="{D34CAE0D-0677-427E-A19E-FFEE3AE31A51}"/>
              </a:ext>
            </a:extLst>
          </p:cNvPr>
          <p:cNvSpPr>
            <a:spLocks noGrp="1"/>
          </p:cNvSpPr>
          <p:nvPr>
            <p:ph type="sldNum" sz="quarter" idx="12"/>
          </p:nvPr>
        </p:nvSpPr>
        <p:spPr/>
        <p:txBody>
          <a:bodyPr/>
          <a:lstStyle/>
          <a:p>
            <a:fld id="{87C6F9F5-FD91-41AF-9631-9F406EBEB36A}" type="slidenum">
              <a:rPr lang="en-DE" smtClean="0"/>
              <a:t>‹#›</a:t>
            </a:fld>
            <a:endParaRPr lang="en-DE" dirty="0"/>
          </a:p>
        </p:txBody>
      </p:sp>
      <p:pic>
        <p:nvPicPr>
          <p:cNvPr id="7" name="Picture 2" descr="PhD Position Available at Tubingen University (Germany) - Nanocohybri">
            <a:extLst>
              <a:ext uri="{FF2B5EF4-FFF2-40B4-BE49-F238E27FC236}">
                <a16:creationId xmlns:a16="http://schemas.microsoft.com/office/drawing/2014/main" id="{93D5427F-0550-4164-884A-A48F9085D32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12623" y="202185"/>
            <a:ext cx="950910" cy="679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909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19BAC-EDC2-40DF-9C70-C2C3D09B21AB}"/>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CE264143-6516-4F7F-B914-3CA8CBDA8F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46F38B5C-215A-4AFB-BCFA-01D7DB7607A6}"/>
              </a:ext>
            </a:extLst>
          </p:cNvPr>
          <p:cNvSpPr>
            <a:spLocks noGrp="1"/>
          </p:cNvSpPr>
          <p:nvPr>
            <p:ph type="dt" sz="half" idx="10"/>
          </p:nvPr>
        </p:nvSpPr>
        <p:spPr/>
        <p:txBody>
          <a:bodyPr/>
          <a:lstStyle/>
          <a:p>
            <a:fld id="{ED94CEEB-4757-4CEF-A2B8-DD5B351715CD}" type="datetimeFigureOut">
              <a:rPr lang="en-DE" smtClean="0"/>
              <a:t>25/04/2022</a:t>
            </a:fld>
            <a:endParaRPr lang="en-DE"/>
          </a:p>
        </p:txBody>
      </p:sp>
      <p:sp>
        <p:nvSpPr>
          <p:cNvPr id="5" name="Footer Placeholder 4">
            <a:extLst>
              <a:ext uri="{FF2B5EF4-FFF2-40B4-BE49-F238E27FC236}">
                <a16:creationId xmlns:a16="http://schemas.microsoft.com/office/drawing/2014/main" id="{8573D5C8-2B11-4BF7-B994-9AFBCC01CC3F}"/>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90AFCA5F-1FBF-4977-9B85-AD5129765620}"/>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319249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D12D6-A001-47B0-B5C0-E4F868DBDF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9E6FBB47-9E18-43FB-A5ED-A89D117F51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A96D97C6-0BFC-4466-89ED-B90F5822E297}"/>
              </a:ext>
            </a:extLst>
          </p:cNvPr>
          <p:cNvSpPr>
            <a:spLocks noGrp="1"/>
          </p:cNvSpPr>
          <p:nvPr>
            <p:ph type="dt" sz="half" idx="10"/>
          </p:nvPr>
        </p:nvSpPr>
        <p:spPr/>
        <p:txBody>
          <a:bodyPr/>
          <a:lstStyle/>
          <a:p>
            <a:fld id="{ED94CEEB-4757-4CEF-A2B8-DD5B351715CD}" type="datetimeFigureOut">
              <a:rPr lang="en-DE" smtClean="0"/>
              <a:t>25/04/2022</a:t>
            </a:fld>
            <a:endParaRPr lang="en-DE"/>
          </a:p>
        </p:txBody>
      </p:sp>
      <p:sp>
        <p:nvSpPr>
          <p:cNvPr id="5" name="Footer Placeholder 4">
            <a:extLst>
              <a:ext uri="{FF2B5EF4-FFF2-40B4-BE49-F238E27FC236}">
                <a16:creationId xmlns:a16="http://schemas.microsoft.com/office/drawing/2014/main" id="{E1170218-24B3-4EF0-887D-750817259AFC}"/>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D99ABE0F-D314-4C66-8A1A-45AB799EC4BE}"/>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889096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89BDA-2223-4072-A33C-2932510DE2BD}"/>
              </a:ext>
            </a:extLst>
          </p:cNvPr>
          <p:cNvSpPr>
            <a:spLocks noGrp="1"/>
          </p:cNvSpPr>
          <p:nvPr>
            <p:ph type="title"/>
          </p:nvPr>
        </p:nvSpPr>
        <p:spPr/>
        <p:txBody>
          <a:bodyPr/>
          <a:lstStyle>
            <a:lvl1pPr>
              <a:defRPr>
                <a:latin typeface="Georgia" panose="02040502050405020303" pitchFamily="18" charset="0"/>
              </a:defRPr>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26EFBCC7-35B6-4B87-B3D6-849E5B249E53}"/>
              </a:ext>
            </a:extLst>
          </p:cNvPr>
          <p:cNvSpPr>
            <a:spLocks noGrp="1"/>
          </p:cNvSpPr>
          <p:nvPr>
            <p:ph idx="1"/>
          </p:nvPr>
        </p:nvSpPr>
        <p:spPr/>
        <p:txBody>
          <a:bodyPr>
            <a:normAutofit/>
          </a:bodyPr>
          <a:lstStyle>
            <a:lvl1pPr>
              <a:defRPr sz="2400">
                <a:latin typeface="Georgia" panose="02040502050405020303" pitchFamily="18" charset="0"/>
              </a:defRPr>
            </a:lvl1pPr>
            <a:lvl2pPr>
              <a:defRPr sz="2400">
                <a:latin typeface="Georgia" panose="02040502050405020303" pitchFamily="18" charset="0"/>
              </a:defRPr>
            </a:lvl2pPr>
            <a:lvl3pPr>
              <a:defRPr sz="2400">
                <a:latin typeface="Georgia" panose="02040502050405020303" pitchFamily="18" charset="0"/>
              </a:defRPr>
            </a:lvl3pPr>
            <a:lvl4pPr>
              <a:defRPr sz="2400">
                <a:latin typeface="Georgia" panose="02040502050405020303" pitchFamily="18" charset="0"/>
              </a:defRPr>
            </a:lvl4pPr>
            <a:lvl5pPr>
              <a:defRPr sz="2400">
                <a:latin typeface="Georgia" panose="02040502050405020303"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0E0962A4-C028-490C-9BBA-CDA647611D43}"/>
              </a:ext>
            </a:extLst>
          </p:cNvPr>
          <p:cNvSpPr>
            <a:spLocks noGrp="1"/>
          </p:cNvSpPr>
          <p:nvPr>
            <p:ph type="dt" sz="half" idx="10"/>
          </p:nvPr>
        </p:nvSpPr>
        <p:spPr/>
        <p:txBody>
          <a:bodyPr/>
          <a:lstStyle/>
          <a:p>
            <a:fld id="{ED94CEEB-4757-4CEF-A2B8-DD5B351715CD}" type="datetimeFigureOut">
              <a:rPr lang="en-DE" smtClean="0"/>
              <a:t>25/04/2022</a:t>
            </a:fld>
            <a:endParaRPr lang="en-DE"/>
          </a:p>
        </p:txBody>
      </p:sp>
      <p:sp>
        <p:nvSpPr>
          <p:cNvPr id="5" name="Footer Placeholder 4">
            <a:extLst>
              <a:ext uri="{FF2B5EF4-FFF2-40B4-BE49-F238E27FC236}">
                <a16:creationId xmlns:a16="http://schemas.microsoft.com/office/drawing/2014/main" id="{9CF1D682-3089-465F-AFEC-9ABC580A98F8}"/>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C3441AA8-6793-4D9D-BE87-9893D71B4A75}"/>
              </a:ext>
            </a:extLst>
          </p:cNvPr>
          <p:cNvSpPr>
            <a:spLocks noGrp="1"/>
          </p:cNvSpPr>
          <p:nvPr>
            <p:ph type="sldNum" sz="quarter" idx="12"/>
          </p:nvPr>
        </p:nvSpPr>
        <p:spPr/>
        <p:txBody>
          <a:bodyPr/>
          <a:lstStyle/>
          <a:p>
            <a:fld id="{87C6F9F5-FD91-41AF-9631-9F406EBEB36A}" type="slidenum">
              <a:rPr lang="en-DE" smtClean="0"/>
              <a:t>‹#›</a:t>
            </a:fld>
            <a:endParaRPr lang="en-DE"/>
          </a:p>
        </p:txBody>
      </p:sp>
      <p:pic>
        <p:nvPicPr>
          <p:cNvPr id="7" name="Picture 2" descr="PhD Position Available at Tubingen University (Germany) - Nanocohybri">
            <a:extLst>
              <a:ext uri="{FF2B5EF4-FFF2-40B4-BE49-F238E27FC236}">
                <a16:creationId xmlns:a16="http://schemas.microsoft.com/office/drawing/2014/main" id="{B37013AC-F436-4C7D-A80E-CB059D1654F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12623" y="202185"/>
            <a:ext cx="950910" cy="679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057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6DF8-E1E3-4AA8-9041-C2EC2DFE36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CF371762-686F-4858-9CDB-93883B824E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0066B6-1E3E-46F4-A85B-52EF6E5F31C0}"/>
              </a:ext>
            </a:extLst>
          </p:cNvPr>
          <p:cNvSpPr>
            <a:spLocks noGrp="1"/>
          </p:cNvSpPr>
          <p:nvPr>
            <p:ph type="dt" sz="half" idx="10"/>
          </p:nvPr>
        </p:nvSpPr>
        <p:spPr/>
        <p:txBody>
          <a:bodyPr/>
          <a:lstStyle/>
          <a:p>
            <a:fld id="{ED94CEEB-4757-4CEF-A2B8-DD5B351715CD}" type="datetimeFigureOut">
              <a:rPr lang="en-DE" smtClean="0"/>
              <a:t>25/04/2022</a:t>
            </a:fld>
            <a:endParaRPr lang="en-DE"/>
          </a:p>
        </p:txBody>
      </p:sp>
      <p:sp>
        <p:nvSpPr>
          <p:cNvPr id="5" name="Footer Placeholder 4">
            <a:extLst>
              <a:ext uri="{FF2B5EF4-FFF2-40B4-BE49-F238E27FC236}">
                <a16:creationId xmlns:a16="http://schemas.microsoft.com/office/drawing/2014/main" id="{45BBDFA4-DD4D-4E4E-B505-FF129A18D359}"/>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27224F72-B4DB-4508-9A02-0FE823AAABEC}"/>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3774545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A7367-3847-4F9B-97BE-F1FA19F8350E}"/>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CD17E194-ED46-407F-BA51-4E8F7C65C9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EB235BD3-2612-410E-91AD-1BF187B47D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AC81BE8A-A150-456E-AE42-54D977D504AA}"/>
              </a:ext>
            </a:extLst>
          </p:cNvPr>
          <p:cNvSpPr>
            <a:spLocks noGrp="1"/>
          </p:cNvSpPr>
          <p:nvPr>
            <p:ph type="dt" sz="half" idx="10"/>
          </p:nvPr>
        </p:nvSpPr>
        <p:spPr/>
        <p:txBody>
          <a:bodyPr/>
          <a:lstStyle/>
          <a:p>
            <a:fld id="{ED94CEEB-4757-4CEF-A2B8-DD5B351715CD}" type="datetimeFigureOut">
              <a:rPr lang="en-DE" smtClean="0"/>
              <a:t>25/04/2022</a:t>
            </a:fld>
            <a:endParaRPr lang="en-DE"/>
          </a:p>
        </p:txBody>
      </p:sp>
      <p:sp>
        <p:nvSpPr>
          <p:cNvPr id="6" name="Footer Placeholder 5">
            <a:extLst>
              <a:ext uri="{FF2B5EF4-FFF2-40B4-BE49-F238E27FC236}">
                <a16:creationId xmlns:a16="http://schemas.microsoft.com/office/drawing/2014/main" id="{73F884C7-1E6D-44DE-B0C9-B3345E7F4C26}"/>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4EBE0AC8-F74A-4AE8-8FE7-F14AB39EF7E1}"/>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82673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0894D-DCF1-4F33-9310-E6A26C1FB755}"/>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511F5F88-42E0-4D3C-BBE7-F1723D3B04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A52408-2148-4EE5-B320-00D3E51F03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0A3CE8F7-A745-4333-B8CA-03D854F918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16E82E-36E1-4722-A251-45F60B71FE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80A0EDEC-F5AE-4DB0-9A2B-908CFCC3ED35}"/>
              </a:ext>
            </a:extLst>
          </p:cNvPr>
          <p:cNvSpPr>
            <a:spLocks noGrp="1"/>
          </p:cNvSpPr>
          <p:nvPr>
            <p:ph type="dt" sz="half" idx="10"/>
          </p:nvPr>
        </p:nvSpPr>
        <p:spPr/>
        <p:txBody>
          <a:bodyPr/>
          <a:lstStyle/>
          <a:p>
            <a:fld id="{ED94CEEB-4757-4CEF-A2B8-DD5B351715CD}" type="datetimeFigureOut">
              <a:rPr lang="en-DE" smtClean="0"/>
              <a:t>25/04/2022</a:t>
            </a:fld>
            <a:endParaRPr lang="en-DE"/>
          </a:p>
        </p:txBody>
      </p:sp>
      <p:sp>
        <p:nvSpPr>
          <p:cNvPr id="8" name="Footer Placeholder 7">
            <a:extLst>
              <a:ext uri="{FF2B5EF4-FFF2-40B4-BE49-F238E27FC236}">
                <a16:creationId xmlns:a16="http://schemas.microsoft.com/office/drawing/2014/main" id="{D0EC726A-3271-45D2-A025-8E516786051D}"/>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A7C42EDC-B302-4851-A2E4-A4DB78F72839}"/>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4062865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B041-E555-481A-8EAE-7A11486ADC76}"/>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B0CCFAA3-FAB8-4D70-8330-4AAEB57ACFED}"/>
              </a:ext>
            </a:extLst>
          </p:cNvPr>
          <p:cNvSpPr>
            <a:spLocks noGrp="1"/>
          </p:cNvSpPr>
          <p:nvPr>
            <p:ph type="dt" sz="half" idx="10"/>
          </p:nvPr>
        </p:nvSpPr>
        <p:spPr/>
        <p:txBody>
          <a:bodyPr/>
          <a:lstStyle/>
          <a:p>
            <a:fld id="{ED94CEEB-4757-4CEF-A2B8-DD5B351715CD}" type="datetimeFigureOut">
              <a:rPr lang="en-DE" smtClean="0"/>
              <a:t>25/04/2022</a:t>
            </a:fld>
            <a:endParaRPr lang="en-DE"/>
          </a:p>
        </p:txBody>
      </p:sp>
      <p:sp>
        <p:nvSpPr>
          <p:cNvPr id="4" name="Footer Placeholder 3">
            <a:extLst>
              <a:ext uri="{FF2B5EF4-FFF2-40B4-BE49-F238E27FC236}">
                <a16:creationId xmlns:a16="http://schemas.microsoft.com/office/drawing/2014/main" id="{A9512BF0-8812-4FD1-AD8C-1587BFAB9D31}"/>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F6EBA54B-8E5F-49AA-8D5E-9119A96393DA}"/>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1505657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AF10AB-5E38-4768-BE1A-E158906874BE}"/>
              </a:ext>
            </a:extLst>
          </p:cNvPr>
          <p:cNvSpPr>
            <a:spLocks noGrp="1"/>
          </p:cNvSpPr>
          <p:nvPr>
            <p:ph type="dt" sz="half" idx="10"/>
          </p:nvPr>
        </p:nvSpPr>
        <p:spPr/>
        <p:txBody>
          <a:bodyPr/>
          <a:lstStyle/>
          <a:p>
            <a:fld id="{ED94CEEB-4757-4CEF-A2B8-DD5B351715CD}" type="datetimeFigureOut">
              <a:rPr lang="en-DE" smtClean="0"/>
              <a:t>25/04/2022</a:t>
            </a:fld>
            <a:endParaRPr lang="en-DE"/>
          </a:p>
        </p:txBody>
      </p:sp>
      <p:sp>
        <p:nvSpPr>
          <p:cNvPr id="3" name="Footer Placeholder 2">
            <a:extLst>
              <a:ext uri="{FF2B5EF4-FFF2-40B4-BE49-F238E27FC236}">
                <a16:creationId xmlns:a16="http://schemas.microsoft.com/office/drawing/2014/main" id="{FF594C2A-0E37-479D-8FF3-FCFC8494A7DF}"/>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73F2A046-ECDA-43B8-ADAA-2EFDEC358EAC}"/>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092916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F16CC-D4AC-41D8-B53C-2D799B756E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BBEE53B6-DBF0-4798-B8C1-A54D0E4738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6BD37FA6-0256-429A-BFE1-9C7763428C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1B8A1A-4C5A-4EFD-880D-17DF0E82AB64}"/>
              </a:ext>
            </a:extLst>
          </p:cNvPr>
          <p:cNvSpPr>
            <a:spLocks noGrp="1"/>
          </p:cNvSpPr>
          <p:nvPr>
            <p:ph type="dt" sz="half" idx="10"/>
          </p:nvPr>
        </p:nvSpPr>
        <p:spPr/>
        <p:txBody>
          <a:bodyPr/>
          <a:lstStyle/>
          <a:p>
            <a:fld id="{ED94CEEB-4757-4CEF-A2B8-DD5B351715CD}" type="datetimeFigureOut">
              <a:rPr lang="en-DE" smtClean="0"/>
              <a:t>25/04/2022</a:t>
            </a:fld>
            <a:endParaRPr lang="en-DE"/>
          </a:p>
        </p:txBody>
      </p:sp>
      <p:sp>
        <p:nvSpPr>
          <p:cNvPr id="6" name="Footer Placeholder 5">
            <a:extLst>
              <a:ext uri="{FF2B5EF4-FFF2-40B4-BE49-F238E27FC236}">
                <a16:creationId xmlns:a16="http://schemas.microsoft.com/office/drawing/2014/main" id="{E77BCB47-A734-4834-992B-2BBB15D99226}"/>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65C9D9AE-3D36-4CA5-A241-33B974B06F46}"/>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446616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BADB5-2B31-4B90-898F-EF6342A7DC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975E8274-2057-4A1F-ADC6-7F4B98234B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1453BA8A-0A21-49AE-B1D5-B1FBD296B6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37C027-CFD3-49E2-8087-346F432E6BEF}"/>
              </a:ext>
            </a:extLst>
          </p:cNvPr>
          <p:cNvSpPr>
            <a:spLocks noGrp="1"/>
          </p:cNvSpPr>
          <p:nvPr>
            <p:ph type="dt" sz="half" idx="10"/>
          </p:nvPr>
        </p:nvSpPr>
        <p:spPr/>
        <p:txBody>
          <a:bodyPr/>
          <a:lstStyle/>
          <a:p>
            <a:fld id="{ED94CEEB-4757-4CEF-A2B8-DD5B351715CD}" type="datetimeFigureOut">
              <a:rPr lang="en-DE" smtClean="0"/>
              <a:t>25/04/2022</a:t>
            </a:fld>
            <a:endParaRPr lang="en-DE"/>
          </a:p>
        </p:txBody>
      </p:sp>
      <p:sp>
        <p:nvSpPr>
          <p:cNvPr id="6" name="Footer Placeholder 5">
            <a:extLst>
              <a:ext uri="{FF2B5EF4-FFF2-40B4-BE49-F238E27FC236}">
                <a16:creationId xmlns:a16="http://schemas.microsoft.com/office/drawing/2014/main" id="{EF6B0F18-65ED-45AF-92B0-C8ADD33554C3}"/>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C6E7D0BB-4E30-4D4B-98C0-4D2172E3FBD4}"/>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316932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6A8D32-E9AF-40D5-9668-F89D585DB6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4DA8EEBE-5E3F-4C38-8B78-A54DE516D1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FC8E458C-8E35-4C74-9580-99D5C34BE4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94CEEB-4757-4CEF-A2B8-DD5B351715CD}" type="datetimeFigureOut">
              <a:rPr lang="en-DE" smtClean="0"/>
              <a:t>25/04/2022</a:t>
            </a:fld>
            <a:endParaRPr lang="en-DE"/>
          </a:p>
        </p:txBody>
      </p:sp>
      <p:sp>
        <p:nvSpPr>
          <p:cNvPr id="5" name="Footer Placeholder 4">
            <a:extLst>
              <a:ext uri="{FF2B5EF4-FFF2-40B4-BE49-F238E27FC236}">
                <a16:creationId xmlns:a16="http://schemas.microsoft.com/office/drawing/2014/main" id="{DE3FC748-B882-4EC3-90FE-18B8FCC12B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2751FC77-59D9-428F-8080-F5DEF429E8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C6F9F5-FD91-41AF-9631-9F406EBEB36A}" type="slidenum">
              <a:rPr lang="en-DE" smtClean="0"/>
              <a:t>‹#›</a:t>
            </a:fld>
            <a:endParaRPr lang="en-DE"/>
          </a:p>
        </p:txBody>
      </p:sp>
    </p:spTree>
    <p:extLst>
      <p:ext uri="{BB962C8B-B14F-4D97-AF65-F5344CB8AC3E}">
        <p14:creationId xmlns:p14="http://schemas.microsoft.com/office/powerpoint/2010/main" val="449737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0C04A-A56F-4FEA-AABF-829C4A917F0A}"/>
              </a:ext>
            </a:extLst>
          </p:cNvPr>
          <p:cNvSpPr>
            <a:spLocks noGrp="1"/>
          </p:cNvSpPr>
          <p:nvPr>
            <p:ph type="ctrTitle"/>
          </p:nvPr>
        </p:nvSpPr>
        <p:spPr/>
        <p:txBody>
          <a:bodyPr/>
          <a:lstStyle/>
          <a:p>
            <a:pPr algn="l"/>
            <a:r>
              <a:rPr lang="en-US" dirty="0"/>
              <a:t>Motivating the </a:t>
            </a:r>
            <a:r>
              <a:rPr lang="en-US" dirty="0" err="1"/>
              <a:t>LoTH</a:t>
            </a:r>
            <a:endParaRPr lang="en-DE" dirty="0"/>
          </a:p>
        </p:txBody>
      </p:sp>
      <p:sp>
        <p:nvSpPr>
          <p:cNvPr id="3" name="Subtitle 2">
            <a:extLst>
              <a:ext uri="{FF2B5EF4-FFF2-40B4-BE49-F238E27FC236}">
                <a16:creationId xmlns:a16="http://schemas.microsoft.com/office/drawing/2014/main" id="{7B6940A8-1628-4127-9CB4-F528998C59C1}"/>
              </a:ext>
            </a:extLst>
          </p:cNvPr>
          <p:cNvSpPr>
            <a:spLocks noGrp="1"/>
          </p:cNvSpPr>
          <p:nvPr>
            <p:ph type="subTitle" idx="1"/>
          </p:nvPr>
        </p:nvSpPr>
        <p:spPr>
          <a:xfrm>
            <a:off x="1523999" y="3602038"/>
            <a:ext cx="9693897" cy="2341562"/>
          </a:xfrm>
        </p:spPr>
        <p:txBody>
          <a:bodyPr>
            <a:normAutofit/>
          </a:bodyPr>
          <a:lstStyle/>
          <a:p>
            <a:pPr algn="l"/>
            <a:r>
              <a:rPr lang="en-US" dirty="0"/>
              <a:t>Or: Fodor FTW</a:t>
            </a:r>
          </a:p>
          <a:p>
            <a:pPr algn="l"/>
            <a:endParaRPr lang="en-US" dirty="0"/>
          </a:p>
          <a:p>
            <a:pPr marL="285750" indent="-285750" algn="l">
              <a:buFontTx/>
              <a:buChar char="-"/>
            </a:pPr>
            <a:r>
              <a:rPr lang="en-US" sz="1600" i="1" dirty="0"/>
              <a:t>The Language of Thought: computational cognitive science approaches to category learning</a:t>
            </a:r>
          </a:p>
          <a:p>
            <a:pPr marL="285750" indent="-285750" algn="l">
              <a:buFontTx/>
              <a:buChar char="-"/>
            </a:pPr>
            <a:r>
              <a:rPr lang="en-US" sz="1600" dirty="0"/>
              <a:t>Who: Fausto Carcassi</a:t>
            </a:r>
          </a:p>
          <a:p>
            <a:pPr marL="285750" indent="-285750" algn="l">
              <a:buFontTx/>
              <a:buChar char="-"/>
            </a:pPr>
            <a:r>
              <a:rPr lang="en-US" sz="1600" dirty="0"/>
              <a:t>When: Sommer semester 2022</a:t>
            </a:r>
            <a:endParaRPr lang="en-DE" sz="1600" dirty="0"/>
          </a:p>
        </p:txBody>
      </p:sp>
    </p:spTree>
    <p:extLst>
      <p:ext uri="{BB962C8B-B14F-4D97-AF65-F5344CB8AC3E}">
        <p14:creationId xmlns:p14="http://schemas.microsoft.com/office/powerpoint/2010/main" val="2009503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8C30-0A4F-4624-9E7E-5CB8356BAE82}"/>
              </a:ext>
            </a:extLst>
          </p:cNvPr>
          <p:cNvSpPr>
            <a:spLocks noGrp="1"/>
          </p:cNvSpPr>
          <p:nvPr>
            <p:ph type="title"/>
          </p:nvPr>
        </p:nvSpPr>
        <p:spPr/>
        <p:txBody>
          <a:bodyPr/>
          <a:lstStyle/>
          <a:p>
            <a:r>
              <a:rPr lang="en-US" dirty="0"/>
              <a:t>Action</a:t>
            </a:r>
            <a:endParaRPr lang="en-DE" dirty="0"/>
          </a:p>
        </p:txBody>
      </p:sp>
      <p:sp>
        <p:nvSpPr>
          <p:cNvPr id="3" name="Content Placeholder 2">
            <a:extLst>
              <a:ext uri="{FF2B5EF4-FFF2-40B4-BE49-F238E27FC236}">
                <a16:creationId xmlns:a16="http://schemas.microsoft.com/office/drawing/2014/main" id="{23C484B9-B813-40CF-84AF-B7A1CCE608C4}"/>
              </a:ext>
            </a:extLst>
          </p:cNvPr>
          <p:cNvSpPr>
            <a:spLocks noGrp="1"/>
          </p:cNvSpPr>
          <p:nvPr>
            <p:ph idx="1"/>
          </p:nvPr>
        </p:nvSpPr>
        <p:spPr/>
        <p:txBody>
          <a:bodyPr anchor="ctr">
            <a:normAutofit/>
          </a:bodyPr>
          <a:lstStyle/>
          <a:p>
            <a:r>
              <a:rPr lang="en-US" dirty="0"/>
              <a:t>The idea is that this model of what goes on in choosing an action only makes sense if the agent </a:t>
            </a:r>
            <a:r>
              <a:rPr lang="en-US" i="1" dirty="0"/>
              <a:t>represents</a:t>
            </a:r>
            <a:r>
              <a:rPr lang="en-US" dirty="0"/>
              <a:t> to themselves various things, e.g., situations, possible actions, etc., and if the agent performs various computations.</a:t>
            </a:r>
          </a:p>
          <a:p>
            <a:r>
              <a:rPr lang="en-US" dirty="0"/>
              <a:t>‘Certain kinds of very central patterns of psychological explanation presuppose the availability, to the behaving organism, of some sort of representational system’ (p.31)</a:t>
            </a:r>
          </a:p>
          <a:p>
            <a:r>
              <a:rPr lang="en-US" dirty="0"/>
              <a:t>‘No representations, no computations. No computations, no model’ (p.31)</a:t>
            </a:r>
          </a:p>
          <a:p>
            <a:endParaRPr lang="en-US" dirty="0"/>
          </a:p>
          <a:p>
            <a:endParaRPr lang="en-US" dirty="0"/>
          </a:p>
          <a:p>
            <a:pPr marL="0" indent="0">
              <a:buNone/>
            </a:pPr>
            <a:endParaRPr lang="en-DE" dirty="0"/>
          </a:p>
        </p:txBody>
      </p:sp>
    </p:spTree>
    <p:extLst>
      <p:ext uri="{BB962C8B-B14F-4D97-AF65-F5344CB8AC3E}">
        <p14:creationId xmlns:p14="http://schemas.microsoft.com/office/powerpoint/2010/main" val="3515886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8C30-0A4F-4624-9E7E-5CB8356BAE82}"/>
              </a:ext>
            </a:extLst>
          </p:cNvPr>
          <p:cNvSpPr>
            <a:spLocks noGrp="1"/>
          </p:cNvSpPr>
          <p:nvPr>
            <p:ph type="title"/>
          </p:nvPr>
        </p:nvSpPr>
        <p:spPr/>
        <p:txBody>
          <a:bodyPr/>
          <a:lstStyle/>
          <a:p>
            <a:r>
              <a:rPr lang="en-US" dirty="0"/>
              <a:t>Action</a:t>
            </a:r>
            <a:endParaRPr lang="en-DE" dirty="0"/>
          </a:p>
        </p:txBody>
      </p:sp>
      <p:sp>
        <p:nvSpPr>
          <p:cNvPr id="3" name="Content Placeholder 2">
            <a:extLst>
              <a:ext uri="{FF2B5EF4-FFF2-40B4-BE49-F238E27FC236}">
                <a16:creationId xmlns:a16="http://schemas.microsoft.com/office/drawing/2014/main" id="{23C484B9-B813-40CF-84AF-B7A1CCE608C4}"/>
              </a:ext>
            </a:extLst>
          </p:cNvPr>
          <p:cNvSpPr>
            <a:spLocks noGrp="1"/>
          </p:cNvSpPr>
          <p:nvPr>
            <p:ph idx="1"/>
          </p:nvPr>
        </p:nvSpPr>
        <p:spPr>
          <a:xfrm>
            <a:off x="838200" y="1820787"/>
            <a:ext cx="10515600" cy="4351338"/>
          </a:xfrm>
        </p:spPr>
        <p:txBody>
          <a:bodyPr anchor="ctr">
            <a:normAutofit fontScale="92500" lnSpcReduction="10000"/>
          </a:bodyPr>
          <a:lstStyle/>
          <a:p>
            <a:pPr marL="0" indent="0">
              <a:buNone/>
            </a:pPr>
            <a:r>
              <a:rPr lang="en-US" dirty="0"/>
              <a:t>And once we have bought that the model requires computations over representations, we have to buy two ways the representational system is like language:</a:t>
            </a:r>
          </a:p>
          <a:p>
            <a:pPr marL="457200" indent="-457200">
              <a:buFont typeface="+mj-lt"/>
              <a:buAutoNum type="arabicPeriod"/>
            </a:pPr>
            <a:r>
              <a:rPr lang="en-US" b="1" dirty="0"/>
              <a:t>Productivity: </a:t>
            </a:r>
            <a:r>
              <a:rPr lang="en-US" dirty="0"/>
              <a:t>The agent must be capable of an infinity of distinct representations, and so representational system is productive like language.</a:t>
            </a:r>
          </a:p>
          <a:p>
            <a:pPr lvl="1"/>
            <a:r>
              <a:rPr lang="en-US" dirty="0"/>
              <a:t>There is no upper bound to the complexity of the representation!</a:t>
            </a:r>
          </a:p>
          <a:p>
            <a:pPr lvl="1"/>
            <a:r>
              <a:rPr lang="en-US" dirty="0"/>
              <a:t>And the organism has to ability to deal with novel situations.</a:t>
            </a:r>
          </a:p>
          <a:p>
            <a:pPr marL="457200" indent="-457200">
              <a:buFont typeface="+mj-lt"/>
              <a:buAutoNum type="arabicPeriod"/>
            </a:pPr>
            <a:r>
              <a:rPr lang="en-US" b="1" dirty="0"/>
              <a:t>Semantics: </a:t>
            </a:r>
            <a:r>
              <a:rPr lang="en-US" dirty="0"/>
              <a:t>Representations, much like words, have </a:t>
            </a:r>
            <a:r>
              <a:rPr lang="en-US" i="1" dirty="0"/>
              <a:t>semantic</a:t>
            </a:r>
            <a:r>
              <a:rPr lang="en-US" dirty="0"/>
              <a:t> properties; they </a:t>
            </a:r>
            <a:r>
              <a:rPr lang="en-US" i="1" dirty="0"/>
              <a:t>mean</a:t>
            </a:r>
            <a:r>
              <a:rPr lang="en-US" dirty="0"/>
              <a:t> stuff.</a:t>
            </a:r>
          </a:p>
          <a:p>
            <a:pPr lvl="1"/>
            <a:r>
              <a:rPr lang="en-US" dirty="0"/>
              <a:t>‘The notion that the agent can represent to himself salient aspects of the situations in which he finds himself presupposes that such familiar semantic properties as truth and reference are exhibited by formulae in the representational system’ (p.32)</a:t>
            </a:r>
          </a:p>
        </p:txBody>
      </p:sp>
    </p:spTree>
    <p:extLst>
      <p:ext uri="{BB962C8B-B14F-4D97-AF65-F5344CB8AC3E}">
        <p14:creationId xmlns:p14="http://schemas.microsoft.com/office/powerpoint/2010/main" val="179757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8C30-0A4F-4624-9E7E-5CB8356BAE82}"/>
              </a:ext>
            </a:extLst>
          </p:cNvPr>
          <p:cNvSpPr>
            <a:spLocks noGrp="1"/>
          </p:cNvSpPr>
          <p:nvPr>
            <p:ph type="title"/>
          </p:nvPr>
        </p:nvSpPr>
        <p:spPr/>
        <p:txBody>
          <a:bodyPr/>
          <a:lstStyle/>
          <a:p>
            <a:r>
              <a:rPr lang="en-US" dirty="0"/>
              <a:t>Concept learning – Argument I</a:t>
            </a:r>
            <a:endParaRPr lang="en-DE" dirty="0"/>
          </a:p>
        </p:txBody>
      </p:sp>
      <p:sp>
        <p:nvSpPr>
          <p:cNvPr id="3" name="Content Placeholder 2">
            <a:extLst>
              <a:ext uri="{FF2B5EF4-FFF2-40B4-BE49-F238E27FC236}">
                <a16:creationId xmlns:a16="http://schemas.microsoft.com/office/drawing/2014/main" id="{23C484B9-B813-40CF-84AF-B7A1CCE608C4}"/>
              </a:ext>
            </a:extLst>
          </p:cNvPr>
          <p:cNvSpPr>
            <a:spLocks noGrp="1"/>
          </p:cNvSpPr>
          <p:nvPr>
            <p:ph idx="1"/>
          </p:nvPr>
        </p:nvSpPr>
        <p:spPr/>
        <p:txBody>
          <a:bodyPr anchor="ctr">
            <a:normAutofit fontScale="92500" lnSpcReduction="10000"/>
          </a:bodyPr>
          <a:lstStyle/>
          <a:p>
            <a:r>
              <a:rPr lang="en-US" dirty="0"/>
              <a:t>Not all learning is concept learning. E.g., learning a series of numbers.</a:t>
            </a:r>
          </a:p>
          <a:p>
            <a:r>
              <a:rPr lang="en-US" dirty="0"/>
              <a:t>Fodor gives two arguments for why concept learning supports the </a:t>
            </a:r>
            <a:r>
              <a:rPr lang="en-US" dirty="0" err="1"/>
              <a:t>LoTH</a:t>
            </a:r>
            <a:r>
              <a:rPr lang="en-US" dirty="0"/>
              <a:t>.</a:t>
            </a:r>
          </a:p>
          <a:p>
            <a:r>
              <a:rPr lang="en-US" dirty="0"/>
              <a:t>First argument concerns the relation between input data and learned concept.</a:t>
            </a:r>
          </a:p>
          <a:p>
            <a:r>
              <a:rPr lang="en-US" dirty="0"/>
              <a:t>What a theory of learning has to explain is why experiences of </a:t>
            </a:r>
            <a:r>
              <a:rPr lang="en-US" i="1" dirty="0"/>
              <a:t>x</a:t>
            </a:r>
            <a:r>
              <a:rPr lang="en-US" dirty="0"/>
              <a:t> which are </a:t>
            </a:r>
            <a:r>
              <a:rPr lang="en-US" i="1" dirty="0"/>
              <a:t>F</a:t>
            </a:r>
            <a:r>
              <a:rPr lang="en-US" dirty="0"/>
              <a:t> (rather than some other property </a:t>
            </a:r>
            <a:r>
              <a:rPr lang="en-US" i="1" dirty="0"/>
              <a:t>G</a:t>
            </a:r>
            <a:r>
              <a:rPr lang="en-US" dirty="0"/>
              <a:t>) cause the conclusion that ‘all </a:t>
            </a:r>
            <a:r>
              <a:rPr lang="en-US" i="1" dirty="0" err="1"/>
              <a:t>x</a:t>
            </a:r>
            <a:r>
              <a:rPr lang="en-US" dirty="0" err="1"/>
              <a:t>s</a:t>
            </a:r>
            <a:r>
              <a:rPr lang="en-US" dirty="0"/>
              <a:t> are </a:t>
            </a:r>
            <a:r>
              <a:rPr lang="en-US" i="1" dirty="0"/>
              <a:t>F</a:t>
            </a:r>
            <a:r>
              <a:rPr lang="en-US" dirty="0"/>
              <a:t>’.</a:t>
            </a:r>
          </a:p>
          <a:p>
            <a:pPr lvl="1"/>
            <a:r>
              <a:rPr lang="en-US" dirty="0"/>
              <a:t>For instance, why are observations of white swans the experience that leads to the conclusion that ‘All swans are white’, rather than experiences of brown ducks?</a:t>
            </a:r>
          </a:p>
          <a:p>
            <a:r>
              <a:rPr lang="en-US" dirty="0"/>
              <a:t>Fodor argues that the only plausible explanation for this is that:</a:t>
            </a:r>
          </a:p>
          <a:p>
            <a:pPr marL="914400" lvl="1" indent="-457200">
              <a:buFont typeface="+mj-lt"/>
              <a:buAutoNum type="arabicPeriod"/>
            </a:pPr>
            <a:r>
              <a:rPr lang="en-US" dirty="0"/>
              <a:t>The organism represents the relevant experiences as being of </a:t>
            </a:r>
            <a:r>
              <a:rPr lang="en-US" i="1" dirty="0" err="1"/>
              <a:t>x</a:t>
            </a:r>
            <a:r>
              <a:rPr lang="en-US" dirty="0" err="1"/>
              <a:t>s</a:t>
            </a:r>
            <a:r>
              <a:rPr lang="en-US" dirty="0"/>
              <a:t> which are </a:t>
            </a:r>
            <a:r>
              <a:rPr lang="en-US" i="1" dirty="0"/>
              <a:t>F</a:t>
            </a:r>
            <a:r>
              <a:rPr lang="en-US" dirty="0"/>
              <a:t>.</a:t>
            </a:r>
          </a:p>
          <a:p>
            <a:pPr marL="914400" lvl="1" indent="-457200">
              <a:buFont typeface="+mj-lt"/>
              <a:buAutoNum type="arabicPeriod"/>
            </a:pPr>
            <a:r>
              <a:rPr lang="en-US" dirty="0"/>
              <a:t>One of the hypotheses that the organism entertains is that all </a:t>
            </a:r>
            <a:r>
              <a:rPr lang="en-US" i="1" dirty="0" err="1"/>
              <a:t>x</a:t>
            </a:r>
            <a:r>
              <a:rPr lang="en-US" dirty="0" err="1"/>
              <a:t>s</a:t>
            </a:r>
            <a:r>
              <a:rPr lang="en-US" dirty="0"/>
              <a:t> are </a:t>
            </a:r>
            <a:r>
              <a:rPr lang="en-US" i="1" dirty="0"/>
              <a:t>F</a:t>
            </a:r>
            <a:r>
              <a:rPr lang="en-US" dirty="0"/>
              <a:t>.</a:t>
            </a:r>
          </a:p>
          <a:p>
            <a:pPr marL="914400" lvl="1" indent="-457200">
              <a:buFont typeface="+mj-lt"/>
              <a:buAutoNum type="arabicPeriod"/>
            </a:pPr>
            <a:r>
              <a:rPr lang="en-US" dirty="0"/>
              <a:t>The organism employs a rule that says that observations of </a:t>
            </a:r>
            <a:r>
              <a:rPr lang="en-US" i="1" dirty="0" err="1"/>
              <a:t>xs</a:t>
            </a:r>
            <a:r>
              <a:rPr lang="en-US" dirty="0"/>
              <a:t> that are </a:t>
            </a:r>
            <a:r>
              <a:rPr lang="en-US" i="1" dirty="0"/>
              <a:t>F</a:t>
            </a:r>
            <a:r>
              <a:rPr lang="en-US" dirty="0"/>
              <a:t> is ground for the belief that all </a:t>
            </a:r>
            <a:r>
              <a:rPr lang="en-US" i="1" dirty="0" err="1"/>
              <a:t>x</a:t>
            </a:r>
            <a:r>
              <a:rPr lang="en-US" dirty="0" err="1"/>
              <a:t>s</a:t>
            </a:r>
            <a:r>
              <a:rPr lang="en-US" dirty="0"/>
              <a:t> are </a:t>
            </a:r>
            <a:r>
              <a:rPr lang="en-US" i="1" dirty="0"/>
              <a:t>F</a:t>
            </a:r>
            <a:r>
              <a:rPr lang="en-US" dirty="0"/>
              <a:t>.</a:t>
            </a:r>
            <a:endParaRPr lang="en-DE" dirty="0"/>
          </a:p>
        </p:txBody>
      </p:sp>
    </p:spTree>
    <p:extLst>
      <p:ext uri="{BB962C8B-B14F-4D97-AF65-F5344CB8AC3E}">
        <p14:creationId xmlns:p14="http://schemas.microsoft.com/office/powerpoint/2010/main" val="31433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8C30-0A4F-4624-9E7E-5CB8356BAE82}"/>
              </a:ext>
            </a:extLst>
          </p:cNvPr>
          <p:cNvSpPr>
            <a:spLocks noGrp="1"/>
          </p:cNvSpPr>
          <p:nvPr>
            <p:ph type="title"/>
          </p:nvPr>
        </p:nvSpPr>
        <p:spPr/>
        <p:txBody>
          <a:bodyPr/>
          <a:lstStyle/>
          <a:p>
            <a:r>
              <a:rPr lang="en-US" dirty="0"/>
              <a:t>Concept learning – Argument II</a:t>
            </a:r>
            <a:endParaRPr lang="en-DE" dirty="0"/>
          </a:p>
        </p:txBody>
      </p:sp>
      <p:sp>
        <p:nvSpPr>
          <p:cNvPr id="3" name="Content Placeholder 2">
            <a:extLst>
              <a:ext uri="{FF2B5EF4-FFF2-40B4-BE49-F238E27FC236}">
                <a16:creationId xmlns:a16="http://schemas.microsoft.com/office/drawing/2014/main" id="{23C484B9-B813-40CF-84AF-B7A1CCE608C4}"/>
              </a:ext>
            </a:extLst>
          </p:cNvPr>
          <p:cNvSpPr>
            <a:spLocks noGrp="1"/>
          </p:cNvSpPr>
          <p:nvPr>
            <p:ph idx="1"/>
          </p:nvPr>
        </p:nvSpPr>
        <p:spPr/>
        <p:txBody>
          <a:bodyPr anchor="ctr">
            <a:normAutofit fontScale="92500" lnSpcReduction="10000"/>
          </a:bodyPr>
          <a:lstStyle/>
          <a:p>
            <a:r>
              <a:rPr lang="en-US" dirty="0"/>
              <a:t>To understand the second argument, we need to first understand Goodman’s </a:t>
            </a:r>
            <a:r>
              <a:rPr lang="en-US" i="1" dirty="0"/>
              <a:t>New Riddle of Induction</a:t>
            </a:r>
            <a:r>
              <a:rPr lang="en-US" dirty="0"/>
              <a:t>.</a:t>
            </a:r>
          </a:p>
          <a:p>
            <a:r>
              <a:rPr lang="en-US" dirty="0"/>
              <a:t>Suppose you are a scientist studying emeralds. All emeralds you have ever seen up to the present time </a:t>
            </a:r>
            <a:r>
              <a:rPr lang="en-US" i="1" dirty="0"/>
              <a:t>t </a:t>
            </a:r>
            <a:r>
              <a:rPr lang="en-US" dirty="0"/>
              <a:t>are green. </a:t>
            </a:r>
          </a:p>
          <a:p>
            <a:r>
              <a:rPr lang="en-US" dirty="0"/>
              <a:t>Your observations support the following hypothesis:</a:t>
            </a:r>
          </a:p>
          <a:p>
            <a:pPr lvl="1"/>
            <a:r>
              <a:rPr lang="en-US" dirty="0"/>
              <a:t>H0: All emeralds are green</a:t>
            </a:r>
          </a:p>
          <a:p>
            <a:r>
              <a:rPr lang="en-US" dirty="0"/>
              <a:t>However, now consider the following predicate:</a:t>
            </a:r>
          </a:p>
          <a:p>
            <a:pPr lvl="1"/>
            <a:r>
              <a:rPr lang="en-US" dirty="0"/>
              <a:t>GRUE: </a:t>
            </a:r>
            <a:r>
              <a:rPr lang="en-US" i="1" dirty="0"/>
              <a:t>x</a:t>
            </a:r>
            <a:r>
              <a:rPr lang="en-US" dirty="0"/>
              <a:t> is green before time </a:t>
            </a:r>
            <a:r>
              <a:rPr lang="en-US" i="1" dirty="0"/>
              <a:t>t</a:t>
            </a:r>
            <a:r>
              <a:rPr lang="en-US" dirty="0"/>
              <a:t> and blue after time </a:t>
            </a:r>
            <a:r>
              <a:rPr lang="en-US" i="1" dirty="0"/>
              <a:t>t</a:t>
            </a:r>
          </a:p>
          <a:p>
            <a:r>
              <a:rPr lang="en-US" dirty="0"/>
              <a:t>For some future time </a:t>
            </a:r>
            <a:r>
              <a:rPr lang="en-US" i="1" dirty="0"/>
              <a:t>t</a:t>
            </a:r>
            <a:r>
              <a:rPr lang="en-US" dirty="0"/>
              <a:t>.</a:t>
            </a:r>
          </a:p>
          <a:p>
            <a:r>
              <a:rPr lang="en-US" dirty="0"/>
              <a:t>Therefore, all your observations equally support the following hypothesis:</a:t>
            </a:r>
          </a:p>
          <a:p>
            <a:pPr lvl="1"/>
            <a:r>
              <a:rPr lang="en-US" dirty="0"/>
              <a:t>H1: All emeralds are </a:t>
            </a:r>
            <a:r>
              <a:rPr lang="en-US" dirty="0" err="1"/>
              <a:t>grue</a:t>
            </a:r>
            <a:endParaRPr lang="en-US" dirty="0"/>
          </a:p>
          <a:p>
            <a:r>
              <a:rPr lang="en-US" dirty="0"/>
              <a:t>So why do we conclude H0 and not H1 from our observations?</a:t>
            </a:r>
          </a:p>
        </p:txBody>
      </p:sp>
    </p:spTree>
    <p:extLst>
      <p:ext uri="{BB962C8B-B14F-4D97-AF65-F5344CB8AC3E}">
        <p14:creationId xmlns:p14="http://schemas.microsoft.com/office/powerpoint/2010/main" val="3866158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8C30-0A4F-4624-9E7E-5CB8356BAE82}"/>
              </a:ext>
            </a:extLst>
          </p:cNvPr>
          <p:cNvSpPr>
            <a:spLocks noGrp="1"/>
          </p:cNvSpPr>
          <p:nvPr>
            <p:ph type="title"/>
          </p:nvPr>
        </p:nvSpPr>
        <p:spPr/>
        <p:txBody>
          <a:bodyPr/>
          <a:lstStyle/>
          <a:p>
            <a:r>
              <a:rPr lang="en-US" dirty="0"/>
              <a:t>Concept learning – Argument II</a:t>
            </a:r>
            <a:endParaRPr lang="en-DE" dirty="0"/>
          </a:p>
        </p:txBody>
      </p:sp>
      <p:sp>
        <p:nvSpPr>
          <p:cNvPr id="3" name="Content Placeholder 2">
            <a:extLst>
              <a:ext uri="{FF2B5EF4-FFF2-40B4-BE49-F238E27FC236}">
                <a16:creationId xmlns:a16="http://schemas.microsoft.com/office/drawing/2014/main" id="{23C484B9-B813-40CF-84AF-B7A1CCE608C4}"/>
              </a:ext>
            </a:extLst>
          </p:cNvPr>
          <p:cNvSpPr>
            <a:spLocks noGrp="1"/>
          </p:cNvSpPr>
          <p:nvPr>
            <p:ph idx="1"/>
          </p:nvPr>
        </p:nvSpPr>
        <p:spPr/>
        <p:txBody>
          <a:bodyPr anchor="ctr">
            <a:normAutofit lnSpcReduction="10000"/>
          </a:bodyPr>
          <a:lstStyle/>
          <a:p>
            <a:r>
              <a:rPr lang="en-US" dirty="0"/>
              <a:t>Goodman’s original riddle of induction concerns what </a:t>
            </a:r>
            <a:r>
              <a:rPr lang="en-US" i="1" dirty="0"/>
              <a:t>justifies</a:t>
            </a:r>
            <a:r>
              <a:rPr lang="en-US" dirty="0"/>
              <a:t> our inference, rather than why we </a:t>
            </a:r>
            <a:r>
              <a:rPr lang="en-US" i="1" dirty="0"/>
              <a:t>de facto</a:t>
            </a:r>
            <a:r>
              <a:rPr lang="en-US" dirty="0"/>
              <a:t> draw the inference we do.</a:t>
            </a:r>
          </a:p>
          <a:p>
            <a:r>
              <a:rPr lang="en-US" dirty="0"/>
              <a:t>However, as a psychological problem the </a:t>
            </a:r>
            <a:r>
              <a:rPr lang="en-US" dirty="0" err="1"/>
              <a:t>LoTH</a:t>
            </a:r>
            <a:r>
              <a:rPr lang="en-US" dirty="0"/>
              <a:t> can help here.</a:t>
            </a:r>
          </a:p>
          <a:p>
            <a:r>
              <a:rPr lang="en-US" dirty="0"/>
              <a:t>Candidate extrapolations of the data receive an a priori ordering under a </a:t>
            </a:r>
            <a:r>
              <a:rPr lang="en-US" i="1" dirty="0"/>
              <a:t>simplicity metric</a:t>
            </a:r>
            <a:endParaRPr lang="en-US" dirty="0"/>
          </a:p>
          <a:p>
            <a:pPr lvl="1"/>
            <a:r>
              <a:rPr lang="en-US" dirty="0"/>
              <a:t>This metric prefers hypotheses formulated in terms of ‘green’ to this formulated in terms of ‘</a:t>
            </a:r>
            <a:r>
              <a:rPr lang="en-US" dirty="0" err="1"/>
              <a:t>grue</a:t>
            </a:r>
            <a:r>
              <a:rPr lang="en-US" dirty="0"/>
              <a:t>’.</a:t>
            </a:r>
          </a:p>
          <a:p>
            <a:r>
              <a:rPr lang="en-US" dirty="0"/>
              <a:t>Crucially, the simplicity metric must take into account the </a:t>
            </a:r>
            <a:r>
              <a:rPr lang="en-US" i="1" dirty="0"/>
              <a:t>form</a:t>
            </a:r>
            <a:r>
              <a:rPr lang="en-US" dirty="0"/>
              <a:t> of the hypothesis, in order for us to explain why it prefers some hypotheses over others.</a:t>
            </a:r>
          </a:p>
          <a:p>
            <a:r>
              <a:rPr lang="en-US" dirty="0"/>
              <a:t>But the idea that the organism represents the hypotheses in different ways </a:t>
            </a:r>
            <a:r>
              <a:rPr lang="en-US" i="1" dirty="0"/>
              <a:t>is </a:t>
            </a:r>
            <a:r>
              <a:rPr lang="en-US" dirty="0"/>
              <a:t> precisely the idea of a representational system.</a:t>
            </a:r>
          </a:p>
        </p:txBody>
      </p:sp>
    </p:spTree>
    <p:extLst>
      <p:ext uri="{BB962C8B-B14F-4D97-AF65-F5344CB8AC3E}">
        <p14:creationId xmlns:p14="http://schemas.microsoft.com/office/powerpoint/2010/main" val="2024286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8C30-0A4F-4624-9E7E-5CB8356BAE82}"/>
              </a:ext>
            </a:extLst>
          </p:cNvPr>
          <p:cNvSpPr>
            <a:spLocks noGrp="1"/>
          </p:cNvSpPr>
          <p:nvPr>
            <p:ph type="title"/>
          </p:nvPr>
        </p:nvSpPr>
        <p:spPr/>
        <p:txBody>
          <a:bodyPr/>
          <a:lstStyle/>
          <a:p>
            <a:r>
              <a:rPr lang="en-US" dirty="0"/>
              <a:t>Concept learning</a:t>
            </a:r>
            <a:endParaRPr lang="en-DE" dirty="0"/>
          </a:p>
        </p:txBody>
      </p:sp>
      <p:sp>
        <p:nvSpPr>
          <p:cNvPr id="3" name="Content Placeholder 2">
            <a:extLst>
              <a:ext uri="{FF2B5EF4-FFF2-40B4-BE49-F238E27FC236}">
                <a16:creationId xmlns:a16="http://schemas.microsoft.com/office/drawing/2014/main" id="{23C484B9-B813-40CF-84AF-B7A1CCE608C4}"/>
              </a:ext>
            </a:extLst>
          </p:cNvPr>
          <p:cNvSpPr>
            <a:spLocks noGrp="1"/>
          </p:cNvSpPr>
          <p:nvPr>
            <p:ph idx="1"/>
          </p:nvPr>
        </p:nvSpPr>
        <p:spPr/>
        <p:txBody>
          <a:bodyPr anchor="ctr"/>
          <a:lstStyle/>
          <a:p>
            <a:r>
              <a:rPr lang="en-US" dirty="0"/>
              <a:t>The overall idea is that any plausible theory of concept learning</a:t>
            </a:r>
            <a:r>
              <a:rPr lang="en-US" i="1" dirty="0"/>
              <a:t> implies</a:t>
            </a:r>
            <a:r>
              <a:rPr lang="en-US" dirty="0"/>
              <a:t> the </a:t>
            </a:r>
            <a:r>
              <a:rPr lang="en-US" dirty="0" err="1"/>
              <a:t>LoTH</a:t>
            </a:r>
            <a:r>
              <a:rPr lang="en-US" dirty="0"/>
              <a:t>.</a:t>
            </a:r>
          </a:p>
          <a:p>
            <a:r>
              <a:rPr lang="en-US" dirty="0"/>
              <a:t>‘Concept learning is essentially a process of hypothesis formation and confirmation’ (p.35)</a:t>
            </a:r>
          </a:p>
          <a:p>
            <a:r>
              <a:rPr lang="en-US" dirty="0"/>
              <a:t>‘There is only one kind of theory that has ever been proposed for concept learning—indeed, there would seem to be only one kind of theory that is conceivable—and this theory is incoherent unless there is a language of thought’ (p.36)</a:t>
            </a:r>
          </a:p>
        </p:txBody>
      </p:sp>
    </p:spTree>
    <p:extLst>
      <p:ext uri="{BB962C8B-B14F-4D97-AF65-F5344CB8AC3E}">
        <p14:creationId xmlns:p14="http://schemas.microsoft.com/office/powerpoint/2010/main" val="144987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8C30-0A4F-4624-9E7E-5CB8356BAE82}"/>
              </a:ext>
            </a:extLst>
          </p:cNvPr>
          <p:cNvSpPr>
            <a:spLocks noGrp="1"/>
          </p:cNvSpPr>
          <p:nvPr>
            <p:ph type="title"/>
          </p:nvPr>
        </p:nvSpPr>
        <p:spPr/>
        <p:txBody>
          <a:bodyPr/>
          <a:lstStyle/>
          <a:p>
            <a:r>
              <a:rPr lang="en-US" dirty="0"/>
              <a:t>Perception</a:t>
            </a:r>
            <a:endParaRPr lang="en-DE" dirty="0"/>
          </a:p>
        </p:txBody>
      </p:sp>
      <p:sp>
        <p:nvSpPr>
          <p:cNvPr id="3" name="Content Placeholder 2">
            <a:extLst>
              <a:ext uri="{FF2B5EF4-FFF2-40B4-BE49-F238E27FC236}">
                <a16:creationId xmlns:a16="http://schemas.microsoft.com/office/drawing/2014/main" id="{23C484B9-B813-40CF-84AF-B7A1CCE608C4}"/>
              </a:ext>
            </a:extLst>
          </p:cNvPr>
          <p:cNvSpPr>
            <a:spLocks noGrp="1"/>
          </p:cNvSpPr>
          <p:nvPr>
            <p:ph idx="1"/>
          </p:nvPr>
        </p:nvSpPr>
        <p:spPr/>
        <p:txBody>
          <a:bodyPr anchor="ctr">
            <a:normAutofit/>
          </a:bodyPr>
          <a:lstStyle/>
          <a:p>
            <a:r>
              <a:rPr lang="en-US" dirty="0"/>
              <a:t>This part is kind of messy and complicated</a:t>
            </a:r>
          </a:p>
          <a:p>
            <a:r>
              <a:rPr lang="en-US" dirty="0"/>
              <a:t>The general structure of the argument goes something like this:</a:t>
            </a:r>
          </a:p>
          <a:p>
            <a:pPr marL="914400" lvl="1" indent="-457200">
              <a:buFont typeface="+mj-lt"/>
              <a:buAutoNum type="arabicPeriod"/>
            </a:pPr>
            <a:r>
              <a:rPr lang="en-US" dirty="0"/>
              <a:t>The organism must somehow manage to infer the appropriate task-relevant description of the environment </a:t>
            </a:r>
            <a:r>
              <a:rPr lang="en-US" i="1" dirty="0"/>
              <a:t>from</a:t>
            </a:r>
            <a:r>
              <a:rPr lang="en-US" dirty="0"/>
              <a:t> its physical description (sensorial input to ‘it’s time for tea’)</a:t>
            </a:r>
          </a:p>
          <a:p>
            <a:pPr marL="914400" lvl="1" indent="-457200">
              <a:buFont typeface="+mj-lt"/>
              <a:buAutoNum type="arabicPeriod"/>
            </a:pPr>
            <a:r>
              <a:rPr lang="en-US" dirty="0"/>
              <a:t>Perception typically involved hypothesis formation and confirmation (something like </a:t>
            </a:r>
            <a:r>
              <a:rPr lang="en-US" i="1" dirty="0"/>
              <a:t>inference to the best explanation</a:t>
            </a:r>
            <a:r>
              <a:rPr lang="en-US" dirty="0"/>
              <a:t>)</a:t>
            </a:r>
          </a:p>
          <a:p>
            <a:pPr marL="914400" lvl="1" indent="-457200">
              <a:buFont typeface="+mj-lt"/>
              <a:buAutoNum type="arabicPeriod"/>
            </a:pPr>
            <a:r>
              <a:rPr lang="en-US" dirty="0"/>
              <a:t>There is typically no intrinsic conceptual connection between sensorial input and description</a:t>
            </a:r>
          </a:p>
          <a:p>
            <a:pPr marL="914400" lvl="1" indent="-457200">
              <a:buFont typeface="+mj-lt"/>
              <a:buAutoNum type="arabicPeriod"/>
            </a:pPr>
            <a:r>
              <a:rPr lang="en-US" dirty="0"/>
              <a:t>The only plausible solution to appeals to the computational capacities of the organism</a:t>
            </a:r>
          </a:p>
          <a:p>
            <a:pPr marL="914400" lvl="2" indent="0">
              <a:buNone/>
            </a:pPr>
            <a:endParaRPr lang="en-US" dirty="0"/>
          </a:p>
        </p:txBody>
      </p:sp>
    </p:spTree>
    <p:extLst>
      <p:ext uri="{BB962C8B-B14F-4D97-AF65-F5344CB8AC3E}">
        <p14:creationId xmlns:p14="http://schemas.microsoft.com/office/powerpoint/2010/main" val="2057334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C65C-6F1B-40DE-9C98-BDCF50E53E6F}"/>
              </a:ext>
            </a:extLst>
          </p:cNvPr>
          <p:cNvSpPr>
            <a:spLocks noGrp="1"/>
          </p:cNvSpPr>
          <p:nvPr>
            <p:ph type="title"/>
          </p:nvPr>
        </p:nvSpPr>
        <p:spPr/>
        <p:txBody>
          <a:bodyPr/>
          <a:lstStyle/>
          <a:p>
            <a:r>
              <a:rPr lang="en-US" dirty="0"/>
              <a:t>Other arguments</a:t>
            </a:r>
            <a:endParaRPr lang="en-DE" dirty="0"/>
          </a:p>
        </p:txBody>
      </p:sp>
      <p:sp>
        <p:nvSpPr>
          <p:cNvPr id="3" name="Content Placeholder 2">
            <a:extLst>
              <a:ext uri="{FF2B5EF4-FFF2-40B4-BE49-F238E27FC236}">
                <a16:creationId xmlns:a16="http://schemas.microsoft.com/office/drawing/2014/main" id="{7F17D0C3-1F19-4913-85E0-04194D1A1C49}"/>
              </a:ext>
            </a:extLst>
          </p:cNvPr>
          <p:cNvSpPr>
            <a:spLocks noGrp="1"/>
          </p:cNvSpPr>
          <p:nvPr>
            <p:ph idx="1"/>
          </p:nvPr>
        </p:nvSpPr>
        <p:spPr/>
        <p:txBody>
          <a:bodyPr anchor="ctr"/>
          <a:lstStyle/>
          <a:p>
            <a:r>
              <a:rPr lang="en-US" dirty="0"/>
              <a:t>We have seen the three domains discussed by Fodor in chapter 1 of </a:t>
            </a:r>
            <a:r>
              <a:rPr lang="en-US" dirty="0" err="1"/>
              <a:t>LoT</a:t>
            </a:r>
            <a:r>
              <a:rPr lang="en-US" dirty="0"/>
              <a:t>.</a:t>
            </a:r>
          </a:p>
          <a:p>
            <a:r>
              <a:rPr lang="en-US" dirty="0"/>
              <a:t>There are other arguments or other ways of presenting those arguments in </a:t>
            </a:r>
            <a:r>
              <a:rPr lang="en-US" dirty="0" err="1"/>
              <a:t>favour</a:t>
            </a:r>
            <a:r>
              <a:rPr lang="en-US" dirty="0"/>
              <a:t> of the </a:t>
            </a:r>
            <a:r>
              <a:rPr lang="en-US" dirty="0" err="1"/>
              <a:t>LoTH</a:t>
            </a:r>
            <a:r>
              <a:rPr lang="en-US" dirty="0"/>
              <a:t>, nicely presented in the SEP page on the </a:t>
            </a:r>
            <a:r>
              <a:rPr lang="en-US" dirty="0" err="1"/>
              <a:t>LoT</a:t>
            </a:r>
            <a:r>
              <a:rPr lang="en-US" dirty="0"/>
              <a:t>.</a:t>
            </a:r>
          </a:p>
          <a:p>
            <a:r>
              <a:rPr lang="en-US" dirty="0"/>
              <a:t>Let’s look at three of them more closely:</a:t>
            </a:r>
          </a:p>
          <a:p>
            <a:pPr marL="914400" lvl="1" indent="-457200">
              <a:buFont typeface="+mj-lt"/>
              <a:buAutoNum type="arabicPeriod"/>
            </a:pPr>
            <a:r>
              <a:rPr lang="en-US" dirty="0"/>
              <a:t>Cognitive science practice</a:t>
            </a:r>
          </a:p>
          <a:p>
            <a:pPr marL="914400" lvl="1" indent="-457200">
              <a:buFont typeface="+mj-lt"/>
              <a:buAutoNum type="arabicPeriod"/>
            </a:pPr>
            <a:r>
              <a:rPr lang="en-US" dirty="0"/>
              <a:t>Productivity</a:t>
            </a:r>
          </a:p>
          <a:p>
            <a:pPr marL="914400" lvl="1" indent="-457200">
              <a:buFont typeface="+mj-lt"/>
              <a:buAutoNum type="arabicPeriod"/>
            </a:pPr>
            <a:r>
              <a:rPr lang="en-US" dirty="0"/>
              <a:t>Systematicity of thought</a:t>
            </a:r>
          </a:p>
        </p:txBody>
      </p:sp>
    </p:spTree>
    <p:extLst>
      <p:ext uri="{BB962C8B-B14F-4D97-AF65-F5344CB8AC3E}">
        <p14:creationId xmlns:p14="http://schemas.microsoft.com/office/powerpoint/2010/main" val="25212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FDC2F-D1D0-414D-B2DA-2589C3CD4BA5}"/>
              </a:ext>
            </a:extLst>
          </p:cNvPr>
          <p:cNvSpPr>
            <a:spLocks noGrp="1"/>
          </p:cNvSpPr>
          <p:nvPr>
            <p:ph type="title"/>
          </p:nvPr>
        </p:nvSpPr>
        <p:spPr/>
        <p:txBody>
          <a:bodyPr/>
          <a:lstStyle/>
          <a:p>
            <a:r>
              <a:rPr lang="en-US" dirty="0"/>
              <a:t>Cognitive science practice</a:t>
            </a:r>
            <a:endParaRPr lang="en-DE" dirty="0"/>
          </a:p>
        </p:txBody>
      </p:sp>
      <p:sp>
        <p:nvSpPr>
          <p:cNvPr id="3" name="Content Placeholder 2">
            <a:extLst>
              <a:ext uri="{FF2B5EF4-FFF2-40B4-BE49-F238E27FC236}">
                <a16:creationId xmlns:a16="http://schemas.microsoft.com/office/drawing/2014/main" id="{7B85EAB6-603F-4C70-A343-4EFF2557CBE9}"/>
              </a:ext>
            </a:extLst>
          </p:cNvPr>
          <p:cNvSpPr>
            <a:spLocks noGrp="1"/>
          </p:cNvSpPr>
          <p:nvPr>
            <p:ph idx="1"/>
          </p:nvPr>
        </p:nvSpPr>
        <p:spPr/>
        <p:txBody>
          <a:bodyPr/>
          <a:lstStyle/>
          <a:p>
            <a:r>
              <a:rPr lang="en-US" dirty="0"/>
              <a:t>We have seen three examples where Fodor argues in the following way:</a:t>
            </a:r>
          </a:p>
          <a:p>
            <a:pPr lvl="1"/>
            <a:r>
              <a:rPr lang="en-US" dirty="0"/>
              <a:t>The only game in town to explain a certain cognitive phenomenon implies that the organism does computations over representations that are structured like a language</a:t>
            </a:r>
          </a:p>
          <a:p>
            <a:pPr lvl="1"/>
            <a:r>
              <a:rPr lang="en-US" dirty="0"/>
              <a:t>Therefore, we should believe in the </a:t>
            </a:r>
            <a:r>
              <a:rPr lang="en-US" dirty="0" err="1"/>
              <a:t>LoT</a:t>
            </a:r>
            <a:endParaRPr lang="en-US" dirty="0"/>
          </a:p>
          <a:p>
            <a:r>
              <a:rPr lang="en-US" dirty="0"/>
              <a:t>Fodor assumed the best cognitive theories of back when he was writing, in the 1970s. It’s not totally clear how this type of argument stood the test of time.</a:t>
            </a:r>
          </a:p>
          <a:p>
            <a:r>
              <a:rPr lang="en-US" dirty="0"/>
              <a:t>Possibly, nowadays there are other games in town, e.g., extended/embodied/enacted/embedded cognition.</a:t>
            </a:r>
          </a:p>
          <a:p>
            <a:r>
              <a:rPr lang="en-US" dirty="0"/>
              <a:t>Still, it’s possible that these still imply the </a:t>
            </a:r>
            <a:r>
              <a:rPr lang="en-US" dirty="0" err="1"/>
              <a:t>LoTH</a:t>
            </a:r>
            <a:r>
              <a:rPr lang="en-US" dirty="0"/>
              <a:t>. We can’t cover it here!</a:t>
            </a:r>
            <a:endParaRPr lang="en-DE" dirty="0"/>
          </a:p>
        </p:txBody>
      </p:sp>
    </p:spTree>
    <p:extLst>
      <p:ext uri="{BB962C8B-B14F-4D97-AF65-F5344CB8AC3E}">
        <p14:creationId xmlns:p14="http://schemas.microsoft.com/office/powerpoint/2010/main" val="3777582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1F53-6337-4067-80D4-954BE98E04B9}"/>
              </a:ext>
            </a:extLst>
          </p:cNvPr>
          <p:cNvSpPr>
            <a:spLocks noGrp="1"/>
          </p:cNvSpPr>
          <p:nvPr>
            <p:ph type="title"/>
          </p:nvPr>
        </p:nvSpPr>
        <p:spPr/>
        <p:txBody>
          <a:bodyPr/>
          <a:lstStyle/>
          <a:p>
            <a:r>
              <a:rPr lang="en-US" dirty="0"/>
              <a:t>Productivity of thought</a:t>
            </a:r>
            <a:endParaRPr lang="en-DE" dirty="0"/>
          </a:p>
        </p:txBody>
      </p:sp>
      <p:sp>
        <p:nvSpPr>
          <p:cNvPr id="3" name="Content Placeholder 2">
            <a:extLst>
              <a:ext uri="{FF2B5EF4-FFF2-40B4-BE49-F238E27FC236}">
                <a16:creationId xmlns:a16="http://schemas.microsoft.com/office/drawing/2014/main" id="{D522C131-57DF-4FA9-9BB9-376F4544FA57}"/>
              </a:ext>
            </a:extLst>
          </p:cNvPr>
          <p:cNvSpPr>
            <a:spLocks noGrp="1"/>
          </p:cNvSpPr>
          <p:nvPr>
            <p:ph idx="1"/>
          </p:nvPr>
        </p:nvSpPr>
        <p:spPr/>
        <p:txBody>
          <a:bodyPr>
            <a:normAutofit fontScale="92500" lnSpcReduction="10000"/>
          </a:bodyPr>
          <a:lstStyle/>
          <a:p>
            <a:r>
              <a:rPr lang="en-US" dirty="0"/>
              <a:t>In principle, there’s infinitely many thoughts we </a:t>
            </a:r>
            <a:r>
              <a:rPr lang="en-US" i="1" dirty="0"/>
              <a:t>could</a:t>
            </a:r>
            <a:r>
              <a:rPr lang="en-US" dirty="0"/>
              <a:t> think.</a:t>
            </a:r>
          </a:p>
          <a:p>
            <a:pPr lvl="1"/>
            <a:r>
              <a:rPr lang="en-US" dirty="0"/>
              <a:t>E.g., for every natural number </a:t>
            </a:r>
            <a:r>
              <a:rPr lang="en-US" i="1" dirty="0"/>
              <a:t>n</a:t>
            </a:r>
            <a:r>
              <a:rPr lang="en-US" dirty="0"/>
              <a:t> we could think “My </a:t>
            </a:r>
            <a:r>
              <a:rPr lang="en-US" dirty="0" err="1"/>
              <a:t>favourite</a:t>
            </a:r>
            <a:r>
              <a:rPr lang="en-US" dirty="0"/>
              <a:t> number is </a:t>
            </a:r>
            <a:r>
              <a:rPr lang="en-US" i="1" dirty="0"/>
              <a:t>n”</a:t>
            </a:r>
          </a:p>
          <a:p>
            <a:r>
              <a:rPr lang="en-US" dirty="0"/>
              <a:t>There is an important difference here between </a:t>
            </a:r>
            <a:r>
              <a:rPr lang="en-US" i="1" dirty="0"/>
              <a:t>performance </a:t>
            </a:r>
            <a:r>
              <a:rPr lang="en-US" dirty="0"/>
              <a:t>and </a:t>
            </a:r>
            <a:r>
              <a:rPr lang="en-US" i="1" dirty="0"/>
              <a:t>competence</a:t>
            </a:r>
            <a:r>
              <a:rPr lang="en-US" dirty="0"/>
              <a:t>. While we can only have finite performance, our competence allows unboundedly many representations.</a:t>
            </a:r>
          </a:p>
          <a:p>
            <a:r>
              <a:rPr lang="en-US" dirty="0"/>
              <a:t>Compare this to the case of language: while in a single lifetime we can only utter finitely many sentences, we can in principle (i.e., we have the competence to) perform infinitely many sentences:</a:t>
            </a:r>
          </a:p>
          <a:p>
            <a:pPr lvl="1"/>
            <a:r>
              <a:rPr lang="en-US" dirty="0"/>
              <a:t>Mary thinks that John are the apple.</a:t>
            </a:r>
          </a:p>
          <a:p>
            <a:pPr lvl="1"/>
            <a:r>
              <a:rPr lang="en-US" dirty="0"/>
              <a:t>John thinks that Mary thinks that John ate the apple.</a:t>
            </a:r>
          </a:p>
          <a:p>
            <a:pPr lvl="1"/>
            <a:r>
              <a:rPr lang="en-US" dirty="0"/>
              <a:t>Etc.</a:t>
            </a:r>
          </a:p>
          <a:p>
            <a:r>
              <a:rPr lang="en-US" dirty="0"/>
              <a:t>The </a:t>
            </a:r>
            <a:r>
              <a:rPr lang="en-US" dirty="0" err="1"/>
              <a:t>LoTH</a:t>
            </a:r>
            <a:r>
              <a:rPr lang="en-US" dirty="0"/>
              <a:t> explains productivity in a way similar to how grammar explains the productivity of language.</a:t>
            </a:r>
          </a:p>
        </p:txBody>
      </p:sp>
    </p:spTree>
    <p:extLst>
      <p:ext uri="{BB962C8B-B14F-4D97-AF65-F5344CB8AC3E}">
        <p14:creationId xmlns:p14="http://schemas.microsoft.com/office/powerpoint/2010/main" val="414165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FF172-55D6-4F4E-A68B-028620CDE4E9}"/>
              </a:ext>
            </a:extLst>
          </p:cNvPr>
          <p:cNvSpPr>
            <a:spLocks noGrp="1"/>
          </p:cNvSpPr>
          <p:nvPr>
            <p:ph type="title"/>
          </p:nvPr>
        </p:nvSpPr>
        <p:spPr/>
        <p:txBody>
          <a:bodyPr/>
          <a:lstStyle/>
          <a:p>
            <a:r>
              <a:rPr lang="en-US" dirty="0"/>
              <a:t>Jerry Fodor (1935-2017)</a:t>
            </a:r>
            <a:endParaRPr lang="en-DE" dirty="0"/>
          </a:p>
        </p:txBody>
      </p:sp>
      <p:sp>
        <p:nvSpPr>
          <p:cNvPr id="3" name="Content Placeholder 2">
            <a:extLst>
              <a:ext uri="{FF2B5EF4-FFF2-40B4-BE49-F238E27FC236}">
                <a16:creationId xmlns:a16="http://schemas.microsoft.com/office/drawing/2014/main" id="{3DE37FB7-D968-427B-85D1-20BC520A77E4}"/>
              </a:ext>
            </a:extLst>
          </p:cNvPr>
          <p:cNvSpPr>
            <a:spLocks noGrp="1"/>
          </p:cNvSpPr>
          <p:nvPr>
            <p:ph idx="1"/>
          </p:nvPr>
        </p:nvSpPr>
        <p:spPr>
          <a:xfrm>
            <a:off x="838199" y="1825624"/>
            <a:ext cx="7391401" cy="4702437"/>
          </a:xfrm>
        </p:spPr>
        <p:txBody>
          <a:bodyPr>
            <a:normAutofit lnSpcReduction="10000"/>
          </a:bodyPr>
          <a:lstStyle/>
          <a:p>
            <a:pPr marL="0" indent="0">
              <a:buNone/>
            </a:pPr>
            <a:r>
              <a:rPr lang="en-US" sz="2400" dirty="0"/>
              <a:t>1975 was a great year in various ways.</a:t>
            </a:r>
          </a:p>
          <a:p>
            <a:pPr marL="0" indent="0">
              <a:buNone/>
            </a:pPr>
            <a:r>
              <a:rPr lang="en-US" dirty="0"/>
              <a:t>Bruce Springsteen’s </a:t>
            </a:r>
            <a:r>
              <a:rPr lang="en-US" i="1" dirty="0"/>
              <a:t>Born to Run</a:t>
            </a:r>
            <a:r>
              <a:rPr lang="en-US" dirty="0"/>
              <a:t>, Parliament’s </a:t>
            </a:r>
            <a:r>
              <a:rPr lang="en-US" i="1" dirty="0"/>
              <a:t>Mothership Connection</a:t>
            </a:r>
            <a:r>
              <a:rPr lang="en-US" dirty="0"/>
              <a:t>, Pink Floyd’s </a:t>
            </a:r>
            <a:r>
              <a:rPr lang="en-US" i="1" dirty="0"/>
              <a:t>Wish you were here</a:t>
            </a:r>
            <a:r>
              <a:rPr lang="en-US" dirty="0"/>
              <a:t>.</a:t>
            </a:r>
            <a:endParaRPr lang="en-US" sz="2400" dirty="0"/>
          </a:p>
          <a:p>
            <a:pPr marL="0" indent="0">
              <a:buNone/>
            </a:pPr>
            <a:r>
              <a:rPr lang="en-US" sz="2400" dirty="0"/>
              <a:t>As it happens, it was also the year Jerry </a:t>
            </a:r>
            <a:r>
              <a:rPr lang="en-US" dirty="0"/>
              <a:t>Fodor published his book </a:t>
            </a:r>
            <a:r>
              <a:rPr lang="en-US" i="1" dirty="0"/>
              <a:t>The Language of Thought</a:t>
            </a:r>
            <a:r>
              <a:rPr lang="en-US" dirty="0"/>
              <a:t>.</a:t>
            </a:r>
          </a:p>
          <a:p>
            <a:pPr marL="0" indent="0">
              <a:buNone/>
            </a:pPr>
            <a:r>
              <a:rPr lang="en-US" sz="2400" dirty="0"/>
              <a:t>Fodor (the story goes) </a:t>
            </a:r>
            <a:r>
              <a:rPr lang="en-US" dirty="0"/>
              <a:t>single-handedly resurrected the idea of an </a:t>
            </a:r>
            <a:r>
              <a:rPr lang="en-US" dirty="0" err="1"/>
              <a:t>LoT</a:t>
            </a:r>
            <a:r>
              <a:rPr lang="en-US" dirty="0"/>
              <a:t>, which had been popular among medieval philosophers.</a:t>
            </a:r>
          </a:p>
          <a:p>
            <a:pPr marL="0" indent="0">
              <a:buNone/>
            </a:pPr>
            <a:r>
              <a:rPr lang="en-US" sz="2400" dirty="0"/>
              <a:t>If today we’re here talking about the </a:t>
            </a:r>
            <a:r>
              <a:rPr lang="en-US" sz="2400" dirty="0" err="1"/>
              <a:t>LoTH</a:t>
            </a:r>
            <a:r>
              <a:rPr lang="en-US" sz="2400" dirty="0"/>
              <a:t>, we have Fodor to thank.</a:t>
            </a:r>
          </a:p>
          <a:p>
            <a:pPr marL="0" indent="0">
              <a:buNone/>
            </a:pPr>
            <a:r>
              <a:rPr lang="en-US" dirty="0"/>
              <a:t>Today we’re going to see some more about the </a:t>
            </a:r>
            <a:r>
              <a:rPr lang="en-US" dirty="0" err="1"/>
              <a:t>LoTH</a:t>
            </a:r>
            <a:r>
              <a:rPr lang="en-US" dirty="0"/>
              <a:t> and discuss arguments in </a:t>
            </a:r>
            <a:r>
              <a:rPr lang="en-US" dirty="0" err="1"/>
              <a:t>favour</a:t>
            </a:r>
            <a:r>
              <a:rPr lang="en-US" dirty="0"/>
              <a:t> of it.</a:t>
            </a:r>
            <a:endParaRPr lang="en-US" sz="2400" dirty="0"/>
          </a:p>
        </p:txBody>
      </p:sp>
      <p:pic>
        <p:nvPicPr>
          <p:cNvPr id="1028" name="Picture 4" descr="Jerry A. Fodor, Philosopher Who Plumbed the Mind's Depths, Dies at 82 - The  New York Times">
            <a:extLst>
              <a:ext uri="{FF2B5EF4-FFF2-40B4-BE49-F238E27FC236}">
                <a16:creationId xmlns:a16="http://schemas.microsoft.com/office/drawing/2014/main" id="{64254BA4-B9E1-49AA-8D1E-75B0D5207F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2568" y="2005391"/>
            <a:ext cx="2716584" cy="379548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elebrating the Legacy of Jerry Fodor, a Pioneering Rutgers Philosopher">
            <a:extLst>
              <a:ext uri="{FF2B5EF4-FFF2-40B4-BE49-F238E27FC236}">
                <a16:creationId xmlns:a16="http://schemas.microsoft.com/office/drawing/2014/main" id="{101E3BC5-5F40-4148-A637-954DAB3122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2942997"/>
            <a:ext cx="3781901" cy="2467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65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1F53-6337-4067-80D4-954BE98E04B9}"/>
              </a:ext>
            </a:extLst>
          </p:cNvPr>
          <p:cNvSpPr>
            <a:spLocks noGrp="1"/>
          </p:cNvSpPr>
          <p:nvPr>
            <p:ph type="title"/>
          </p:nvPr>
        </p:nvSpPr>
        <p:spPr/>
        <p:txBody>
          <a:bodyPr/>
          <a:lstStyle/>
          <a:p>
            <a:r>
              <a:rPr lang="en-US" dirty="0"/>
              <a:t>Systematicity</a:t>
            </a:r>
            <a:endParaRPr lang="en-DE" dirty="0"/>
          </a:p>
        </p:txBody>
      </p:sp>
      <p:sp>
        <p:nvSpPr>
          <p:cNvPr id="3" name="Content Placeholder 2">
            <a:extLst>
              <a:ext uri="{FF2B5EF4-FFF2-40B4-BE49-F238E27FC236}">
                <a16:creationId xmlns:a16="http://schemas.microsoft.com/office/drawing/2014/main" id="{D522C131-57DF-4FA9-9BB9-376F4544FA57}"/>
              </a:ext>
            </a:extLst>
          </p:cNvPr>
          <p:cNvSpPr>
            <a:spLocks noGrp="1"/>
          </p:cNvSpPr>
          <p:nvPr>
            <p:ph idx="1"/>
          </p:nvPr>
        </p:nvSpPr>
        <p:spPr>
          <a:xfrm>
            <a:off x="838200" y="1825625"/>
            <a:ext cx="10666790" cy="4351338"/>
          </a:xfrm>
        </p:spPr>
        <p:txBody>
          <a:bodyPr>
            <a:normAutofit fontScale="92500" lnSpcReduction="10000"/>
          </a:bodyPr>
          <a:lstStyle/>
          <a:p>
            <a:r>
              <a:rPr lang="en-US" dirty="0"/>
              <a:t>The thoughts you can have are related to each other in specific ways.</a:t>
            </a:r>
          </a:p>
          <a:p>
            <a:r>
              <a:rPr lang="en-US" dirty="0"/>
              <a:t>For instance, suppose we can have the following thought:</a:t>
            </a:r>
          </a:p>
          <a:p>
            <a:pPr lvl="1"/>
            <a:r>
              <a:rPr lang="en-US" dirty="0"/>
              <a:t>John is close to the fish</a:t>
            </a:r>
          </a:p>
          <a:p>
            <a:r>
              <a:rPr lang="en-US" dirty="0"/>
              <a:t>It seems like then we should be </a:t>
            </a:r>
            <a:r>
              <a:rPr lang="en-US" i="1" dirty="0"/>
              <a:t>capable</a:t>
            </a:r>
            <a:r>
              <a:rPr lang="en-US" dirty="0"/>
              <a:t> of having this thought, too:</a:t>
            </a:r>
          </a:p>
          <a:p>
            <a:pPr lvl="1"/>
            <a:r>
              <a:rPr lang="en-US" dirty="0"/>
              <a:t>The fish is close to John</a:t>
            </a:r>
          </a:p>
          <a:p>
            <a:r>
              <a:rPr lang="en-US" dirty="0"/>
              <a:t>The two thoughts are </a:t>
            </a:r>
            <a:r>
              <a:rPr lang="en-US" i="1" dirty="0"/>
              <a:t>systematically</a:t>
            </a:r>
            <a:r>
              <a:rPr lang="en-US" dirty="0"/>
              <a:t> related.</a:t>
            </a:r>
          </a:p>
          <a:p>
            <a:r>
              <a:rPr lang="en-US" dirty="0"/>
              <a:t>The </a:t>
            </a:r>
            <a:r>
              <a:rPr lang="en-US" dirty="0" err="1"/>
              <a:t>LoTH</a:t>
            </a:r>
            <a:r>
              <a:rPr lang="en-US" dirty="0"/>
              <a:t> explains this observation as follows, roughly speaking:</a:t>
            </a:r>
          </a:p>
          <a:p>
            <a:pPr lvl="1"/>
            <a:r>
              <a:rPr lang="en-US" dirty="0"/>
              <a:t>If you have a thought that John is close to the fish, your thought is in the </a:t>
            </a:r>
            <a:r>
              <a:rPr lang="en-US" dirty="0" err="1"/>
              <a:t>LoT</a:t>
            </a:r>
            <a:r>
              <a:rPr lang="en-US" dirty="0"/>
              <a:t> and it contains words/expressions for </a:t>
            </a:r>
            <a:r>
              <a:rPr lang="en-US" i="1" dirty="0"/>
              <a:t>John</a:t>
            </a:r>
            <a:r>
              <a:rPr lang="en-US" dirty="0"/>
              <a:t>, </a:t>
            </a:r>
            <a:r>
              <a:rPr lang="en-US" i="1" dirty="0"/>
              <a:t>close</a:t>
            </a:r>
            <a:r>
              <a:rPr lang="en-US" dirty="0"/>
              <a:t>, </a:t>
            </a:r>
            <a:r>
              <a:rPr lang="en-US" i="1" dirty="0"/>
              <a:t>to the fish</a:t>
            </a:r>
            <a:r>
              <a:rPr lang="en-US" dirty="0"/>
              <a:t>, etc.</a:t>
            </a:r>
          </a:p>
          <a:p>
            <a:pPr lvl="1"/>
            <a:r>
              <a:rPr lang="en-US" dirty="0"/>
              <a:t>But that means that (under some plausible assumptions) you can reshuffle those words to get systematically connected thoughts.</a:t>
            </a:r>
          </a:p>
          <a:p>
            <a:r>
              <a:rPr lang="en-US" dirty="0"/>
              <a:t>Question: how do you think we can exclude ill-formed thoughts like ‘Is close John’?</a:t>
            </a:r>
          </a:p>
        </p:txBody>
      </p:sp>
    </p:spTree>
    <p:extLst>
      <p:ext uri="{BB962C8B-B14F-4D97-AF65-F5344CB8AC3E}">
        <p14:creationId xmlns:p14="http://schemas.microsoft.com/office/powerpoint/2010/main" val="3158639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1F53-6337-4067-80D4-954BE98E04B9}"/>
              </a:ext>
            </a:extLst>
          </p:cNvPr>
          <p:cNvSpPr>
            <a:spLocks noGrp="1"/>
          </p:cNvSpPr>
          <p:nvPr>
            <p:ph type="title"/>
          </p:nvPr>
        </p:nvSpPr>
        <p:spPr/>
        <p:txBody>
          <a:bodyPr/>
          <a:lstStyle/>
          <a:p>
            <a:r>
              <a:rPr lang="en-US" dirty="0"/>
              <a:t>Summary</a:t>
            </a:r>
            <a:endParaRPr lang="en-DE" dirty="0"/>
          </a:p>
        </p:txBody>
      </p:sp>
      <p:sp>
        <p:nvSpPr>
          <p:cNvPr id="3" name="Content Placeholder 2">
            <a:extLst>
              <a:ext uri="{FF2B5EF4-FFF2-40B4-BE49-F238E27FC236}">
                <a16:creationId xmlns:a16="http://schemas.microsoft.com/office/drawing/2014/main" id="{D522C131-57DF-4FA9-9BB9-376F4544FA57}"/>
              </a:ext>
            </a:extLst>
          </p:cNvPr>
          <p:cNvSpPr>
            <a:spLocks noGrp="1"/>
          </p:cNvSpPr>
          <p:nvPr>
            <p:ph idx="1"/>
          </p:nvPr>
        </p:nvSpPr>
        <p:spPr>
          <a:xfrm>
            <a:off x="838200" y="1825624"/>
            <a:ext cx="10515600" cy="4667251"/>
          </a:xfrm>
        </p:spPr>
        <p:txBody>
          <a:bodyPr>
            <a:normAutofit lnSpcReduction="10000"/>
          </a:bodyPr>
          <a:lstStyle/>
          <a:p>
            <a:r>
              <a:rPr lang="en-US" dirty="0"/>
              <a:t>This week, we have seen some arguments in defense of the </a:t>
            </a:r>
            <a:r>
              <a:rPr lang="en-US" dirty="0" err="1"/>
              <a:t>LoTH</a:t>
            </a:r>
            <a:r>
              <a:rPr lang="en-US" dirty="0"/>
              <a:t>. </a:t>
            </a:r>
          </a:p>
          <a:p>
            <a:r>
              <a:rPr lang="en-US" dirty="0"/>
              <a:t>The first three were directly from Fodor’s </a:t>
            </a:r>
            <a:r>
              <a:rPr lang="en-US" i="1" dirty="0"/>
              <a:t>The Language of Thought</a:t>
            </a:r>
            <a:r>
              <a:rPr lang="en-US" dirty="0"/>
              <a:t>, and they concerned three cognitive domains:</a:t>
            </a:r>
          </a:p>
          <a:p>
            <a:pPr lvl="1"/>
            <a:r>
              <a:rPr lang="en-US" dirty="0"/>
              <a:t>Action, concept learning, perception</a:t>
            </a:r>
          </a:p>
          <a:p>
            <a:r>
              <a:rPr lang="en-US" dirty="0"/>
              <a:t>The general argument is: the most plausible accounts for these three cognitive activities make no sense unless we assume that there is an </a:t>
            </a:r>
            <a:r>
              <a:rPr lang="en-US" dirty="0" err="1"/>
              <a:t>LoT</a:t>
            </a:r>
            <a:r>
              <a:rPr lang="en-US" dirty="0"/>
              <a:t>.</a:t>
            </a:r>
          </a:p>
          <a:p>
            <a:r>
              <a:rPr lang="en-US" dirty="0"/>
              <a:t>The latter three arguments are discussed in the SEP entry:</a:t>
            </a:r>
          </a:p>
          <a:p>
            <a:pPr lvl="1"/>
            <a:r>
              <a:rPr lang="en-US" dirty="0"/>
              <a:t>Cognitive science practice, productivity &amp; systematicity of thought</a:t>
            </a:r>
          </a:p>
          <a:p>
            <a:r>
              <a:rPr lang="en-US" dirty="0"/>
              <a:t>There is of course much more to say in defense of the </a:t>
            </a:r>
            <a:r>
              <a:rPr lang="en-US" dirty="0" err="1"/>
              <a:t>LoTH</a:t>
            </a:r>
            <a:r>
              <a:rPr lang="en-US" dirty="0"/>
              <a:t>, but we’ll mostly stop here with supporting arguments.</a:t>
            </a:r>
          </a:p>
          <a:p>
            <a:r>
              <a:rPr lang="en-US" dirty="0"/>
              <a:t>However, you can see the latter half of the course as one big supporting argument from practice!</a:t>
            </a:r>
          </a:p>
          <a:p>
            <a:pPr lvl="1"/>
            <a:endParaRPr lang="en-DE" i="1" dirty="0"/>
          </a:p>
        </p:txBody>
      </p:sp>
    </p:spTree>
    <p:extLst>
      <p:ext uri="{BB962C8B-B14F-4D97-AF65-F5344CB8AC3E}">
        <p14:creationId xmlns:p14="http://schemas.microsoft.com/office/powerpoint/2010/main" val="2398692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43D90-392B-4DC5-8121-7192FC8F9C2F}"/>
              </a:ext>
            </a:extLst>
          </p:cNvPr>
          <p:cNvSpPr>
            <a:spLocks noGrp="1"/>
          </p:cNvSpPr>
          <p:nvPr>
            <p:ph type="title"/>
          </p:nvPr>
        </p:nvSpPr>
        <p:spPr/>
        <p:txBody>
          <a:bodyPr/>
          <a:lstStyle/>
          <a:p>
            <a:r>
              <a:rPr lang="en-US" dirty="0"/>
              <a:t>Next week</a:t>
            </a:r>
            <a:endParaRPr lang="en-DE" dirty="0"/>
          </a:p>
        </p:txBody>
      </p:sp>
      <p:sp>
        <p:nvSpPr>
          <p:cNvPr id="3" name="Content Placeholder 2">
            <a:extLst>
              <a:ext uri="{FF2B5EF4-FFF2-40B4-BE49-F238E27FC236}">
                <a16:creationId xmlns:a16="http://schemas.microsoft.com/office/drawing/2014/main" id="{60238D3A-A79D-4C0B-9E8C-B8823AA8716A}"/>
              </a:ext>
            </a:extLst>
          </p:cNvPr>
          <p:cNvSpPr>
            <a:spLocks noGrp="1"/>
          </p:cNvSpPr>
          <p:nvPr>
            <p:ph idx="1"/>
          </p:nvPr>
        </p:nvSpPr>
        <p:spPr/>
        <p:txBody>
          <a:bodyPr/>
          <a:lstStyle/>
          <a:p>
            <a:r>
              <a:rPr lang="en-US" dirty="0"/>
              <a:t>Next week will be the last week of our overview of the philosophical side of the </a:t>
            </a:r>
            <a:r>
              <a:rPr lang="en-US" dirty="0" err="1"/>
              <a:t>LoT</a:t>
            </a:r>
            <a:r>
              <a:rPr lang="en-US" dirty="0"/>
              <a:t> debate.</a:t>
            </a:r>
          </a:p>
          <a:p>
            <a:r>
              <a:rPr lang="en-US" dirty="0"/>
              <a:t>We will consider some objections to the </a:t>
            </a:r>
            <a:r>
              <a:rPr lang="en-US" dirty="0" err="1"/>
              <a:t>LoTH</a:t>
            </a:r>
            <a:r>
              <a:rPr lang="en-US" dirty="0"/>
              <a:t> (and possibly counter-objections).</a:t>
            </a:r>
          </a:p>
          <a:p>
            <a:r>
              <a:rPr lang="en-US" dirty="0"/>
              <a:t>Afterwards, we will have a new aim: implement a computational model of the human </a:t>
            </a:r>
            <a:r>
              <a:rPr lang="en-US" dirty="0" err="1"/>
              <a:t>LoT</a:t>
            </a:r>
            <a:r>
              <a:rPr lang="en-US" dirty="0"/>
              <a:t>, or at least some fragments of it.</a:t>
            </a:r>
          </a:p>
          <a:p>
            <a:r>
              <a:rPr lang="en-US" dirty="0"/>
              <a:t>Therefore, after next week we will start going into some more technical stuff: formal grammars, functions, Bayesian probability. This will be needed to develop specific implementations of some fragments of the </a:t>
            </a:r>
            <a:r>
              <a:rPr lang="en-US" dirty="0" err="1"/>
              <a:t>LoT</a:t>
            </a:r>
            <a:r>
              <a:rPr lang="en-US" dirty="0"/>
              <a:t>.</a:t>
            </a:r>
          </a:p>
        </p:txBody>
      </p:sp>
    </p:spTree>
    <p:extLst>
      <p:ext uri="{BB962C8B-B14F-4D97-AF65-F5344CB8AC3E}">
        <p14:creationId xmlns:p14="http://schemas.microsoft.com/office/powerpoint/2010/main" val="310829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1F53-6337-4067-80D4-954BE98E04B9}"/>
              </a:ext>
            </a:extLst>
          </p:cNvPr>
          <p:cNvSpPr>
            <a:spLocks noGrp="1"/>
          </p:cNvSpPr>
          <p:nvPr>
            <p:ph type="title"/>
          </p:nvPr>
        </p:nvSpPr>
        <p:spPr/>
        <p:txBody>
          <a:bodyPr/>
          <a:lstStyle/>
          <a:p>
            <a:r>
              <a:rPr lang="en-US" dirty="0"/>
              <a:t>Questions for discussion</a:t>
            </a:r>
            <a:endParaRPr lang="en-DE" dirty="0"/>
          </a:p>
        </p:txBody>
      </p:sp>
      <p:sp>
        <p:nvSpPr>
          <p:cNvPr id="3" name="Content Placeholder 2">
            <a:extLst>
              <a:ext uri="{FF2B5EF4-FFF2-40B4-BE49-F238E27FC236}">
                <a16:creationId xmlns:a16="http://schemas.microsoft.com/office/drawing/2014/main" id="{D522C131-57DF-4FA9-9BB9-376F4544FA57}"/>
              </a:ext>
            </a:extLst>
          </p:cNvPr>
          <p:cNvSpPr>
            <a:spLocks noGrp="1"/>
          </p:cNvSpPr>
          <p:nvPr>
            <p:ph idx="1"/>
          </p:nvPr>
        </p:nvSpPr>
        <p:spPr/>
        <p:txBody>
          <a:bodyPr/>
          <a:lstStyle/>
          <a:p>
            <a:r>
              <a:rPr lang="en-US" dirty="0"/>
              <a:t>Could the Language of Thought be a natural language, like English or Italian?</a:t>
            </a:r>
          </a:p>
          <a:p>
            <a:r>
              <a:rPr lang="en-US" dirty="0"/>
              <a:t>After these two lectures, how convinced are you that </a:t>
            </a:r>
          </a:p>
          <a:p>
            <a:pPr lvl="1"/>
            <a:r>
              <a:rPr lang="en-US" dirty="0"/>
              <a:t>There are representations?</a:t>
            </a:r>
          </a:p>
          <a:p>
            <a:pPr lvl="1"/>
            <a:r>
              <a:rPr lang="en-US" dirty="0"/>
              <a:t>They are structured like a language?</a:t>
            </a:r>
          </a:p>
          <a:p>
            <a:r>
              <a:rPr lang="en-US" dirty="0"/>
              <a:t>In which sense do you think that the Language of Thought </a:t>
            </a:r>
            <a:r>
              <a:rPr lang="en-US" i="1" dirty="0"/>
              <a:t>exists </a:t>
            </a:r>
            <a:r>
              <a:rPr lang="en-US" dirty="0"/>
              <a:t>(if it does)? Does it exist in the same way that chairs exist?</a:t>
            </a:r>
            <a:endParaRPr lang="en-DE" dirty="0"/>
          </a:p>
        </p:txBody>
      </p:sp>
    </p:spTree>
    <p:extLst>
      <p:ext uri="{BB962C8B-B14F-4D97-AF65-F5344CB8AC3E}">
        <p14:creationId xmlns:p14="http://schemas.microsoft.com/office/powerpoint/2010/main" val="230525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839B7-751F-4DB6-84EA-9E32B36FA88C}"/>
              </a:ext>
            </a:extLst>
          </p:cNvPr>
          <p:cNvSpPr>
            <a:spLocks noGrp="1"/>
          </p:cNvSpPr>
          <p:nvPr>
            <p:ph type="title"/>
          </p:nvPr>
        </p:nvSpPr>
        <p:spPr/>
        <p:txBody>
          <a:bodyPr/>
          <a:lstStyle/>
          <a:p>
            <a:r>
              <a:rPr lang="en-US" dirty="0"/>
              <a:t>Summary from last week</a:t>
            </a:r>
            <a:endParaRPr lang="en-DE" dirty="0"/>
          </a:p>
        </p:txBody>
      </p:sp>
      <p:sp>
        <p:nvSpPr>
          <p:cNvPr id="3" name="Content Placeholder 2">
            <a:extLst>
              <a:ext uri="{FF2B5EF4-FFF2-40B4-BE49-F238E27FC236}">
                <a16:creationId xmlns:a16="http://schemas.microsoft.com/office/drawing/2014/main" id="{65B0C044-EF9D-49B7-B092-9B3FBE16ED8B}"/>
              </a:ext>
            </a:extLst>
          </p:cNvPr>
          <p:cNvSpPr>
            <a:spLocks noGrp="1"/>
          </p:cNvSpPr>
          <p:nvPr>
            <p:ph idx="1"/>
          </p:nvPr>
        </p:nvSpPr>
        <p:spPr>
          <a:xfrm>
            <a:off x="838200" y="1825625"/>
            <a:ext cx="8059057" cy="4351338"/>
          </a:xfrm>
        </p:spPr>
        <p:txBody>
          <a:bodyPr>
            <a:normAutofit lnSpcReduction="10000"/>
          </a:bodyPr>
          <a:lstStyle/>
          <a:p>
            <a:r>
              <a:rPr lang="en-US" dirty="0"/>
              <a:t>We have seen a certain </a:t>
            </a:r>
            <a:r>
              <a:rPr lang="en-US" i="1" dirty="0"/>
              <a:t>picture</a:t>
            </a:r>
            <a:r>
              <a:rPr lang="en-US" dirty="0"/>
              <a:t> of mental representations.</a:t>
            </a:r>
          </a:p>
          <a:p>
            <a:r>
              <a:rPr lang="en-US" dirty="0"/>
              <a:t>The picture is that mental representations have the structure of a language.</a:t>
            </a:r>
          </a:p>
          <a:p>
            <a:pPr lvl="1"/>
            <a:r>
              <a:rPr lang="en-US" dirty="0"/>
              <a:t>Can you give some examples of how this could work?</a:t>
            </a:r>
          </a:p>
          <a:p>
            <a:r>
              <a:rPr lang="en-US" dirty="0"/>
              <a:t>We called this ‘language’ the </a:t>
            </a:r>
            <a:r>
              <a:rPr lang="en-US" dirty="0" err="1"/>
              <a:t>LoT</a:t>
            </a:r>
            <a:r>
              <a:rPr lang="en-US" dirty="0"/>
              <a:t>.</a:t>
            </a:r>
          </a:p>
          <a:p>
            <a:r>
              <a:rPr lang="en-US" dirty="0"/>
              <a:t>This language is not quite like a natural language like English (e.g., it doesn’t have a writing system!)</a:t>
            </a:r>
          </a:p>
          <a:p>
            <a:r>
              <a:rPr lang="en-US" dirty="0"/>
              <a:t>Beyond propositional attitudes, this helps us make sense of loads of stuff!</a:t>
            </a:r>
          </a:p>
          <a:p>
            <a:r>
              <a:rPr lang="en-US" dirty="0"/>
              <a:t>But before we move onto defending this picture, we have to add one more piece.</a:t>
            </a:r>
          </a:p>
        </p:txBody>
      </p:sp>
      <p:grpSp>
        <p:nvGrpSpPr>
          <p:cNvPr id="4" name="Group 3">
            <a:extLst>
              <a:ext uri="{FF2B5EF4-FFF2-40B4-BE49-F238E27FC236}">
                <a16:creationId xmlns:a16="http://schemas.microsoft.com/office/drawing/2014/main" id="{EC5527C2-6050-4139-9D53-1E11F125F7CE}"/>
              </a:ext>
            </a:extLst>
          </p:cNvPr>
          <p:cNvGrpSpPr/>
          <p:nvPr/>
        </p:nvGrpSpPr>
        <p:grpSpPr>
          <a:xfrm>
            <a:off x="9270206" y="2183525"/>
            <a:ext cx="2423677" cy="3951179"/>
            <a:chOff x="8280470" y="1161121"/>
            <a:chExt cx="3154297" cy="5142268"/>
          </a:xfrm>
        </p:grpSpPr>
        <p:grpSp>
          <p:nvGrpSpPr>
            <p:cNvPr id="5" name="Group 4">
              <a:extLst>
                <a:ext uri="{FF2B5EF4-FFF2-40B4-BE49-F238E27FC236}">
                  <a16:creationId xmlns:a16="http://schemas.microsoft.com/office/drawing/2014/main" id="{8FE97669-20C2-43C7-80D7-303EECE24BA2}"/>
                </a:ext>
              </a:extLst>
            </p:cNvPr>
            <p:cNvGrpSpPr/>
            <p:nvPr/>
          </p:nvGrpSpPr>
          <p:grpSpPr>
            <a:xfrm>
              <a:off x="8280470" y="1788561"/>
              <a:ext cx="3154297" cy="4514828"/>
              <a:chOff x="8280470" y="1445063"/>
              <a:chExt cx="3154297" cy="4514828"/>
            </a:xfrm>
          </p:grpSpPr>
          <p:sp>
            <p:nvSpPr>
              <p:cNvPr id="7" name="Smiley Face 6">
                <a:extLst>
                  <a:ext uri="{FF2B5EF4-FFF2-40B4-BE49-F238E27FC236}">
                    <a16:creationId xmlns:a16="http://schemas.microsoft.com/office/drawing/2014/main" id="{66F4A2CB-7200-43B8-A37C-F6730504C9E5}"/>
                  </a:ext>
                </a:extLst>
              </p:cNvPr>
              <p:cNvSpPr/>
              <p:nvPr/>
            </p:nvSpPr>
            <p:spPr>
              <a:xfrm>
                <a:off x="9492343" y="5195472"/>
                <a:ext cx="730552" cy="764419"/>
              </a:xfrm>
              <a:prstGeom prst="smileyFac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DE"/>
              </a:p>
            </p:txBody>
          </p:sp>
          <p:cxnSp>
            <p:nvCxnSpPr>
              <p:cNvPr id="8" name="Straight Arrow Connector 7">
                <a:extLst>
                  <a:ext uri="{FF2B5EF4-FFF2-40B4-BE49-F238E27FC236}">
                    <a16:creationId xmlns:a16="http://schemas.microsoft.com/office/drawing/2014/main" id="{FACA005E-EEF5-48B3-BE87-FF63207FD20A}"/>
                  </a:ext>
                </a:extLst>
              </p:cNvPr>
              <p:cNvCxnSpPr>
                <a:cxnSpLocks/>
              </p:cNvCxnSpPr>
              <p:nvPr/>
            </p:nvCxnSpPr>
            <p:spPr>
              <a:xfrm flipV="1">
                <a:off x="9857619" y="4083422"/>
                <a:ext cx="0" cy="948266"/>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9" name="TextBox 8">
                <a:extLst>
                  <a:ext uri="{FF2B5EF4-FFF2-40B4-BE49-F238E27FC236}">
                    <a16:creationId xmlns:a16="http://schemas.microsoft.com/office/drawing/2014/main" id="{80DE40E2-FFBB-40C5-BB25-7180103CC627}"/>
                  </a:ext>
                </a:extLst>
              </p:cNvPr>
              <p:cNvSpPr txBox="1"/>
              <p:nvPr/>
            </p:nvSpPr>
            <p:spPr>
              <a:xfrm>
                <a:off x="9980990" y="4309925"/>
                <a:ext cx="1064522" cy="369332"/>
              </a:xfrm>
              <a:prstGeom prst="rect">
                <a:avLst/>
              </a:prstGeom>
              <a:noFill/>
            </p:spPr>
            <p:txBody>
              <a:bodyPr wrap="none" rtlCol="0">
                <a:spAutoFit/>
              </a:bodyPr>
              <a:lstStyle/>
              <a:p>
                <a:r>
                  <a:rPr lang="en-US" dirty="0"/>
                  <a:t>believes*</a:t>
                </a:r>
                <a:endParaRPr lang="en-DE" dirty="0"/>
              </a:p>
            </p:txBody>
          </p:sp>
          <p:sp>
            <p:nvSpPr>
              <p:cNvPr id="10" name="TextBox 9">
                <a:extLst>
                  <a:ext uri="{FF2B5EF4-FFF2-40B4-BE49-F238E27FC236}">
                    <a16:creationId xmlns:a16="http://schemas.microsoft.com/office/drawing/2014/main" id="{22D3CD88-FE1E-48E0-AEC7-C1E4EBF3CEBB}"/>
                  </a:ext>
                </a:extLst>
              </p:cNvPr>
              <p:cNvSpPr txBox="1"/>
              <p:nvPr/>
            </p:nvSpPr>
            <p:spPr>
              <a:xfrm>
                <a:off x="8280470" y="3205970"/>
                <a:ext cx="3154297" cy="841169"/>
              </a:xfrm>
              <a:prstGeom prst="rect">
                <a:avLst/>
              </a:prstGeom>
              <a:noFill/>
            </p:spPr>
            <p:txBody>
              <a:bodyPr wrap="none" rtlCol="0">
                <a:spAutoFit/>
              </a:bodyPr>
              <a:lstStyle/>
              <a:p>
                <a:pPr algn="ctr"/>
                <a:r>
                  <a:rPr lang="en-US" dirty="0"/>
                  <a:t>S </a:t>
                </a:r>
              </a:p>
              <a:p>
                <a:pPr algn="ctr"/>
                <a:r>
                  <a:rPr lang="en-US" dirty="0"/>
                  <a:t>(mental representation)</a:t>
                </a:r>
                <a:endParaRPr lang="en-DE" dirty="0"/>
              </a:p>
            </p:txBody>
          </p:sp>
          <p:cxnSp>
            <p:nvCxnSpPr>
              <p:cNvPr id="11" name="Straight Arrow Connector 10">
                <a:extLst>
                  <a:ext uri="{FF2B5EF4-FFF2-40B4-BE49-F238E27FC236}">
                    <a16:creationId xmlns:a16="http://schemas.microsoft.com/office/drawing/2014/main" id="{C07BF472-4A38-4F67-B51C-4C70C7E9DED5}"/>
                  </a:ext>
                </a:extLst>
              </p:cNvPr>
              <p:cNvCxnSpPr>
                <a:cxnSpLocks/>
              </p:cNvCxnSpPr>
              <p:nvPr/>
            </p:nvCxnSpPr>
            <p:spPr>
              <a:xfrm flipV="1">
                <a:off x="9838267" y="2202883"/>
                <a:ext cx="0" cy="948266"/>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12" name="TextBox 11">
                <a:extLst>
                  <a:ext uri="{FF2B5EF4-FFF2-40B4-BE49-F238E27FC236}">
                    <a16:creationId xmlns:a16="http://schemas.microsoft.com/office/drawing/2014/main" id="{A782BD3F-1BB5-4EDD-A4EE-36C38E732000}"/>
                  </a:ext>
                </a:extLst>
              </p:cNvPr>
              <p:cNvSpPr txBox="1"/>
              <p:nvPr/>
            </p:nvSpPr>
            <p:spPr>
              <a:xfrm>
                <a:off x="9961638" y="2492350"/>
                <a:ext cx="806631" cy="369332"/>
              </a:xfrm>
              <a:prstGeom prst="rect">
                <a:avLst/>
              </a:prstGeom>
              <a:noFill/>
            </p:spPr>
            <p:txBody>
              <a:bodyPr wrap="none" rtlCol="0">
                <a:spAutoFit/>
              </a:bodyPr>
              <a:lstStyle/>
              <a:p>
                <a:r>
                  <a:rPr lang="en-US" dirty="0"/>
                  <a:t>means</a:t>
                </a:r>
                <a:endParaRPr lang="en-DE" dirty="0"/>
              </a:p>
            </p:txBody>
          </p:sp>
          <p:sp>
            <p:nvSpPr>
              <p:cNvPr id="13" name="TextBox 12">
                <a:extLst>
                  <a:ext uri="{FF2B5EF4-FFF2-40B4-BE49-F238E27FC236}">
                    <a16:creationId xmlns:a16="http://schemas.microsoft.com/office/drawing/2014/main" id="{A244EFEE-1C4D-4B6F-846B-EEB38907BD5A}"/>
                  </a:ext>
                </a:extLst>
              </p:cNvPr>
              <p:cNvSpPr txBox="1"/>
              <p:nvPr/>
            </p:nvSpPr>
            <p:spPr>
              <a:xfrm>
                <a:off x="9154798" y="1445063"/>
                <a:ext cx="1405641" cy="646331"/>
              </a:xfrm>
              <a:prstGeom prst="rect">
                <a:avLst/>
              </a:prstGeom>
              <a:noFill/>
            </p:spPr>
            <p:txBody>
              <a:bodyPr wrap="none" rtlCol="0">
                <a:spAutoFit/>
              </a:bodyPr>
              <a:lstStyle/>
              <a:p>
                <a:pPr algn="ctr"/>
                <a:r>
                  <a:rPr lang="en-US" dirty="0"/>
                  <a:t>p </a:t>
                </a:r>
              </a:p>
              <a:p>
                <a:pPr algn="ctr"/>
                <a:r>
                  <a:rPr lang="en-US" dirty="0"/>
                  <a:t>(proposition)</a:t>
                </a:r>
                <a:endParaRPr lang="en-DE" dirty="0"/>
              </a:p>
            </p:txBody>
          </p:sp>
        </p:grpSp>
        <p:sp>
          <p:nvSpPr>
            <p:cNvPr id="6" name="TextBox 5">
              <a:extLst>
                <a:ext uri="{FF2B5EF4-FFF2-40B4-BE49-F238E27FC236}">
                  <a16:creationId xmlns:a16="http://schemas.microsoft.com/office/drawing/2014/main" id="{89C45007-FC91-48D8-9EDD-D4B6A01CB7FF}"/>
                </a:ext>
              </a:extLst>
            </p:cNvPr>
            <p:cNvSpPr txBox="1"/>
            <p:nvPr/>
          </p:nvSpPr>
          <p:spPr>
            <a:xfrm>
              <a:off x="8712744" y="1161121"/>
              <a:ext cx="1734064" cy="369332"/>
            </a:xfrm>
            <a:prstGeom prst="rect">
              <a:avLst/>
            </a:prstGeom>
            <a:noFill/>
          </p:spPr>
          <p:txBody>
            <a:bodyPr wrap="none" rtlCol="0">
              <a:spAutoFit/>
            </a:bodyPr>
            <a:lstStyle/>
            <a:p>
              <a:r>
                <a:rPr lang="en-US" u="sng" dirty="0"/>
                <a:t>X believes that p</a:t>
              </a:r>
              <a:endParaRPr lang="en-DE" u="sng" dirty="0"/>
            </a:p>
          </p:txBody>
        </p:sp>
      </p:grpSp>
    </p:spTree>
    <p:extLst>
      <p:ext uri="{BB962C8B-B14F-4D97-AF65-F5344CB8AC3E}">
        <p14:creationId xmlns:p14="http://schemas.microsoft.com/office/powerpoint/2010/main" val="232478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13DB6-2B10-4016-B285-800FE7CAA34C}"/>
              </a:ext>
            </a:extLst>
          </p:cNvPr>
          <p:cNvSpPr>
            <a:spLocks noGrp="1"/>
          </p:cNvSpPr>
          <p:nvPr>
            <p:ph type="title"/>
          </p:nvPr>
        </p:nvSpPr>
        <p:spPr/>
        <p:txBody>
          <a:bodyPr/>
          <a:lstStyle/>
          <a:p>
            <a:r>
              <a:rPr lang="en-US" dirty="0"/>
              <a:t>Computation</a:t>
            </a:r>
            <a:endParaRPr lang="en-DE" dirty="0"/>
          </a:p>
        </p:txBody>
      </p:sp>
      <p:sp>
        <p:nvSpPr>
          <p:cNvPr id="3" name="Content Placeholder 2">
            <a:extLst>
              <a:ext uri="{FF2B5EF4-FFF2-40B4-BE49-F238E27FC236}">
                <a16:creationId xmlns:a16="http://schemas.microsoft.com/office/drawing/2014/main" id="{813BC416-073D-44F9-9307-CB2BE611E066}"/>
              </a:ext>
            </a:extLst>
          </p:cNvPr>
          <p:cNvSpPr>
            <a:spLocks noGrp="1"/>
          </p:cNvSpPr>
          <p:nvPr>
            <p:ph idx="1"/>
          </p:nvPr>
        </p:nvSpPr>
        <p:spPr>
          <a:xfrm>
            <a:off x="838200" y="1825625"/>
            <a:ext cx="10613571" cy="4351338"/>
          </a:xfrm>
        </p:spPr>
        <p:txBody>
          <a:bodyPr>
            <a:normAutofit/>
          </a:bodyPr>
          <a:lstStyle/>
          <a:p>
            <a:r>
              <a:rPr lang="en-US" dirty="0"/>
              <a:t>The last missing piece is the </a:t>
            </a:r>
            <a:r>
              <a:rPr lang="en-US" i="1" dirty="0"/>
              <a:t>Computational Theory of Mind</a:t>
            </a:r>
          </a:p>
          <a:p>
            <a:r>
              <a:rPr lang="en-US" dirty="0"/>
              <a:t>This is the idea that what the mind does is </a:t>
            </a:r>
            <a:r>
              <a:rPr lang="en-US" i="1" dirty="0"/>
              <a:t>compute </a:t>
            </a:r>
            <a:r>
              <a:rPr lang="en-US" dirty="0"/>
              <a:t>with mental representations</a:t>
            </a:r>
          </a:p>
          <a:p>
            <a:r>
              <a:rPr lang="en-US" dirty="0"/>
              <a:t>The computational theory of mind then is part of the picture because for Fodor some mental processes are computations over expressions in the </a:t>
            </a:r>
            <a:r>
              <a:rPr lang="en-US" dirty="0" err="1"/>
              <a:t>LoT</a:t>
            </a:r>
            <a:endParaRPr lang="en-US" dirty="0"/>
          </a:p>
          <a:p>
            <a:r>
              <a:rPr lang="en-US" dirty="0"/>
              <a:t>These computations do not depend on the </a:t>
            </a:r>
            <a:r>
              <a:rPr lang="en-US" i="1" dirty="0"/>
              <a:t>meaning</a:t>
            </a:r>
            <a:r>
              <a:rPr lang="en-US" dirty="0"/>
              <a:t> of the expressions in the </a:t>
            </a:r>
            <a:r>
              <a:rPr lang="en-US" dirty="0" err="1"/>
              <a:t>LoT</a:t>
            </a:r>
            <a:r>
              <a:rPr lang="en-US" dirty="0"/>
              <a:t> (i.e., the mental representations)</a:t>
            </a:r>
          </a:p>
          <a:p>
            <a:r>
              <a:rPr lang="en-US" dirty="0"/>
              <a:t>A remaining question: what does it mean to compute in this picture?</a:t>
            </a:r>
          </a:p>
        </p:txBody>
      </p:sp>
    </p:spTree>
    <p:extLst>
      <p:ext uri="{BB962C8B-B14F-4D97-AF65-F5344CB8AC3E}">
        <p14:creationId xmlns:p14="http://schemas.microsoft.com/office/powerpoint/2010/main" val="2463352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AAD9-AACC-432C-B132-40FA0BCBCF10}"/>
              </a:ext>
            </a:extLst>
          </p:cNvPr>
          <p:cNvSpPr>
            <a:spLocks noGrp="1"/>
          </p:cNvSpPr>
          <p:nvPr>
            <p:ph type="title"/>
          </p:nvPr>
        </p:nvSpPr>
        <p:spPr/>
        <p:txBody>
          <a:bodyPr/>
          <a:lstStyle/>
          <a:p>
            <a:r>
              <a:rPr lang="en-US" dirty="0"/>
              <a:t>What does it mean to compute?</a:t>
            </a:r>
            <a:endParaRPr lang="en-DE" dirty="0"/>
          </a:p>
        </p:txBody>
      </p:sp>
      <p:sp>
        <p:nvSpPr>
          <p:cNvPr id="3" name="Content Placeholder 2">
            <a:extLst>
              <a:ext uri="{FF2B5EF4-FFF2-40B4-BE49-F238E27FC236}">
                <a16:creationId xmlns:a16="http://schemas.microsoft.com/office/drawing/2014/main" id="{CEF6F572-33FC-48C7-8C9C-10F95A3C2EAB}"/>
              </a:ext>
            </a:extLst>
          </p:cNvPr>
          <p:cNvSpPr>
            <a:spLocks noGrp="1"/>
          </p:cNvSpPr>
          <p:nvPr>
            <p:ph idx="1"/>
          </p:nvPr>
        </p:nvSpPr>
        <p:spPr>
          <a:xfrm>
            <a:off x="838200" y="1825625"/>
            <a:ext cx="10270067" cy="4351338"/>
          </a:xfrm>
        </p:spPr>
        <p:txBody>
          <a:bodyPr>
            <a:normAutofit fontScale="92500" lnSpcReduction="10000"/>
          </a:bodyPr>
          <a:lstStyle/>
          <a:p>
            <a:r>
              <a:rPr lang="en-US" dirty="0">
                <a:solidFill>
                  <a:srgbClr val="1A1A1A"/>
                </a:solidFill>
              </a:rPr>
              <a:t>At the beginning of the 20</a:t>
            </a:r>
            <a:r>
              <a:rPr lang="en-US" baseline="30000" dirty="0">
                <a:solidFill>
                  <a:srgbClr val="1A1A1A"/>
                </a:solidFill>
              </a:rPr>
              <a:t>th</a:t>
            </a:r>
            <a:r>
              <a:rPr lang="en-US" dirty="0">
                <a:solidFill>
                  <a:srgbClr val="1A1A1A"/>
                </a:solidFill>
              </a:rPr>
              <a:t> century, various models of computation were proposed (lambda calculus, combinatorial grammar, Turing machines), which turn out to be equivalent.</a:t>
            </a:r>
          </a:p>
          <a:p>
            <a:r>
              <a:rPr lang="en-US" dirty="0">
                <a:solidFill>
                  <a:srgbClr val="1A1A1A"/>
                </a:solidFill>
              </a:rPr>
              <a:t>One of the most popular ones proved to be the Turing machine. We might look more in detail at a Turing machine later in the course.</a:t>
            </a:r>
          </a:p>
          <a:p>
            <a:r>
              <a:rPr lang="en-US" dirty="0">
                <a:solidFill>
                  <a:srgbClr val="1A1A1A"/>
                </a:solidFill>
              </a:rPr>
              <a:t>The important point now is that by computation we mean something like manipulating symbols according to rules that only depend on the shape of the symbols but not their meaning.</a:t>
            </a:r>
          </a:p>
          <a:p>
            <a:r>
              <a:rPr lang="en-US" dirty="0"/>
              <a:t>Computation in this context therefore means purely symbolic manipulation (</a:t>
            </a:r>
            <a:r>
              <a:rPr lang="en-US" b="0" i="1" dirty="0">
                <a:solidFill>
                  <a:srgbClr val="1A1A1A"/>
                </a:solidFill>
                <a:effectLst/>
              </a:rPr>
              <a:t>formal-syntactic conception of computation</a:t>
            </a:r>
            <a:r>
              <a:rPr lang="en-US" b="0" i="0" dirty="0">
                <a:solidFill>
                  <a:srgbClr val="1A1A1A"/>
                </a:solidFill>
                <a:effectLst/>
              </a:rPr>
              <a:t>)</a:t>
            </a:r>
            <a:endParaRPr lang="en-US" dirty="0">
              <a:solidFill>
                <a:srgbClr val="1A1A1A"/>
              </a:solidFill>
            </a:endParaRPr>
          </a:p>
          <a:p>
            <a:r>
              <a:rPr lang="en-US" dirty="0"/>
              <a:t>As an example of purely symbolic manipulation, let’s discuss the case of ‘and’. What syntactic rules could you define for it?</a:t>
            </a:r>
          </a:p>
          <a:p>
            <a:r>
              <a:rPr lang="en-US" b="0" i="0" dirty="0">
                <a:solidFill>
                  <a:srgbClr val="1A1A1A"/>
                </a:solidFill>
                <a:effectLst/>
              </a:rPr>
              <a:t>What do you make of the condition that the rules don’t depend on meaning?</a:t>
            </a:r>
          </a:p>
          <a:p>
            <a:endParaRPr lang="en-DE" dirty="0"/>
          </a:p>
        </p:txBody>
      </p:sp>
    </p:spTree>
    <p:extLst>
      <p:ext uri="{BB962C8B-B14F-4D97-AF65-F5344CB8AC3E}">
        <p14:creationId xmlns:p14="http://schemas.microsoft.com/office/powerpoint/2010/main" val="154641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97916-B0BC-49B4-8A03-F3CABDF2B6FD}"/>
              </a:ext>
            </a:extLst>
          </p:cNvPr>
          <p:cNvSpPr>
            <a:spLocks noGrp="1"/>
          </p:cNvSpPr>
          <p:nvPr>
            <p:ph type="title"/>
          </p:nvPr>
        </p:nvSpPr>
        <p:spPr/>
        <p:txBody>
          <a:bodyPr/>
          <a:lstStyle/>
          <a:p>
            <a:r>
              <a:rPr lang="en-US" dirty="0"/>
              <a:t>Updated summary!</a:t>
            </a:r>
            <a:endParaRPr lang="en-DE" dirty="0"/>
          </a:p>
        </p:txBody>
      </p:sp>
      <p:sp>
        <p:nvSpPr>
          <p:cNvPr id="3" name="Content Placeholder 2">
            <a:extLst>
              <a:ext uri="{FF2B5EF4-FFF2-40B4-BE49-F238E27FC236}">
                <a16:creationId xmlns:a16="http://schemas.microsoft.com/office/drawing/2014/main" id="{9C4ADD66-F323-4635-9B4C-3774BA6104AA}"/>
              </a:ext>
            </a:extLst>
          </p:cNvPr>
          <p:cNvSpPr>
            <a:spLocks noGrp="1"/>
          </p:cNvSpPr>
          <p:nvPr>
            <p:ph idx="1"/>
          </p:nvPr>
        </p:nvSpPr>
        <p:spPr/>
        <p:txBody>
          <a:bodyPr>
            <a:normAutofit fontScale="85000" lnSpcReduction="20000"/>
          </a:bodyPr>
          <a:lstStyle/>
          <a:p>
            <a:pPr marL="0" indent="0">
              <a:buNone/>
            </a:pPr>
            <a:r>
              <a:rPr lang="en-US" dirty="0"/>
              <a:t>Now we have a complete picture. Some main traits are (you might be getting bored of this repetition by now, but it’s good to hammer it in):</a:t>
            </a:r>
          </a:p>
          <a:p>
            <a:pPr marL="914400" lvl="1" indent="-457200">
              <a:buFont typeface="+mj-lt"/>
              <a:buAutoNum type="arabicPeriod"/>
            </a:pPr>
            <a:r>
              <a:rPr lang="en-US" dirty="0"/>
              <a:t>Mental representations have propositional content (they </a:t>
            </a:r>
            <a:r>
              <a:rPr lang="en-US" i="1" dirty="0"/>
              <a:t>mean </a:t>
            </a:r>
            <a:r>
              <a:rPr lang="en-US" dirty="0"/>
              <a:t>stuff)</a:t>
            </a:r>
          </a:p>
          <a:p>
            <a:pPr marL="914400" lvl="1" indent="-457200">
              <a:buFont typeface="+mj-lt"/>
              <a:buAutoNum type="arabicPeriod"/>
            </a:pPr>
            <a:r>
              <a:rPr lang="en-US" dirty="0"/>
              <a:t>We have relations to mental representations like believe*, desire*, etc.</a:t>
            </a:r>
          </a:p>
          <a:p>
            <a:pPr marL="914400" lvl="1" indent="-457200">
              <a:buFont typeface="+mj-lt"/>
              <a:buAutoNum type="arabicPeriod"/>
            </a:pPr>
            <a:r>
              <a:rPr lang="en-US" dirty="0"/>
              <a:t>Mental representations are structured like a language </a:t>
            </a:r>
            <a:r>
              <a:rPr lang="en-US" b="1" dirty="0"/>
              <a:t>(</a:t>
            </a:r>
            <a:r>
              <a:rPr lang="en-US" b="1" dirty="0" err="1"/>
              <a:t>LoTH</a:t>
            </a:r>
            <a:r>
              <a:rPr lang="en-US" b="1" dirty="0"/>
              <a:t>)</a:t>
            </a:r>
            <a:r>
              <a:rPr lang="en-US" dirty="0"/>
              <a:t>:</a:t>
            </a:r>
          </a:p>
          <a:p>
            <a:pPr marL="1371600" lvl="2" indent="-457200">
              <a:buFont typeface="+mj-lt"/>
              <a:buAutoNum type="arabicPeriod"/>
            </a:pPr>
            <a:r>
              <a:rPr lang="en-US" dirty="0"/>
              <a:t>Mental representations can be simple or complex</a:t>
            </a:r>
          </a:p>
          <a:p>
            <a:pPr marL="1371600" lvl="2" indent="-457200">
              <a:buFont typeface="+mj-lt"/>
              <a:buAutoNum type="arabicPeriod"/>
            </a:pPr>
            <a:r>
              <a:rPr lang="en-US" dirty="0"/>
              <a:t>Complex ones consist of simple ones + some way of combining them</a:t>
            </a:r>
          </a:p>
          <a:p>
            <a:pPr marL="1371600" lvl="2" indent="-457200">
              <a:buFont typeface="+mj-lt"/>
              <a:buAutoNum type="arabicPeriod"/>
            </a:pPr>
            <a:r>
              <a:rPr lang="en-US" dirty="0"/>
              <a:t>The meaning of complex mental </a:t>
            </a:r>
            <a:r>
              <a:rPr lang="en-US" dirty="0" err="1"/>
              <a:t>reprs</a:t>
            </a:r>
            <a:r>
              <a:rPr lang="en-US" dirty="0"/>
              <a:t> is a function of the meaning of their parts and the way their parts are combined </a:t>
            </a:r>
            <a:r>
              <a:rPr lang="en-US" b="1" dirty="0"/>
              <a:t>(compositionality)</a:t>
            </a:r>
          </a:p>
          <a:p>
            <a:pPr marL="914400" lvl="1" indent="-457200">
              <a:buFont typeface="+mj-lt"/>
              <a:buAutoNum type="arabicPeriod"/>
            </a:pPr>
            <a:r>
              <a:rPr lang="en-US" dirty="0"/>
              <a:t>Some mental activities consist of computations over mental representations </a:t>
            </a:r>
            <a:r>
              <a:rPr lang="en-US" b="1" dirty="0"/>
              <a:t>(computational theory of mind)</a:t>
            </a:r>
            <a:endParaRPr lang="en-US" dirty="0"/>
          </a:p>
          <a:p>
            <a:pPr marL="0" indent="0">
              <a:buNone/>
            </a:pPr>
            <a:r>
              <a:rPr lang="en-US" dirty="0"/>
              <a:t>Up to now, we didn’t really see </a:t>
            </a:r>
            <a:r>
              <a:rPr lang="en-US" i="1" dirty="0"/>
              <a:t>arguments</a:t>
            </a:r>
            <a:r>
              <a:rPr lang="en-US" dirty="0"/>
              <a:t> in </a:t>
            </a:r>
            <a:r>
              <a:rPr lang="en-US" dirty="0" err="1"/>
              <a:t>favour</a:t>
            </a:r>
            <a:r>
              <a:rPr lang="en-US" dirty="0"/>
              <a:t> of the </a:t>
            </a:r>
            <a:r>
              <a:rPr lang="en-US" dirty="0" err="1"/>
              <a:t>LoTH</a:t>
            </a:r>
            <a:r>
              <a:rPr lang="en-US" dirty="0"/>
              <a:t>. Just presenting a picture isn’t convincing!</a:t>
            </a:r>
          </a:p>
          <a:p>
            <a:pPr marL="0" indent="0">
              <a:buNone/>
            </a:pPr>
            <a:r>
              <a:rPr lang="en-US" dirty="0"/>
              <a:t>The rest of today we’ll see why we should believe that human thinking actually happens in an </a:t>
            </a:r>
            <a:r>
              <a:rPr lang="en-US" dirty="0" err="1"/>
              <a:t>LoT</a:t>
            </a:r>
            <a:r>
              <a:rPr lang="en-US" dirty="0"/>
              <a:t>.</a:t>
            </a:r>
            <a:endParaRPr lang="en-DE" dirty="0"/>
          </a:p>
        </p:txBody>
      </p:sp>
    </p:spTree>
    <p:extLst>
      <p:ext uri="{BB962C8B-B14F-4D97-AF65-F5344CB8AC3E}">
        <p14:creationId xmlns:p14="http://schemas.microsoft.com/office/powerpoint/2010/main" val="4233177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E6839-0D74-499F-A3F6-28B2AAA757C2}"/>
              </a:ext>
            </a:extLst>
          </p:cNvPr>
          <p:cNvSpPr>
            <a:spLocks noGrp="1"/>
          </p:cNvSpPr>
          <p:nvPr>
            <p:ph type="title"/>
          </p:nvPr>
        </p:nvSpPr>
        <p:spPr/>
        <p:txBody>
          <a:bodyPr/>
          <a:lstStyle/>
          <a:p>
            <a:r>
              <a:rPr lang="en-US" dirty="0"/>
              <a:t>The big argument in the </a:t>
            </a:r>
            <a:r>
              <a:rPr lang="en-US" dirty="0" err="1"/>
              <a:t>LoT</a:t>
            </a:r>
            <a:r>
              <a:rPr lang="en-US" dirty="0"/>
              <a:t> (p.27)</a:t>
            </a:r>
            <a:endParaRPr lang="en-DE" dirty="0"/>
          </a:p>
        </p:txBody>
      </p:sp>
      <p:sp>
        <p:nvSpPr>
          <p:cNvPr id="3" name="Content Placeholder 2">
            <a:extLst>
              <a:ext uri="{FF2B5EF4-FFF2-40B4-BE49-F238E27FC236}">
                <a16:creationId xmlns:a16="http://schemas.microsoft.com/office/drawing/2014/main" id="{C03A102A-2A27-4482-86A5-8803535C59ED}"/>
              </a:ext>
            </a:extLst>
          </p:cNvPr>
          <p:cNvSpPr>
            <a:spLocks noGrp="1"/>
          </p:cNvSpPr>
          <p:nvPr>
            <p:ph idx="1"/>
          </p:nvPr>
        </p:nvSpPr>
        <p:spPr>
          <a:xfrm>
            <a:off x="310845" y="1738691"/>
            <a:ext cx="9055707" cy="4797727"/>
          </a:xfrm>
        </p:spPr>
        <p:txBody>
          <a:bodyPr>
            <a:normAutofit lnSpcReduction="10000"/>
          </a:bodyPr>
          <a:lstStyle/>
          <a:p>
            <a:pPr marL="457200" indent="-457200">
              <a:buFont typeface="+mj-lt"/>
              <a:buAutoNum type="arabicPeriod"/>
            </a:pPr>
            <a:r>
              <a:rPr lang="en-US" sz="2000" dirty="0"/>
              <a:t>The only psychological models of cognitive processes that seem even remotely plausible represent such processes as computation.</a:t>
            </a:r>
          </a:p>
          <a:p>
            <a:pPr marL="457200" indent="-457200">
              <a:buFont typeface="+mj-lt"/>
              <a:buAutoNum type="arabicPeriod"/>
            </a:pPr>
            <a:r>
              <a:rPr lang="en-US" sz="2000" dirty="0"/>
              <a:t>Computation presupposes a medium of computation: a representational system. </a:t>
            </a:r>
          </a:p>
          <a:p>
            <a:pPr marL="457200" indent="-457200">
              <a:buFont typeface="+mj-lt"/>
              <a:buAutoNum type="arabicPeriod"/>
            </a:pPr>
            <a:r>
              <a:rPr lang="en-US" sz="2000" dirty="0"/>
              <a:t>Remotely plausible theories are better than no theories at all.</a:t>
            </a:r>
          </a:p>
          <a:p>
            <a:pPr marL="457200" indent="-457200">
              <a:buFont typeface="+mj-lt"/>
              <a:buAutoNum type="arabicPeriod"/>
            </a:pPr>
            <a:r>
              <a:rPr lang="en-US" sz="2000" dirty="0"/>
              <a:t>We are thus provisionally committed to attributing a representational system to organisms. ‘Provisionally committed’ means: committed insofar as we attribute cognitive processes to organisms and insofar as we take seriously such theories of these processes as are currently available.</a:t>
            </a:r>
          </a:p>
          <a:p>
            <a:pPr marL="457200" indent="-457200">
              <a:buFont typeface="+mj-lt"/>
              <a:buAutoNum type="arabicPeriod"/>
            </a:pPr>
            <a:r>
              <a:rPr lang="en-US" sz="2000" dirty="0"/>
              <a:t>It is a reasonable research </a:t>
            </a:r>
            <a:r>
              <a:rPr lang="en-US" sz="2000" i="1" dirty="0"/>
              <a:t>goal</a:t>
            </a:r>
            <a:r>
              <a:rPr lang="en-US" sz="2000" dirty="0"/>
              <a:t> to try to characterize the representational system to which we thus find ourselves provisionally committed.</a:t>
            </a:r>
          </a:p>
          <a:p>
            <a:pPr marL="457200" indent="-457200">
              <a:buFont typeface="+mj-lt"/>
              <a:buAutoNum type="arabicPeriod"/>
            </a:pPr>
            <a:r>
              <a:rPr lang="en-US" sz="2000" dirty="0"/>
              <a:t>It is a reasonable research </a:t>
            </a:r>
            <a:r>
              <a:rPr lang="en-US" sz="2000" i="1" dirty="0"/>
              <a:t>strategy</a:t>
            </a:r>
            <a:r>
              <a:rPr lang="en-US" sz="2000" dirty="0"/>
              <a:t> to try to infer this characterization from the details of such psychological theories as seem likely to prove true.</a:t>
            </a:r>
          </a:p>
          <a:p>
            <a:pPr marL="457200" indent="-457200">
              <a:buFont typeface="+mj-lt"/>
              <a:buAutoNum type="arabicPeriod"/>
            </a:pPr>
            <a:r>
              <a:rPr lang="en-US" sz="2000" dirty="0"/>
              <a:t>This strategy may actually work: It is possible to exhibit specimen inferences along the lines of item 6 which, if not precisely apodictic, have at least an air of prima facie plausibility.</a:t>
            </a:r>
            <a:endParaRPr lang="en-DE" sz="2000" dirty="0"/>
          </a:p>
        </p:txBody>
      </p:sp>
      <p:sp>
        <p:nvSpPr>
          <p:cNvPr id="4" name="Content Placeholder 2">
            <a:extLst>
              <a:ext uri="{FF2B5EF4-FFF2-40B4-BE49-F238E27FC236}">
                <a16:creationId xmlns:a16="http://schemas.microsoft.com/office/drawing/2014/main" id="{F8466954-3E61-4009-B164-0C884655F4B5}"/>
              </a:ext>
            </a:extLst>
          </p:cNvPr>
          <p:cNvSpPr txBox="1">
            <a:spLocks/>
          </p:cNvSpPr>
          <p:nvPr/>
        </p:nvSpPr>
        <p:spPr>
          <a:xfrm>
            <a:off x="9916885" y="1738691"/>
            <a:ext cx="2081592" cy="46645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None/>
            </a:pPr>
            <a:r>
              <a:rPr lang="en-US" sz="2000" dirty="0"/>
              <a:t>Today’s topic!</a:t>
            </a:r>
          </a:p>
          <a:p>
            <a:pPr marL="0" indent="0">
              <a:buNone/>
            </a:pPr>
            <a:endParaRPr lang="en-US" sz="2000" dirty="0"/>
          </a:p>
          <a:p>
            <a:pPr marL="0" indent="0">
              <a:buNone/>
            </a:pPr>
            <a:r>
              <a:rPr lang="en-US" sz="2000" dirty="0"/>
              <a:t>Self evident!</a:t>
            </a:r>
          </a:p>
          <a:p>
            <a:pPr marL="0" indent="0">
              <a:buNone/>
            </a:pPr>
            <a:endParaRPr lang="en-US" sz="2000" dirty="0"/>
          </a:p>
          <a:p>
            <a:pPr marL="0" indent="0">
              <a:buNone/>
            </a:pPr>
            <a:r>
              <a:rPr lang="en-US" sz="2000" dirty="0"/>
              <a:t>Follows from 1-3</a:t>
            </a:r>
          </a:p>
          <a:p>
            <a:pPr marL="0" indent="0">
              <a:buNone/>
            </a:pPr>
            <a:endParaRPr lang="en-US" sz="2000" dirty="0"/>
          </a:p>
          <a:p>
            <a:pPr marL="0" indent="0">
              <a:buNone/>
            </a:pPr>
            <a:endParaRPr lang="en-US" sz="2000" dirty="0"/>
          </a:p>
          <a:p>
            <a:pPr marL="0" indent="0">
              <a:buNone/>
            </a:pPr>
            <a:r>
              <a:rPr lang="en-US" sz="2000" dirty="0"/>
              <a:t>To justify in practice</a:t>
            </a:r>
          </a:p>
        </p:txBody>
      </p:sp>
      <p:cxnSp>
        <p:nvCxnSpPr>
          <p:cNvPr id="6" name="Straight Arrow Connector 5">
            <a:extLst>
              <a:ext uri="{FF2B5EF4-FFF2-40B4-BE49-F238E27FC236}">
                <a16:creationId xmlns:a16="http://schemas.microsoft.com/office/drawing/2014/main" id="{70D05745-38CF-409C-B371-33FB2A69458E}"/>
              </a:ext>
            </a:extLst>
          </p:cNvPr>
          <p:cNvCxnSpPr>
            <a:cxnSpLocks/>
          </p:cNvCxnSpPr>
          <p:nvPr/>
        </p:nvCxnSpPr>
        <p:spPr>
          <a:xfrm>
            <a:off x="7745790" y="3101219"/>
            <a:ext cx="20707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D2A44DDB-6E1F-413A-BD66-5016964E0987}"/>
              </a:ext>
            </a:extLst>
          </p:cNvPr>
          <p:cNvCxnSpPr>
            <a:cxnSpLocks/>
          </p:cNvCxnSpPr>
          <p:nvPr/>
        </p:nvCxnSpPr>
        <p:spPr>
          <a:xfrm>
            <a:off x="9250438" y="3909181"/>
            <a:ext cx="6229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ight Brace 8">
            <a:extLst>
              <a:ext uri="{FF2B5EF4-FFF2-40B4-BE49-F238E27FC236}">
                <a16:creationId xmlns:a16="http://schemas.microsoft.com/office/drawing/2014/main" id="{271DA404-E078-4DF6-A3D9-7781492B89E0}"/>
              </a:ext>
            </a:extLst>
          </p:cNvPr>
          <p:cNvSpPr/>
          <p:nvPr/>
        </p:nvSpPr>
        <p:spPr>
          <a:xfrm>
            <a:off x="9350828" y="4480076"/>
            <a:ext cx="280609" cy="183847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cxnSp>
        <p:nvCxnSpPr>
          <p:cNvPr id="11" name="Straight Arrow Connector 10">
            <a:extLst>
              <a:ext uri="{FF2B5EF4-FFF2-40B4-BE49-F238E27FC236}">
                <a16:creationId xmlns:a16="http://schemas.microsoft.com/office/drawing/2014/main" id="{1FD19D53-9B5B-4F96-8820-D8A1ECE344EF}"/>
              </a:ext>
            </a:extLst>
          </p:cNvPr>
          <p:cNvCxnSpPr>
            <a:cxnSpLocks/>
          </p:cNvCxnSpPr>
          <p:nvPr/>
        </p:nvCxnSpPr>
        <p:spPr>
          <a:xfrm flipV="1">
            <a:off x="9597571" y="5389638"/>
            <a:ext cx="291496" cy="96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ight Brace 11">
            <a:extLst>
              <a:ext uri="{FF2B5EF4-FFF2-40B4-BE49-F238E27FC236}">
                <a16:creationId xmlns:a16="http://schemas.microsoft.com/office/drawing/2014/main" id="{5B809F12-3C8B-4E44-9791-38FDF42F4059}"/>
              </a:ext>
            </a:extLst>
          </p:cNvPr>
          <p:cNvSpPr/>
          <p:nvPr/>
        </p:nvSpPr>
        <p:spPr>
          <a:xfrm>
            <a:off x="9316962" y="1780420"/>
            <a:ext cx="280609" cy="104019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cxnSp>
        <p:nvCxnSpPr>
          <p:cNvPr id="13" name="Straight Arrow Connector 12">
            <a:extLst>
              <a:ext uri="{FF2B5EF4-FFF2-40B4-BE49-F238E27FC236}">
                <a16:creationId xmlns:a16="http://schemas.microsoft.com/office/drawing/2014/main" id="{BD89119A-E538-4604-BDBA-1AACBF63CFCA}"/>
              </a:ext>
            </a:extLst>
          </p:cNvPr>
          <p:cNvCxnSpPr>
            <a:cxnSpLocks/>
          </p:cNvCxnSpPr>
          <p:nvPr/>
        </p:nvCxnSpPr>
        <p:spPr>
          <a:xfrm flipV="1">
            <a:off x="9581846" y="2288420"/>
            <a:ext cx="291496" cy="96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1144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 end="1"/>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8C30-0A4F-4624-9E7E-5CB8356BAE82}"/>
              </a:ext>
            </a:extLst>
          </p:cNvPr>
          <p:cNvSpPr>
            <a:spLocks noGrp="1"/>
          </p:cNvSpPr>
          <p:nvPr>
            <p:ph type="title"/>
          </p:nvPr>
        </p:nvSpPr>
        <p:spPr/>
        <p:txBody>
          <a:bodyPr/>
          <a:lstStyle/>
          <a:p>
            <a:r>
              <a:rPr lang="en-US" dirty="0"/>
              <a:t>The big argument</a:t>
            </a:r>
            <a:endParaRPr lang="en-DE" dirty="0"/>
          </a:p>
        </p:txBody>
      </p:sp>
      <p:sp>
        <p:nvSpPr>
          <p:cNvPr id="3" name="Content Placeholder 2">
            <a:extLst>
              <a:ext uri="{FF2B5EF4-FFF2-40B4-BE49-F238E27FC236}">
                <a16:creationId xmlns:a16="http://schemas.microsoft.com/office/drawing/2014/main" id="{23C484B9-B813-40CF-84AF-B7A1CCE608C4}"/>
              </a:ext>
            </a:extLst>
          </p:cNvPr>
          <p:cNvSpPr>
            <a:spLocks noGrp="1"/>
          </p:cNvSpPr>
          <p:nvPr>
            <p:ph idx="1"/>
          </p:nvPr>
        </p:nvSpPr>
        <p:spPr/>
        <p:txBody>
          <a:bodyPr anchor="ctr">
            <a:normAutofit lnSpcReduction="10000"/>
          </a:bodyPr>
          <a:lstStyle/>
          <a:p>
            <a:r>
              <a:rPr lang="en-US" dirty="0"/>
              <a:t>It doesn’t matter whether it is completely clear what Fodor’s grand plan is.</a:t>
            </a:r>
          </a:p>
          <a:p>
            <a:r>
              <a:rPr lang="en-US" dirty="0"/>
              <a:t>There’s a couple general things to notice though.</a:t>
            </a:r>
          </a:p>
          <a:p>
            <a:r>
              <a:rPr lang="en-US" dirty="0"/>
              <a:t>First, the crucial move in the argument is the following: the </a:t>
            </a:r>
            <a:r>
              <a:rPr lang="en-US" i="1" dirty="0"/>
              <a:t>only</a:t>
            </a:r>
            <a:r>
              <a:rPr lang="en-US" dirty="0"/>
              <a:t> plausible way to make sense of our cognitive theories is to assume that there is an </a:t>
            </a:r>
            <a:r>
              <a:rPr lang="en-US" dirty="0" err="1"/>
              <a:t>LoT</a:t>
            </a:r>
            <a:r>
              <a:rPr lang="en-US" dirty="0"/>
              <a:t>. If we take our cognitive theories seriously, we must the </a:t>
            </a:r>
            <a:r>
              <a:rPr lang="en-US" dirty="0" err="1"/>
              <a:t>LoT</a:t>
            </a:r>
            <a:r>
              <a:rPr lang="en-US" dirty="0"/>
              <a:t> seriously.</a:t>
            </a:r>
          </a:p>
          <a:p>
            <a:r>
              <a:rPr lang="en-US" dirty="0"/>
              <a:t>Second, this argument is not purely philosophical. It depends on empirical (although quite general) fact about cognitive systems.</a:t>
            </a:r>
          </a:p>
          <a:p>
            <a:r>
              <a:rPr lang="en-US" dirty="0"/>
              <a:t>In particular, in chapter 1 Fodor argues that the </a:t>
            </a:r>
            <a:r>
              <a:rPr lang="en-US" dirty="0" err="1"/>
              <a:t>LoT</a:t>
            </a:r>
            <a:r>
              <a:rPr lang="en-US" dirty="0"/>
              <a:t> is the only option to make sense of three cognitive domains: </a:t>
            </a:r>
          </a:p>
          <a:p>
            <a:pPr lvl="1"/>
            <a:r>
              <a:rPr lang="en-US" dirty="0"/>
              <a:t>Action (</a:t>
            </a:r>
            <a:r>
              <a:rPr lang="en-US" i="1" dirty="0"/>
              <a:t>theory of choice</a:t>
            </a:r>
            <a:r>
              <a:rPr lang="en-US" dirty="0"/>
              <a:t>)</a:t>
            </a:r>
          </a:p>
          <a:p>
            <a:pPr lvl="1"/>
            <a:r>
              <a:rPr lang="en-US" dirty="0"/>
              <a:t>Learning (especially concept learning)</a:t>
            </a:r>
          </a:p>
          <a:p>
            <a:pPr lvl="1"/>
            <a:r>
              <a:rPr lang="en-US" dirty="0"/>
              <a:t>Perception</a:t>
            </a:r>
            <a:endParaRPr lang="en-DE" dirty="0"/>
          </a:p>
        </p:txBody>
      </p:sp>
    </p:spTree>
    <p:extLst>
      <p:ext uri="{BB962C8B-B14F-4D97-AF65-F5344CB8AC3E}">
        <p14:creationId xmlns:p14="http://schemas.microsoft.com/office/powerpoint/2010/main" val="199381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8C30-0A4F-4624-9E7E-5CB8356BAE82}"/>
              </a:ext>
            </a:extLst>
          </p:cNvPr>
          <p:cNvSpPr>
            <a:spLocks noGrp="1"/>
          </p:cNvSpPr>
          <p:nvPr>
            <p:ph type="title"/>
          </p:nvPr>
        </p:nvSpPr>
        <p:spPr/>
        <p:txBody>
          <a:bodyPr/>
          <a:lstStyle/>
          <a:p>
            <a:r>
              <a:rPr lang="en-US" dirty="0"/>
              <a:t>Action</a:t>
            </a:r>
            <a:endParaRPr lang="en-DE" dirty="0"/>
          </a:p>
        </p:txBody>
      </p:sp>
      <p:sp>
        <p:nvSpPr>
          <p:cNvPr id="3" name="Content Placeholder 2">
            <a:extLst>
              <a:ext uri="{FF2B5EF4-FFF2-40B4-BE49-F238E27FC236}">
                <a16:creationId xmlns:a16="http://schemas.microsoft.com/office/drawing/2014/main" id="{23C484B9-B813-40CF-84AF-B7A1CCE608C4}"/>
              </a:ext>
            </a:extLst>
          </p:cNvPr>
          <p:cNvSpPr>
            <a:spLocks noGrp="1"/>
          </p:cNvSpPr>
          <p:nvPr>
            <p:ph idx="1"/>
          </p:nvPr>
        </p:nvSpPr>
        <p:spPr>
          <a:xfrm>
            <a:off x="838199" y="1825625"/>
            <a:ext cx="10702871" cy="4351338"/>
          </a:xfrm>
        </p:spPr>
        <p:txBody>
          <a:bodyPr anchor="ctr">
            <a:normAutofit fontScale="77500" lnSpcReduction="20000"/>
          </a:bodyPr>
          <a:lstStyle/>
          <a:p>
            <a:pPr marL="0" indent="0">
              <a:buNone/>
            </a:pPr>
            <a:r>
              <a:rPr lang="en-US" dirty="0"/>
              <a:t>Fodor’s own phrasing (p.28):</a:t>
            </a:r>
          </a:p>
          <a:p>
            <a:pPr marL="457200" indent="-457200">
              <a:buFont typeface="+mj-lt"/>
              <a:buAutoNum type="arabicPeriod"/>
            </a:pPr>
            <a:r>
              <a:rPr lang="en-US" dirty="0"/>
              <a:t>The agent finds themselves in a certain situation (S).</a:t>
            </a:r>
          </a:p>
          <a:p>
            <a:pPr marL="457200" indent="-457200">
              <a:buFont typeface="+mj-lt"/>
              <a:buAutoNum type="arabicPeriod"/>
            </a:pPr>
            <a:r>
              <a:rPr lang="en-US" dirty="0"/>
              <a:t>The agent believes that a certain set of </a:t>
            </a:r>
            <a:r>
              <a:rPr lang="en-US" dirty="0" err="1"/>
              <a:t>behavioural</a:t>
            </a:r>
            <a:r>
              <a:rPr lang="en-US" dirty="0"/>
              <a:t> options (B1, B2, …, Bn) are available to them in S; </a:t>
            </a:r>
          </a:p>
          <a:p>
            <a:pPr lvl="1"/>
            <a:r>
              <a:rPr lang="en-US" dirty="0"/>
              <a:t>i.e., given S, B1 through Bn are the things that the agent believes that they can do.</a:t>
            </a:r>
          </a:p>
          <a:p>
            <a:pPr marL="457200" indent="-457200">
              <a:buFont typeface="+mj-lt"/>
              <a:buAutoNum type="arabicPeriod"/>
            </a:pPr>
            <a:r>
              <a:rPr lang="en-US" dirty="0"/>
              <a:t>The probable consequence of performing each of B1 through Bn are predicted </a:t>
            </a:r>
          </a:p>
          <a:p>
            <a:pPr lvl="1"/>
            <a:r>
              <a:rPr lang="en-US" dirty="0"/>
              <a:t>i.e., the agent computes a set of hypotheticals of roughly the form if Bi is performed in S, then, with a certain probability, Ci. </a:t>
            </a:r>
          </a:p>
          <a:p>
            <a:pPr lvl="1"/>
            <a:r>
              <a:rPr lang="en-US" dirty="0"/>
              <a:t>Which such course, depend on what the organism knows or believes about situations like S. </a:t>
            </a:r>
          </a:p>
          <a:p>
            <a:pPr lvl="1"/>
            <a:r>
              <a:rPr lang="en-US" dirty="0"/>
              <a:t>(It will also depend upon other variables which are, from the point of view of the present model, merely noisy: time pressure, the amount of computation space available to the organism, etc.)</a:t>
            </a:r>
          </a:p>
          <a:p>
            <a:pPr marL="457200" indent="-457200">
              <a:buFont typeface="+mj-lt"/>
              <a:buAutoNum type="arabicPeriod"/>
            </a:pPr>
            <a:r>
              <a:rPr lang="en-US" dirty="0"/>
              <a:t>A preference ordering is assigned to the consequences.</a:t>
            </a:r>
          </a:p>
          <a:p>
            <a:pPr marL="457200" indent="-457200">
              <a:buFont typeface="+mj-lt"/>
              <a:buAutoNum type="arabicPeriod"/>
            </a:pPr>
            <a:r>
              <a:rPr lang="en-US" dirty="0"/>
              <a:t>The organism’s choice of </a:t>
            </a:r>
            <a:r>
              <a:rPr lang="en-US" dirty="0" err="1"/>
              <a:t>behaviour</a:t>
            </a:r>
            <a:r>
              <a:rPr lang="en-US" dirty="0"/>
              <a:t> is determined as a function of the preferences and the probabilities assigned.</a:t>
            </a:r>
            <a:endParaRPr lang="en-DE" dirty="0"/>
          </a:p>
        </p:txBody>
      </p:sp>
    </p:spTree>
    <p:extLst>
      <p:ext uri="{BB962C8B-B14F-4D97-AF65-F5344CB8AC3E}">
        <p14:creationId xmlns:p14="http://schemas.microsoft.com/office/powerpoint/2010/main" val="257379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2755</Words>
  <Application>Microsoft Office PowerPoint</Application>
  <PresentationFormat>Widescreen</PresentationFormat>
  <Paragraphs>202</Paragraphs>
  <Slides>23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Georgia</vt:lpstr>
      <vt:lpstr>Office Theme</vt:lpstr>
      <vt:lpstr>Motivating the LoTH</vt:lpstr>
      <vt:lpstr>Jerry Fodor (1935-2017)</vt:lpstr>
      <vt:lpstr>Summary from last week</vt:lpstr>
      <vt:lpstr>Computation</vt:lpstr>
      <vt:lpstr>What does it mean to compute?</vt:lpstr>
      <vt:lpstr>Updated summary!</vt:lpstr>
      <vt:lpstr>The big argument in the LoT (p.27)</vt:lpstr>
      <vt:lpstr>The big argument</vt:lpstr>
      <vt:lpstr>Action</vt:lpstr>
      <vt:lpstr>Action</vt:lpstr>
      <vt:lpstr>Action</vt:lpstr>
      <vt:lpstr>Concept learning – Argument I</vt:lpstr>
      <vt:lpstr>Concept learning – Argument II</vt:lpstr>
      <vt:lpstr>Concept learning – Argument II</vt:lpstr>
      <vt:lpstr>Concept learning</vt:lpstr>
      <vt:lpstr>Perception</vt:lpstr>
      <vt:lpstr>Other arguments</vt:lpstr>
      <vt:lpstr>Cognitive science practice</vt:lpstr>
      <vt:lpstr>Productivity of thought</vt:lpstr>
      <vt:lpstr>Systematicity</vt:lpstr>
      <vt:lpstr>Summary</vt:lpstr>
      <vt:lpstr>Next week</vt:lpstr>
      <vt:lpstr>Questions for 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Fausto Carcassi</dc:creator>
  <cp:lastModifiedBy>carcassi fausto</cp:lastModifiedBy>
  <cp:revision>338</cp:revision>
  <dcterms:created xsi:type="dcterms:W3CDTF">2022-03-28T11:58:41Z</dcterms:created>
  <dcterms:modified xsi:type="dcterms:W3CDTF">2022-04-25T09:29:57Z</dcterms:modified>
</cp:coreProperties>
</file>