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60" r:id="rId4"/>
    <p:sldId id="265" r:id="rId5"/>
    <p:sldId id="261" r:id="rId6"/>
    <p:sldId id="262" r:id="rId7"/>
    <p:sldId id="269" r:id="rId8"/>
    <p:sldId id="267" r:id="rId9"/>
    <p:sldId id="263" r:id="rId10"/>
    <p:sldId id="257" r:id="rId11"/>
    <p:sldId id="258" r:id="rId12"/>
    <p:sldId id="25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9" r:id="rId21"/>
    <p:sldId id="283" r:id="rId22"/>
    <p:sldId id="280" r:id="rId23"/>
    <p:sldId id="268" r:id="rId24"/>
    <p:sldId id="284" r:id="rId25"/>
    <p:sldId id="282" r:id="rId26"/>
    <p:sldId id="277" r:id="rId27"/>
    <p:sldId id="281" r:id="rId28"/>
    <p:sldId id="266" r:id="rId29"/>
    <p:sldId id="278" r:id="rId30"/>
    <p:sldId id="286" r:id="rId31"/>
    <p:sldId id="285" r:id="rId3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entries/language-though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entries/language-though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jc5h-czor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logicalgrammar.github.io/pLoT_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Welcome everyone!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dirty="0"/>
              <a:t>What: </a:t>
            </a: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F172-55D6-4F4E-A68B-028620CD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7FB7-D968-427B-85D1-20BC520A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4221" cy="470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Robert Feldman </a:t>
            </a:r>
            <a:r>
              <a:rPr lang="en-US" sz="2400" dirty="0">
                <a:sym typeface="Wingdings" panose="05000000000000000000" pitchFamily="2" charset="2"/>
              </a:rPr>
              <a:t> Dr Feldman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Ruth </a:t>
            </a:r>
            <a:r>
              <a:rPr lang="en-US" sz="2400" dirty="0" err="1">
                <a:sym typeface="Wingdings" panose="05000000000000000000" pitchFamily="2" charset="2"/>
              </a:rPr>
              <a:t>Millican</a:t>
            </a:r>
            <a:r>
              <a:rPr lang="en-US" sz="2400" dirty="0">
                <a:sym typeface="Wingdings" panose="05000000000000000000" pitchFamily="2" charset="2"/>
              </a:rPr>
              <a:t>  Dr Millikan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Joanna Newsom  ??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Dj</a:t>
            </a:r>
            <a:r>
              <a:rPr lang="en-US" sz="2400" dirty="0">
                <a:sym typeface="Wingdings" panose="05000000000000000000" pitchFamily="2" charset="2"/>
              </a:rPr>
              <a:t> Newsom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Is the rule “Dr+ +</a:t>
            </a:r>
            <a:r>
              <a:rPr lang="en-US" sz="2400" i="1" dirty="0">
                <a:sym typeface="Wingdings" panose="05000000000000000000" pitchFamily="2" charset="2"/>
              </a:rPr>
              <a:t>last name” </a:t>
            </a:r>
            <a:r>
              <a:rPr lang="en-US" sz="2400" dirty="0">
                <a:sym typeface="Wingdings" panose="05000000000000000000" pitchFamily="2" charset="2"/>
              </a:rPr>
              <a:t>or “</a:t>
            </a:r>
            <a:r>
              <a:rPr lang="en-US" sz="2400" dirty="0" err="1">
                <a:sym typeface="Wingdings" panose="05000000000000000000" pitchFamily="2" charset="2"/>
              </a:rPr>
              <a:t>D+</a:t>
            </a:r>
            <a:r>
              <a:rPr lang="en-US" sz="2400" i="1" dirty="0" err="1">
                <a:sym typeface="Wingdings" panose="05000000000000000000" pitchFamily="2" charset="2"/>
              </a:rPr>
              <a:t>first</a:t>
            </a:r>
            <a:r>
              <a:rPr lang="en-US" sz="2400" i="1" dirty="0">
                <a:sym typeface="Wingdings" panose="05000000000000000000" pitchFamily="2" charset="2"/>
              </a:rPr>
              <a:t> letter of first name+ + last name</a:t>
            </a:r>
            <a:r>
              <a:rPr lang="en-US" sz="2400" dirty="0">
                <a:sym typeface="Wingdings" panose="05000000000000000000" pitchFamily="2" charset="2"/>
              </a:rPr>
              <a:t>”?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6 @ 2 = 12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 @ 4 = 12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10 @ 2 = ??</a:t>
            </a:r>
          </a:p>
          <a:p>
            <a:r>
              <a:rPr lang="en-US" sz="2400" dirty="0">
                <a:sym typeface="Wingdings" panose="05000000000000000000" pitchFamily="2" charset="2"/>
              </a:rPr>
              <a:t>12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Does @ express multiplication or does it simply say to return 12?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65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D1-E307-4017-8CD5-A695D168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3EB4-FADD-43FB-AEEB-C6810C18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is our paradox: </a:t>
            </a:r>
            <a:r>
              <a:rPr lang="en-US" i="1" dirty="0"/>
              <a:t>no course of action could be determined by a rule, because every course of action can be made out to accord with the rule</a:t>
            </a:r>
            <a:r>
              <a:rPr lang="en-US" dirty="0"/>
              <a:t>. The answer is: if everything can be made out to accord with the rule, then it can also be made out to conflict with it.</a:t>
            </a:r>
          </a:p>
          <a:p>
            <a:pPr marL="0" indent="0" algn="r">
              <a:buNone/>
            </a:pPr>
            <a:r>
              <a:rPr lang="en-US" dirty="0"/>
              <a:t>Ludwig Wittgenstein, Philosophical Investigations, </a:t>
            </a:r>
            <a:r>
              <a:rPr lang="en-GB" dirty="0"/>
              <a:t>§201</a:t>
            </a:r>
            <a:endParaRPr lang="en-US" dirty="0"/>
          </a:p>
          <a:p>
            <a:r>
              <a:rPr lang="en-US" dirty="0"/>
              <a:t>Pretty unclear what this means but it sounds great and it’s something to think about.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Albeit its prosperity, current AI techniques cannot rapidly generalize from a few examples. […] successful AI applications rely on learning from large-scale data. In contrast, humans are capable of learning new tasks rapidly by utilizing what they learned in the past. For example, a child who learned how to add can rapidly transfer his knowledge to learn multiplication given a few examples (e.g., 2 × 3 = 2 + 2 + 2 and 1 × 3 = 1 + 1 + 1). Another example is that given a few photos of a stranger, a child can easily identify the same person from a large number of photos.</a:t>
            </a:r>
          </a:p>
          <a:p>
            <a:pPr marL="0" indent="0" algn="r">
              <a:buNone/>
            </a:pPr>
            <a:r>
              <a:rPr lang="en-US" dirty="0"/>
              <a:t>Wang et al (2020), “Generalizing from a Few Examples: A Survey on Few-Shot Learning”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012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A06-FB0A-47D0-B183-24EEDBF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0F9B-AA61-4FD0-AC87-F7D7FFB5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2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Basically, there’s something deeply puzzling about how we manage to learn rules from just a few examples.</a:t>
            </a:r>
          </a:p>
          <a:p>
            <a:r>
              <a:rPr lang="en-US" dirty="0"/>
              <a:t>And yet, in many cases we agree on what the most plausible rule is.</a:t>
            </a:r>
          </a:p>
          <a:p>
            <a:r>
              <a:rPr lang="en-US" dirty="0"/>
              <a:t>This is a puzzle for cognitive science, involving philosophy, linguistics, psychology, and computer science.</a:t>
            </a:r>
          </a:p>
          <a:p>
            <a:r>
              <a:rPr lang="en-US" dirty="0"/>
              <a:t>In this course, we will analyze in detail one approach to this question, namely the approach of the Language of Thought.</a:t>
            </a:r>
            <a:endParaRPr lang="en-DE" dirty="0"/>
          </a:p>
          <a:p>
            <a:r>
              <a:rPr lang="en-US" dirty="0"/>
              <a:t>But note that by answering the question of how learning works, we will approach some fundamental questions about the nature of the mind, e.g.:</a:t>
            </a:r>
          </a:p>
          <a:p>
            <a:pPr lvl="1"/>
            <a:r>
              <a:rPr lang="en-US" dirty="0"/>
              <a:t>What does it mean to think / reason / learn?</a:t>
            </a:r>
          </a:p>
          <a:p>
            <a:pPr lvl="1"/>
            <a:r>
              <a:rPr lang="en-US" dirty="0"/>
              <a:t>What is a mental representation?</a:t>
            </a:r>
          </a:p>
          <a:p>
            <a:pPr lvl="1"/>
            <a:r>
              <a:rPr lang="en-US" dirty="0"/>
              <a:t>How is learning in humans related to complexity?</a:t>
            </a:r>
          </a:p>
          <a:p>
            <a:r>
              <a:rPr lang="en-US" dirty="0"/>
              <a:t>But our starting point is a much more modest question…</a:t>
            </a:r>
          </a:p>
        </p:txBody>
      </p:sp>
    </p:spTree>
    <p:extLst>
      <p:ext uri="{BB962C8B-B14F-4D97-AF65-F5344CB8AC3E}">
        <p14:creationId xmlns:p14="http://schemas.microsoft.com/office/powerpoint/2010/main" val="227287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attitudes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04239" cy="4628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Starting question. What does it mean to say:</a:t>
            </a:r>
          </a:p>
          <a:p>
            <a:pPr lvl="1"/>
            <a:r>
              <a:rPr lang="en-US" dirty="0"/>
              <a:t>Mary thinks that it will rain tomorrow</a:t>
            </a:r>
          </a:p>
          <a:p>
            <a:r>
              <a:rPr lang="en-US" dirty="0"/>
              <a:t>One possible answer (from </a:t>
            </a:r>
            <a:r>
              <a:rPr lang="en-US" dirty="0">
                <a:hlinkClick r:id="rId2"/>
              </a:rPr>
              <a:t>the SEP entry</a:t>
            </a:r>
            <a:r>
              <a:rPr lang="en-US" dirty="0"/>
              <a:t>):</a:t>
            </a:r>
          </a:p>
          <a:p>
            <a:pPr lvl="1"/>
            <a:r>
              <a:rPr lang="en-US" b="0" i="1" dirty="0">
                <a:solidFill>
                  <a:srgbClr val="1A1A1A"/>
                </a:solidFill>
                <a:effectLst/>
              </a:rPr>
              <a:t>“X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believes that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p” </a:t>
            </a:r>
            <a:r>
              <a:rPr lang="en-US" b="0" dirty="0">
                <a:solidFill>
                  <a:srgbClr val="1A1A1A"/>
                </a:solidFill>
                <a:effectLst/>
              </a:rPr>
              <a:t>is true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if and only if:</a:t>
            </a:r>
          </a:p>
          <a:p>
            <a:pPr lvl="2"/>
            <a:r>
              <a:rPr lang="en-US" b="0" i="0" dirty="0">
                <a:solidFill>
                  <a:srgbClr val="1A1A1A"/>
                </a:solidFill>
                <a:effectLst/>
              </a:rPr>
              <a:t>there is a mental representation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such that</a:t>
            </a:r>
          </a:p>
          <a:p>
            <a:pPr lvl="2"/>
            <a:r>
              <a:rPr lang="en-US" b="0" i="1" dirty="0">
                <a:solidFill>
                  <a:srgbClr val="1A1A1A"/>
                </a:solidFill>
                <a:effectLst/>
              </a:rPr>
              <a:t>X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believes*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</a:t>
            </a:r>
          </a:p>
          <a:p>
            <a:pPr lvl="2"/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means that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p</a:t>
            </a:r>
          </a:p>
          <a:p>
            <a:r>
              <a:rPr lang="en-US" dirty="0"/>
              <a:t>Where :</a:t>
            </a:r>
          </a:p>
          <a:p>
            <a:pPr lvl="1"/>
            <a:r>
              <a:rPr lang="en-US" dirty="0"/>
              <a:t>believes* is some relation between individuals and mental representations that we haven’t defined yet</a:t>
            </a:r>
          </a:p>
          <a:p>
            <a:pPr lvl="1"/>
            <a:r>
              <a:rPr lang="en-US" dirty="0"/>
              <a:t>We still haven’t defined what ‘means’ means</a:t>
            </a:r>
          </a:p>
          <a:p>
            <a:pPr lvl="1"/>
            <a:r>
              <a:rPr lang="en-US" dirty="0"/>
              <a:t>We don’t know what a proposition is</a:t>
            </a:r>
          </a:p>
          <a:p>
            <a:r>
              <a:rPr lang="en-US" dirty="0"/>
              <a:t>This doesn’t feel like much progress, but bear with me!</a:t>
            </a:r>
          </a:p>
          <a:p>
            <a:pPr lvl="1"/>
            <a:endParaRPr lang="en-D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019E3-26D5-4794-9823-B31DBF22ED76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9E8520-FD27-4CB5-A1C1-067F75D364D2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4" name="Smiley Face 3">
                <a:extLst>
                  <a:ext uri="{FF2B5EF4-FFF2-40B4-BE49-F238E27FC236}">
                    <a16:creationId xmlns:a16="http://schemas.microsoft.com/office/drawing/2014/main" id="{E6F5A51C-7DC5-41E5-94D0-8AC08997C26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8AA5A2B-BD53-4C15-8B02-EFCB04D7B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4077C0-A4B3-44B2-B4D7-8C3EBE1C5F63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8AA438-BF05-4E8D-BC76-92F006908BE7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A46545-9DB4-420C-88C1-5DE88023BB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83F18A-6F83-4321-9118-F1FE26F5CE54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351B0-4D0F-4145-8590-9EAFB5D11EA2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953B3E-D893-49F1-97FB-AF6E169A032D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8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attitudes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30030" cy="46283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point here is that this analysis divides the work into more manageable chunks, and we have various options for each chunk.</a:t>
            </a:r>
          </a:p>
          <a:p>
            <a:pPr marL="0" indent="0">
              <a:buNone/>
            </a:pPr>
            <a:r>
              <a:rPr lang="en-US" dirty="0"/>
              <a:t>We need to define:</a:t>
            </a:r>
          </a:p>
          <a:p>
            <a:r>
              <a:rPr lang="en-US" dirty="0"/>
              <a:t>What believes* is</a:t>
            </a:r>
          </a:p>
          <a:p>
            <a:r>
              <a:rPr lang="en-US" dirty="0"/>
              <a:t>What mental representations are</a:t>
            </a:r>
          </a:p>
          <a:p>
            <a:r>
              <a:rPr lang="en-US" dirty="0"/>
              <a:t>What ‘means’ means</a:t>
            </a:r>
          </a:p>
          <a:p>
            <a:r>
              <a:rPr lang="en-US" dirty="0"/>
              <a:t>What propositions are</a:t>
            </a:r>
          </a:p>
          <a:p>
            <a:pPr marL="0" indent="0">
              <a:buNone/>
            </a:pPr>
            <a:r>
              <a:rPr lang="en-US" dirty="0"/>
              <a:t>Answering these questions will motivate the approach we’ll take in the course.</a:t>
            </a:r>
          </a:p>
          <a:p>
            <a:pPr lvl="1"/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AADF4-C7C5-4089-B243-E604D4B1D062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6C0E2A-F2B2-40BC-AE90-FDA33ADE4E07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CE8745C8-FCE2-476B-A86F-7508AC9EE644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3D1FCD-4929-4886-BFDA-DAC6E188C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61206A-FA9A-4EEF-A5C6-1664280F4829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CAB193-E49B-436C-ADB6-BA2A7E77AB0F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2943587-D0AF-456E-9F32-70D435C4F1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FB4980-EB73-476D-A56A-762EA38D4BBF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7AC79-36DD-4DBA-A9A0-61E9102C6181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1C46B-E1D3-4904-A31C-7316104D5E1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81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believes*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62"/>
            <a:ext cx="7684209" cy="493001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The most popular account of believes* is the </a:t>
            </a:r>
            <a:r>
              <a:rPr lang="en-US" i="1" dirty="0"/>
              <a:t>functionalist</a:t>
            </a:r>
            <a:r>
              <a:rPr lang="en-US" dirty="0"/>
              <a:t> one (e.g.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Fodor, 1987)</a:t>
            </a:r>
            <a:r>
              <a:rPr lang="en-US" dirty="0"/>
              <a:t>.</a:t>
            </a:r>
          </a:p>
          <a:p>
            <a:r>
              <a:rPr lang="en-US" dirty="0"/>
              <a:t>Functionalism is currently the most popular approach among philosophers.</a:t>
            </a:r>
          </a:p>
          <a:p>
            <a:r>
              <a:rPr lang="en-US" dirty="0"/>
              <a:t>SEP: </a:t>
            </a:r>
            <a:r>
              <a:rPr lang="en-US" sz="2100" dirty="0"/>
              <a:t>“</a:t>
            </a:r>
            <a:r>
              <a:rPr lang="en-US" sz="2100" b="0" i="0" dirty="0">
                <a:solidFill>
                  <a:srgbClr val="1A1A1A"/>
                </a:solidFill>
                <a:effectLst/>
              </a:rPr>
              <a:t>Functionalism in the philosophy of mind is the doctrine that what makes something a mental state of a particular type does not depend on its internal constitution, but rather on the way it functions, or the role it plays, in the system of which it is a part”</a:t>
            </a:r>
            <a:endParaRPr lang="en-US" sz="2100" dirty="0"/>
          </a:p>
          <a:p>
            <a:r>
              <a:rPr lang="en-US" dirty="0"/>
              <a:t>In this account, believes* is characterized by a certain </a:t>
            </a:r>
            <a:r>
              <a:rPr lang="en-US" i="1" dirty="0"/>
              <a:t>function</a:t>
            </a:r>
            <a:r>
              <a:rPr lang="en-US" dirty="0"/>
              <a:t> it plays in mental activity.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believes* + certain desires produce certain actions</a:t>
            </a:r>
          </a:p>
          <a:p>
            <a:pPr lvl="1"/>
            <a:r>
              <a:rPr lang="en-US" dirty="0"/>
              <a:t>believes* play some role in inferences</a:t>
            </a:r>
          </a:p>
          <a:p>
            <a:r>
              <a:rPr lang="en-US" dirty="0"/>
              <a:t>Questions for you: </a:t>
            </a:r>
          </a:p>
          <a:p>
            <a:pPr lvl="1"/>
            <a:r>
              <a:rPr lang="en-US" dirty="0"/>
              <a:t>What are specific examples of this role in action? E.g., in ‘Mary believes that it will rain tomorrow’.</a:t>
            </a:r>
          </a:p>
          <a:p>
            <a:pPr lvl="1"/>
            <a:r>
              <a:rPr lang="en-US" dirty="0"/>
              <a:t>What else could we include in the functional role of believes*?</a:t>
            </a:r>
          </a:p>
          <a:p>
            <a:r>
              <a:rPr lang="en-US" dirty="0"/>
              <a:t>The same analysis can be applied to desires*, fears*, and any other relation we hold to mental representations.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87BF01-F4FF-4D4C-93BE-28F86CABAD79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BF8A20-F2F7-4C4D-8954-48687376ABB3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B53707A6-312B-4F78-9253-F8A02F58F757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CB2379-115E-4335-BD35-76837B2075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E8AF0D-ED19-4F43-B991-7496BFB3C456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79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believes*</a:t>
                </a:r>
                <a:endParaRPr lang="en-DE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EC695E-B8A6-4139-B2D3-5C617BC6F733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E2D4FE9-30BA-4C56-AA30-D00C18CC8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4D91E-08C4-4BBB-8EA6-29E0CD5C2F7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8419A8-E555-4012-AA67-6E20B40DDFA2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8BFCF-FDDC-4256-A3E9-0A17FA7967A7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5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84209" cy="4628394"/>
          </a:xfrm>
        </p:spPr>
        <p:txBody>
          <a:bodyPr anchor="ctr">
            <a:normAutofit/>
          </a:bodyPr>
          <a:lstStyle/>
          <a:p>
            <a:r>
              <a:rPr lang="en-US" dirty="0"/>
              <a:t>Various ways of cashing out what a proposition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primary bearer of truth-value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object of belief and other “propositional attitudes”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referent of that-clauses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meaning of sentences</a:t>
            </a:r>
          </a:p>
          <a:p>
            <a:r>
              <a:rPr lang="en-US" dirty="0"/>
              <a:t>Definition 2 would make our analysis of ‘believes’ circular.</a:t>
            </a:r>
          </a:p>
          <a:p>
            <a:r>
              <a:rPr lang="en-US" dirty="0"/>
              <a:t>But otherwise you can just pick the one you prefer and it won’t be a problem for the rest of the course.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2DAD1-6418-4088-BF6B-49D2DAED5E53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C9879B-DC6E-4875-AFA7-4E902CACBE25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940CC369-F864-46ED-97AA-EA2420F241A6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941704-76CB-42D8-88A7-96E50FA5E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656B8C-E47C-438D-9123-98D9217F4665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EDBF7-A8B6-46D2-9B84-EB0808A2D809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784BBED-9D8C-40B1-A3C6-BDD78C338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EC7BB-A779-49AA-A09C-4358C5442EE9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3C167-F1D7-4AAC-95B5-98491B154C0F}"/>
                  </a:ext>
                </a:extLst>
              </p:cNvPr>
              <p:cNvSpPr txBox="1"/>
              <p:nvPr/>
            </p:nvSpPr>
            <p:spPr>
              <a:xfrm>
                <a:off x="9141525" y="1445063"/>
                <a:ext cx="1432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 </a:t>
                </a:r>
              </a:p>
              <a:p>
                <a:pPr algn="ctr"/>
                <a:r>
                  <a:rPr lang="en-US" b="1" dirty="0"/>
                  <a:t>(proposition)</a:t>
                </a:r>
                <a:endParaRPr lang="en-DE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968D-3C02-46A4-82FB-04238638E3C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83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79"/>
            <a:ext cx="6375400" cy="48541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To get an intuition for what the concept of ‘proposition’ is </a:t>
            </a:r>
            <a:r>
              <a:rPr lang="en-US" i="1" dirty="0"/>
              <a:t>for</a:t>
            </a:r>
            <a:r>
              <a:rPr lang="en-US" dirty="0"/>
              <a:t>, consider the relation between: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ate a donut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donut was eaten by me</a:t>
            </a:r>
          </a:p>
          <a:p>
            <a:r>
              <a:rPr lang="en-US" dirty="0"/>
              <a:t>These are different </a:t>
            </a:r>
            <a:r>
              <a:rPr lang="en-US" i="1" dirty="0"/>
              <a:t>sentences</a:t>
            </a:r>
            <a:r>
              <a:rPr lang="en-US" dirty="0"/>
              <a:t>. Yet, they have something in common.</a:t>
            </a:r>
          </a:p>
          <a:p>
            <a:r>
              <a:rPr lang="en-US" dirty="0"/>
              <a:t>We can say that they refer to or express the same proposition.</a:t>
            </a:r>
          </a:p>
          <a:p>
            <a:r>
              <a:rPr lang="en-US" dirty="0"/>
              <a:t>It also gives us a way to make sense of what’s common about different people with the </a:t>
            </a:r>
            <a:r>
              <a:rPr lang="en-US" i="1" dirty="0"/>
              <a:t>same belief</a:t>
            </a:r>
            <a:r>
              <a:rPr lang="en-US" dirty="0"/>
              <a:t> but different mental representations of 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Mary: ‘Rome is in Italy’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Pietro: ‘Roma </a:t>
            </a:r>
            <a:r>
              <a:rPr lang="it-IT" dirty="0"/>
              <a:t>è in Italia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(arguably different mental representations!)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2DAD1-6418-4088-BF6B-49D2DAED5E53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C9879B-DC6E-4875-AFA7-4E902CACBE25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940CC369-F864-46ED-97AA-EA2420F241A6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941704-76CB-42D8-88A7-96E50FA5E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656B8C-E47C-438D-9123-98D9217F4665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EDBF7-A8B6-46D2-9B84-EB0808A2D809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784BBED-9D8C-40B1-A3C6-BDD78C338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EC7BB-A779-49AA-A09C-4358C5442EE9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3C167-F1D7-4AAC-95B5-98491B154C0F}"/>
                  </a:ext>
                </a:extLst>
              </p:cNvPr>
              <p:cNvSpPr txBox="1"/>
              <p:nvPr/>
            </p:nvSpPr>
            <p:spPr>
              <a:xfrm>
                <a:off x="9141525" y="1445063"/>
                <a:ext cx="1432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 </a:t>
                </a:r>
              </a:p>
              <a:p>
                <a:pPr algn="ctr"/>
                <a:r>
                  <a:rPr lang="en-US" b="1" dirty="0"/>
                  <a:t>(proposition)</a:t>
                </a:r>
                <a:endParaRPr lang="en-DE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968D-3C02-46A4-82FB-04238638E3C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641116-0228-44FD-9B36-95D33343688B}"/>
              </a:ext>
            </a:extLst>
          </p:cNvPr>
          <p:cNvSpPr/>
          <p:nvPr/>
        </p:nvSpPr>
        <p:spPr>
          <a:xfrm>
            <a:off x="7680477" y="5538970"/>
            <a:ext cx="730552" cy="76441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E16EF8-1416-42E6-9827-6E8C0EE5933E}"/>
              </a:ext>
            </a:extLst>
          </p:cNvPr>
          <p:cNvCxnSpPr>
            <a:cxnSpLocks/>
          </p:cNvCxnSpPr>
          <p:nvPr/>
        </p:nvCxnSpPr>
        <p:spPr>
          <a:xfrm flipV="1">
            <a:off x="8045753" y="3967238"/>
            <a:ext cx="0" cy="1344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65C59A-6AD0-4B7E-B934-354BD3B3B3AB}"/>
              </a:ext>
            </a:extLst>
          </p:cNvPr>
          <p:cNvCxnSpPr>
            <a:cxnSpLocks/>
          </p:cNvCxnSpPr>
          <p:nvPr/>
        </p:nvCxnSpPr>
        <p:spPr>
          <a:xfrm flipV="1">
            <a:off x="8307010" y="2546381"/>
            <a:ext cx="1098247" cy="612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0D444E-1CD0-4F5B-85A3-D36B62630DB9}"/>
              </a:ext>
            </a:extLst>
          </p:cNvPr>
          <p:cNvSpPr txBox="1"/>
          <p:nvPr/>
        </p:nvSpPr>
        <p:spPr>
          <a:xfrm>
            <a:off x="6833862" y="3227226"/>
            <a:ext cx="242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 </a:t>
            </a:r>
          </a:p>
          <a:p>
            <a:pPr algn="ctr"/>
            <a:r>
              <a:rPr lang="en-US" dirty="0"/>
              <a:t>(mental representation)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81227-CEC0-40C1-94E2-EDD9FF0E51C0}"/>
              </a:ext>
            </a:extLst>
          </p:cNvPr>
          <p:cNvSpPr txBox="1"/>
          <p:nvPr/>
        </p:nvSpPr>
        <p:spPr>
          <a:xfrm>
            <a:off x="8169124" y="4526386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believes*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673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84209" cy="462839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As you might have guessed (since I left it for last), mental representations is what’s of interest to us.</a:t>
            </a:r>
          </a:p>
          <a:p>
            <a:r>
              <a:rPr lang="en-US" sz="2000" dirty="0"/>
              <a:t>We can kind of ‘squeeze’ the concept of mental representation between our (rough) definitions of ‘believes*’ and ‘meaning a proposition’.</a:t>
            </a:r>
          </a:p>
          <a:p>
            <a:r>
              <a:rPr lang="en-US" sz="2000" dirty="0"/>
              <a:t>A mental representation then is a mental item (something in the mind)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mean propositions / Has propositions as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be inserted into the ‘believes*’ functional-role slot (the </a:t>
            </a:r>
            <a:r>
              <a:rPr lang="en-US" sz="2000" i="1" dirty="0"/>
              <a:t>belief-box</a:t>
            </a:r>
            <a:r>
              <a:rPr lang="en-US" sz="2000" dirty="0"/>
              <a:t>) &amp; other similar slots</a:t>
            </a:r>
          </a:p>
          <a:p>
            <a:r>
              <a:rPr lang="en-US" sz="2000" dirty="0"/>
              <a:t>For instance, if Julius believes* that Mary ate an apple: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Something is going on in Julius’ mind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That something plays the functional role associated with believing (e.g., in the way it interacts with desires)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And the </a:t>
            </a:r>
            <a:r>
              <a:rPr lang="en-US" sz="2000" i="1" dirty="0"/>
              <a:t>content</a:t>
            </a:r>
            <a:r>
              <a:rPr lang="en-US" sz="2000" dirty="0"/>
              <a:t> of that belief is that Mary ate an apple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9DDE9-5F1F-4228-9324-C00042FD1A62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0CE79-6943-4C71-997F-8EF9DDEB83E9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258C9F29-808B-459F-B58C-86876521C652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FC7A25C-BA35-4BD8-A74F-DEDECB42A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E7172B-AD06-481B-97EA-DA057ACADBD3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0EE9B9-E9EA-4002-8552-FFC5E88EBF69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1B089AE-136F-4118-9F06-F905DE51B3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4ADAE7-F4FA-42C0-B38E-AB347B38DFF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A7C3E3-F1C7-4DE0-ADFF-93A52EDBEA11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6DD5C0-EB28-4D6A-A0BE-49D3B845C4E2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2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E469-0952-4B1D-BFA4-3DBBA3E0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06DB-75F9-4B71-A373-418A32FE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Assume that we can cook up some plausible functional account of believes* </a:t>
            </a:r>
          </a:p>
          <a:p>
            <a:pPr marL="0" indent="0">
              <a:buNone/>
            </a:pPr>
            <a:r>
              <a:rPr lang="en-US" dirty="0"/>
              <a:t>Then, we are left with one question, keep it in mind:</a:t>
            </a:r>
          </a:p>
          <a:p>
            <a:r>
              <a:rPr lang="en-US" dirty="0"/>
              <a:t>In virtue of what does a certain mental representation </a:t>
            </a:r>
            <a:r>
              <a:rPr lang="en-US" i="1" dirty="0"/>
              <a:t>mean</a:t>
            </a:r>
            <a:r>
              <a:rPr lang="en-US" dirty="0"/>
              <a:t> a certain proposition and not another one?</a:t>
            </a:r>
          </a:p>
          <a:p>
            <a:pPr marL="0" indent="0">
              <a:buNone/>
            </a:pPr>
            <a:r>
              <a:rPr lang="en-US" dirty="0"/>
              <a:t>This is an incredibly difficult question. Called the problem of </a:t>
            </a:r>
            <a:r>
              <a:rPr lang="en-US" i="1" dirty="0"/>
              <a:t>intentionality.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However, we don’t need to worry too much about what mental representations </a:t>
            </a:r>
            <a:r>
              <a:rPr lang="en-US" i="1" dirty="0"/>
              <a:t>are </a:t>
            </a:r>
            <a:r>
              <a:rPr lang="en-US" dirty="0"/>
              <a:t>(this would be a whole course in itself!), as long as we can say enough about them for our purposes.</a:t>
            </a:r>
          </a:p>
          <a:p>
            <a:pPr marL="0" indent="0">
              <a:buNone/>
            </a:pPr>
            <a:r>
              <a:rPr lang="en-US" dirty="0"/>
              <a:t>Notational convention: From now on, when I put something in quotes I will specify whether in each case I mean a mental representation, a sentence, or a proposition.</a:t>
            </a:r>
          </a:p>
          <a:p>
            <a:pPr marL="0" indent="0">
              <a:buNone/>
            </a:pPr>
            <a:r>
              <a:rPr lang="en-US" dirty="0"/>
              <a:t>So what do we need to say about mental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43251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CAD1-BDAD-4862-AB73-C84427B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F22D-DF39-4ABA-B42B-C8026EA9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0584" cy="4351338"/>
          </a:xfrm>
        </p:spPr>
        <p:txBody>
          <a:bodyPr anchor="ctr"/>
          <a:lstStyle/>
          <a:p>
            <a:r>
              <a:rPr lang="en-US" dirty="0"/>
              <a:t>Let’s go around, and please say: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you are studying?</a:t>
            </a:r>
          </a:p>
          <a:p>
            <a:pPr lvl="1"/>
            <a:r>
              <a:rPr lang="en-US" dirty="0"/>
              <a:t>Why you are taking this course?</a:t>
            </a:r>
          </a:p>
          <a:p>
            <a:pPr lvl="1"/>
            <a:r>
              <a:rPr lang="en-US" dirty="0"/>
              <a:t>What you are expecting from this course?</a:t>
            </a:r>
          </a:p>
          <a:p>
            <a:pPr lvl="1"/>
            <a:r>
              <a:rPr lang="en-US" dirty="0"/>
              <a:t>Do you know any python / formal grammars / Bayesian probability?</a:t>
            </a:r>
          </a:p>
          <a:p>
            <a:pPr lvl="1"/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6759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A8-A242-4B5D-8E17-6801D821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Constituency &amp; compositionality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D1D-F7EA-4450-8C03-EF5E598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64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Well, most people agree that some mental representations can be </a:t>
            </a:r>
            <a:r>
              <a:rPr lang="en-US" i="1" dirty="0"/>
              <a:t>constituents</a:t>
            </a:r>
            <a:r>
              <a:rPr lang="en-US" dirty="0"/>
              <a:t> in other mental representations.</a:t>
            </a:r>
          </a:p>
          <a:p>
            <a:pPr marL="0" indent="0">
              <a:buNone/>
            </a:pPr>
            <a:r>
              <a:rPr lang="en-US" dirty="0"/>
              <a:t>For instance, take the mental representation </a:t>
            </a:r>
          </a:p>
          <a:p>
            <a:r>
              <a:rPr lang="en-US" dirty="0"/>
              <a:t>P: ‘Samantha ate an apple’</a:t>
            </a:r>
            <a:endParaRPr lang="en-DE" dirty="0"/>
          </a:p>
          <a:p>
            <a:pPr marL="0" indent="0">
              <a:buNone/>
            </a:pPr>
            <a:r>
              <a:rPr lang="en-US" dirty="0"/>
              <a:t>It seems likely that the mental representations for ‘Samantha’ and ‘apple’ as in some sense </a:t>
            </a:r>
            <a:r>
              <a:rPr lang="en-US" i="1" dirty="0"/>
              <a:t>parts</a:t>
            </a:r>
            <a:r>
              <a:rPr lang="en-US" dirty="0"/>
              <a:t> of P.</a:t>
            </a:r>
          </a:p>
          <a:p>
            <a:pPr marL="0" indent="0">
              <a:buNone/>
            </a:pPr>
            <a:r>
              <a:rPr lang="en-US" dirty="0"/>
              <a:t>Moreover, the structure is </a:t>
            </a:r>
            <a:r>
              <a:rPr lang="en-US" b="1" dirty="0"/>
              <a:t>compositional</a:t>
            </a:r>
            <a:r>
              <a:rPr lang="en-US" dirty="0"/>
              <a:t>:</a:t>
            </a:r>
          </a:p>
          <a:p>
            <a:r>
              <a:rPr lang="en-US" dirty="0"/>
              <a:t>The </a:t>
            </a:r>
            <a:r>
              <a:rPr lang="en-US" i="1" dirty="0"/>
              <a:t>meaning</a:t>
            </a:r>
            <a:r>
              <a:rPr lang="en-US" dirty="0"/>
              <a:t> of a complex mental representation is a function of the </a:t>
            </a:r>
            <a:r>
              <a:rPr lang="en-US" i="1" dirty="0"/>
              <a:t>meaning</a:t>
            </a:r>
            <a:r>
              <a:rPr lang="en-US" dirty="0"/>
              <a:t> of its parts and the way they are combined.</a:t>
            </a:r>
          </a:p>
          <a:p>
            <a:pPr marL="0" indent="0">
              <a:buNone/>
            </a:pPr>
            <a:r>
              <a:rPr lang="en-US" dirty="0"/>
              <a:t>Compositionality is an enormously important concept!</a:t>
            </a:r>
            <a:endParaRPr lang="en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89154-E44D-4CC7-88F3-F8D269FA8D4C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3C276-F2D1-47D2-A72B-BD2D3084435A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D26578FB-41F9-44B6-9C42-3BF7EBD1A9B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BB6200-160D-413A-8278-447392270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90512C-F247-4982-BAC3-08EBA2A98840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FAA8B-F006-4981-9E0A-2DFD4C5F8861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B2A2F9-D506-417C-AC50-CB82F38EA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1D2C-F1F2-43DB-A14F-825D4F5DD6C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AB61E-C5BD-4D79-9BAD-3D1164CD161E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85219-C72B-4771-852C-9C1E251CA2CE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14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596-0F5A-4AA5-B441-24D91442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4FB4-344F-4B9F-87ED-802A528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Compositionality is such an important concept that I think it’s worth stopping for a moment and thinking about it.</a:t>
            </a:r>
          </a:p>
          <a:p>
            <a:r>
              <a:rPr lang="en-US" dirty="0"/>
              <a:t>Can you think of an example to illustrate compositionality?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443C-09D9-41FC-B5E1-ABE107957C6B}"/>
              </a:ext>
            </a:extLst>
          </p:cNvPr>
          <p:cNvSpPr txBox="1"/>
          <p:nvPr/>
        </p:nvSpPr>
        <p:spPr>
          <a:xfrm>
            <a:off x="4780038" y="4570980"/>
            <a:ext cx="6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</a:t>
            </a:r>
            <a:endParaRPr lang="en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2CD7C0-8139-4096-ADA0-C8B50E4BEF44}"/>
              </a:ext>
            </a:extLst>
          </p:cNvPr>
          <p:cNvCxnSpPr>
            <a:stCxn id="4" idx="0"/>
          </p:cNvCxnSpPr>
          <p:nvPr/>
        </p:nvCxnSpPr>
        <p:spPr>
          <a:xfrm flipV="1">
            <a:off x="5119010" y="4001294"/>
            <a:ext cx="759276" cy="56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8D4AA4-EDEF-400B-B6F2-760DA7B79634}"/>
              </a:ext>
            </a:extLst>
          </p:cNvPr>
          <p:cNvSpPr txBox="1"/>
          <p:nvPr/>
        </p:nvSpPr>
        <p:spPr>
          <a:xfrm>
            <a:off x="5636777" y="520633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saw</a:t>
            </a:r>
            <a:endParaRPr lang="en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75706F-6A07-43A3-81C5-6AA053C01C44}"/>
              </a:ext>
            </a:extLst>
          </p:cNvPr>
          <p:cNvCxnSpPr>
            <a:cxnSpLocks/>
          </p:cNvCxnSpPr>
          <p:nvPr/>
        </p:nvCxnSpPr>
        <p:spPr>
          <a:xfrm>
            <a:off x="5878287" y="4005452"/>
            <a:ext cx="759276" cy="56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76FE3B-5DCD-45A3-AAF1-DE19E41109FE}"/>
              </a:ext>
            </a:extLst>
          </p:cNvPr>
          <p:cNvCxnSpPr/>
          <p:nvPr/>
        </p:nvCxnSpPr>
        <p:spPr>
          <a:xfrm flipV="1">
            <a:off x="5878287" y="4579296"/>
            <a:ext cx="759276" cy="56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F905E6-BBEF-4059-9D50-74C1B7DD7251}"/>
              </a:ext>
            </a:extLst>
          </p:cNvPr>
          <p:cNvCxnSpPr>
            <a:cxnSpLocks/>
          </p:cNvCxnSpPr>
          <p:nvPr/>
        </p:nvCxnSpPr>
        <p:spPr>
          <a:xfrm>
            <a:off x="6637564" y="4583454"/>
            <a:ext cx="759276" cy="56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8D736A-5267-4669-885C-D78A89788C50}"/>
              </a:ext>
            </a:extLst>
          </p:cNvPr>
          <p:cNvSpPr txBox="1"/>
          <p:nvPr/>
        </p:nvSpPr>
        <p:spPr>
          <a:xfrm>
            <a:off x="7155939" y="520633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5393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A8-A242-4B5D-8E17-6801D821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D1D-F7EA-4450-8C03-EF5E598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6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that the assumptions that complex mental representations have a compositional structure simplifies the question about what mental representations mean.</a:t>
            </a:r>
          </a:p>
          <a:p>
            <a:pPr marL="0" indent="0">
              <a:buNone/>
            </a:pPr>
            <a:r>
              <a:rPr lang="en-US" dirty="0"/>
              <a:t>Now there’s two (hopefully simpler)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i="1" dirty="0"/>
              <a:t>simple</a:t>
            </a:r>
            <a:r>
              <a:rPr lang="en-US" dirty="0"/>
              <a:t> mental representations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the meanings of simple mental representations combine?</a:t>
            </a:r>
          </a:p>
          <a:p>
            <a:pPr marL="0" indent="0">
              <a:buNone/>
            </a:pPr>
            <a:r>
              <a:rPr lang="en-US" dirty="0"/>
              <a:t>In the rest of this course, we’ll mostly be interested in the latter question (among other questions).</a:t>
            </a:r>
            <a:endParaRPr lang="en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89154-E44D-4CC7-88F3-F8D269FA8D4C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3C276-F2D1-47D2-A72B-BD2D3084435A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D26578FB-41F9-44B6-9C42-3BF7EBD1A9B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BB6200-160D-413A-8278-447392270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90512C-F247-4982-BAC3-08EBA2A98840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FAA8B-F006-4981-9E0A-2DFD4C5F8861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B2A2F9-D506-417C-AC50-CB82F38EA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1D2C-F1F2-43DB-A14F-825D4F5DD6C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AB61E-C5BD-4D79-9BAD-3D1164CD161E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85219-C72B-4771-852C-9C1E251CA2CE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5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A06-FB0A-47D0-B183-24EEDBF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the Big Idea!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0F9B-AA61-4FD0-AC87-F7D7FFB5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make sense of attributions of beliefs, we have introduced a picture where mental representations have compositional structure. What does this remind you of?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Stanford Encyclopedia of Philosophy</a:t>
            </a:r>
            <a:r>
              <a:rPr lang="en-US" dirty="0"/>
              <a:t> (famous reputable source &amp; solace of philosophers worldwide) can help us here:</a:t>
            </a:r>
          </a:p>
          <a:p>
            <a:r>
              <a:rPr lang="en-US" b="0" dirty="0">
                <a:solidFill>
                  <a:srgbClr val="1A1A1A"/>
                </a:solidFill>
                <a:effectLst/>
              </a:rPr>
              <a:t>The</a:t>
            </a:r>
            <a:r>
              <a:rPr lang="en-US" b="0" i="1" dirty="0">
                <a:solidFill>
                  <a:srgbClr val="1A1A1A"/>
                </a:solidFill>
                <a:effectLst/>
              </a:rPr>
              <a:t> Language of Thought </a:t>
            </a:r>
            <a:r>
              <a:rPr lang="en-US" i="1" dirty="0">
                <a:solidFill>
                  <a:srgbClr val="1A1A1A"/>
                </a:solidFill>
              </a:rPr>
              <a:t>H</a:t>
            </a:r>
            <a:r>
              <a:rPr lang="en-US" b="0" i="1" dirty="0">
                <a:solidFill>
                  <a:srgbClr val="1A1A1A"/>
                </a:solidFill>
                <a:effectLst/>
              </a:rPr>
              <a:t>ypothesis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(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LoTH</a:t>
            </a:r>
            <a:r>
              <a:rPr lang="en-US" b="0" i="0" dirty="0">
                <a:solidFill>
                  <a:srgbClr val="1A1A1A"/>
                </a:solidFill>
                <a:effectLst/>
              </a:rPr>
              <a:t>) proposes that thinking occurs in a </a:t>
            </a:r>
            <a:r>
              <a:rPr lang="en-US" b="0" i="1" dirty="0">
                <a:solidFill>
                  <a:srgbClr val="1A1A1A"/>
                </a:solidFill>
                <a:effectLst/>
              </a:rPr>
              <a:t>mental language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</a:rPr>
              <a:t>Often called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Mentalese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, the mental language resembles spoken language in several key respects: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It contains words that can combine into sentences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The words and sentences are meaningful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Each sentence’s meaning depends in a systematic way upon the meanings of its component words and the way those words are combined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</a:rPr>
              <a:t>There’s a lot going on in those three points. They will become clearer over time.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</a:rPr>
              <a:t>But I hope this already gives you a sense of what the </a:t>
            </a:r>
            <a:r>
              <a:rPr lang="en-US" dirty="0" err="1">
                <a:solidFill>
                  <a:srgbClr val="1A1A1A"/>
                </a:solidFill>
              </a:rPr>
              <a:t>LoTH</a:t>
            </a:r>
            <a:r>
              <a:rPr lang="en-US" dirty="0">
                <a:solidFill>
                  <a:srgbClr val="1A1A1A"/>
                </a:solidFill>
              </a:rPr>
              <a:t> is.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697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E3AF-191B-46BE-9B46-968AC73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specific facts about the </a:t>
            </a:r>
            <a:r>
              <a:rPr lang="en-US" dirty="0" err="1"/>
              <a:t>LoT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8054-4FD7-4492-9407-8BE90156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 for you: What can we already say about the </a:t>
            </a:r>
            <a:r>
              <a:rPr lang="en-US" dirty="0" err="1"/>
              <a:t>LoT</a:t>
            </a:r>
            <a:r>
              <a:rPr lang="en-US" dirty="0"/>
              <a:t>?</a:t>
            </a:r>
          </a:p>
          <a:p>
            <a:r>
              <a:rPr lang="en-US" dirty="0"/>
              <a:t>You might find this surprising, but we can plausibly say some quite </a:t>
            </a:r>
            <a:r>
              <a:rPr lang="en-US" i="1" dirty="0"/>
              <a:t>specific</a:t>
            </a:r>
            <a:r>
              <a:rPr lang="en-US" dirty="0"/>
              <a:t> things about the </a:t>
            </a:r>
            <a:r>
              <a:rPr lang="en-US" dirty="0" err="1"/>
              <a:t>LoT</a:t>
            </a:r>
            <a:r>
              <a:rPr lang="en-US" dirty="0"/>
              <a:t>.</a:t>
            </a:r>
          </a:p>
          <a:p>
            <a:r>
              <a:rPr lang="en-US" dirty="0"/>
              <a:t>For instance, the </a:t>
            </a:r>
            <a:r>
              <a:rPr lang="en-US" dirty="0" err="1"/>
              <a:t>LoT</a:t>
            </a:r>
            <a:r>
              <a:rPr lang="en-US" dirty="0"/>
              <a:t> has something like ‘words’ (simple mental representations), which express simple (=unstructured) concepts.</a:t>
            </a:r>
          </a:p>
          <a:p>
            <a:r>
              <a:rPr lang="en-US" dirty="0"/>
              <a:t>Some of the simple words in e.g., English probably correspond to complex mental representations. </a:t>
            </a:r>
          </a:p>
          <a:p>
            <a:r>
              <a:rPr lang="en-US" dirty="0"/>
              <a:t>E.g., ‘bachelor’ -&gt; unmarried human man </a:t>
            </a:r>
          </a:p>
          <a:p>
            <a:r>
              <a:rPr lang="en-US" dirty="0"/>
              <a:t>However, we can guess some words in our </a:t>
            </a:r>
            <a:r>
              <a:rPr lang="en-US" dirty="0" err="1"/>
              <a:t>LoT</a:t>
            </a:r>
            <a:r>
              <a:rPr lang="en-US" dirty="0"/>
              <a:t>. For instance, basic logical words like ‘and’, ‘or’, ‘not’, ‘all’, ‘some’.</a:t>
            </a:r>
          </a:p>
          <a:p>
            <a:r>
              <a:rPr lang="en-US" dirty="0"/>
              <a:t>In other terms, it’s plausible that the </a:t>
            </a:r>
            <a:r>
              <a:rPr lang="en-US" dirty="0" err="1"/>
              <a:t>LoT</a:t>
            </a:r>
            <a:r>
              <a:rPr lang="en-US" dirty="0"/>
              <a:t> contains at least some logical scaffolding.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4310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B78-FCC0-4AB5-A9F2-40913D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LoT</a:t>
            </a:r>
            <a:r>
              <a:rPr lang="en-US" dirty="0"/>
              <a:t> do for us?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0DE-4CA5-41EE-8DDF-927F925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LoT</a:t>
            </a:r>
            <a:r>
              <a:rPr lang="en-US" dirty="0"/>
              <a:t> gives us natural accounts of:</a:t>
            </a:r>
          </a:p>
          <a:p>
            <a:r>
              <a:rPr lang="en-US" dirty="0"/>
              <a:t>Reasoning</a:t>
            </a:r>
          </a:p>
          <a:p>
            <a:pPr lvl="1"/>
            <a:r>
              <a:rPr lang="en-US" dirty="0"/>
              <a:t>Can you see what the </a:t>
            </a:r>
            <a:r>
              <a:rPr lang="en-US" dirty="0" err="1"/>
              <a:t>LoT</a:t>
            </a:r>
            <a:r>
              <a:rPr lang="en-US" dirty="0"/>
              <a:t> would say about reasoning?</a:t>
            </a:r>
          </a:p>
          <a:p>
            <a:r>
              <a:rPr lang="en-US" dirty="0"/>
              <a:t>Why some mental representations feel more ‘complex’ than others</a:t>
            </a:r>
          </a:p>
          <a:p>
            <a:pPr lvl="1"/>
            <a:r>
              <a:rPr lang="en-US" dirty="0"/>
              <a:t>Can you see why?</a:t>
            </a:r>
          </a:p>
          <a:p>
            <a:r>
              <a:rPr lang="en-US" dirty="0"/>
              <a:t>Connections between the meanings of different mental representations</a:t>
            </a:r>
          </a:p>
          <a:p>
            <a:r>
              <a:rPr lang="en-US" dirty="0"/>
              <a:t>The apparently close relations between thought and language</a:t>
            </a:r>
          </a:p>
          <a:p>
            <a:r>
              <a:rPr lang="en-US" dirty="0"/>
              <a:t>How can we have infinitely many thoughts</a:t>
            </a:r>
          </a:p>
          <a:p>
            <a:pPr lvl="1"/>
            <a:r>
              <a:rPr lang="en-US" dirty="0"/>
              <a:t>Can you see why?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707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92DB-C557-4007-9696-61D442A5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rule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8464-D78C-440E-AD4D-049B8A33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how does this all relate to the initial examples of rule learning?</a:t>
            </a:r>
          </a:p>
          <a:p>
            <a:r>
              <a:rPr lang="en-US" dirty="0"/>
              <a:t>The idea is that learning a rule from examples consists in finding some expression in the </a:t>
            </a:r>
            <a:r>
              <a:rPr lang="en-US" dirty="0" err="1"/>
              <a:t>LoT</a:t>
            </a:r>
            <a:r>
              <a:rPr lang="en-US" dirty="0"/>
              <a:t> that is consistent with the examples…</a:t>
            </a:r>
          </a:p>
          <a:p>
            <a:r>
              <a:rPr lang="en-US" dirty="0"/>
              <a:t>But consistency isn’t enough! Remember Wittgenstein. We need something more.</a:t>
            </a:r>
          </a:p>
          <a:p>
            <a:r>
              <a:rPr lang="en-US" dirty="0"/>
              <a:t>For instance, we could say that humans have a </a:t>
            </a:r>
            <a:r>
              <a:rPr lang="en-US" i="1" dirty="0"/>
              <a:t>prior preference for simpler </a:t>
            </a:r>
            <a:r>
              <a:rPr lang="en-US" i="1" dirty="0" err="1"/>
              <a:t>LoT</a:t>
            </a:r>
            <a:r>
              <a:rPr lang="en-US" i="1" dirty="0"/>
              <a:t> expressions</a:t>
            </a:r>
            <a:r>
              <a:rPr lang="en-US" dirty="0"/>
              <a:t>.</a:t>
            </a:r>
          </a:p>
          <a:p>
            <a:r>
              <a:rPr lang="en-US" dirty="0"/>
              <a:t>This explains the Dr. case but not the summation case! So something more complicated is going on.</a:t>
            </a:r>
          </a:p>
          <a:p>
            <a:r>
              <a:rPr lang="en-US" dirty="0"/>
              <a:t>And elaborating this idea is going to take us the next 13 weeks!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844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39B7-751F-4DB6-84EA-9E32B36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C044-EF9D-49B7-B092-9B3FBE16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certain </a:t>
            </a:r>
            <a:r>
              <a:rPr lang="en-US" i="1" dirty="0"/>
              <a:t>picture</a:t>
            </a:r>
            <a:r>
              <a:rPr lang="en-US" dirty="0"/>
              <a:t> of mental representations.</a:t>
            </a:r>
          </a:p>
          <a:p>
            <a:r>
              <a:rPr lang="en-US" dirty="0"/>
              <a:t>The picture is that mental representations have the structure of a language: they have parts that combine compositionally, and they have propositional content.</a:t>
            </a:r>
          </a:p>
          <a:p>
            <a:r>
              <a:rPr lang="en-US" dirty="0"/>
              <a:t>Therefore, mental representations are structured like a language, the </a:t>
            </a:r>
            <a:r>
              <a:rPr lang="en-US" dirty="0" err="1"/>
              <a:t>LoT</a:t>
            </a:r>
            <a:r>
              <a:rPr lang="en-US" dirty="0"/>
              <a:t>.</a:t>
            </a:r>
          </a:p>
          <a:p>
            <a:r>
              <a:rPr lang="en-US" dirty="0"/>
              <a:t>Beyond propositional attitudes, this helps us make sense of loads of stuff!</a:t>
            </a:r>
          </a:p>
          <a:p>
            <a:r>
              <a:rPr lang="en-US" dirty="0"/>
              <a:t>But what does python have to do with this?, you ask</a:t>
            </a:r>
          </a:p>
          <a:p>
            <a:r>
              <a:rPr lang="en-US" dirty="0"/>
              <a:t>In the last twenty years or so, people have been combining the idea behind the </a:t>
            </a:r>
            <a:r>
              <a:rPr lang="en-US" dirty="0" err="1"/>
              <a:t>LoT</a:t>
            </a:r>
            <a:r>
              <a:rPr lang="en-US" dirty="0"/>
              <a:t> with probabilistic and neural approaches into computational models that can be applied to specific aspects of human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This is the </a:t>
            </a:r>
            <a:r>
              <a:rPr lang="en-US" i="1" dirty="0"/>
              <a:t>probabilistic</a:t>
            </a:r>
            <a:r>
              <a:rPr lang="en-US" dirty="0"/>
              <a:t> Language of Thought which this course is about!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478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4235-C007-4551-A68D-B50584A3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 what about neural networks!”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2CDA-2A5B-4158-AEE0-8DA783B3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wouldn’t be 2022 if I didn’t mention neural networks</a:t>
            </a:r>
          </a:p>
          <a:p>
            <a:r>
              <a:rPr lang="en-US" dirty="0"/>
              <a:t>Jerry Fodor talked about this in his typically caustic style: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not at all clear that this is a fair criticism!</a:t>
            </a:r>
          </a:p>
          <a:p>
            <a:r>
              <a:rPr lang="en-US" dirty="0"/>
              <a:t>And we will see towards the end of the course that some successful applications of the </a:t>
            </a:r>
            <a:r>
              <a:rPr lang="en-US" dirty="0" err="1"/>
              <a:t>LoT</a:t>
            </a:r>
            <a:r>
              <a:rPr lang="en-US" dirty="0"/>
              <a:t> idea employ a combination of logical and connectionist tools.</a:t>
            </a:r>
          </a:p>
          <a:p>
            <a:r>
              <a:rPr lang="en-US" dirty="0"/>
              <a:t>More on connectionism vs </a:t>
            </a:r>
            <a:r>
              <a:rPr lang="en-US" dirty="0" err="1"/>
              <a:t>LoT</a:t>
            </a:r>
            <a:r>
              <a:rPr lang="en-US" dirty="0"/>
              <a:t> in two weeks!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97D63-7B9A-4253-A9B2-792471041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6" b="1"/>
          <a:stretch/>
        </p:blipFill>
        <p:spPr>
          <a:xfrm>
            <a:off x="2165387" y="2699656"/>
            <a:ext cx="4844497" cy="17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0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9BD-A293-46AB-8FE1-3DC9E43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334-0764-4736-8C7E-FB8ACAC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</a:t>
            </a:r>
            <a:r>
              <a:rPr lang="en-US" i="1" dirty="0"/>
              <a:t>lab</a:t>
            </a:r>
            <a:r>
              <a:rPr lang="en-US" dirty="0"/>
              <a:t>, we’ll start getting you all set up with running the lab notebooks, and we will also start with a 3-weeks-long introduction to python </a:t>
            </a:r>
          </a:p>
          <a:p>
            <a:pPr lvl="1"/>
            <a:r>
              <a:rPr lang="en-US" dirty="0"/>
              <a:t>Although this plan might change depending on what people’s background is!</a:t>
            </a:r>
          </a:p>
          <a:p>
            <a:r>
              <a:rPr lang="en-US" dirty="0"/>
              <a:t>In the next </a:t>
            </a:r>
            <a:r>
              <a:rPr lang="en-US" i="1" dirty="0"/>
              <a:t>lecture</a:t>
            </a:r>
            <a:r>
              <a:rPr lang="en-US" dirty="0"/>
              <a:t>, we’ll continue our exploration in the philosophical / conceptual foundation of the Language of Thought. We’ll see some arguments in </a:t>
            </a:r>
            <a:r>
              <a:rPr lang="en-US" dirty="0" err="1"/>
              <a:t>favour</a:t>
            </a:r>
            <a:r>
              <a:rPr lang="en-US" dirty="0"/>
              <a:t> of the </a:t>
            </a:r>
            <a:r>
              <a:rPr lang="en-US" dirty="0" err="1"/>
              <a:t>LoTH</a:t>
            </a:r>
            <a:r>
              <a:rPr lang="en-US" dirty="0"/>
              <a:t>.</a:t>
            </a:r>
          </a:p>
          <a:p>
            <a:r>
              <a:rPr lang="en-US" dirty="0"/>
              <a:t>If you’re feeling like you want more in the meantime, you can watch this: </a:t>
            </a:r>
            <a:r>
              <a:rPr lang="en-US" dirty="0">
                <a:hlinkClick r:id="rId2"/>
              </a:rPr>
              <a:t>https://www.youtube.com/watch?v=gjc5h-czorI</a:t>
            </a:r>
            <a:r>
              <a:rPr lang="en-US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53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543-BD7D-4F27-AAF5-13FF366A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matters of organizational nature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81C3-D98F-4EC5-954B-73A6CF6B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We’ll have two sessions every week</a:t>
            </a:r>
          </a:p>
          <a:p>
            <a:pPr lvl="1"/>
            <a:r>
              <a:rPr lang="en-US" dirty="0"/>
              <a:t>First, a lecture with some theory</a:t>
            </a:r>
          </a:p>
          <a:p>
            <a:pPr lvl="1"/>
            <a:r>
              <a:rPr lang="en-US" dirty="0"/>
              <a:t>Second, a programming lab</a:t>
            </a:r>
          </a:p>
          <a:p>
            <a:r>
              <a:rPr lang="en-US" dirty="0"/>
              <a:t>If there is interest, I might also do a session on simple </a:t>
            </a:r>
            <a:r>
              <a:rPr lang="en-US" dirty="0" err="1"/>
              <a:t>maths</a:t>
            </a:r>
            <a:r>
              <a:rPr lang="en-US" dirty="0"/>
              <a:t> stuff for people without the background &amp; offer office hours.</a:t>
            </a:r>
          </a:p>
          <a:p>
            <a:pPr lvl="1"/>
            <a:r>
              <a:rPr lang="en-US" dirty="0"/>
              <a:t>Let me know if you’d like those additional sessions! I’ll explain </a:t>
            </a:r>
            <a:r>
              <a:rPr lang="en-US"/>
              <a:t>how in a sec.</a:t>
            </a:r>
            <a:endParaRPr lang="en-US" dirty="0"/>
          </a:p>
          <a:p>
            <a:r>
              <a:rPr lang="en-US" dirty="0"/>
              <a:t>There is a website for this course: </a:t>
            </a:r>
            <a:r>
              <a:rPr lang="en-US" dirty="0">
                <a:hlinkClick r:id="rId2"/>
              </a:rPr>
              <a:t>https://thelogicalgrammar.github.io/pLoT_course</a:t>
            </a:r>
            <a:r>
              <a:rPr lang="en-US" dirty="0"/>
              <a:t> </a:t>
            </a:r>
          </a:p>
          <a:p>
            <a:r>
              <a:rPr lang="en-US" dirty="0"/>
              <a:t>The website contains the lab materials </a:t>
            </a:r>
          </a:p>
          <a:p>
            <a:pPr lvl="1"/>
            <a:r>
              <a:rPr lang="en-US" dirty="0"/>
              <a:t>More on this in this week’s lab!</a:t>
            </a:r>
          </a:p>
          <a:p>
            <a:r>
              <a:rPr lang="en-US" dirty="0"/>
              <a:t>And also various info on the course.</a:t>
            </a:r>
          </a:p>
          <a:p>
            <a:r>
              <a:rPr lang="en-US" dirty="0"/>
              <a:t>I’ll put the lectures on ALMA.</a:t>
            </a:r>
          </a:p>
        </p:txBody>
      </p:sp>
    </p:spTree>
    <p:extLst>
      <p:ext uri="{BB962C8B-B14F-4D97-AF65-F5344CB8AC3E}">
        <p14:creationId xmlns:p14="http://schemas.microsoft.com/office/powerpoint/2010/main" val="264207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9BD-A293-46AB-8FE1-3DC9E43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334-0764-4736-8C7E-FB8ACAC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reading for </a:t>
            </a:r>
            <a:r>
              <a:rPr lang="it-IT" dirty="0" err="1"/>
              <a:t>next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the SEP page on the Language of </a:t>
            </a:r>
            <a:r>
              <a:rPr lang="it-IT" dirty="0" err="1"/>
              <a:t>Thought</a:t>
            </a:r>
            <a:r>
              <a:rPr lang="it-IT" dirty="0"/>
              <a:t>.</a:t>
            </a:r>
          </a:p>
          <a:p>
            <a:r>
              <a:rPr lang="en-US" dirty="0"/>
              <a:t>I hope that the explanation this week will help you understand what’s said in the SEP entry.</a:t>
            </a:r>
          </a:p>
          <a:p>
            <a:r>
              <a:rPr lang="en-US" dirty="0"/>
              <a:t>Please come up with ONE question about the reading (e.g., something you found difficult to understand or something that strikes you as wrong). </a:t>
            </a:r>
          </a:p>
          <a:p>
            <a:r>
              <a:rPr lang="en-US" dirty="0"/>
              <a:t>If there is time left after the lecture next time, we can discuss them. Otherwise, it’s a great exercise to try to formulate to yourself what’s not clear about </a:t>
            </a:r>
            <a:r>
              <a:rPr lang="en-US"/>
              <a:t>a text.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5910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02F1-AF6E-4263-8339-677F2AF3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5BFC-9219-44BF-A583-3BE6B1F3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there’s a technical part to this course, it’s important that I don’t lose you on in. </a:t>
            </a:r>
          </a:p>
          <a:p>
            <a:r>
              <a:rPr lang="en-US" dirty="0"/>
              <a:t>Otherwise the course will stop making sense. </a:t>
            </a:r>
          </a:p>
          <a:p>
            <a:r>
              <a:rPr lang="en-US" dirty="0"/>
              <a:t>So we absolutely need a way for you to ask questions when you’re confused.</a:t>
            </a:r>
          </a:p>
          <a:p>
            <a:r>
              <a:rPr lang="en-US" dirty="0"/>
              <a:t>One way to ask questions is during class! </a:t>
            </a:r>
          </a:p>
          <a:p>
            <a:r>
              <a:rPr lang="en-US" dirty="0"/>
              <a:t>But I know that some people feel shy about asking questions in class.</a:t>
            </a:r>
          </a:p>
          <a:p>
            <a:r>
              <a:rPr lang="en-US" dirty="0"/>
              <a:t>Therefore, I added an </a:t>
            </a:r>
            <a:r>
              <a:rPr lang="en-US" b="1" dirty="0"/>
              <a:t>anonymous feedback form </a:t>
            </a:r>
            <a:r>
              <a:rPr lang="en-US" dirty="0"/>
              <a:t>on the website.</a:t>
            </a:r>
          </a:p>
          <a:p>
            <a:r>
              <a:rPr lang="en-US" dirty="0"/>
              <a:t>‘Ask a question!’ section in the sidebar</a:t>
            </a:r>
          </a:p>
          <a:p>
            <a:r>
              <a:rPr lang="en-US" dirty="0"/>
              <a:t>So please let me know if you have any questions, either during class or through the website form.</a:t>
            </a:r>
          </a:p>
          <a:p>
            <a:r>
              <a:rPr lang="en-US" dirty="0"/>
              <a:t>I might not be able to answer them on the spot but I’ll write them down and let you know next time!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006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5E-B52D-47C6-A332-FFC074B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3659-86C4-446F-A02E-8EF4867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course will be structured in two parts.</a:t>
            </a:r>
          </a:p>
          <a:p>
            <a:r>
              <a:rPr lang="en-US" dirty="0"/>
              <a:t>First, a foundational section lasting 7 weeks (including today) and covering:</a:t>
            </a:r>
          </a:p>
          <a:p>
            <a:pPr lvl="1"/>
            <a:r>
              <a:rPr lang="en-US" dirty="0"/>
              <a:t>The philosophical foundations of the Language of Thought hypothesis &amp; introductory python.</a:t>
            </a:r>
          </a:p>
          <a:p>
            <a:pPr lvl="2"/>
            <a:r>
              <a:rPr lang="en-US" dirty="0"/>
              <a:t>3 weeks</a:t>
            </a:r>
          </a:p>
          <a:p>
            <a:pPr lvl="1"/>
            <a:r>
              <a:rPr lang="en-US" dirty="0"/>
              <a:t>Formal grammars / formal languages / some lambda calculus</a:t>
            </a:r>
          </a:p>
          <a:p>
            <a:pPr lvl="2"/>
            <a:r>
              <a:rPr lang="en-US" dirty="0"/>
              <a:t>2 weeks</a:t>
            </a:r>
          </a:p>
          <a:p>
            <a:pPr lvl="1"/>
            <a:r>
              <a:rPr lang="en-US" dirty="0"/>
              <a:t>Bayesian foundations</a:t>
            </a:r>
          </a:p>
          <a:p>
            <a:pPr lvl="2"/>
            <a:r>
              <a:rPr lang="en-US" dirty="0"/>
              <a:t>2 weeks</a:t>
            </a:r>
          </a:p>
          <a:p>
            <a:pPr lvl="1"/>
            <a:r>
              <a:rPr lang="en-US" dirty="0"/>
              <a:t>It’s really important you keep up with this material of the second part of the course will make no sense!</a:t>
            </a:r>
          </a:p>
          <a:p>
            <a:r>
              <a:rPr lang="en-US" dirty="0"/>
              <a:t>Second, a section on the probabilistic Language of Thought</a:t>
            </a:r>
          </a:p>
          <a:p>
            <a:pPr lvl="1"/>
            <a:r>
              <a:rPr lang="en-US" dirty="0"/>
              <a:t>One introductory week going over the main ideas &amp; Steven Piantadosi’s LOTlib3 library</a:t>
            </a:r>
          </a:p>
          <a:p>
            <a:pPr lvl="1"/>
            <a:r>
              <a:rPr lang="en-US" dirty="0"/>
              <a:t>Several weeks looking at specific applications</a:t>
            </a:r>
          </a:p>
          <a:p>
            <a:pPr lvl="2"/>
            <a:r>
              <a:rPr lang="en-US" dirty="0"/>
              <a:t>E.g. learning logic, kinship words, numerals, etc.</a:t>
            </a:r>
          </a:p>
          <a:p>
            <a:r>
              <a:rPr lang="en-US" dirty="0"/>
              <a:t>A final review week</a:t>
            </a:r>
          </a:p>
        </p:txBody>
      </p:sp>
    </p:spTree>
    <p:extLst>
      <p:ext uri="{BB962C8B-B14F-4D97-AF65-F5344CB8AC3E}">
        <p14:creationId xmlns:p14="http://schemas.microsoft.com/office/powerpoint/2010/main" val="19306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5E-B52D-47C6-A332-FFC074B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3659-86C4-446F-A02E-8EF4867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/>
          </a:bodyPr>
          <a:lstStyle/>
          <a:p>
            <a:r>
              <a:rPr lang="en-US" dirty="0"/>
              <a:t>We’ll do two types of evaluation (described on the website too)</a:t>
            </a:r>
          </a:p>
          <a:p>
            <a:r>
              <a:rPr lang="en-US" dirty="0"/>
              <a:t>First, homework sets (30% of total grade)</a:t>
            </a:r>
          </a:p>
          <a:p>
            <a:pPr lvl="1"/>
            <a:r>
              <a:rPr lang="en-US" dirty="0"/>
              <a:t>A total of 3 (10% each)</a:t>
            </a:r>
          </a:p>
          <a:p>
            <a:pPr lvl="1"/>
            <a:r>
              <a:rPr lang="en-US" dirty="0"/>
              <a:t>To be done individually</a:t>
            </a:r>
          </a:p>
          <a:p>
            <a:pPr lvl="1"/>
            <a:r>
              <a:rPr lang="en-US" dirty="0"/>
              <a:t>They will be about technical stuff in the course</a:t>
            </a:r>
          </a:p>
          <a:p>
            <a:pPr lvl="1"/>
            <a:r>
              <a:rPr lang="en-US" dirty="0"/>
              <a:t>They are meant to motivate you to keep up with the technical side of things</a:t>
            </a:r>
          </a:p>
          <a:p>
            <a:pPr lvl="1"/>
            <a:r>
              <a:rPr lang="en-US" dirty="0"/>
              <a:t>They will concern the three technical bits in the first part: Python, formal grammars, and Bayesian probability.</a:t>
            </a:r>
          </a:p>
          <a:p>
            <a:r>
              <a:rPr lang="en-US" dirty="0"/>
              <a:t>Second, a final project (70% of total grade)</a:t>
            </a:r>
          </a:p>
          <a:p>
            <a:pPr lvl="1"/>
            <a:r>
              <a:rPr lang="en-US" dirty="0"/>
              <a:t>Can be done in groups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confusion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you may already have taken courses with a technical component.</a:t>
            </a:r>
          </a:p>
          <a:p>
            <a:r>
              <a:rPr lang="en-US" dirty="0"/>
              <a:t>If you’re starting with no technical background on python/grammars/probability, it’s going to be a difficult course.</a:t>
            </a:r>
          </a:p>
          <a:p>
            <a:pPr lvl="1"/>
            <a:r>
              <a:rPr lang="en-US" dirty="0"/>
              <a:t>Difficult but doable!</a:t>
            </a:r>
          </a:p>
          <a:p>
            <a:pPr lvl="1"/>
            <a:r>
              <a:rPr lang="en-US" dirty="0"/>
              <a:t>And this material is useful for all sorts of things, so good to learn anyway.</a:t>
            </a:r>
          </a:p>
          <a:p>
            <a:r>
              <a:rPr lang="en-US" dirty="0"/>
              <a:t>But this means that there will be moments of confusion, where you have the feeling you’re losing grip on the material.</a:t>
            </a:r>
          </a:p>
          <a:p>
            <a:r>
              <a:rPr lang="en-US" dirty="0"/>
              <a:t>Remember: things are not meant to be clear the first time you hear about them. If you stay through the confusion and keep applying yourself, things will get clearer and clearer.</a:t>
            </a:r>
          </a:p>
        </p:txBody>
      </p:sp>
    </p:spTree>
    <p:extLst>
      <p:ext uri="{BB962C8B-B14F-4D97-AF65-F5344CB8AC3E}">
        <p14:creationId xmlns:p14="http://schemas.microsoft.com/office/powerpoint/2010/main" val="51728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26E0-D01A-4246-B2E9-A8C6D57D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312B-EE08-4DBC-A5AC-569BD19A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Questions?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94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945A-87C5-4CCD-81E3-26BE846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very idea of a Language of Thought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013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3151</Words>
  <Application>Microsoft Office PowerPoint</Application>
  <PresentationFormat>Widescreen</PresentationFormat>
  <Paragraphs>313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Georgia</vt:lpstr>
      <vt:lpstr>Office Theme</vt:lpstr>
      <vt:lpstr>Introduction</vt:lpstr>
      <vt:lpstr>Who are we?</vt:lpstr>
      <vt:lpstr>Various matters of organizational nature</vt:lpstr>
      <vt:lpstr>Concerning questions</vt:lpstr>
      <vt:lpstr>Course structure</vt:lpstr>
      <vt:lpstr>Evaluation</vt:lpstr>
      <vt:lpstr>Concerning confusion</vt:lpstr>
      <vt:lpstr>Questions?</vt:lpstr>
      <vt:lpstr>The very idea of a Language of Thought</vt:lpstr>
      <vt:lpstr>Learning a rule from (few!) examples</vt:lpstr>
      <vt:lpstr>Learning a rule from (few!) examples</vt:lpstr>
      <vt:lpstr>Learning a rule from (few!) examples</vt:lpstr>
      <vt:lpstr>Propositional attitudes</vt:lpstr>
      <vt:lpstr>Propositional attitudes</vt:lpstr>
      <vt:lpstr>believes*</vt:lpstr>
      <vt:lpstr>Proposition</vt:lpstr>
      <vt:lpstr>Proposition</vt:lpstr>
      <vt:lpstr>Mental representation</vt:lpstr>
      <vt:lpstr>Mental representation</vt:lpstr>
      <vt:lpstr>Constituency &amp; compositionality</vt:lpstr>
      <vt:lpstr>Compositionality</vt:lpstr>
      <vt:lpstr>Mental representations</vt:lpstr>
      <vt:lpstr>Here comes the Big Idea!</vt:lpstr>
      <vt:lpstr>Some specific facts about the LoT</vt:lpstr>
      <vt:lpstr>What does the LoT do for us?</vt:lpstr>
      <vt:lpstr>Back to rule learning</vt:lpstr>
      <vt:lpstr>Summary</vt:lpstr>
      <vt:lpstr>“But what about neural networks!”</vt:lpstr>
      <vt:lpstr>Next time I</vt:lpstr>
      <vt:lpstr>Next time I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240</cp:revision>
  <dcterms:created xsi:type="dcterms:W3CDTF">2022-03-28T11:58:41Z</dcterms:created>
  <dcterms:modified xsi:type="dcterms:W3CDTF">2022-04-06T14:37:08Z</dcterms:modified>
</cp:coreProperties>
</file>