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97" r:id="rId4"/>
    <p:sldId id="282" r:id="rId5"/>
    <p:sldId id="293" r:id="rId6"/>
    <p:sldId id="281" r:id="rId7"/>
    <p:sldId id="295" r:id="rId8"/>
    <p:sldId id="283" r:id="rId9"/>
    <p:sldId id="284" r:id="rId10"/>
    <p:sldId id="286" r:id="rId11"/>
    <p:sldId id="287" r:id="rId12"/>
    <p:sldId id="285" r:id="rId13"/>
    <p:sldId id="289" r:id="rId14"/>
    <p:sldId id="296" r:id="rId15"/>
    <p:sldId id="291" r:id="rId16"/>
    <p:sldId id="292" r:id="rId17"/>
    <p:sldId id="294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20/06/2022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probabilistic</a:t>
            </a:r>
            <a:br>
              <a:rPr lang="en-US" dirty="0"/>
            </a:br>
            <a:r>
              <a:rPr lang="en-US" dirty="0"/>
              <a:t>Language of Thought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The </a:t>
            </a:r>
            <a:r>
              <a:rPr lang="en-US" dirty="0" err="1"/>
              <a:t>pLoT</a:t>
            </a:r>
            <a:r>
              <a:rPr lang="en-US" dirty="0"/>
              <a:t> thickens…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D60E-9DBB-C37B-E942-FB2216F5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in learning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B2822-3FC2-E2D5-E315-9F841F7B6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Fodor has some prima facie pretty strange views about what’s innate</a:t>
                </a:r>
              </a:p>
              <a:p>
                <a:pPr lvl="1"/>
                <a:r>
                  <a:rPr lang="en-US" dirty="0"/>
                  <a:t>Namely, he thought all concepts are innate (= not-learned)</a:t>
                </a:r>
              </a:p>
              <a:p>
                <a:r>
                  <a:rPr lang="en-US" dirty="0"/>
                  <a:t>Now we can say something sensible about it</a:t>
                </a:r>
              </a:p>
              <a:p>
                <a:pPr lvl="1"/>
                <a:r>
                  <a:rPr lang="en-US" dirty="0"/>
                  <a:t>All concepts are defined in the conceptual system via the PCFG</a:t>
                </a:r>
              </a:p>
              <a:p>
                <a:pPr lvl="1"/>
                <a:r>
                  <a:rPr lang="en-US" dirty="0"/>
                  <a:t>Therefore, concepts aren’t truly learned, in the sense that ‘they’re not there before seeing the data and then suddenly they’re there’</a:t>
                </a:r>
              </a:p>
              <a:p>
                <a:pPr lvl="1"/>
                <a:r>
                  <a:rPr lang="en-US" dirty="0"/>
                  <a:t>Rather, we construct them</a:t>
                </a:r>
              </a:p>
              <a:p>
                <a:r>
                  <a:rPr lang="en-US" dirty="0"/>
                  <a:t>Basically, we assume a small set of primitives that can generate every possible (computable) concept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calculus is Turing-complete, it’s actually enough for everything!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BB2822-3FC2-E2D5-E315-9F841F7B6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7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55D-00E2-7DF5-8520-19EF0E9F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Sensations to concepts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3387-2760-213F-D003-9E0DB44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pLoT</a:t>
            </a:r>
            <a:r>
              <a:rPr lang="en-US" dirty="0"/>
              <a:t> inference can infer modality-independent hierarchically-structured representations straight from sensory data</a:t>
            </a:r>
          </a:p>
          <a:p>
            <a:pPr lvl="1"/>
            <a:r>
              <a:rPr lang="en-US" dirty="0"/>
              <a:t>“it can specify how local patches combine to form surfaces, how surfaces combine to form parts, how parts combine to form objects, and how objects combine to form scenes”</a:t>
            </a:r>
          </a:p>
          <a:p>
            <a:r>
              <a:rPr lang="en-US" dirty="0"/>
              <a:t>Do you see roughly how we could do that?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0206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A27F-D464-FB1F-92A1-F992BA20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these models?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B667-A5D8-66FB-6BE2-3C951F91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we have a bunch of techniques. What can we do with them?</a:t>
            </a:r>
          </a:p>
          <a:p>
            <a:r>
              <a:rPr lang="en-US" dirty="0"/>
              <a:t>Main: Make some observations, update posterior over sentences in a PCFG</a:t>
            </a:r>
          </a:p>
          <a:p>
            <a:pPr lvl="1"/>
            <a:r>
              <a:rPr lang="en-US" dirty="0"/>
              <a:t>This gives us a generative model of some part of the world</a:t>
            </a:r>
          </a:p>
          <a:p>
            <a:r>
              <a:rPr lang="en-US" dirty="0"/>
              <a:t>If the PCFG defines functions, it can define higher-order concepts</a:t>
            </a:r>
          </a:p>
          <a:p>
            <a:pPr lvl="1"/>
            <a:r>
              <a:rPr lang="en-US" dirty="0"/>
              <a:t>Observations can be input-output pairs ran on the function</a:t>
            </a:r>
          </a:p>
          <a:p>
            <a:pPr lvl="1"/>
            <a:r>
              <a:rPr lang="en-US" dirty="0"/>
              <a:t>If the input is e.g. a situation and the output is e.g. a sentence, this can be e.g. a model of language learning</a:t>
            </a:r>
          </a:p>
          <a:p>
            <a:pPr lvl="1"/>
            <a:r>
              <a:rPr lang="en-US" dirty="0"/>
              <a:t>We can imagine a system that learns a ‘library’ of concepts</a:t>
            </a:r>
          </a:p>
          <a:p>
            <a:r>
              <a:rPr lang="en-US" dirty="0"/>
              <a:t>Since the PCFG is totally unspecified, and PCFGs can encode anything that’s computable, we can learn anything with it.</a:t>
            </a:r>
          </a:p>
          <a:p>
            <a:r>
              <a:rPr lang="en-US" dirty="0"/>
              <a:t>Importantly, after we’ve learned a posterior, we can </a:t>
            </a:r>
            <a:r>
              <a:rPr lang="en-US" i="1" dirty="0"/>
              <a:t>inspect</a:t>
            </a:r>
            <a:r>
              <a:rPr lang="en-US" dirty="0"/>
              <a:t> the learned sentence and see what it says in all other cases.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101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8F0-B186-6A2B-1E43-F4FF5DBB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these models?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A0CD-98DB-0F9E-DDEC-94984B81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we have a generative model, we can do:</a:t>
            </a:r>
          </a:p>
          <a:p>
            <a:r>
              <a:rPr lang="en-US" dirty="0"/>
              <a:t>Prediction: predict future world states given the generative model. Predictions can be probabilistic, we can answer counterfactual questions, and we know why they are being made</a:t>
            </a:r>
          </a:p>
          <a:p>
            <a:r>
              <a:rPr lang="en-US" dirty="0"/>
              <a:t>Inference: Having a generative model can help us in inferring other aspects of the world. E.g. knowing what color an object is + sensory input can inform us about the lighting conditions.</a:t>
            </a:r>
          </a:p>
          <a:p>
            <a:r>
              <a:rPr lang="en-US" dirty="0"/>
              <a:t>Generalization: If we have a generative model, we can transfer the knowledge to new scenarios. E.g. if we learn the weight of a pool ball from seeing some plays, it can help us play future games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742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8505-9136-03E7-03D5-D16DDC60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First order logic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DCF-2064-880E-0EE8-96C1A242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for next time is concerned with inferring categories via inference of expressions in a logical fragment of the </a:t>
            </a:r>
            <a:r>
              <a:rPr lang="en-US" dirty="0" err="1"/>
              <a:t>pLoT</a:t>
            </a:r>
            <a:r>
              <a:rPr lang="en-US" dirty="0"/>
              <a:t>.</a:t>
            </a:r>
          </a:p>
          <a:p>
            <a:r>
              <a:rPr lang="en-US" dirty="0"/>
              <a:t>Can you already see how it would go intuitively?</a:t>
            </a:r>
          </a:p>
          <a:p>
            <a:r>
              <a:rPr lang="en-US" dirty="0"/>
              <a:t>Do you remember first order logic?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621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12CE-C230-90DA-C6C9-626C62B8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LoT</a:t>
            </a:r>
            <a:r>
              <a:rPr lang="en-US" dirty="0"/>
              <a:t> for next time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E0C24-7E2F-44F1-736E-2CEA96A3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24" y="1767643"/>
            <a:ext cx="2306933" cy="4294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5F7F3-35D1-0CEB-81D7-53417030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16" y="1767643"/>
            <a:ext cx="2424760" cy="42944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1A6FA1-2004-2FDD-5D37-A83622A2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6" y="1825625"/>
            <a:ext cx="4561114" cy="435133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Aim: define categories</a:t>
            </a:r>
          </a:p>
          <a:p>
            <a:pPr>
              <a:buFontTx/>
              <a:buChar char="-"/>
            </a:pPr>
            <a:r>
              <a:rPr lang="en-US" dirty="0"/>
              <a:t>Based on properties</a:t>
            </a:r>
          </a:p>
          <a:p>
            <a:pPr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LoTs</a:t>
            </a:r>
            <a:r>
              <a:rPr lang="en-US" dirty="0"/>
              <a:t> give us different inductive biases</a:t>
            </a:r>
          </a:p>
          <a:p>
            <a:pPr>
              <a:buFontTx/>
              <a:buChar char="-"/>
            </a:pPr>
            <a:r>
              <a:rPr lang="en-US" dirty="0"/>
              <a:t>Therefore, based on people’s learning patterns, we might be able to infer which </a:t>
            </a:r>
            <a:r>
              <a:rPr lang="en-US" dirty="0" err="1"/>
              <a:t>LoT</a:t>
            </a:r>
            <a:r>
              <a:rPr lang="en-US" dirty="0"/>
              <a:t> they have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30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F761-2F08-9CF8-EFDA-8F3C38B4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going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CDB0-8E0E-94DC-E527-031D9EE9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lab this week we will finally learn Piantadosi’s LOTlib3 library</a:t>
            </a:r>
          </a:p>
          <a:p>
            <a:r>
              <a:rPr lang="en-US" dirty="0"/>
              <a:t>This will allow us to simply define an arbitrary PCFG, some observations, and run MCMC on it to define a posterior over hypotheses.</a:t>
            </a:r>
          </a:p>
          <a:p>
            <a:r>
              <a:rPr lang="en-US" dirty="0"/>
              <a:t>From next week we will then start going through specific case studies to see how the </a:t>
            </a:r>
            <a:r>
              <a:rPr lang="en-US" dirty="0" err="1"/>
              <a:t>pLoT</a:t>
            </a:r>
            <a:r>
              <a:rPr lang="en-US" dirty="0"/>
              <a:t> project has been applied in cognitive science.</a:t>
            </a:r>
          </a:p>
          <a:p>
            <a:r>
              <a:rPr lang="en-US" dirty="0"/>
              <a:t>We will alternative reading a paper that implements a </a:t>
            </a:r>
            <a:r>
              <a:rPr lang="en-US" dirty="0" err="1"/>
              <a:t>pLoT</a:t>
            </a:r>
            <a:r>
              <a:rPr lang="en-US" dirty="0"/>
              <a:t> model and trying to implement it in LOTlib3 (or at least a simplified version)</a:t>
            </a:r>
          </a:p>
          <a:p>
            <a:r>
              <a:rPr lang="en-US" dirty="0"/>
              <a:t>We have 4 weeks to do this, so 4 models!</a:t>
            </a:r>
          </a:p>
          <a:p>
            <a:r>
              <a:rPr lang="en-US" dirty="0"/>
              <a:t>Topics I have picked (but we can change them if you’d rather do something else</a:t>
            </a:r>
            <a:r>
              <a:rPr lang="en-US" dirty="0">
                <a:sym typeface="Wingdings" panose="05000000000000000000" pitchFamily="2" charset="2"/>
              </a:rPr>
              <a:t>): Categories, kinship terms, numerals,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749C-B8C7-732D-1DBA-741980DB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unclear this far?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26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B9D8-D6AE-ED73-4AFF-D0F6FCA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Bayesian update, MCMC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61C54-110D-5FE7-3C15-35BB5ABA3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Repetition solidifies things, so let’s do some MCMC by hand!</a:t>
                </a:r>
              </a:p>
              <a:p>
                <a:r>
                  <a:rPr lang="en-US" dirty="0"/>
                  <a:t>Unknown: Temperature</a:t>
                </a:r>
              </a:p>
              <a:p>
                <a:r>
                  <a:rPr lang="en-US" dirty="0"/>
                  <a:t>Prior over temperature: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20.0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5.0</a:t>
                </a:r>
              </a:p>
              <a:p>
                <a:r>
                  <a:rPr lang="en-US" dirty="0"/>
                  <a:t>Data: Two pretty inaccurate thermometers, saying 34.5 and 33.1</a:t>
                </a:r>
              </a:p>
              <a:p>
                <a:r>
                  <a:rPr lang="en-US" dirty="0"/>
                  <a:t>Thermometer error distribution: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0.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1.</a:t>
                </a:r>
              </a:p>
              <a:p>
                <a:r>
                  <a:rPr lang="en-US" dirty="0"/>
                  <a:t>Let’s manually take some posterior samples! 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61C54-110D-5FE7-3C15-35BB5ABA3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ECF7-B988-9A21-3942-D0077DB8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Lambda calculus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34DC-5801-27F3-A2FC-AB01996D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lambda expression that</a:t>
            </a:r>
          </a:p>
          <a:p>
            <a:pPr lvl="1"/>
            <a:r>
              <a:rPr lang="en-US" dirty="0"/>
              <a:t>Characterizes the set of objects that are red and square (in first order logic, with RED and SQUARE as predicates)</a:t>
            </a:r>
          </a:p>
          <a:p>
            <a:pPr lvl="1"/>
            <a:r>
              <a:rPr lang="en-US" dirty="0"/>
              <a:t>Takes an object and returns the set of properties of the object</a:t>
            </a:r>
          </a:p>
          <a:p>
            <a:pPr lvl="1"/>
            <a:r>
              <a:rPr lang="en-US" dirty="0"/>
              <a:t>Characterizes the set of objects with exactly two properties</a:t>
            </a:r>
          </a:p>
        </p:txBody>
      </p:sp>
    </p:spTree>
    <p:extLst>
      <p:ext uri="{BB962C8B-B14F-4D97-AF65-F5344CB8AC3E}">
        <p14:creationId xmlns:p14="http://schemas.microsoft.com/office/powerpoint/2010/main" val="19140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82FE-482F-7655-A138-B0014635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4B23-45C0-5DD0-C89E-E4A07946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week, we have seen how to practically perform Bayesian inference for any given context</a:t>
            </a:r>
          </a:p>
          <a:p>
            <a:pPr lvl="1"/>
            <a:r>
              <a:rPr lang="en-US" dirty="0"/>
              <a:t>Namely, approximately and with the MHMC algorithm</a:t>
            </a:r>
          </a:p>
          <a:p>
            <a:pPr lvl="1"/>
            <a:r>
              <a:rPr lang="en-US" dirty="0"/>
              <a:t>In practice, this algorithm sometimes doesn’t work so well. But it will be fine for our purposes.</a:t>
            </a:r>
          </a:p>
          <a:p>
            <a:pPr lvl="1"/>
            <a:r>
              <a:rPr lang="en-US" dirty="0"/>
              <a:t>Piantadosi’s other library, </a:t>
            </a:r>
            <a:r>
              <a:rPr lang="en-US" i="1" dirty="0"/>
              <a:t>fleet</a:t>
            </a:r>
            <a:r>
              <a:rPr lang="en-US" dirty="0"/>
              <a:t>, implements a better and much faster algorithm (reversible-jump MCMC)</a:t>
            </a:r>
          </a:p>
          <a:p>
            <a:r>
              <a:rPr lang="en-US" dirty="0"/>
              <a:t>What we are particularly interested in is doing Bayesian inference on the hypothesis space induced by a PCFG.</a:t>
            </a:r>
          </a:p>
          <a:p>
            <a:r>
              <a:rPr lang="en-US" dirty="0"/>
              <a:t>From the exercise you had two weeks ago, you should have a sense of how expressive PCFGs can be. In principle, they can express anything.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23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20E-A0A8-2CDC-74C1-FE58F5DC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248C-BE2E-53BB-1C6C-9BE2304E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homework from last week’s lab is the last one.</a:t>
            </a:r>
          </a:p>
          <a:p>
            <a:r>
              <a:rPr lang="en-US" dirty="0"/>
              <a:t>The other assessment is the final project!</a:t>
            </a:r>
          </a:p>
          <a:p>
            <a:r>
              <a:rPr lang="en-US" dirty="0"/>
              <a:t>So please start thinking about what you might want to do for that (some ideas are in the website) and let’s discuss it!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56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5731-70CC-AB90-8C9F-9EF3DFED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idea of the </a:t>
            </a:r>
            <a:r>
              <a:rPr lang="en-US" dirty="0" err="1"/>
              <a:t>pLoT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1D72F-D1BA-6FEB-2785-50506E97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4" y="2031885"/>
            <a:ext cx="1013928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B66D-36A0-8586-7169-CF25B99A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</a:t>
            </a:r>
            <a:r>
              <a:rPr lang="en-US" dirty="0" err="1"/>
              <a:t>DreamCoder</a:t>
            </a:r>
            <a:r>
              <a:rPr lang="en-US" dirty="0"/>
              <a:t>)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4B2C2-F25C-5B8D-2F56-1715E95B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4" y="2018679"/>
            <a:ext cx="9918289" cy="1775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1BFB9-9711-6161-66F4-EC535E26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85" y="4019967"/>
            <a:ext cx="8399029" cy="26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ED62-DF85-8EB0-F204-A12CAEFC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 to AI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B858-BB7A-C379-42A9-514318CA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Historically, there have been two main approaches to AI</a:t>
            </a:r>
          </a:p>
          <a:p>
            <a:r>
              <a:rPr lang="en-US" dirty="0"/>
              <a:t>First, a symbolic / logic approach, based on symbol manipulation</a:t>
            </a:r>
          </a:p>
          <a:p>
            <a:pPr lvl="1"/>
            <a:r>
              <a:rPr lang="en-US" dirty="0"/>
              <a:t>What are the big advantages and disadvantages of this?</a:t>
            </a:r>
          </a:p>
          <a:p>
            <a:pPr lvl="1"/>
            <a:r>
              <a:rPr lang="en-US" dirty="0"/>
              <a:t>Pro: Can model compositionality, deduction, very structured things</a:t>
            </a:r>
          </a:p>
          <a:p>
            <a:pPr lvl="1"/>
            <a:r>
              <a:rPr lang="en-US" dirty="0"/>
              <a:t>Contra: Brittle, not robust to noise, can’t easily model </a:t>
            </a:r>
          </a:p>
          <a:p>
            <a:r>
              <a:rPr lang="en-US" dirty="0"/>
              <a:t>Second, statistical approach</a:t>
            </a:r>
          </a:p>
          <a:p>
            <a:pPr lvl="1"/>
            <a:r>
              <a:rPr lang="en-US" dirty="0"/>
              <a:t>Pro: Flexible to noise</a:t>
            </a:r>
          </a:p>
          <a:p>
            <a:pPr lvl="1"/>
            <a:r>
              <a:rPr lang="en-US" dirty="0"/>
              <a:t>Contra: Need a lot of hand-specification</a:t>
            </a:r>
          </a:p>
          <a:p>
            <a:r>
              <a:rPr lang="en-US" dirty="0" err="1"/>
              <a:t>PLoT</a:t>
            </a:r>
            <a:r>
              <a:rPr lang="en-US" dirty="0"/>
              <a:t> approach combines these two approaches</a:t>
            </a:r>
          </a:p>
          <a:p>
            <a:pPr lvl="1"/>
            <a:r>
              <a:rPr lang="en-US" dirty="0"/>
              <a:t>Representations are modelled symbolically (as opposed to neural nets)</a:t>
            </a:r>
          </a:p>
          <a:p>
            <a:pPr lvl="1"/>
            <a:r>
              <a:rPr lang="en-US" dirty="0"/>
              <a:t>But learning happens probabilistically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759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4B32-163D-8E72-87EA-D8FBB34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Nativism and empiricism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CB2D-514B-DD8F-D23A-59371CEA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Nativism: Some mental structures / knowledge is innate</a:t>
            </a:r>
          </a:p>
          <a:p>
            <a:pPr lvl="1"/>
            <a:r>
              <a:rPr lang="en-US" dirty="0"/>
              <a:t>Pro: Makes little assumptions at the cognitive level</a:t>
            </a:r>
          </a:p>
          <a:p>
            <a:pPr lvl="1"/>
            <a:r>
              <a:rPr lang="en-US" dirty="0"/>
              <a:t>Con: Machine learning shows that a lot can be learned from data</a:t>
            </a:r>
          </a:p>
          <a:p>
            <a:r>
              <a:rPr lang="en-US" dirty="0"/>
              <a:t>Empiricism: Everything is learned from data</a:t>
            </a:r>
          </a:p>
          <a:p>
            <a:pPr lvl="1"/>
            <a:r>
              <a:rPr lang="en-US" dirty="0"/>
              <a:t>Pro: Can make sense of ‘poverty of the stimulus’ arguments</a:t>
            </a:r>
          </a:p>
          <a:p>
            <a:pPr lvl="1"/>
            <a:r>
              <a:rPr lang="en-US" dirty="0"/>
              <a:t>Con: Assumes stuff we can’t yet verify</a:t>
            </a:r>
          </a:p>
          <a:p>
            <a:r>
              <a:rPr lang="en-US" dirty="0" err="1"/>
              <a:t>PLoT</a:t>
            </a:r>
            <a:r>
              <a:rPr lang="en-US" dirty="0"/>
              <a:t> finds a balance between the two</a:t>
            </a:r>
          </a:p>
          <a:p>
            <a:pPr lvl="1"/>
            <a:r>
              <a:rPr lang="en-US" dirty="0"/>
              <a:t>Most is learned, but the </a:t>
            </a:r>
            <a:r>
              <a:rPr lang="en-US" dirty="0" err="1"/>
              <a:t>pLoT</a:t>
            </a:r>
            <a:r>
              <a:rPr lang="en-US" dirty="0"/>
              <a:t> defines a so-called </a:t>
            </a:r>
            <a:r>
              <a:rPr lang="en-US" i="1" dirty="0"/>
              <a:t>structural prior</a:t>
            </a:r>
            <a:endParaRPr lang="en-US" dirty="0"/>
          </a:p>
          <a:p>
            <a:pPr lvl="1"/>
            <a:r>
              <a:rPr lang="en-US" dirty="0"/>
              <a:t>Specific innate </a:t>
            </a:r>
            <a:r>
              <a:rPr lang="en-US" dirty="0" err="1"/>
              <a:t>LoT</a:t>
            </a:r>
            <a:r>
              <a:rPr lang="en-US" dirty="0"/>
              <a:t> can be studied empirically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924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Georgia</vt:lpstr>
      <vt:lpstr>Office Theme</vt:lpstr>
      <vt:lpstr>The probabilistic Language of Thought</vt:lpstr>
      <vt:lpstr>Refresher: Bayesian update, MCMC</vt:lpstr>
      <vt:lpstr>Refresher: Lambda calculus</vt:lpstr>
      <vt:lpstr>Where we are</vt:lpstr>
      <vt:lpstr>Where we are</vt:lpstr>
      <vt:lpstr>The main idea of the pLoT</vt:lpstr>
      <vt:lpstr>Application (DreamCoder)</vt:lpstr>
      <vt:lpstr>Two approaches to AI</vt:lpstr>
      <vt:lpstr>Nativism and empiricism</vt:lpstr>
      <vt:lpstr>Novelty in learning</vt:lpstr>
      <vt:lpstr>Sensations to concepts</vt:lpstr>
      <vt:lpstr>What can we do with these models?</vt:lpstr>
      <vt:lpstr>What can we do with these models?</vt:lpstr>
      <vt:lpstr>Next time: First order logic</vt:lpstr>
      <vt:lpstr>LoT for next time</vt:lpstr>
      <vt:lpstr>Where we’re going</vt:lpstr>
      <vt:lpstr>Anything unclear this far?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441</cp:revision>
  <dcterms:created xsi:type="dcterms:W3CDTF">2022-03-28T11:58:41Z</dcterms:created>
  <dcterms:modified xsi:type="dcterms:W3CDTF">2022-06-20T14:15:54Z</dcterms:modified>
</cp:coreProperties>
</file>