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73" r:id="rId4"/>
    <p:sldId id="274" r:id="rId5"/>
    <p:sldId id="281" r:id="rId6"/>
    <p:sldId id="278" r:id="rId7"/>
    <p:sldId id="282" r:id="rId8"/>
    <p:sldId id="286" r:id="rId9"/>
    <p:sldId id="275" r:id="rId10"/>
    <p:sldId id="276" r:id="rId11"/>
    <p:sldId id="284" r:id="rId12"/>
    <p:sldId id="283" r:id="rId13"/>
    <p:sldId id="279" r:id="rId14"/>
    <p:sldId id="280" r:id="rId15"/>
    <p:sldId id="277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5CAF2-866C-4B9D-AF04-DA0C179C132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0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14/06/2022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Bayes II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How to </a:t>
            </a:r>
            <a:r>
              <a:rPr lang="en-US" i="1" dirty="0"/>
              <a:t>actually use</a:t>
            </a:r>
            <a:r>
              <a:rPr lang="en-US" dirty="0"/>
              <a:t> Bayes theorem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D5EC-FC2E-4A33-F4CE-DB9403C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358D-8AFB-6539-FE6A-0A353EDF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are trying to learn a category from examples.</a:t>
            </a:r>
          </a:p>
          <a:p>
            <a:r>
              <a:rPr lang="en-US" dirty="0"/>
              <a:t>For simplicity, suppose that</a:t>
            </a:r>
          </a:p>
          <a:p>
            <a:pPr lvl="1"/>
            <a:r>
              <a:rPr lang="en-US" dirty="0"/>
              <a:t>The space is simply the integers from 1 to 50</a:t>
            </a:r>
          </a:p>
          <a:p>
            <a:pPr lvl="1"/>
            <a:r>
              <a:rPr lang="en-US" dirty="0"/>
              <a:t>The examples are numbers from the category</a:t>
            </a:r>
          </a:p>
          <a:p>
            <a:pPr lvl="1"/>
            <a:r>
              <a:rPr lang="en-US" dirty="0"/>
              <a:t>The category is </a:t>
            </a:r>
            <a:r>
              <a:rPr lang="en-US" i="1" dirty="0"/>
              <a:t>convex</a:t>
            </a:r>
            <a:r>
              <a:rPr lang="en-US" dirty="0"/>
              <a:t>, meaning we just need to set two borders</a:t>
            </a:r>
          </a:p>
          <a:p>
            <a:r>
              <a:rPr lang="en-US" dirty="0"/>
              <a:t>We get examples from the category. There are two options:</a:t>
            </a:r>
          </a:p>
          <a:p>
            <a:pPr lvl="1"/>
            <a:r>
              <a:rPr lang="en-US" i="1" dirty="0"/>
              <a:t>Weak sampling:</a:t>
            </a:r>
            <a:r>
              <a:rPr lang="en-US" dirty="0"/>
              <a:t> Both positive and negative evidence can be seen</a:t>
            </a:r>
            <a:endParaRPr lang="en-US" i="1" dirty="0"/>
          </a:p>
          <a:p>
            <a:pPr lvl="1"/>
            <a:r>
              <a:rPr lang="en-US" i="1" dirty="0"/>
              <a:t>Strong sampling: </a:t>
            </a:r>
            <a:r>
              <a:rPr lang="en-US" dirty="0"/>
              <a:t>Only positive evidence can be seen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58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64B1-B3C8-6A12-B1EA-F5808190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category learning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5678A-C21B-DCBD-C975-271445E6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319" y="1907617"/>
            <a:ext cx="5996072" cy="4450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D9A4D-6433-C412-E874-D4457B57589A}"/>
              </a:ext>
            </a:extLst>
          </p:cNvPr>
          <p:cNvSpPr txBox="1"/>
          <p:nvPr/>
        </p:nvSpPr>
        <p:spPr>
          <a:xfrm>
            <a:off x="899885" y="1869069"/>
            <a:ext cx="51121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Let’s go over this case of inference, assuming we got one observation!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What’s the space of hypotheses?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What’s the posterior, likelihood, and prior?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What happens if we get more observations?</a:t>
            </a:r>
            <a:endParaRPr lang="en-DE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9205-AC37-C7C0-EE35-41C4464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217-6E0F-DA30-C9C7-11FA3E79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8752" cy="4351338"/>
          </a:xfrm>
        </p:spPr>
        <p:txBody>
          <a:bodyPr/>
          <a:lstStyle/>
          <a:p>
            <a:r>
              <a:rPr lang="en-US" dirty="0"/>
              <a:t>One important phenomenon here is the </a:t>
            </a:r>
            <a:r>
              <a:rPr lang="en-US" i="1" dirty="0"/>
              <a:t>size effect</a:t>
            </a:r>
          </a:p>
          <a:p>
            <a:r>
              <a:rPr lang="en-US" dirty="0"/>
              <a:t>More observations within a range makes the probability of the borders decrease faster.</a:t>
            </a:r>
          </a:p>
          <a:p>
            <a:r>
              <a:rPr lang="en-US" dirty="0"/>
              <a:t>Can you see why formally?</a:t>
            </a:r>
          </a:p>
          <a:p>
            <a:r>
              <a:rPr lang="en-US" dirty="0"/>
              <a:t>Can you see why intuitively?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4A4BE-91A7-C9D6-7290-BE0EFCE4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171" y="2023174"/>
            <a:ext cx="5689192" cy="41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86FA-B006-4D34-5568-D54CA685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PCFGs and probabilities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DB8-A687-BB48-0765-33FDA2EF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how to add probabilities to the production rules of a grammar, and we called those </a:t>
            </a:r>
            <a:r>
              <a:rPr lang="en-US" i="1" dirty="0"/>
              <a:t>probabilistic </a:t>
            </a:r>
            <a:r>
              <a:rPr lang="en-US" dirty="0"/>
              <a:t>context-free grammars.</a:t>
            </a:r>
          </a:p>
          <a:p>
            <a:r>
              <a:rPr lang="en-US" dirty="0"/>
              <a:t>Basically, they give us the conditional probability of applying each rule given a certain nonterminal.</a:t>
            </a:r>
          </a:p>
          <a:p>
            <a:r>
              <a:rPr lang="en-US" dirty="0"/>
              <a:t>This was the only point where probabilities enter the CFGs. However, we can also have probabilities at the level of the interpretation function.</a:t>
            </a:r>
          </a:p>
          <a:p>
            <a:r>
              <a:rPr lang="en-US" dirty="0"/>
              <a:t>In this case, the interpretation of a sentence is not deterministic: evaluating a certain sentence multiple times can return different object.</a:t>
            </a:r>
          </a:p>
          <a:p>
            <a:r>
              <a:rPr lang="en-US" dirty="0"/>
              <a:t>A sentence then returns a </a:t>
            </a:r>
            <a:r>
              <a:rPr lang="en-US" i="1" dirty="0"/>
              <a:t>distribution over objects </a:t>
            </a:r>
            <a:r>
              <a:rPr lang="en-US" dirty="0"/>
              <a:t>(in the relevant domain).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79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86FA-B006-4D34-5568-D54CA685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PCFGs and probabilities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DB8-A687-BB48-0765-33FDA2EF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instance, consider a fragment of the </a:t>
            </a:r>
            <a:r>
              <a:rPr lang="en-US" dirty="0" err="1"/>
              <a:t>LoT</a:t>
            </a:r>
            <a:r>
              <a:rPr lang="en-US" dirty="0"/>
              <a:t> that encodes handwritten characters. In a way, we can recognize the following as being ‘the same character’: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most natural way to make sense of this is to say that the same </a:t>
            </a:r>
            <a:r>
              <a:rPr lang="en-US" dirty="0" err="1"/>
              <a:t>pLoT</a:t>
            </a:r>
            <a:r>
              <a:rPr lang="en-US" dirty="0"/>
              <a:t> sentence can be realized in different ways, in virtue of it having a probabilistic component.</a:t>
            </a:r>
          </a:p>
          <a:p>
            <a:r>
              <a:rPr lang="en-US" dirty="0"/>
              <a:t>In the context of learning an </a:t>
            </a:r>
            <a:r>
              <a:rPr lang="en-US" dirty="0" err="1"/>
              <a:t>LoT</a:t>
            </a:r>
            <a:r>
              <a:rPr lang="en-US" dirty="0"/>
              <a:t> expression from data, this gives us a likelihood P(data | </a:t>
            </a:r>
            <a:r>
              <a:rPr lang="en-US" dirty="0" err="1"/>
              <a:t>LoT</a:t>
            </a:r>
            <a:r>
              <a:rPr lang="en-US" dirty="0"/>
              <a:t> sentence).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59B61-CF5B-2C5E-581D-11922E02F6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0857" y="2646371"/>
            <a:ext cx="2584630" cy="18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4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CD3D-CEB8-07CC-87CD-8A893D87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a grammar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B635-6007-9CA1-2BF0-10D0CC8C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Putting</a:t>
            </a:r>
            <a:r>
              <a:rPr lang="it-IT" dirty="0"/>
              <a:t>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, can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of a way of sampling from the </a:t>
            </a:r>
            <a:r>
              <a:rPr lang="it-IT" dirty="0" err="1"/>
              <a:t>posterior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over </a:t>
            </a:r>
            <a:r>
              <a:rPr lang="it-IT" dirty="0" err="1"/>
              <a:t>sentences</a:t>
            </a:r>
            <a:r>
              <a:rPr lang="it-IT" dirty="0"/>
              <a:t> in an </a:t>
            </a:r>
            <a:r>
              <a:rPr lang="it-IT" dirty="0" err="1"/>
              <a:t>LoT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some </a:t>
            </a:r>
            <a:r>
              <a:rPr lang="it-IT" dirty="0" err="1"/>
              <a:t>observations</a:t>
            </a:r>
            <a:r>
              <a:rPr lang="it-IT" dirty="0"/>
              <a:t>?</a:t>
            </a:r>
          </a:p>
          <a:p>
            <a:r>
              <a:rPr lang="en-US" dirty="0"/>
              <a:t>Prior, likelihood, proposal distribution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509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AC95-CDD2-3E65-C2DC-DCD77A2C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23A-4CA5-303C-CA97-009F2C78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course started, we have been developing a series of concepts and techniques centering around the idea of a language of thought.</a:t>
            </a:r>
          </a:p>
          <a:p>
            <a:r>
              <a:rPr lang="en-US" dirty="0"/>
              <a:t>We started with the philosophical idea of an </a:t>
            </a:r>
            <a:r>
              <a:rPr lang="en-US" dirty="0" err="1"/>
              <a:t>LoT</a:t>
            </a:r>
            <a:endParaRPr lang="en-US" dirty="0"/>
          </a:p>
          <a:p>
            <a:r>
              <a:rPr lang="en-US" dirty="0"/>
              <a:t>Then, we looked at how to model a fragment of the </a:t>
            </a:r>
            <a:r>
              <a:rPr lang="en-US" dirty="0" err="1"/>
              <a:t>LoT</a:t>
            </a:r>
            <a:r>
              <a:rPr lang="en-US" dirty="0"/>
              <a:t> for various conceptual domains, using PCFGs.</a:t>
            </a:r>
          </a:p>
          <a:p>
            <a:r>
              <a:rPr lang="en-US" dirty="0"/>
              <a:t>Last time we started looking at Bayesian inference, with the aim of understanding how to learn sentences in the </a:t>
            </a:r>
            <a:r>
              <a:rPr lang="en-US" dirty="0" err="1"/>
              <a:t>LoT</a:t>
            </a:r>
            <a:r>
              <a:rPr lang="en-US" dirty="0"/>
              <a:t> from observations.</a:t>
            </a:r>
          </a:p>
          <a:p>
            <a:r>
              <a:rPr lang="en-US" dirty="0"/>
              <a:t>Today we are going to keep looking at how to deal with an </a:t>
            </a:r>
            <a:r>
              <a:rPr lang="en-US" dirty="0" err="1"/>
              <a:t>LoT</a:t>
            </a:r>
            <a:r>
              <a:rPr lang="en-US" dirty="0"/>
              <a:t> probabilistically!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31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Bayesian evidence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7CC7-E3AF-4123-95CD-BC1C518C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time we talked about Bayesian inference, but we didn’t talk about how to do it in practice.</a:t>
            </a:r>
          </a:p>
          <a:p>
            <a:r>
              <a:rPr lang="en-US" dirty="0"/>
              <a:t>Good old Bayes theorem: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the denominator, we need to sum (or integrate) across all hypotheses. This is not possible except for the very simplest cases!</a:t>
            </a:r>
          </a:p>
          <a:p>
            <a:r>
              <a:rPr lang="en-US" dirty="0"/>
              <a:t>E.g., consider: P(positive test | sick) = 0.9, P(positive test | not sick) = 0.1, P(sick) = 0.1. We can calculate P(sick | positive test).</a:t>
            </a:r>
          </a:p>
          <a:p>
            <a:r>
              <a:rPr lang="en-US" dirty="0"/>
              <a:t>But in general, we need an alternative approach.</a:t>
            </a:r>
            <a:endParaRPr lang="en-DE" dirty="0"/>
          </a:p>
        </p:txBody>
      </p:sp>
      <p:pic>
        <p:nvPicPr>
          <p:cNvPr id="5" name="Picture 4" descr="\documentclass{article}&#10;\usepackage{amsmath}&#10;\pagestyle{empty}&#10;\begin{document}&#10;$$&#10;P(H \mid D) &#10;= \frac{P(D \mid H) P(H)}{P(D)}&#10;= \frac{P(D \mid H) P(H)}{\sum_h P(D \mid h) P(h)}&#10;$$&#10;\end{document}" title="IguanaTex Bitmap Display">
            <a:extLst>
              <a:ext uri="{FF2B5EF4-FFF2-40B4-BE49-F238E27FC236}">
                <a16:creationId xmlns:a16="http://schemas.microsoft.com/office/drawing/2014/main" id="{9AAE0D8F-2BB8-6F35-C734-CBB79EB8BD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09" y="3314096"/>
            <a:ext cx="6522514" cy="7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care about expectations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point here is that when it comes to analyzing the posterior distribution of a random variable </a:t>
                </a:r>
                <a:r>
                  <a:rPr lang="en-US" i="1" dirty="0"/>
                  <a:t>X</a:t>
                </a:r>
                <a:r>
                  <a:rPr lang="en-US" dirty="0"/>
                  <a:t>, we usually care about the expectation of a function of </a:t>
                </a:r>
                <a:r>
                  <a:rPr lang="en-US" i="1" dirty="0"/>
                  <a:t>X</a:t>
                </a:r>
                <a:r>
                  <a:rPr lang="en-US" dirty="0"/>
                  <a:t>, e.g. the mean or the variance.</a:t>
                </a:r>
              </a:p>
              <a:p>
                <a:r>
                  <a:rPr lang="en-US" dirty="0"/>
                  <a:t>And therefore we can express our question about the posterior as a sum / an integral of a function of X.</a:t>
                </a:r>
              </a:p>
              <a:p>
                <a:r>
                  <a:rPr lang="en-US" dirty="0"/>
                  <a:t>This is where a technique called </a:t>
                </a:r>
                <a:r>
                  <a:rPr lang="en-US" i="1" dirty="0"/>
                  <a:t>Monte Carlo Integration</a:t>
                </a:r>
                <a:r>
                  <a:rPr lang="en-US" dirty="0"/>
                  <a:t> is useful.</a:t>
                </a:r>
              </a:p>
              <a:p>
                <a:r>
                  <a:rPr lang="en-US" dirty="0"/>
                  <a:t>Suppose we have a bunch of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from a distribution. Then: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11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begin{document}&#10;$$&#10;\int f(x)P(x)dx \approx \frac{1}{N} \sum_{i=1}^N f(x_i)&#10;$$&#10;\end{document}" title="IguanaTex Bitmap Display">
            <a:extLst>
              <a:ext uri="{FF2B5EF4-FFF2-40B4-BE49-F238E27FC236}">
                <a16:creationId xmlns:a16="http://schemas.microsoft.com/office/drawing/2014/main" id="{A968328B-58B2-BFF5-527A-79FC79593B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57" y="4960468"/>
            <a:ext cx="3218286" cy="7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5E1B-3B3B-3017-8507-FBD9B338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integration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0DA5-7E50-8B17-2F87-F66E0AD9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 Carlo Integration means that to get any information we want from the posterior (e.g. mean, variance, histograms, etc.), all we need is </a:t>
            </a:r>
            <a:r>
              <a:rPr lang="en-US" i="1" dirty="0"/>
              <a:t>samples </a:t>
            </a:r>
            <a:r>
              <a:rPr lang="en-US" dirty="0"/>
              <a:t>from the posterior.</a:t>
            </a:r>
          </a:p>
          <a:p>
            <a:r>
              <a:rPr lang="en-US" dirty="0"/>
              <a:t>Therefore, if we can get posterior samples, that’s enough even if we can’t calculate the full posterior probability.</a:t>
            </a:r>
          </a:p>
          <a:p>
            <a:r>
              <a:rPr lang="en-US" dirty="0"/>
              <a:t>And it turns out that there’s a (family of) really convenient algorithms to get samples from a probability even if all we have is a function that is just </a:t>
            </a:r>
            <a:r>
              <a:rPr lang="en-US" i="1" dirty="0"/>
              <a:t>proportional</a:t>
            </a:r>
            <a:r>
              <a:rPr lang="en-US" dirty="0"/>
              <a:t> to the distribution density function.</a:t>
            </a:r>
          </a:p>
          <a:p>
            <a:r>
              <a:rPr lang="en-US" dirty="0"/>
              <a:t>The simplest algorithm of this type (which is used in Piantadosi’s LOTlib3 library) is called </a:t>
            </a:r>
            <a:r>
              <a:rPr lang="en-US" i="1" dirty="0"/>
              <a:t>Metropolis-Hastings algorithm.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7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19A-F3EF-68A1-991C-11E6BD67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Metropolis-Hastings algorithm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1A9-73F9-858C-2B3E-8C9CBF37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are on a ship on a lake</a:t>
            </a:r>
          </a:p>
          <a:p>
            <a:r>
              <a:rPr lang="en-US" dirty="0"/>
              <a:t>You have a stick with which you can poke the bottom of the lake and determine its depth.</a:t>
            </a:r>
          </a:p>
          <a:p>
            <a:r>
              <a:rPr lang="en-US" dirty="0"/>
              <a:t>Some parts of the lake are deeper than others and some more shallow.</a:t>
            </a:r>
          </a:p>
          <a:p>
            <a:r>
              <a:rPr lang="en-US" dirty="0"/>
              <a:t>Problem: write down a list of points on the lake with a probability proportional to their depth.</a:t>
            </a:r>
          </a:p>
          <a:p>
            <a:r>
              <a:rPr lang="en-US" dirty="0"/>
              <a:t>How would you go about doing this?</a:t>
            </a:r>
          </a:p>
          <a:p>
            <a:r>
              <a:rPr lang="en-US" dirty="0"/>
              <a:t>Do you see why this is equivalent to the problem we have?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583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A33F-1243-0C1F-02B3-419CF9A9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Metropolis-Hastings algorithm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15A9-5269-5AC1-4ADD-8F687412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solution:</a:t>
            </a:r>
          </a:p>
          <a:p>
            <a:r>
              <a:rPr lang="en-US" dirty="0"/>
              <a:t>Start at any point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at random</a:t>
            </a:r>
          </a:p>
          <a:p>
            <a:r>
              <a:rPr lang="en-US" dirty="0"/>
              <a:t>Then for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++:</a:t>
            </a:r>
          </a:p>
          <a:p>
            <a:pPr lvl="1"/>
            <a:r>
              <a:rPr lang="en-US" dirty="0"/>
              <a:t>Move to a different point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 following a certain (symmetric) probability distribution centered at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endParaRPr lang="en-US" dirty="0"/>
          </a:p>
          <a:p>
            <a:pPr lvl="1"/>
            <a:r>
              <a:rPr lang="en-US" dirty="0"/>
              <a:t>If depth(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) &gt; depth(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Move to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, i.e. set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endParaRPr lang="en-US" baseline="-25000" dirty="0"/>
          </a:p>
          <a:p>
            <a:pPr lvl="1"/>
            <a:r>
              <a:rPr lang="en-US" dirty="0"/>
              <a:t>Else:</a:t>
            </a:r>
          </a:p>
          <a:p>
            <a:pPr lvl="2"/>
            <a:r>
              <a:rPr lang="en-US" dirty="0"/>
              <a:t>Move to 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baseline="-25000" dirty="0"/>
              <a:t> </a:t>
            </a:r>
            <a:r>
              <a:rPr lang="en-US" dirty="0"/>
              <a:t> with probability depth(</a:t>
            </a:r>
            <a:r>
              <a:rPr lang="en-US" dirty="0" err="1"/>
              <a:t>P</a:t>
            </a:r>
            <a:r>
              <a:rPr lang="en-US" baseline="-25000" dirty="0" err="1"/>
              <a:t>proposed</a:t>
            </a:r>
            <a:r>
              <a:rPr lang="en-US" dirty="0"/>
              <a:t>) / P(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they’re almost the same, move with high probability, etc.</a:t>
            </a:r>
          </a:p>
          <a:p>
            <a:r>
              <a:rPr lang="en-US" dirty="0"/>
              <a:t>Metropolis-Hastings is just this, but instead of depth we have probability!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467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124-D145-C0FE-EDF9-4F1384B7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68BAC-5933-8A5A-D62A-316419322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789" y="3343435"/>
            <a:ext cx="6942422" cy="1364098"/>
          </a:xfrm>
        </p:spPr>
      </p:pic>
    </p:spTree>
    <p:extLst>
      <p:ext uri="{BB962C8B-B14F-4D97-AF65-F5344CB8AC3E}">
        <p14:creationId xmlns:p14="http://schemas.microsoft.com/office/powerpoint/2010/main" val="366380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BA8E-1371-FB03-D202-0C219B2A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Markov-chain Monte Carlo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FC9F-7F7C-27F0-6F1F-A261E105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 pretty weak conditions are satisfied, in the limit of infinite samples the distribution of samples converges to the true posterior distribution.</a:t>
            </a:r>
          </a:p>
          <a:p>
            <a:r>
              <a:rPr lang="en-US" dirty="0"/>
              <a:t>We can think of MCMC as a way of getting samples from the posterior without knowing the normalization constant for the posterior, i.e. the </a:t>
            </a:r>
            <a:r>
              <a:rPr lang="en-US" i="1" dirty="0"/>
              <a:t>Bayesian evidence</a:t>
            </a:r>
            <a:r>
              <a:rPr lang="en-US" dirty="0"/>
              <a:t>.</a:t>
            </a:r>
          </a:p>
          <a:p>
            <a:r>
              <a:rPr lang="en-US" dirty="0"/>
              <a:t>If we get enough samples, we can calculate an expectation of a function of the posterior with high accuracy, and therefore any ‘summary’ we are interested in.</a:t>
            </a:r>
          </a:p>
          <a:p>
            <a:r>
              <a:rPr lang="en-US" dirty="0"/>
              <a:t>Now we have all the ingredients we need to apply Bayesian inference to cognitive models!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41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4623"/>
  <p:tag name="ORIGINALWIDTH" val="2674,916"/>
  <p:tag name="OUTPUTTYPE" val="PNG"/>
  <p:tag name="IGUANATEXVERSION" val="159"/>
  <p:tag name="LATEXADDIN" val="\documentclass{article}&#10;\usepackage{amsmath}&#10;\pagestyle{empty}&#10;\begin{document}&#10;$$&#10;P(H \mid D) &#10;= \frac{P(D \mid H) P(H)}{P(D)}&#10;= \frac{P(D \mid H) P(H)}{\sum_h P(D \mid h) P(h)}&#10;$$&#10;\end{document}"/>
  <p:tag name="IGUANATEXSIZE" val="24"/>
  <p:tag name="IGUANATEXCURSOR" val="17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,9547"/>
  <p:tag name="ORIGINALWIDTH" val="1583,802"/>
  <p:tag name="OUTPUTTYPE" val="PNG"/>
  <p:tag name="IGUANATEXVERSION" val="159"/>
  <p:tag name="LATEXADDIN" val="\documentclass{article}&#10;\usepackage{amsmath}&#10;\pagestyle{empty}&#10;\begin{document}&#10;$$&#10;\int f(x)P(x)dx \approx \frac{1}{N} \sum_{i=1}^N f(x_i)&#10;$$&#10;\end{document}"/>
  <p:tag name="IGUANATEXSIZE" val="20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Georgia</vt:lpstr>
      <vt:lpstr>Office Theme</vt:lpstr>
      <vt:lpstr>Bayes II</vt:lpstr>
      <vt:lpstr>Where are we?</vt:lpstr>
      <vt:lpstr>The problem: Bayesian evidence</vt:lpstr>
      <vt:lpstr>Note: We care about expectations</vt:lpstr>
      <vt:lpstr>Monte Carlo integration</vt:lpstr>
      <vt:lpstr>Metropolis-Hastings algorithm</vt:lpstr>
      <vt:lpstr>Metropolis-Hastings algorithm</vt:lpstr>
      <vt:lpstr>Asymmetric proposal distribution</vt:lpstr>
      <vt:lpstr>Summary: Markov-chain Monte Carlo</vt:lpstr>
      <vt:lpstr>Case study: Simple category learning</vt:lpstr>
      <vt:lpstr>Simple category learning</vt:lpstr>
      <vt:lpstr>Simple category learning</vt:lpstr>
      <vt:lpstr>PCFGs and probabilities</vt:lpstr>
      <vt:lpstr>PCFGs and probabilities</vt:lpstr>
      <vt:lpstr>Learning in a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454</cp:revision>
  <dcterms:created xsi:type="dcterms:W3CDTF">2022-03-28T11:58:41Z</dcterms:created>
  <dcterms:modified xsi:type="dcterms:W3CDTF">2022-06-14T08:43:30Z</dcterms:modified>
</cp:coreProperties>
</file>