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258" r:id="rId4"/>
    <p:sldId id="264" r:id="rId5"/>
    <p:sldId id="265" r:id="rId6"/>
    <p:sldId id="266" r:id="rId7"/>
    <p:sldId id="267" r:id="rId8"/>
    <p:sldId id="268" r:id="rId9"/>
    <p:sldId id="310" r:id="rId10"/>
    <p:sldId id="275" r:id="rId11"/>
    <p:sldId id="292" r:id="rId12"/>
    <p:sldId id="259" r:id="rId13"/>
    <p:sldId id="280" r:id="rId14"/>
    <p:sldId id="296" r:id="rId15"/>
    <p:sldId id="297" r:id="rId16"/>
    <p:sldId id="303" r:id="rId17"/>
    <p:sldId id="285" r:id="rId18"/>
    <p:sldId id="294" r:id="rId19"/>
    <p:sldId id="260" r:id="rId20"/>
    <p:sldId id="314" r:id="rId21"/>
    <p:sldId id="304" r:id="rId22"/>
    <p:sldId id="313" r:id="rId23"/>
    <p:sldId id="305" r:id="rId24"/>
    <p:sldId id="276" r:id="rId25"/>
    <p:sldId id="308" r:id="rId26"/>
    <p:sldId id="319" r:id="rId27"/>
    <p:sldId id="273" r:id="rId28"/>
    <p:sldId id="274" r:id="rId29"/>
    <p:sldId id="278" r:id="rId30"/>
    <p:sldId id="282" r:id="rId31"/>
    <p:sldId id="286" r:id="rId32"/>
    <p:sldId id="318" r:id="rId33"/>
    <p:sldId id="322" r:id="rId34"/>
    <p:sldId id="316" r:id="rId35"/>
    <p:sldId id="320" r:id="rId36"/>
    <p:sldId id="309" r:id="rId37"/>
    <p:sldId id="311" r:id="rId38"/>
    <p:sldId id="315" r:id="rId39"/>
    <p:sldId id="312" r:id="rId40"/>
    <p:sldId id="284" r:id="rId41"/>
    <p:sldId id="290" r:id="rId42"/>
    <p:sldId id="293" r:id="rId43"/>
    <p:sldId id="270" r:id="rId44"/>
    <p:sldId id="271" r:id="rId4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09/08/2023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E644-D276-4DA5-987A-D63DAAA33BD0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B65E-FD4B-475C-A887-7EDCD0F4154A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2E8A-454B-4915-9369-9DA315FC76CD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868-781B-48C4-ABDE-62829052F3A0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53B-829D-434F-9F2A-86E292237545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070-8511-4873-912B-437831413ADA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B191-F273-473D-BFE5-64A112D07C53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4E3E-9206-4D0A-BAA9-9D117F490EE5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EEF-D2B5-4CA8-A315-D36CC8206B8A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83F-410E-4DFC-8C83-BED89E14F7F5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C089-3892-466E-88BE-555E9B870723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139C-6158-4BB0-9CA3-212422006199}" type="datetime8">
              <a:rPr lang="en-DE" smtClean="0"/>
              <a:t>09/08/2023 11:47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0.png"/><Relationship Id="rId7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A97-26E4-9C22-9BD6-81A525EF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Part II</a:t>
            </a:r>
            <a:br>
              <a:rPr lang="en-US" u="sng" dirty="0"/>
            </a:br>
            <a:r>
              <a:rPr lang="en-US" sz="4800" dirty="0"/>
              <a:t>Technical background</a:t>
            </a:r>
            <a:endParaRPr lang="en-DE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8689-F67B-A624-CC5D-04727C31A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Fausto Carcassi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36DCF-C41F-53BA-9016-6418DD8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5201-97A0-BC8C-A1FA-AF40E98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</a:t>
            </a:fld>
            <a:endParaRPr lang="en-DE" dirty="0"/>
          </a:p>
        </p:txBody>
      </p:sp>
      <p:pic>
        <p:nvPicPr>
          <p:cNvPr id="6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A9972AD4-B5F0-D54D-2999-4BEFBBB9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G = (N, </a:t>
                </a:r>
                <a:r>
                  <a:rPr lang="el-GR" dirty="0"/>
                  <a:t>Σ</a:t>
                </a:r>
                <a:r>
                  <a:rPr lang="en-US" i="1" dirty="0"/>
                  <a:t>, P, 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New: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probability of applying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on the left side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derivation has a probability of being derived</a:t>
                </a:r>
              </a:p>
              <a:p>
                <a:pPr lvl="1"/>
                <a:r>
                  <a:rPr lang="en-US" dirty="0"/>
                  <a:t>The product of the probabilities of the applied rules.</a:t>
                </a:r>
              </a:p>
              <a:p>
                <a:pPr lvl="1"/>
                <a:r>
                  <a:rPr lang="en-US" dirty="0"/>
                  <a:t>Higher probability to smaller trees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/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N: </a:t>
                </a:r>
                <a:r>
                  <a:rPr lang="en-US" sz="2400" dirty="0"/>
                  <a:t>nonterminal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400" dirty="0"/>
                  <a:t>Σ</a:t>
                </a:r>
                <a:r>
                  <a:rPr lang="en-US" sz="2400" dirty="0"/>
                  <a:t>: 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P: </a:t>
                </a:r>
                <a:r>
                  <a:rPr lang="en-US" sz="2400" dirty="0"/>
                  <a:t>production rules</a:t>
                </a:r>
                <a:endParaRPr lang="en-US" sz="2400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S: </a:t>
                </a:r>
                <a:r>
                  <a:rPr lang="en-US" sz="2400" dirty="0"/>
                  <a:t>start symbol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/>
                  <a:t>: probabilities on production rules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blipFill>
                <a:blip r:embed="rId3"/>
                <a:stretch>
                  <a:fillRect t="-2821" b="-59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A1D2A-A3E4-FF4A-3827-FF1FFC5D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F48F-18BB-F447-DDB9-AF32009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N</a:t>
                </a:r>
                <a:r>
                  <a:rPr lang="en-US" dirty="0"/>
                  <a:t> (nonterminal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dirty="0"/>
                  <a:t>Σ</a:t>
                </a:r>
                <a:r>
                  <a:rPr lang="en-US" dirty="0"/>
                  <a:t> (terminal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P</a:t>
                </a:r>
                <a:r>
                  <a:rPr lang="en-US" dirty="0"/>
                  <a:t> (production rules)</a:t>
                </a: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S</a:t>
                </a:r>
                <a:r>
                  <a:rPr lang="en-US" dirty="0"/>
                  <a:t> (start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(probabilities on production rules)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  <a:blipFill>
                <a:blip r:embed="rId2"/>
                <a:stretch>
                  <a:fillRect l="-1487" t="-22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{S}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{a, b}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1. 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aSa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2. S  </a:t>
                </a:r>
                <a:r>
                  <a:rPr lang="en-US" dirty="0" err="1">
                    <a:sym typeface="Wingdings" panose="05000000000000000000" pitchFamily="2" charset="2"/>
                  </a:rPr>
                  <a:t>bSb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3. S  e	0.2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4. S  a	0.1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5. S  b	0.1</a:t>
                </a:r>
                <a:endParaRPr lang="en-US" b="1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  <a:blipFill>
                <a:blip r:embed="rId3"/>
                <a:stretch>
                  <a:fillRect t="-2941" b="-6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7D25A-6260-8A7C-F0A8-CBE79B87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114A8-ED90-97B9-C8D1-7B2801A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53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grammar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60E9-0EC1-6148-0DF9-43BF9AFF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E52E-CFEB-8F2A-4429-A34BD167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1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down functions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1, 2, 3, …, +, %, ‘every’, ‘some’, … </a:t>
                </a:r>
                <a:r>
                  <a:rPr lang="en-US" b="1" dirty="0"/>
                  <a:t>vs</a:t>
                </a:r>
                <a:r>
                  <a:rPr lang="en-US" dirty="0"/>
                  <a:t> x, y, z, …</a:t>
                </a:r>
              </a:p>
              <a:p>
                <a:pPr lvl="1"/>
                <a:r>
                  <a:rPr lang="en-US" dirty="0"/>
                  <a:t>Unsaturated vs saturated	‘x + 1’ vs ‘1 + 1’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Unsaturated to function</a:t>
                </a:r>
              </a:p>
              <a:p>
                <a:pPr lvl="1"/>
                <a:r>
                  <a:rPr lang="en-US" dirty="0"/>
                  <a:t>f(x) = x+1</a:t>
                </a:r>
              </a:p>
              <a:p>
                <a:pPr lvl="1"/>
                <a:r>
                  <a:rPr lang="en-US" dirty="0"/>
                  <a:t>f(x) notation is </a:t>
                </a:r>
                <a:r>
                  <a:rPr lang="en-US" i="1" dirty="0"/>
                  <a:t>inconvenient</a:t>
                </a:r>
                <a:r>
                  <a:rPr lang="en-US" dirty="0"/>
                  <a:t>: forces us to name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i="1" dirty="0"/>
                  <a:t>lambda </a:t>
                </a:r>
                <a:r>
                  <a:rPr lang="en-US" dirty="0"/>
                  <a:t>expressions</a:t>
                </a:r>
              </a:p>
              <a:p>
                <a:pPr lvl="1"/>
                <a:r>
                  <a:rPr lang="en-US" dirty="0"/>
                  <a:t>Start with expression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expression w/ variable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Function</a:t>
                </a:r>
                <a:r>
                  <a:rPr lang="en-US" dirty="0"/>
                  <a:t> from bound variable to the evaluated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  <a:blipFill>
                <a:blip r:embed="rId2"/>
                <a:stretch>
                  <a:fillRect l="-812" t="-1864" b="-79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4093-2AE9-4254-8A59-3F8D907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CCD0F-9336-E415-51D4-BFAD1CC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8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and languages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We can nest lambda expressions!</a:t>
                </a:r>
              </a:p>
              <a:p>
                <a:pPr lvl="1"/>
                <a:r>
                  <a:rPr lang="en-US" dirty="0"/>
                  <a:t>For instance: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expression can go inside</a:t>
                </a:r>
              </a:p>
              <a:p>
                <a:pPr lvl="1"/>
                <a:r>
                  <a:rPr lang="en-US" dirty="0"/>
                  <a:t>E.g., English: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bird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We’ll mostly use variations of predicate logic.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66F6-4D9D-492F-743D-133A717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29AE-859A-B6FA-7CAF-E2506C5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14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notation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Notation</a:t>
                </a:r>
                <a:r>
                  <a:rPr lang="en-US" dirty="0"/>
                  <a:t> for applying an argument to a function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argument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-reduction: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every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remove the lambda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rename variables w/ </a:t>
                </a:r>
                <a:r>
                  <a:rPr lang="en-US"/>
                  <a:t>alpha conversion </a:t>
                </a:r>
                <a:r>
                  <a:rPr lang="en-US" dirty="0"/>
                  <a:t>(Let’s ignore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16FE8-25E9-3003-A299-3A0F2EDF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BEDC-6FBB-7D21-8BA5-DDAFCAA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68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</a:t>
                </a:r>
                <a:endParaRPr lang="en-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en-NL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  <a:blipFill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049D6-03C5-1C83-3D21-77ED14ED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8D65-6318-0BDF-06DB-CE8F7D43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build an </a:t>
                </a:r>
                <a:r>
                  <a:rPr lang="en-US" i="1" dirty="0"/>
                  <a:t>interpretation function </a:t>
                </a:r>
                <a:r>
                  <a:rPr lang="en-US" dirty="0"/>
                  <a:t>for a grammar!</a:t>
                </a:r>
              </a:p>
              <a:p>
                <a:pPr lvl="1"/>
                <a:r>
                  <a:rPr lang="en-US" dirty="0"/>
                  <a:t>Associate each sentence with a meaning!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E.g., propositional logic</a:t>
                </a:r>
              </a:p>
              <a:p>
                <a:pPr lvl="2"/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p | q | 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:r>
                  <a:rPr lang="en-US" dirty="0">
                    <a:sym typeface="Wingdings" panose="05000000000000000000" pitchFamily="2" charset="2"/>
                  </a:rPr>
                  <a:t>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∨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 of basic symbols: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(p) = 1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(q) = 0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  <a:blipFill>
                <a:blip r:embed="rId2"/>
                <a:stretch>
                  <a:fillRect l="-928" t="-2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A3562-8314-88EA-0678-6BD616FD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7347-483B-785C-665D-DE84CE8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5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941-26CF-1474-FC52-4152DE29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53705"/>
                <a:ext cx="10655595" cy="33041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Meaning of complex sentences: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has the form	         then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= 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)(I(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))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you tell what the rules are for the other entries?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53705"/>
                <a:ext cx="10655595" cy="3304119"/>
              </a:xfrm>
              <a:blipFill>
                <a:blip r:embed="rId2"/>
                <a:stretch>
                  <a:fillRect l="-858" t="-25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5708A8-1F04-BA18-3313-4516B1345B10}"/>
              </a:ext>
            </a:extLst>
          </p:cNvPr>
          <p:cNvGrpSpPr/>
          <p:nvPr/>
        </p:nvGrpSpPr>
        <p:grpSpPr>
          <a:xfrm>
            <a:off x="3377310" y="2304309"/>
            <a:ext cx="800244" cy="1124691"/>
            <a:chOff x="3869759" y="3952970"/>
            <a:chExt cx="800244" cy="112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/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/>
                <p:nvPr/>
              </p:nvSpPr>
              <p:spPr>
                <a:xfrm>
                  <a:off x="3869759" y="4708329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759" y="4708329"/>
                  <a:ext cx="31931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69" r="-7692" b="-1333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/>
                <p:nvPr/>
              </p:nvSpPr>
              <p:spPr>
                <a:xfrm>
                  <a:off x="4350689" y="4698013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689" y="4698013"/>
                  <a:ext cx="31931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4D05FF-3D82-4DF1-B293-15C3CDB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252966" y="4266435"/>
              <a:ext cx="0" cy="490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/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B98526-607A-9EFA-3EF4-27AFE4D838A7}"/>
              </a:ext>
            </a:extLst>
          </p:cNvPr>
          <p:cNvGrpSpPr/>
          <p:nvPr/>
        </p:nvGrpSpPr>
        <p:grpSpPr>
          <a:xfrm>
            <a:off x="2726352" y="4288993"/>
            <a:ext cx="900289" cy="2114352"/>
            <a:chOff x="5067988" y="4163205"/>
            <a:chExt cx="900289" cy="21143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2C11B-A5B9-FC44-09B2-1AF9B9A356F3}"/>
                </a:ext>
              </a:extLst>
            </p:cNvPr>
            <p:cNvSpPr txBox="1"/>
            <p:nvPr/>
          </p:nvSpPr>
          <p:spPr>
            <a:xfrm>
              <a:off x="5493616" y="5908225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q</a:t>
              </a:r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E7455C-8B15-0D07-E82F-0735B8C3690A}"/>
                </a:ext>
              </a:extLst>
            </p:cNvPr>
            <p:cNvSpPr txBox="1"/>
            <p:nvPr/>
          </p:nvSpPr>
          <p:spPr>
            <a:xfrm>
              <a:off x="5067988" y="5905315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</a:t>
              </a:r>
              <a:endParaRPr lang="en-DE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13CFF91-C85A-6F4F-5E24-B0AA83AB7C4A}"/>
                </a:ext>
              </a:extLst>
            </p:cNvPr>
            <p:cNvGrpSpPr/>
            <p:nvPr/>
          </p:nvGrpSpPr>
          <p:grpSpPr>
            <a:xfrm>
              <a:off x="5079085" y="4163205"/>
              <a:ext cx="889192" cy="1865311"/>
              <a:chOff x="5079085" y="4163205"/>
              <a:chExt cx="889192" cy="1865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FDA26-6FFA-F2CD-86C2-7059AF70C016}"/>
                  </a:ext>
                </a:extLst>
              </p:cNvPr>
              <p:cNvSpPr txBox="1"/>
              <p:nvPr/>
            </p:nvSpPr>
            <p:spPr>
              <a:xfrm>
                <a:off x="5517617" y="4163205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32983-508D-BFEF-005D-E9435ED5300C}"/>
                  </a:ext>
                </a:extLst>
              </p:cNvPr>
              <p:cNvSpPr txBox="1"/>
              <p:nvPr/>
            </p:nvSpPr>
            <p:spPr>
              <a:xfrm>
                <a:off x="5282043" y="4768920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F03E8-DBDE-026A-DACD-958BEBE7AB70}"/>
                  </a:ext>
                </a:extLst>
              </p:cNvPr>
              <p:cNvSpPr txBox="1"/>
              <p:nvPr/>
            </p:nvSpPr>
            <p:spPr>
              <a:xfrm>
                <a:off x="5742947" y="4766864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A4592-86F2-A7E1-2A9B-080AFF94DAD8}"/>
                  </a:ext>
                </a:extLst>
              </p:cNvPr>
              <p:cNvSpPr txBox="1"/>
              <p:nvPr/>
            </p:nvSpPr>
            <p:spPr>
              <a:xfrm>
                <a:off x="5079085" y="5382058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3457AF-C6EC-04D9-6497-DE1F1FCEF0FA}"/>
                  </a:ext>
                </a:extLst>
              </p:cNvPr>
              <p:cNvSpPr txBox="1"/>
              <p:nvPr/>
            </p:nvSpPr>
            <p:spPr>
              <a:xfrm>
                <a:off x="5493616" y="5382058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3375" y="5382058"/>
                    <a:ext cx="5426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375" y="5382058"/>
                    <a:ext cx="54266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3007D0B-4111-80A7-1F7C-E4DB24B22460}"/>
                  </a:ext>
                </a:extLst>
              </p:cNvPr>
              <p:cNvGrpSpPr/>
              <p:nvPr/>
            </p:nvGrpSpPr>
            <p:grpSpPr>
              <a:xfrm>
                <a:off x="5180653" y="4532537"/>
                <a:ext cx="449629" cy="1495979"/>
                <a:chOff x="5180653" y="4532537"/>
                <a:chExt cx="449629" cy="14959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467A90C-F343-B955-56A1-384A15090F5E}"/>
                    </a:ext>
                  </a:extLst>
                </p:cNvPr>
                <p:cNvCxnSpPr>
                  <a:cxnSpLocks/>
                  <a:stCxn id="6" idx="2"/>
                  <a:endCxn id="21" idx="0"/>
                </p:cNvCxnSpPr>
                <p:nvPr/>
              </p:nvCxnSpPr>
              <p:spPr>
                <a:xfrm flipH="1">
                  <a:off x="5625160" y="4532537"/>
                  <a:ext cx="5122" cy="2343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CA014A9-0207-61C6-FB3F-C2CED4CA6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6281" y="5682186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A249990-BABB-028C-780E-95ABEFD1B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9159" y="5088871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CF18EE7-11C7-14A3-603C-BEB799820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0653" y="5679277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097" y="4766864"/>
                    <a:ext cx="3381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097" y="4766864"/>
                    <a:ext cx="33812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52A9-A5D8-9104-0A3B-6A2AA88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2C72662-6BCE-0669-18F8-76F3A6E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3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579B-3F21-7AA9-AEEE-2EBDB68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9318-7384-2F38-C6A1-6875A2D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9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4364-72A5-F96C-8898-9135BDE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1A14-FAE9-CBCE-D989-640B2701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4067" cy="4351338"/>
          </a:xfrm>
        </p:spPr>
        <p:txBody>
          <a:bodyPr anchor="ctr"/>
          <a:lstStyle/>
          <a:p>
            <a:r>
              <a:rPr lang="en-US" dirty="0"/>
              <a:t>Formal grammars</a:t>
            </a:r>
          </a:p>
          <a:p>
            <a:endParaRPr lang="en-US" dirty="0"/>
          </a:p>
          <a:p>
            <a:r>
              <a:rPr lang="en-US" dirty="0"/>
              <a:t>Semantics for formal grammars</a:t>
            </a:r>
          </a:p>
          <a:p>
            <a:endParaRPr lang="en-US" dirty="0"/>
          </a:p>
          <a:p>
            <a:r>
              <a:rPr lang="en-US" dirty="0"/>
              <a:t>Bayesian inference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B765E-5494-937B-D99A-7EAB4DED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D067-50A7-C2B3-E484-4F3851E3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</a:t>
            </a:fld>
            <a:endParaRPr lang="en-DE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EC636-53EA-17DD-CA05-C498F8942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427066"/>
              </p:ext>
            </p:extLst>
          </p:nvPr>
        </p:nvGraphicFramePr>
        <p:xfrm>
          <a:off x="6995886" y="2695172"/>
          <a:ext cx="4743580" cy="3040416"/>
        </p:xfrm>
        <a:graphic>
          <a:graphicData uri="http://schemas.openxmlformats.org/drawingml/2006/table">
            <a:tbl>
              <a:tblPr/>
              <a:tblGrid>
                <a:gridCol w="890209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853371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0" dirty="0">
                          <a:effectLst/>
                        </a:rPr>
                        <a:t>Part I</a:t>
                      </a:r>
                      <a:endParaRPr lang="en-DE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1" dirty="0">
                          <a:effectLst/>
                        </a:rPr>
                        <a:t>Part II</a:t>
                      </a:r>
                      <a:endParaRPr lang="en-DE" sz="1600" b="1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III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IV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V</a:t>
                      </a:r>
                      <a:endParaRPr lang="en-DE" sz="160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 &amp; Future prospects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C27C-D851-B4D9-ACE1-2FC4CDC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&amp; conditional probability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45C1-C215-52BA-5291-2A6D2DD9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probability?</a:t>
            </a:r>
          </a:p>
          <a:p>
            <a:r>
              <a:rPr lang="en-US" dirty="0"/>
              <a:t>Feature of system in the world </a:t>
            </a:r>
          </a:p>
          <a:p>
            <a:pPr lvl="1"/>
            <a:r>
              <a:rPr lang="en-US" sz="2000" dirty="0"/>
              <a:t>Dice </a:t>
            </a:r>
            <a:r>
              <a:rPr lang="en-US" sz="2000" dirty="0" err="1"/>
              <a:t>behaviour</a:t>
            </a:r>
            <a:r>
              <a:rPr lang="en-US" sz="2000" dirty="0"/>
              <a:t> over many rolls</a:t>
            </a:r>
          </a:p>
          <a:p>
            <a:r>
              <a:rPr lang="en-US" dirty="0"/>
              <a:t>Degree of support btw propositions</a:t>
            </a:r>
          </a:p>
          <a:p>
            <a:pPr lvl="1"/>
            <a:r>
              <a:rPr lang="en-US" sz="2000" dirty="0"/>
              <a:t>“Given that it’s raining, we’ll </a:t>
            </a:r>
            <a:r>
              <a:rPr lang="en-US" sz="2000" i="1" dirty="0"/>
              <a:t>probably</a:t>
            </a:r>
            <a:r>
              <a:rPr lang="en-US" sz="2000" dirty="0"/>
              <a:t> get wet”</a:t>
            </a:r>
          </a:p>
          <a:p>
            <a:r>
              <a:rPr lang="en-US" dirty="0"/>
              <a:t>Strength or degree of a belief, or </a:t>
            </a:r>
            <a:r>
              <a:rPr lang="en-US" i="1" dirty="0"/>
              <a:t>credence</a:t>
            </a:r>
          </a:p>
          <a:p>
            <a:pPr lvl="1"/>
            <a:r>
              <a:rPr lang="en-US" sz="2000" dirty="0"/>
              <a:t>“I think George is </a:t>
            </a:r>
            <a:r>
              <a:rPr lang="en-US" sz="2000" i="1" dirty="0"/>
              <a:t>probably</a:t>
            </a:r>
            <a:r>
              <a:rPr lang="en-US" sz="2000" dirty="0"/>
              <a:t> at the party”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write </a:t>
            </a:r>
          </a:p>
          <a:p>
            <a:r>
              <a:rPr lang="en-US" dirty="0"/>
              <a:t>P(A) for “credence of A”</a:t>
            </a:r>
          </a:p>
          <a:p>
            <a:r>
              <a:rPr lang="en-US" dirty="0"/>
              <a:t>P(A | B) for “credence of A given B”</a:t>
            </a:r>
          </a:p>
          <a:p>
            <a:pPr marL="0" indent="0">
              <a:buNone/>
            </a:pPr>
            <a:r>
              <a:rPr lang="en-US" dirty="0"/>
              <a:t>In general, P(A | B) ≠ P(B | A)</a:t>
            </a:r>
          </a:p>
          <a:p>
            <a:r>
              <a:rPr lang="en-US" dirty="0"/>
              <a:t>P(X flies | X is a Kakapo) is </a:t>
            </a:r>
            <a:r>
              <a:rPr lang="en-US" b="1" dirty="0"/>
              <a:t>high</a:t>
            </a:r>
            <a:r>
              <a:rPr lang="en-US" dirty="0"/>
              <a:t>, P(X is a Kakapo | X flies) is </a:t>
            </a:r>
            <a:r>
              <a:rPr lang="en-US" b="1" dirty="0"/>
              <a:t>low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62B24-3D6E-0417-F032-8A5512AF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4216-071D-BF9E-F8AE-38CC20F1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20</a:t>
            </a:fld>
            <a:endParaRPr lang="en-DE"/>
          </a:p>
        </p:txBody>
      </p:sp>
      <p:pic>
        <p:nvPicPr>
          <p:cNvPr id="1026" name="Picture 2" descr="THE 10 RAREST BIRDS IN THE WORLD – Nature Anywhere">
            <a:extLst>
              <a:ext uri="{FF2B5EF4-FFF2-40B4-BE49-F238E27FC236}">
                <a16:creationId xmlns:a16="http://schemas.microsoft.com/office/drawing/2014/main" id="{02FB5B73-5527-C597-164A-2F66B499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6" y="1924957"/>
            <a:ext cx="3008085" cy="3008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06A-9529-EC6D-8718-9EA2AF1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CE7F-E10D-9C67-C48C-AAF30537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09488" cy="40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Question: “Is my new haircut better than the old one?”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are completely unsure: 50/50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You are pretty sure it’s worse than it was: 90/10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1582-B576-E77E-4DA7-5E2FBB2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A876-4A8B-E436-CD67-58ADE9D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21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FE20-DD52-CE18-1F55-58E51B0C2606}"/>
              </a:ext>
            </a:extLst>
          </p:cNvPr>
          <p:cNvSpPr txBox="1"/>
          <p:nvPr/>
        </p:nvSpPr>
        <p:spPr>
          <a:xfrm>
            <a:off x="8066356" y="3506886"/>
            <a:ext cx="2506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What is at play?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Likelihood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2807B-8970-1548-4AA3-DE317B057F6D}"/>
              </a:ext>
            </a:extLst>
          </p:cNvPr>
          <p:cNvCxnSpPr/>
          <p:nvPr/>
        </p:nvCxnSpPr>
        <p:spPr>
          <a:xfrm>
            <a:off x="7862807" y="2820692"/>
            <a:ext cx="0" cy="2572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C27C-D851-B4D9-ACE1-2FC4CDC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45C1-C215-52BA-5291-2A6D2DD9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product and not addition?</a:t>
            </a:r>
          </a:p>
          <a:p>
            <a:r>
              <a:rPr lang="en-US" dirty="0"/>
              <a:t>What if a component is zero?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divide by </a:t>
            </a:r>
            <a:r>
              <a:rPr lang="en-US" i="1" dirty="0"/>
              <a:t>P</a:t>
            </a:r>
            <a:r>
              <a:rPr lang="en-US" dirty="0"/>
              <a:t>(‘Yes’ from mum)?</a:t>
            </a:r>
          </a:p>
          <a:p>
            <a:r>
              <a:rPr lang="en-US" i="1" dirty="0"/>
              <a:t>P</a:t>
            </a:r>
            <a:r>
              <a:rPr lang="en-US" dirty="0"/>
              <a:t>(improvement | ‘Yes’ from mum) + </a:t>
            </a:r>
            <a:r>
              <a:rPr lang="en-US" i="1" dirty="0"/>
              <a:t>P</a:t>
            </a:r>
            <a:r>
              <a:rPr lang="en-US" dirty="0"/>
              <a:t>(not improvement | ‘Yes’ from mum)</a:t>
            </a:r>
          </a:p>
          <a:p>
            <a:r>
              <a:rPr lang="en-US" dirty="0"/>
              <a:t>Posterior has to sum to 1</a:t>
            </a:r>
            <a:endParaRPr lang="en-DE" i="1" dirty="0"/>
          </a:p>
          <a:p>
            <a:endParaRPr lang="en-DE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62B24-3D6E-0417-F032-8A5512AF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4216-071D-BF9E-F8AE-38CC20F1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22</a:t>
            </a:fld>
            <a:endParaRPr lang="en-DE"/>
          </a:p>
        </p:txBody>
      </p:sp>
      <p:pic>
        <p:nvPicPr>
          <p:cNvPr id="7" name="Picture 6" descr="\documentclass{article}&#10;\usepackage{amsmath, mathtools}&#10;\pagestyle{empty}&#10;\begin{document}&#10;\begin{equation*}&#10;P(\text{Improvement} \mid \text{`Yes' from mum}) = &#10;\frac{&#10;P(\text{`Yes' from mum} \mid \text{Improvement}) P(\text{Improvement})&#10;}{&#10;P(\text{`Yes' from mum})&#10;}&#10;\end{equation*}&#10;\end{document}" title="IguanaTex Bitmap Display">
            <a:extLst>
              <a:ext uri="{FF2B5EF4-FFF2-40B4-BE49-F238E27FC236}">
                <a16:creationId xmlns:a16="http://schemas.microsoft.com/office/drawing/2014/main" id="{6F3B013E-CEA8-5A7E-A990-EC004E3262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29" y="2648602"/>
            <a:ext cx="9091848" cy="559392"/>
          </a:xfrm>
          <a:prstGeom prst="rect">
            <a:avLst/>
          </a:prstGeom>
        </p:spPr>
      </p:pic>
      <p:pic>
        <p:nvPicPr>
          <p:cNvPr id="8" name="Picture 7" descr="\documentclass{article}&#10;\usepackage{amsmath, mathtools}&#10;\pagestyle{empty}&#10;\begin{document}&#10;\begin{equation*}&#10;P(\text{Improvement} \mid \text{`Yes' from mum})&#10;\end{equation*}&#10;\end{document}" title="IguanaTex Bitmap Display">
            <a:extLst>
              <a:ext uri="{FF2B5EF4-FFF2-40B4-BE49-F238E27FC236}">
                <a16:creationId xmlns:a16="http://schemas.microsoft.com/office/drawing/2014/main" id="{DA055336-7ACF-DC16-2A69-3DFA00F166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857"/>
            <a:ext cx="3493509" cy="237706"/>
          </a:xfrm>
          <a:prstGeom prst="rect">
            <a:avLst/>
          </a:prstGeom>
        </p:spPr>
      </p:pic>
      <p:pic>
        <p:nvPicPr>
          <p:cNvPr id="11" name="Picture 10" descr="\documentclass{article}&#10;\usepackage{amsmath, mathtools}&#10;\pagestyle{empty}&#10;\begin{document}&#10;\begin{equation*}&#10;P(\text{`Yes' from mum} \mid \text{Improvement}) &#10;\end{equation*}&#10;\end{document}" title="IguanaTex Bitmap Display">
            <a:extLst>
              <a:ext uri="{FF2B5EF4-FFF2-40B4-BE49-F238E27FC236}">
                <a16:creationId xmlns:a16="http://schemas.microsoft.com/office/drawing/2014/main" id="{6F75F31B-496C-C09B-F31D-CC1F6C039B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12" y="2007668"/>
            <a:ext cx="3493509" cy="237706"/>
          </a:xfrm>
          <a:prstGeom prst="rect">
            <a:avLst/>
          </a:prstGeom>
        </p:spPr>
      </p:pic>
      <p:pic>
        <p:nvPicPr>
          <p:cNvPr id="14" name="Picture 13" descr="\documentclass{article}&#10;\usepackage{amsmath, mathtools}&#10;\pagestyle{empty}&#10;\begin{document}&#10;\begin{equation*}&#10;P(\text{Improvement})&#10;\end{equation*}&#10;\end{document}" title="IguanaTex Bitmap Display">
            <a:extLst>
              <a:ext uri="{FF2B5EF4-FFF2-40B4-BE49-F238E27FC236}">
                <a16:creationId xmlns:a16="http://schemas.microsoft.com/office/drawing/2014/main" id="{4E3639A9-FE2D-CB92-47B2-514C8F8905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27" y="2007668"/>
            <a:ext cx="1675703" cy="2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B49-860C-D940-4F89-33E39301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354-5490-C78B-47E6-EDB945C9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477"/>
            <a:ext cx="10515600" cy="2621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Four ingredients in Bayes theorem: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Posterior</a:t>
            </a:r>
            <a:r>
              <a:rPr lang="en-US" sz="2000" dirty="0"/>
              <a:t>		Probability of hypothesis given data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Likelihood</a:t>
            </a:r>
            <a:r>
              <a:rPr lang="en-US" sz="2000" dirty="0"/>
              <a:t> 	Probability of the data </a:t>
            </a:r>
            <a:r>
              <a:rPr lang="en-US" sz="2000" i="1" dirty="0"/>
              <a:t>given </a:t>
            </a:r>
            <a:r>
              <a:rPr lang="en-US" sz="2000" dirty="0"/>
              <a:t>the hypothesis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Prior</a:t>
            </a:r>
            <a:r>
              <a:rPr lang="en-US" sz="2000" dirty="0"/>
              <a:t> 		Probability of the hypothesis, NOT conditioned 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Evidence</a:t>
            </a:r>
            <a:r>
              <a:rPr lang="en-US" sz="2000" dirty="0"/>
              <a:t> 		Probability of the data, NOT conditioned on H</a:t>
            </a:r>
          </a:p>
        </p:txBody>
      </p:sp>
      <p:pic>
        <p:nvPicPr>
          <p:cNvPr id="7" name="Picture 6" descr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 title="IguanaTex Bitmap Display">
            <a:extLst>
              <a:ext uri="{FF2B5EF4-FFF2-40B4-BE49-F238E27FC236}">
                <a16:creationId xmlns:a16="http://schemas.microsoft.com/office/drawing/2014/main" id="{6C5A2B06-69BC-07BF-2BAB-10FB7CCEE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8" y="2209415"/>
            <a:ext cx="4220274" cy="1690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E10EC-435E-5683-8404-ABE7FFE2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766F-2C42-EDEE-E191-DAA0CC95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1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5EC-FC2E-4A33-F4CE-DB9403C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358D-8AFB-6539-FE6A-0A353EDF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learn a category from examples.</a:t>
            </a:r>
          </a:p>
          <a:p>
            <a:r>
              <a:rPr lang="en-US" sz="2000" dirty="0"/>
              <a:t>The space is simply the integers from 1 to 50</a:t>
            </a:r>
          </a:p>
          <a:p>
            <a:r>
              <a:rPr lang="en-US" sz="2000" dirty="0"/>
              <a:t>The examples are numbers from the category</a:t>
            </a:r>
          </a:p>
          <a:p>
            <a:r>
              <a:rPr lang="en-US" sz="2000" dirty="0"/>
              <a:t>The category is a </a:t>
            </a:r>
            <a:r>
              <a:rPr lang="en-US" sz="2000" i="1" dirty="0"/>
              <a:t>convex</a:t>
            </a:r>
            <a:r>
              <a:rPr lang="en-US" sz="2000" dirty="0"/>
              <a:t> region</a:t>
            </a:r>
          </a:p>
          <a:p>
            <a:r>
              <a:rPr lang="en-US" sz="2000" dirty="0"/>
              <a:t>We get examples from inside the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Bayesian category learning</a:t>
            </a:r>
          </a:p>
          <a:p>
            <a:r>
              <a:rPr lang="en-US" sz="2000" dirty="0"/>
              <a:t>What’s the space of hypotheses?</a:t>
            </a:r>
          </a:p>
          <a:p>
            <a:r>
              <a:rPr lang="en-US" sz="2000" dirty="0"/>
              <a:t>What’s the posterior, likelihood, and prior?</a:t>
            </a:r>
          </a:p>
          <a:p>
            <a:r>
              <a:rPr lang="en-US" sz="2000" dirty="0"/>
              <a:t>What happens if we get more observations?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7649E-ED8A-D9EB-877B-11988B07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40" y="1961476"/>
            <a:ext cx="4464535" cy="3313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97BAC-1000-A95B-DD19-6FDC73C3D028}"/>
              </a:ext>
            </a:extLst>
          </p:cNvPr>
          <p:cNvSpPr txBox="1"/>
          <p:nvPr/>
        </p:nvSpPr>
        <p:spPr>
          <a:xfrm>
            <a:off x="7789335" y="5548391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CC82-EFAE-299D-1CE4-7D904821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F8DA-9290-BB90-901D-7B353AD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8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875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Strong sampling </a:t>
            </a:r>
            <a:r>
              <a:rPr lang="en-US" dirty="0">
                <a:sym typeface="Wingdings" panose="05000000000000000000" pitchFamily="2" charset="2"/>
              </a:rPr>
              <a:t>–&gt; </a:t>
            </a:r>
            <a:r>
              <a:rPr lang="en-US" i="1" dirty="0"/>
              <a:t>size effect</a:t>
            </a:r>
            <a:endParaRPr lang="en-US" dirty="0"/>
          </a:p>
          <a:p>
            <a:r>
              <a:rPr lang="en-US" dirty="0"/>
              <a:t>Can you see why intuitively?</a:t>
            </a:r>
          </a:p>
          <a:p>
            <a:r>
              <a:rPr lang="en-US" dirty="0"/>
              <a:t>Can you see why formally?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A4BE-91A7-C9D6-7290-BE0EFCE4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7747" y="2023174"/>
            <a:ext cx="5154609" cy="371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ED89C-A0B9-2D24-4F1B-2210B0992E12}"/>
              </a:ext>
            </a:extLst>
          </p:cNvPr>
          <p:cNvSpPr txBox="1"/>
          <p:nvPr/>
        </p:nvSpPr>
        <p:spPr>
          <a:xfrm>
            <a:off x="7489376" y="5922206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F8CD-DC67-5B5B-581E-9774D59C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801C-DCD7-CCF8-F59A-899C2609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68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5093-21FB-3D05-6909-4980366B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Bayesian inference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C054-927A-B88F-11C4-9D1E11399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33C1D-14E2-9943-F82C-DCB88AE0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3B966-C60D-3CC6-D666-B5295097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865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Bayesian evidence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CC7-E3AF-4123-95CD-BC1C518C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Bayes theorem again: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E.g., consider: </a:t>
            </a:r>
          </a:p>
          <a:p>
            <a:r>
              <a:rPr lang="en-US" dirty="0"/>
              <a:t>P(positive test | sick) = 0.9, </a:t>
            </a:r>
          </a:p>
          <a:p>
            <a:r>
              <a:rPr lang="en-US" dirty="0"/>
              <a:t>P(positive test | not sick) = 0.1, P(sick) = 0.1. </a:t>
            </a:r>
          </a:p>
          <a:p>
            <a:r>
              <a:rPr lang="en-US" dirty="0"/>
              <a:t>We can calculate P(sick | positive </a:t>
            </a:r>
            <a:r>
              <a:rPr lang="en-US"/>
              <a:t>test)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Sum/integrate across all hypotheses is not possible except simplest cases!</a:t>
            </a:r>
          </a:p>
          <a:p>
            <a:pPr marL="0" indent="0">
              <a:buNone/>
            </a:pPr>
            <a:r>
              <a:rPr lang="en-US" dirty="0"/>
              <a:t>But in general, we need an alternative approach.</a:t>
            </a:r>
            <a:endParaRPr lang="en-DE" dirty="0"/>
          </a:p>
        </p:txBody>
      </p:sp>
      <p:pic>
        <p:nvPicPr>
          <p:cNvPr id="5" name="Picture 4" descr="\documentclass{article}&#10;\usepackage{amsmath}&#10;\pagestyle{empty}&#10;\begin{document}&#10;$$&#10;P(H \mid D) &#10;= \frac{P(D \mid H) P(H)}{P(D)}&#10;= \frac{P(D \mid H) P(H)}{\sum_h P(D \mid h) P(h)}&#10;$$&#10;\end{document}" title="IguanaTex Bitmap Display">
            <a:extLst>
              <a:ext uri="{FF2B5EF4-FFF2-40B4-BE49-F238E27FC236}">
                <a16:creationId xmlns:a16="http://schemas.microsoft.com/office/drawing/2014/main" id="{9AAE0D8F-2BB8-6F35-C734-CBB79EB8BD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09" y="2520654"/>
            <a:ext cx="6522514" cy="7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care about expectations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4543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Note: all we need is expectations of functions of the posterior.</a:t>
                </a:r>
              </a:p>
              <a:p>
                <a:pPr marL="0" indent="0">
                  <a:buNone/>
                </a:pPr>
                <a:r>
                  <a:rPr lang="en-US" dirty="0"/>
                  <a:t>Suppose we have a bunch of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from the posterior. Then: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</a:t>
                </a:r>
                <a:r>
                  <a:rPr lang="en-US" i="1" dirty="0"/>
                  <a:t>Monte Carlo Integration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question: Can we get </a:t>
                </a:r>
                <a:r>
                  <a:rPr lang="en-US" i="1" dirty="0"/>
                  <a:t>posterior samples </a:t>
                </a:r>
                <a:r>
                  <a:rPr lang="en-US" dirty="0"/>
                  <a:t>knowing only…</a:t>
                </a:r>
              </a:p>
              <a:p>
                <a:r>
                  <a:rPr lang="en-US" dirty="0"/>
                  <a:t>Prior</a:t>
                </a:r>
              </a:p>
              <a:p>
                <a:r>
                  <a:rPr lang="en-US" dirty="0"/>
                  <a:t>Likelihood</a:t>
                </a:r>
              </a:p>
              <a:p>
                <a:pPr marL="0" indent="0">
                  <a:buNone/>
                </a:pPr>
                <a:r>
                  <a:rPr lang="en-US" dirty="0"/>
                  <a:t>Answer: We can! With Monte Carlo Markov Chain algorithms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4543" cy="4351338"/>
              </a:xfrm>
              <a:blipFill>
                <a:blip r:embed="rId3"/>
                <a:stretch>
                  <a:fillRect l="-922" t="-2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$$&#10;\int f(x)P(x)dx \approx \frac{1}{N} \sum_{i=1}^N f(x_i)&#10;$$&#10;\end{document}" title="IguanaTex Bitmap Display">
            <a:extLst>
              <a:ext uri="{FF2B5EF4-FFF2-40B4-BE49-F238E27FC236}">
                <a16:creationId xmlns:a16="http://schemas.microsoft.com/office/drawing/2014/main" id="{A968328B-58B2-BFF5-527A-79FC79593B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57" y="2832848"/>
            <a:ext cx="3218286" cy="7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19A-F3EF-68A1-991C-11E6BD6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1A9-73F9-858C-2B3E-8C9CBF37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744"/>
            <a:ext cx="7047895" cy="4668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are on a ship on a lake. You can</a:t>
            </a:r>
          </a:p>
          <a:p>
            <a:r>
              <a:rPr lang="en-US" dirty="0"/>
              <a:t>poke the bottom of the lake with a stick </a:t>
            </a:r>
          </a:p>
          <a:p>
            <a:r>
              <a:rPr lang="en-US" dirty="0"/>
              <a:t>determine its depth.</a:t>
            </a:r>
          </a:p>
          <a:p>
            <a:pPr marL="0" indent="0">
              <a:buNone/>
            </a:pPr>
            <a:r>
              <a:rPr lang="en-US" dirty="0"/>
              <a:t>Problem: </a:t>
            </a:r>
          </a:p>
          <a:p>
            <a:r>
              <a:rPr lang="en-US" dirty="0"/>
              <a:t>Write down a list of points on the lake </a:t>
            </a:r>
          </a:p>
          <a:p>
            <a:r>
              <a:rPr lang="en-US" dirty="0"/>
              <a:t>With a frequency proportional to their depth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go about doing this?</a:t>
            </a:r>
          </a:p>
          <a:p>
            <a:pPr marL="0" indent="0">
              <a:buNone/>
            </a:pPr>
            <a:r>
              <a:rPr lang="en-US" dirty="0"/>
              <a:t>Do you see why this is equivalent to the problem we have?</a:t>
            </a:r>
            <a:endParaRPr lang="en-DE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90CE65-AA62-2DA8-2D25-BA2B8249E49A}"/>
              </a:ext>
            </a:extLst>
          </p:cNvPr>
          <p:cNvSpPr/>
          <p:nvPr/>
        </p:nvSpPr>
        <p:spPr>
          <a:xfrm rot="164794">
            <a:off x="7881258" y="2109285"/>
            <a:ext cx="3701143" cy="1669142"/>
          </a:xfrm>
          <a:custGeom>
            <a:avLst/>
            <a:gdLst>
              <a:gd name="connsiteX0" fmla="*/ 0 w 3701143"/>
              <a:gd name="connsiteY0" fmla="*/ 135466 h 1669142"/>
              <a:gd name="connsiteX1" fmla="*/ 120953 w 3701143"/>
              <a:gd name="connsiteY1" fmla="*/ 754742 h 1669142"/>
              <a:gd name="connsiteX2" fmla="*/ 251581 w 3701143"/>
              <a:gd name="connsiteY2" fmla="*/ 967619 h 1669142"/>
              <a:gd name="connsiteX3" fmla="*/ 314477 w 3701143"/>
              <a:gd name="connsiteY3" fmla="*/ 1035352 h 1669142"/>
              <a:gd name="connsiteX4" fmla="*/ 377372 w 3701143"/>
              <a:gd name="connsiteY4" fmla="*/ 1093409 h 1669142"/>
              <a:gd name="connsiteX5" fmla="*/ 624115 w 3701143"/>
              <a:gd name="connsiteY5" fmla="*/ 1030514 h 1669142"/>
              <a:gd name="connsiteX6" fmla="*/ 759581 w 3701143"/>
              <a:gd name="connsiteY6" fmla="*/ 982133 h 1669142"/>
              <a:gd name="connsiteX7" fmla="*/ 1001486 w 3701143"/>
              <a:gd name="connsiteY7" fmla="*/ 841828 h 1669142"/>
              <a:gd name="connsiteX8" fmla="*/ 1161143 w 3701143"/>
              <a:gd name="connsiteY8" fmla="*/ 759581 h 1669142"/>
              <a:gd name="connsiteX9" fmla="*/ 1190172 w 3701143"/>
              <a:gd name="connsiteY9" fmla="*/ 764419 h 1669142"/>
              <a:gd name="connsiteX10" fmla="*/ 1349829 w 3701143"/>
              <a:gd name="connsiteY10" fmla="*/ 904723 h 1669142"/>
              <a:gd name="connsiteX11" fmla="*/ 1509486 w 3701143"/>
              <a:gd name="connsiteY11" fmla="*/ 1146628 h 1669142"/>
              <a:gd name="connsiteX12" fmla="*/ 1625600 w 3701143"/>
              <a:gd name="connsiteY12" fmla="*/ 1277257 h 1669142"/>
              <a:gd name="connsiteX13" fmla="*/ 1649791 w 3701143"/>
              <a:gd name="connsiteY13" fmla="*/ 1296609 h 1669142"/>
              <a:gd name="connsiteX14" fmla="*/ 1790096 w 3701143"/>
              <a:gd name="connsiteY14" fmla="*/ 1383695 h 1669142"/>
              <a:gd name="connsiteX15" fmla="*/ 2123924 w 3701143"/>
              <a:gd name="connsiteY15" fmla="*/ 1669142 h 1669142"/>
              <a:gd name="connsiteX16" fmla="*/ 2138438 w 3701143"/>
              <a:gd name="connsiteY16" fmla="*/ 1664304 h 1669142"/>
              <a:gd name="connsiteX17" fmla="*/ 2157791 w 3701143"/>
              <a:gd name="connsiteY17" fmla="*/ 1620762 h 1669142"/>
              <a:gd name="connsiteX18" fmla="*/ 2191658 w 3701143"/>
              <a:gd name="connsiteY18" fmla="*/ 1524000 h 1669142"/>
              <a:gd name="connsiteX19" fmla="*/ 2399696 w 3701143"/>
              <a:gd name="connsiteY19" fmla="*/ 1136952 h 1669142"/>
              <a:gd name="connsiteX20" fmla="*/ 2477105 w 3701143"/>
              <a:gd name="connsiteY20" fmla="*/ 996647 h 1669142"/>
              <a:gd name="connsiteX21" fmla="*/ 2631924 w 3701143"/>
              <a:gd name="connsiteY21" fmla="*/ 730552 h 1669142"/>
              <a:gd name="connsiteX22" fmla="*/ 2704496 w 3701143"/>
              <a:gd name="connsiteY22" fmla="*/ 638628 h 1669142"/>
              <a:gd name="connsiteX23" fmla="*/ 2839962 w 3701143"/>
              <a:gd name="connsiteY23" fmla="*/ 614438 h 1669142"/>
              <a:gd name="connsiteX24" fmla="*/ 2907696 w 3701143"/>
              <a:gd name="connsiteY24" fmla="*/ 653142 h 1669142"/>
              <a:gd name="connsiteX25" fmla="*/ 3038324 w 3701143"/>
              <a:gd name="connsiteY25" fmla="*/ 899885 h 1669142"/>
              <a:gd name="connsiteX26" fmla="*/ 3077029 w 3701143"/>
              <a:gd name="connsiteY26" fmla="*/ 836990 h 1669142"/>
              <a:gd name="connsiteX27" fmla="*/ 3164115 w 3701143"/>
              <a:gd name="connsiteY27" fmla="*/ 653142 h 1669142"/>
              <a:gd name="connsiteX28" fmla="*/ 3343124 w 3701143"/>
              <a:gd name="connsiteY28" fmla="*/ 362857 h 1669142"/>
              <a:gd name="connsiteX29" fmla="*/ 3362477 w 3701143"/>
              <a:gd name="connsiteY29" fmla="*/ 333828 h 1669142"/>
              <a:gd name="connsiteX30" fmla="*/ 3430210 w 3701143"/>
              <a:gd name="connsiteY30" fmla="*/ 251581 h 1669142"/>
              <a:gd name="connsiteX31" fmla="*/ 3497943 w 3701143"/>
              <a:gd name="connsiteY31" fmla="*/ 174171 h 1669142"/>
              <a:gd name="connsiteX32" fmla="*/ 3701143 w 3701143"/>
              <a:gd name="connsiteY32" fmla="*/ 0 h 16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01143" h="1669142">
                <a:moveTo>
                  <a:pt x="0" y="135466"/>
                </a:moveTo>
                <a:cubicBezTo>
                  <a:pt x="23090" y="280600"/>
                  <a:pt x="55309" y="584066"/>
                  <a:pt x="120953" y="754742"/>
                </a:cubicBezTo>
                <a:cubicBezTo>
                  <a:pt x="138276" y="799782"/>
                  <a:pt x="217670" y="924578"/>
                  <a:pt x="251581" y="967619"/>
                </a:cubicBezTo>
                <a:cubicBezTo>
                  <a:pt x="270649" y="991820"/>
                  <a:pt x="294260" y="1012102"/>
                  <a:pt x="314477" y="1035352"/>
                </a:cubicBezTo>
                <a:cubicBezTo>
                  <a:pt x="363444" y="1091664"/>
                  <a:pt x="326919" y="1068184"/>
                  <a:pt x="377372" y="1093409"/>
                </a:cubicBezTo>
                <a:cubicBezTo>
                  <a:pt x="516328" y="1072566"/>
                  <a:pt x="458806" y="1086551"/>
                  <a:pt x="624115" y="1030514"/>
                </a:cubicBezTo>
                <a:cubicBezTo>
                  <a:pt x="669526" y="1015121"/>
                  <a:pt x="716694" y="1003576"/>
                  <a:pt x="759581" y="982133"/>
                </a:cubicBezTo>
                <a:cubicBezTo>
                  <a:pt x="842956" y="940445"/>
                  <a:pt x="921168" y="889139"/>
                  <a:pt x="1001486" y="841828"/>
                </a:cubicBezTo>
                <a:cubicBezTo>
                  <a:pt x="1135688" y="762778"/>
                  <a:pt x="1067857" y="787566"/>
                  <a:pt x="1161143" y="759581"/>
                </a:cubicBezTo>
                <a:cubicBezTo>
                  <a:pt x="1170819" y="761194"/>
                  <a:pt x="1181398" y="760032"/>
                  <a:pt x="1190172" y="764419"/>
                </a:cubicBezTo>
                <a:cubicBezTo>
                  <a:pt x="1269928" y="804297"/>
                  <a:pt x="1291232" y="831059"/>
                  <a:pt x="1349829" y="904723"/>
                </a:cubicBezTo>
                <a:cubicBezTo>
                  <a:pt x="1465411" y="1050025"/>
                  <a:pt x="1410386" y="996142"/>
                  <a:pt x="1509486" y="1146628"/>
                </a:cubicBezTo>
                <a:cubicBezTo>
                  <a:pt x="1556386" y="1217846"/>
                  <a:pt x="1565669" y="1224377"/>
                  <a:pt x="1625600" y="1277257"/>
                </a:cubicBezTo>
                <a:cubicBezTo>
                  <a:pt x="1633343" y="1284089"/>
                  <a:pt x="1641199" y="1290881"/>
                  <a:pt x="1649791" y="1296609"/>
                </a:cubicBezTo>
                <a:cubicBezTo>
                  <a:pt x="1718772" y="1342596"/>
                  <a:pt x="1677212" y="1290322"/>
                  <a:pt x="1790096" y="1383695"/>
                </a:cubicBezTo>
                <a:cubicBezTo>
                  <a:pt x="2183311" y="1708948"/>
                  <a:pt x="1952078" y="1566036"/>
                  <a:pt x="2123924" y="1669142"/>
                </a:cubicBezTo>
                <a:cubicBezTo>
                  <a:pt x="2128762" y="1667529"/>
                  <a:pt x="2135513" y="1668482"/>
                  <a:pt x="2138438" y="1664304"/>
                </a:cubicBezTo>
                <a:cubicBezTo>
                  <a:pt x="2147547" y="1651292"/>
                  <a:pt x="2152158" y="1635613"/>
                  <a:pt x="2157791" y="1620762"/>
                </a:cubicBezTo>
                <a:cubicBezTo>
                  <a:pt x="2169911" y="1588811"/>
                  <a:pt x="2176376" y="1554565"/>
                  <a:pt x="2191658" y="1524000"/>
                </a:cubicBezTo>
                <a:cubicBezTo>
                  <a:pt x="2257162" y="1392992"/>
                  <a:pt x="2329972" y="1265764"/>
                  <a:pt x="2399696" y="1136952"/>
                </a:cubicBezTo>
                <a:cubicBezTo>
                  <a:pt x="2425122" y="1089978"/>
                  <a:pt x="2454239" y="1044919"/>
                  <a:pt x="2477105" y="996647"/>
                </a:cubicBezTo>
                <a:cubicBezTo>
                  <a:pt x="2527603" y="890040"/>
                  <a:pt x="2548190" y="836615"/>
                  <a:pt x="2631924" y="730552"/>
                </a:cubicBezTo>
                <a:cubicBezTo>
                  <a:pt x="2656115" y="699911"/>
                  <a:pt x="2668821" y="654483"/>
                  <a:pt x="2704496" y="638628"/>
                </a:cubicBezTo>
                <a:cubicBezTo>
                  <a:pt x="2776077" y="606814"/>
                  <a:pt x="2732177" y="620111"/>
                  <a:pt x="2839962" y="614438"/>
                </a:cubicBezTo>
                <a:cubicBezTo>
                  <a:pt x="2862540" y="627339"/>
                  <a:pt x="2892284" y="632197"/>
                  <a:pt x="2907696" y="653142"/>
                </a:cubicBezTo>
                <a:cubicBezTo>
                  <a:pt x="2999763" y="778259"/>
                  <a:pt x="3006552" y="804570"/>
                  <a:pt x="3038324" y="899885"/>
                </a:cubicBezTo>
                <a:cubicBezTo>
                  <a:pt x="3087128" y="890125"/>
                  <a:pt x="3048265" y="905476"/>
                  <a:pt x="3077029" y="836990"/>
                </a:cubicBezTo>
                <a:cubicBezTo>
                  <a:pt x="3103287" y="774470"/>
                  <a:pt x="3131926" y="712825"/>
                  <a:pt x="3164115" y="653142"/>
                </a:cubicBezTo>
                <a:cubicBezTo>
                  <a:pt x="3276686" y="444417"/>
                  <a:pt x="3258748" y="471342"/>
                  <a:pt x="3343124" y="362857"/>
                </a:cubicBezTo>
                <a:cubicBezTo>
                  <a:pt x="3351433" y="337928"/>
                  <a:pt x="3342602" y="357210"/>
                  <a:pt x="3362477" y="333828"/>
                </a:cubicBezTo>
                <a:cubicBezTo>
                  <a:pt x="3385479" y="306767"/>
                  <a:pt x="3408321" y="279550"/>
                  <a:pt x="3430210" y="251581"/>
                </a:cubicBezTo>
                <a:cubicBezTo>
                  <a:pt x="3473610" y="196125"/>
                  <a:pt x="3418987" y="245386"/>
                  <a:pt x="3497943" y="174171"/>
                </a:cubicBezTo>
                <a:cubicBezTo>
                  <a:pt x="3692226" y="-1064"/>
                  <a:pt x="3608410" y="0"/>
                  <a:pt x="3701143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6" name="Picture 2" descr="Boat icon vector. Line ship symbol Abstract illustration Eps10. Graphic  background. Download a Free Preview or High Quality … | Boat icon, Icon,  Single line drawing">
            <a:extLst>
              <a:ext uri="{FF2B5EF4-FFF2-40B4-BE49-F238E27FC236}">
                <a16:creationId xmlns:a16="http://schemas.microsoft.com/office/drawing/2014/main" id="{CA710366-B85E-DCFA-8648-BAB479779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t="16720" r="14114" b="24162"/>
          <a:stretch/>
        </p:blipFill>
        <p:spPr bwMode="auto">
          <a:xfrm>
            <a:off x="8790819" y="1716008"/>
            <a:ext cx="688421" cy="6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441F8-94B0-D32B-FC59-93793AC04937}"/>
              </a:ext>
            </a:extLst>
          </p:cNvPr>
          <p:cNvCxnSpPr>
            <a:cxnSpLocks/>
          </p:cNvCxnSpPr>
          <p:nvPr/>
        </p:nvCxnSpPr>
        <p:spPr>
          <a:xfrm>
            <a:off x="8847947" y="1001486"/>
            <a:ext cx="0" cy="19174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1A1C67-7E8D-F5EB-F9F2-69B78BC464A8}"/>
              </a:ext>
            </a:extLst>
          </p:cNvPr>
          <p:cNvSpPr/>
          <p:nvPr/>
        </p:nvSpPr>
        <p:spPr>
          <a:xfrm rot="164794">
            <a:off x="7923960" y="4804324"/>
            <a:ext cx="3701143" cy="1669142"/>
          </a:xfrm>
          <a:custGeom>
            <a:avLst/>
            <a:gdLst>
              <a:gd name="connsiteX0" fmla="*/ 0 w 3701143"/>
              <a:gd name="connsiteY0" fmla="*/ 135466 h 1669142"/>
              <a:gd name="connsiteX1" fmla="*/ 120953 w 3701143"/>
              <a:gd name="connsiteY1" fmla="*/ 754742 h 1669142"/>
              <a:gd name="connsiteX2" fmla="*/ 251581 w 3701143"/>
              <a:gd name="connsiteY2" fmla="*/ 967619 h 1669142"/>
              <a:gd name="connsiteX3" fmla="*/ 314477 w 3701143"/>
              <a:gd name="connsiteY3" fmla="*/ 1035352 h 1669142"/>
              <a:gd name="connsiteX4" fmla="*/ 377372 w 3701143"/>
              <a:gd name="connsiteY4" fmla="*/ 1093409 h 1669142"/>
              <a:gd name="connsiteX5" fmla="*/ 624115 w 3701143"/>
              <a:gd name="connsiteY5" fmla="*/ 1030514 h 1669142"/>
              <a:gd name="connsiteX6" fmla="*/ 759581 w 3701143"/>
              <a:gd name="connsiteY6" fmla="*/ 982133 h 1669142"/>
              <a:gd name="connsiteX7" fmla="*/ 1001486 w 3701143"/>
              <a:gd name="connsiteY7" fmla="*/ 841828 h 1669142"/>
              <a:gd name="connsiteX8" fmla="*/ 1161143 w 3701143"/>
              <a:gd name="connsiteY8" fmla="*/ 759581 h 1669142"/>
              <a:gd name="connsiteX9" fmla="*/ 1190172 w 3701143"/>
              <a:gd name="connsiteY9" fmla="*/ 764419 h 1669142"/>
              <a:gd name="connsiteX10" fmla="*/ 1349829 w 3701143"/>
              <a:gd name="connsiteY10" fmla="*/ 904723 h 1669142"/>
              <a:gd name="connsiteX11" fmla="*/ 1509486 w 3701143"/>
              <a:gd name="connsiteY11" fmla="*/ 1146628 h 1669142"/>
              <a:gd name="connsiteX12" fmla="*/ 1625600 w 3701143"/>
              <a:gd name="connsiteY12" fmla="*/ 1277257 h 1669142"/>
              <a:gd name="connsiteX13" fmla="*/ 1649791 w 3701143"/>
              <a:gd name="connsiteY13" fmla="*/ 1296609 h 1669142"/>
              <a:gd name="connsiteX14" fmla="*/ 1790096 w 3701143"/>
              <a:gd name="connsiteY14" fmla="*/ 1383695 h 1669142"/>
              <a:gd name="connsiteX15" fmla="*/ 2123924 w 3701143"/>
              <a:gd name="connsiteY15" fmla="*/ 1669142 h 1669142"/>
              <a:gd name="connsiteX16" fmla="*/ 2138438 w 3701143"/>
              <a:gd name="connsiteY16" fmla="*/ 1664304 h 1669142"/>
              <a:gd name="connsiteX17" fmla="*/ 2157791 w 3701143"/>
              <a:gd name="connsiteY17" fmla="*/ 1620762 h 1669142"/>
              <a:gd name="connsiteX18" fmla="*/ 2191658 w 3701143"/>
              <a:gd name="connsiteY18" fmla="*/ 1524000 h 1669142"/>
              <a:gd name="connsiteX19" fmla="*/ 2399696 w 3701143"/>
              <a:gd name="connsiteY19" fmla="*/ 1136952 h 1669142"/>
              <a:gd name="connsiteX20" fmla="*/ 2477105 w 3701143"/>
              <a:gd name="connsiteY20" fmla="*/ 996647 h 1669142"/>
              <a:gd name="connsiteX21" fmla="*/ 2631924 w 3701143"/>
              <a:gd name="connsiteY21" fmla="*/ 730552 h 1669142"/>
              <a:gd name="connsiteX22" fmla="*/ 2704496 w 3701143"/>
              <a:gd name="connsiteY22" fmla="*/ 638628 h 1669142"/>
              <a:gd name="connsiteX23" fmla="*/ 2839962 w 3701143"/>
              <a:gd name="connsiteY23" fmla="*/ 614438 h 1669142"/>
              <a:gd name="connsiteX24" fmla="*/ 2907696 w 3701143"/>
              <a:gd name="connsiteY24" fmla="*/ 653142 h 1669142"/>
              <a:gd name="connsiteX25" fmla="*/ 3038324 w 3701143"/>
              <a:gd name="connsiteY25" fmla="*/ 899885 h 1669142"/>
              <a:gd name="connsiteX26" fmla="*/ 3077029 w 3701143"/>
              <a:gd name="connsiteY26" fmla="*/ 836990 h 1669142"/>
              <a:gd name="connsiteX27" fmla="*/ 3164115 w 3701143"/>
              <a:gd name="connsiteY27" fmla="*/ 653142 h 1669142"/>
              <a:gd name="connsiteX28" fmla="*/ 3343124 w 3701143"/>
              <a:gd name="connsiteY28" fmla="*/ 362857 h 1669142"/>
              <a:gd name="connsiteX29" fmla="*/ 3362477 w 3701143"/>
              <a:gd name="connsiteY29" fmla="*/ 333828 h 1669142"/>
              <a:gd name="connsiteX30" fmla="*/ 3430210 w 3701143"/>
              <a:gd name="connsiteY30" fmla="*/ 251581 h 1669142"/>
              <a:gd name="connsiteX31" fmla="*/ 3497943 w 3701143"/>
              <a:gd name="connsiteY31" fmla="*/ 174171 h 1669142"/>
              <a:gd name="connsiteX32" fmla="*/ 3701143 w 3701143"/>
              <a:gd name="connsiteY32" fmla="*/ 0 h 16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01143" h="1669142">
                <a:moveTo>
                  <a:pt x="0" y="135466"/>
                </a:moveTo>
                <a:cubicBezTo>
                  <a:pt x="23090" y="280600"/>
                  <a:pt x="55309" y="584066"/>
                  <a:pt x="120953" y="754742"/>
                </a:cubicBezTo>
                <a:cubicBezTo>
                  <a:pt x="138276" y="799782"/>
                  <a:pt x="217670" y="924578"/>
                  <a:pt x="251581" y="967619"/>
                </a:cubicBezTo>
                <a:cubicBezTo>
                  <a:pt x="270649" y="991820"/>
                  <a:pt x="294260" y="1012102"/>
                  <a:pt x="314477" y="1035352"/>
                </a:cubicBezTo>
                <a:cubicBezTo>
                  <a:pt x="363444" y="1091664"/>
                  <a:pt x="326919" y="1068184"/>
                  <a:pt x="377372" y="1093409"/>
                </a:cubicBezTo>
                <a:cubicBezTo>
                  <a:pt x="516328" y="1072566"/>
                  <a:pt x="458806" y="1086551"/>
                  <a:pt x="624115" y="1030514"/>
                </a:cubicBezTo>
                <a:cubicBezTo>
                  <a:pt x="669526" y="1015121"/>
                  <a:pt x="716694" y="1003576"/>
                  <a:pt x="759581" y="982133"/>
                </a:cubicBezTo>
                <a:cubicBezTo>
                  <a:pt x="842956" y="940445"/>
                  <a:pt x="921168" y="889139"/>
                  <a:pt x="1001486" y="841828"/>
                </a:cubicBezTo>
                <a:cubicBezTo>
                  <a:pt x="1135688" y="762778"/>
                  <a:pt x="1067857" y="787566"/>
                  <a:pt x="1161143" y="759581"/>
                </a:cubicBezTo>
                <a:cubicBezTo>
                  <a:pt x="1170819" y="761194"/>
                  <a:pt x="1181398" y="760032"/>
                  <a:pt x="1190172" y="764419"/>
                </a:cubicBezTo>
                <a:cubicBezTo>
                  <a:pt x="1269928" y="804297"/>
                  <a:pt x="1291232" y="831059"/>
                  <a:pt x="1349829" y="904723"/>
                </a:cubicBezTo>
                <a:cubicBezTo>
                  <a:pt x="1465411" y="1050025"/>
                  <a:pt x="1410386" y="996142"/>
                  <a:pt x="1509486" y="1146628"/>
                </a:cubicBezTo>
                <a:cubicBezTo>
                  <a:pt x="1556386" y="1217846"/>
                  <a:pt x="1565669" y="1224377"/>
                  <a:pt x="1625600" y="1277257"/>
                </a:cubicBezTo>
                <a:cubicBezTo>
                  <a:pt x="1633343" y="1284089"/>
                  <a:pt x="1641199" y="1290881"/>
                  <a:pt x="1649791" y="1296609"/>
                </a:cubicBezTo>
                <a:cubicBezTo>
                  <a:pt x="1718772" y="1342596"/>
                  <a:pt x="1677212" y="1290322"/>
                  <a:pt x="1790096" y="1383695"/>
                </a:cubicBezTo>
                <a:cubicBezTo>
                  <a:pt x="2183311" y="1708948"/>
                  <a:pt x="1952078" y="1566036"/>
                  <a:pt x="2123924" y="1669142"/>
                </a:cubicBezTo>
                <a:cubicBezTo>
                  <a:pt x="2128762" y="1667529"/>
                  <a:pt x="2135513" y="1668482"/>
                  <a:pt x="2138438" y="1664304"/>
                </a:cubicBezTo>
                <a:cubicBezTo>
                  <a:pt x="2147547" y="1651292"/>
                  <a:pt x="2152158" y="1635613"/>
                  <a:pt x="2157791" y="1620762"/>
                </a:cubicBezTo>
                <a:cubicBezTo>
                  <a:pt x="2169911" y="1588811"/>
                  <a:pt x="2176376" y="1554565"/>
                  <a:pt x="2191658" y="1524000"/>
                </a:cubicBezTo>
                <a:cubicBezTo>
                  <a:pt x="2257162" y="1392992"/>
                  <a:pt x="2329972" y="1265764"/>
                  <a:pt x="2399696" y="1136952"/>
                </a:cubicBezTo>
                <a:cubicBezTo>
                  <a:pt x="2425122" y="1089978"/>
                  <a:pt x="2454239" y="1044919"/>
                  <a:pt x="2477105" y="996647"/>
                </a:cubicBezTo>
                <a:cubicBezTo>
                  <a:pt x="2527603" y="890040"/>
                  <a:pt x="2548190" y="836615"/>
                  <a:pt x="2631924" y="730552"/>
                </a:cubicBezTo>
                <a:cubicBezTo>
                  <a:pt x="2656115" y="699911"/>
                  <a:pt x="2668821" y="654483"/>
                  <a:pt x="2704496" y="638628"/>
                </a:cubicBezTo>
                <a:cubicBezTo>
                  <a:pt x="2776077" y="606814"/>
                  <a:pt x="2732177" y="620111"/>
                  <a:pt x="2839962" y="614438"/>
                </a:cubicBezTo>
                <a:cubicBezTo>
                  <a:pt x="2862540" y="627339"/>
                  <a:pt x="2892284" y="632197"/>
                  <a:pt x="2907696" y="653142"/>
                </a:cubicBezTo>
                <a:cubicBezTo>
                  <a:pt x="2999763" y="778259"/>
                  <a:pt x="3006552" y="804570"/>
                  <a:pt x="3038324" y="899885"/>
                </a:cubicBezTo>
                <a:cubicBezTo>
                  <a:pt x="3087128" y="890125"/>
                  <a:pt x="3048265" y="905476"/>
                  <a:pt x="3077029" y="836990"/>
                </a:cubicBezTo>
                <a:cubicBezTo>
                  <a:pt x="3103287" y="774470"/>
                  <a:pt x="3131926" y="712825"/>
                  <a:pt x="3164115" y="653142"/>
                </a:cubicBezTo>
                <a:cubicBezTo>
                  <a:pt x="3276686" y="444417"/>
                  <a:pt x="3258748" y="471342"/>
                  <a:pt x="3343124" y="362857"/>
                </a:cubicBezTo>
                <a:cubicBezTo>
                  <a:pt x="3351433" y="337928"/>
                  <a:pt x="3342602" y="357210"/>
                  <a:pt x="3362477" y="333828"/>
                </a:cubicBezTo>
                <a:cubicBezTo>
                  <a:pt x="3385479" y="306767"/>
                  <a:pt x="3408321" y="279550"/>
                  <a:pt x="3430210" y="251581"/>
                </a:cubicBezTo>
                <a:cubicBezTo>
                  <a:pt x="3473610" y="196125"/>
                  <a:pt x="3418987" y="245386"/>
                  <a:pt x="3497943" y="174171"/>
                </a:cubicBezTo>
                <a:cubicBezTo>
                  <a:pt x="3692226" y="-1064"/>
                  <a:pt x="3608410" y="0"/>
                  <a:pt x="3701143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2" descr="Boat icon vector. Line ship symbol Abstract illustration Eps10. Graphic  background. Download a Free Preview or High Quality … | Boat icon, Icon,  Single line drawing">
            <a:extLst>
              <a:ext uri="{FF2B5EF4-FFF2-40B4-BE49-F238E27FC236}">
                <a16:creationId xmlns:a16="http://schemas.microsoft.com/office/drawing/2014/main" id="{45D1414B-2AFC-922C-9F81-9C976FA7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t="16720" r="14114" b="24162"/>
          <a:stretch/>
        </p:blipFill>
        <p:spPr bwMode="auto">
          <a:xfrm>
            <a:off x="9878549" y="4411047"/>
            <a:ext cx="688421" cy="6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C6AC93-C190-0737-B36B-2FF2C13F47CB}"/>
              </a:ext>
            </a:extLst>
          </p:cNvPr>
          <p:cNvCxnSpPr>
            <a:cxnSpLocks/>
          </p:cNvCxnSpPr>
          <p:nvPr/>
        </p:nvCxnSpPr>
        <p:spPr>
          <a:xfrm>
            <a:off x="9935677" y="4838283"/>
            <a:ext cx="0" cy="15576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3884-3633-67B6-230C-76E0EE77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BC50-79C6-B1C8-2833-63930DF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3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33F-1243-0C1F-02B3-419CF9A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15A9-5269-5AC1-4ADD-8F687412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at (any)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endParaRPr lang="en-US" dirty="0"/>
          </a:p>
          <a:p>
            <a:r>
              <a:rPr lang="en-US" dirty="0"/>
              <a:t>Then for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++:</a:t>
            </a:r>
          </a:p>
          <a:p>
            <a:pPr lvl="1"/>
            <a:r>
              <a:rPr lang="en-US" dirty="0"/>
              <a:t>Try a different point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 following a proposal distribution </a:t>
            </a:r>
          </a:p>
          <a:p>
            <a:pPr marL="914400" lvl="2" indent="0">
              <a:buNone/>
            </a:pPr>
            <a:r>
              <a:rPr lang="en-US" dirty="0"/>
              <a:t>Proposal can depend on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endParaRPr lang="en-US" dirty="0"/>
          </a:p>
          <a:p>
            <a:pPr lvl="1"/>
            <a:r>
              <a:rPr lang="en-US" dirty="0"/>
              <a:t>If depth(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) &gt; depth(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Move to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, i.e., set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endParaRPr lang="en-US" baseline="-25000" dirty="0"/>
          </a:p>
          <a:p>
            <a:pPr lvl="1"/>
            <a:r>
              <a:rPr lang="en-US" dirty="0"/>
              <a:t>Else:</a:t>
            </a:r>
          </a:p>
          <a:p>
            <a:pPr lvl="2"/>
            <a:r>
              <a:rPr lang="en-US" dirty="0"/>
              <a:t>Move to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baseline="-25000" dirty="0"/>
              <a:t> </a:t>
            </a:r>
            <a:r>
              <a:rPr lang="en-US" dirty="0"/>
              <a:t> with probability depth(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) / depth(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they’re almost the same, move with higher probability, etc.</a:t>
            </a:r>
          </a:p>
          <a:p>
            <a:pPr marL="0" indent="0">
              <a:buNone/>
            </a:pPr>
            <a:r>
              <a:rPr lang="en-US" dirty="0"/>
              <a:t>Metropolis-Hastings is just this, but instead of depth we have probability!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46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124-D145-C0FE-EDF9-4F1384B7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68BAC-5933-8A5A-D62A-316419322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789" y="3343435"/>
            <a:ext cx="6942422" cy="136409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81F704-9702-038E-A40C-3E917BBE2ECE}"/>
              </a:ext>
            </a:extLst>
          </p:cNvPr>
          <p:cNvCxnSpPr>
            <a:cxnSpLocks/>
          </p:cNvCxnSpPr>
          <p:nvPr/>
        </p:nvCxnSpPr>
        <p:spPr>
          <a:xfrm flipV="1">
            <a:off x="7750629" y="2492486"/>
            <a:ext cx="275771" cy="9385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3213EA-2849-CFAD-E8C2-9AC3BF2C22CD}"/>
              </a:ext>
            </a:extLst>
          </p:cNvPr>
          <p:cNvSpPr txBox="1"/>
          <p:nvPr/>
        </p:nvSpPr>
        <p:spPr>
          <a:xfrm>
            <a:off x="7948991" y="21231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Proposal distribution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7067D3-29DE-01B5-13ED-753409A72836}"/>
              </a:ext>
            </a:extLst>
          </p:cNvPr>
          <p:cNvCxnSpPr>
            <a:cxnSpLocks/>
          </p:cNvCxnSpPr>
          <p:nvPr/>
        </p:nvCxnSpPr>
        <p:spPr>
          <a:xfrm flipV="1">
            <a:off x="3302001" y="2761000"/>
            <a:ext cx="275771" cy="9385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48842B-77FF-C2DA-5F1E-0006407568B3}"/>
              </a:ext>
            </a:extLst>
          </p:cNvPr>
          <p:cNvSpPr txBox="1"/>
          <p:nvPr/>
        </p:nvSpPr>
        <p:spPr>
          <a:xfrm>
            <a:off x="3500363" y="239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state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A326C-0E60-DB59-A841-6AE00829397D}"/>
              </a:ext>
            </a:extLst>
          </p:cNvPr>
          <p:cNvCxnSpPr>
            <a:cxnSpLocks/>
          </p:cNvCxnSpPr>
          <p:nvPr/>
        </p:nvCxnSpPr>
        <p:spPr>
          <a:xfrm>
            <a:off x="3889830" y="4291456"/>
            <a:ext cx="275771" cy="9385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D7713F-6501-2A4B-54F9-FB28B583A5C5}"/>
              </a:ext>
            </a:extLst>
          </p:cNvPr>
          <p:cNvSpPr txBox="1"/>
          <p:nvPr/>
        </p:nvSpPr>
        <p:spPr>
          <a:xfrm>
            <a:off x="4093029" y="52899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380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A8E-1371-FB03-D202-0C219B2A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FC9F-7F7C-27F0-6F1F-A261E105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If some pretty weak conditions are satisfied, in the limit of infinite samples the distribution of samples converges to the true posterior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MCMC: a way of getting samples from the posterior </a:t>
            </a:r>
          </a:p>
          <a:p>
            <a:r>
              <a:rPr lang="en-US" dirty="0"/>
              <a:t>without knowing the normalization constant </a:t>
            </a:r>
          </a:p>
          <a:p>
            <a:r>
              <a:rPr lang="en-US" dirty="0"/>
              <a:t>i.e., the </a:t>
            </a:r>
            <a:r>
              <a:rPr lang="en-US" i="1" dirty="0"/>
              <a:t>Bayesian evidence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enough samples, we can accurately approximate the posterior.</a:t>
            </a:r>
          </a:p>
        </p:txBody>
      </p:sp>
    </p:spTree>
    <p:extLst>
      <p:ext uri="{BB962C8B-B14F-4D97-AF65-F5344CB8AC3E}">
        <p14:creationId xmlns:p14="http://schemas.microsoft.com/office/powerpoint/2010/main" val="4104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D60-7358-DA76-1F11-9588B6E5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C8E92-4425-AF7C-FADC-CE33F51E5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09E7-3D88-8BCF-A875-F1FF78F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D3695-A7CD-886D-9569-C63FEB05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8989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4EE-7651-50DC-D6AC-837DEC7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grand plan for the pLoT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5A96-DB9E-44B9-615D-C90E7346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758-432A-E82E-2A13-B49558A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34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2E430-1DC9-7218-5E37-5DFCEA42BCED}"/>
              </a:ext>
            </a:extLst>
          </p:cNvPr>
          <p:cNvSpPr txBox="1"/>
          <p:nvPr/>
        </p:nvSpPr>
        <p:spPr>
          <a:xfrm>
            <a:off x="2208591" y="5110254"/>
            <a:ext cx="2295677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P(h)</a:t>
            </a:r>
            <a:endParaRPr lang="en-DE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E2176-752B-7FBC-8AC3-1064E29EDA5C}"/>
              </a:ext>
            </a:extLst>
          </p:cNvPr>
          <p:cNvSpPr/>
          <p:nvPr/>
        </p:nvSpPr>
        <p:spPr>
          <a:xfrm>
            <a:off x="1746553" y="3477969"/>
            <a:ext cx="8043938" cy="2506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D93C1-FEBB-F9CE-63B8-C5D9050656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72497" y="4583063"/>
            <a:ext cx="1536094" cy="1493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EFAB3A-D6D7-B011-D480-3F1AA65ECE07}"/>
              </a:ext>
            </a:extLst>
          </p:cNvPr>
          <p:cNvSpPr txBox="1"/>
          <p:nvPr/>
        </p:nvSpPr>
        <p:spPr>
          <a:xfrm>
            <a:off x="788619" y="4040245"/>
            <a:ext cx="91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  <a:endParaRPr lang="en-DE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BA5C3-1727-B66D-0816-F0FD165F9014}"/>
              </a:ext>
            </a:extLst>
          </p:cNvPr>
          <p:cNvCxnSpPr>
            <a:cxnSpLocks/>
          </p:cNvCxnSpPr>
          <p:nvPr/>
        </p:nvCxnSpPr>
        <p:spPr>
          <a:xfrm flipH="1">
            <a:off x="9637483" y="4775467"/>
            <a:ext cx="2094896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A449B8-5BCD-3DB5-A4D0-398D4574EB84}"/>
              </a:ext>
            </a:extLst>
          </p:cNvPr>
          <p:cNvSpPr txBox="1"/>
          <p:nvPr/>
        </p:nvSpPr>
        <p:spPr>
          <a:xfrm>
            <a:off x="9790491" y="4190692"/>
            <a:ext cx="1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behaviour</a:t>
            </a:r>
            <a:endParaRPr lang="en-DE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ECDBA-6D2C-D447-B72D-1A1FF56343ED}"/>
              </a:ext>
            </a:extLst>
          </p:cNvPr>
          <p:cNvSpPr txBox="1"/>
          <p:nvPr/>
        </p:nvSpPr>
        <p:spPr>
          <a:xfrm>
            <a:off x="2208591" y="4290675"/>
            <a:ext cx="2295677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P(data | h)</a:t>
            </a:r>
            <a:endParaRPr lang="en-DE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C5495-5524-442C-8257-FE8FE3E974C9}"/>
              </a:ext>
            </a:extLst>
          </p:cNvPr>
          <p:cNvSpPr txBox="1"/>
          <p:nvPr/>
        </p:nvSpPr>
        <p:spPr>
          <a:xfrm>
            <a:off x="4811489" y="4775467"/>
            <a:ext cx="2235198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P(h | data)</a:t>
            </a:r>
            <a:endParaRPr lang="en-DE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9D6D6-B2C1-C910-58EC-B00D6855A483}"/>
              </a:ext>
            </a:extLst>
          </p:cNvPr>
          <p:cNvSpPr/>
          <p:nvPr/>
        </p:nvSpPr>
        <p:spPr>
          <a:xfrm>
            <a:off x="1898954" y="3630369"/>
            <a:ext cx="2835125" cy="21771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FEB1D-CC69-870E-6625-D33504013755}"/>
              </a:ext>
            </a:extLst>
          </p:cNvPr>
          <p:cNvSpPr txBox="1"/>
          <p:nvPr/>
        </p:nvSpPr>
        <p:spPr>
          <a:xfrm>
            <a:off x="1898954" y="3593413"/>
            <a:ext cx="2835124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/>
              <a:t>pLoT (PCFG)</a:t>
            </a:r>
            <a:endParaRPr lang="en-DE" sz="3200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4ADA3-845C-7645-681E-04E16840D7E4}"/>
              </a:ext>
            </a:extLst>
          </p:cNvPr>
          <p:cNvSpPr/>
          <p:nvPr/>
        </p:nvSpPr>
        <p:spPr>
          <a:xfrm>
            <a:off x="4925177" y="3630369"/>
            <a:ext cx="1988464" cy="21771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F23AC-A3CB-C18A-41CB-F5A8F32F9254}"/>
              </a:ext>
            </a:extLst>
          </p:cNvPr>
          <p:cNvSpPr txBox="1"/>
          <p:nvPr/>
        </p:nvSpPr>
        <p:spPr>
          <a:xfrm>
            <a:off x="4714722" y="3620336"/>
            <a:ext cx="2282385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/>
              <a:t>Bayesian update</a:t>
            </a:r>
            <a:endParaRPr lang="en-DE" sz="3200" u="s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E940A6-8C08-E987-B181-D2E519507AC6}"/>
              </a:ext>
            </a:extLst>
          </p:cNvPr>
          <p:cNvCxnSpPr>
            <a:cxnSpLocks/>
          </p:cNvCxnSpPr>
          <p:nvPr/>
        </p:nvCxnSpPr>
        <p:spPr>
          <a:xfrm flipH="1">
            <a:off x="4504268" y="4565651"/>
            <a:ext cx="42090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2B9259-ADCF-6D90-C9A0-4E918465F1FA}"/>
              </a:ext>
            </a:extLst>
          </p:cNvPr>
          <p:cNvCxnSpPr>
            <a:cxnSpLocks/>
          </p:cNvCxnSpPr>
          <p:nvPr/>
        </p:nvCxnSpPr>
        <p:spPr>
          <a:xfrm flipH="1">
            <a:off x="4504268" y="5405060"/>
            <a:ext cx="42090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6C4C-4179-90F6-AA5F-C8BF813C36B8}"/>
              </a:ext>
            </a:extLst>
          </p:cNvPr>
          <p:cNvSpPr/>
          <p:nvPr/>
        </p:nvSpPr>
        <p:spPr>
          <a:xfrm>
            <a:off x="7254716" y="3620336"/>
            <a:ext cx="2382767" cy="21771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A9822-5F33-AFBC-3CA6-4958125B5FE6}"/>
              </a:ext>
            </a:extLst>
          </p:cNvPr>
          <p:cNvSpPr txBox="1"/>
          <p:nvPr/>
        </p:nvSpPr>
        <p:spPr>
          <a:xfrm>
            <a:off x="7304906" y="4040245"/>
            <a:ext cx="2282385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Linking assumptions</a:t>
            </a:r>
            <a:endParaRPr lang="en-DE" sz="3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A51D5B-DE55-D263-A634-8984F2B385F8}"/>
              </a:ext>
            </a:extLst>
          </p:cNvPr>
          <p:cNvCxnSpPr>
            <a:cxnSpLocks/>
          </p:cNvCxnSpPr>
          <p:nvPr/>
        </p:nvCxnSpPr>
        <p:spPr>
          <a:xfrm flipH="1">
            <a:off x="6913641" y="4822069"/>
            <a:ext cx="341075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3466096-8501-BD1E-6F3C-F9FDA78043AE}"/>
              </a:ext>
            </a:extLst>
          </p:cNvPr>
          <p:cNvSpPr/>
          <p:nvPr/>
        </p:nvSpPr>
        <p:spPr>
          <a:xfrm>
            <a:off x="1814286" y="3528774"/>
            <a:ext cx="7899252" cy="2409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World model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DBD77C-2A7B-69BE-323A-3121C1F1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5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cognition consists in manipulating world models</a:t>
            </a:r>
          </a:p>
          <a:p>
            <a:pPr marL="0" indent="0">
              <a:buNone/>
            </a:pPr>
            <a:r>
              <a:rPr lang="en-US" dirty="0"/>
              <a:t>But the models have to be </a:t>
            </a:r>
            <a:r>
              <a:rPr lang="en-US" i="1" dirty="0"/>
              <a:t>encoded </a:t>
            </a:r>
            <a:r>
              <a:rPr lang="en-US" dirty="0"/>
              <a:t>somehow</a:t>
            </a:r>
          </a:p>
          <a:p>
            <a:pPr marL="0" indent="0">
              <a:buNone/>
            </a:pPr>
            <a:r>
              <a:rPr lang="en-US" dirty="0"/>
              <a:t>Claim: Our world models are encoded in the </a:t>
            </a:r>
            <a:r>
              <a:rPr lang="en-US" dirty="0" err="1"/>
              <a:t>LoT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707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5" grpId="0"/>
      <p:bldP spid="18" grpId="0" animBg="1"/>
      <p:bldP spid="19" grpId="0"/>
      <p:bldP spid="22" grpId="0" animBg="1"/>
      <p:bldP spid="23" grpId="0"/>
      <p:bldP spid="25" grpId="0" animBg="1"/>
      <p:bldP spid="26" grpId="0"/>
      <p:bldP spid="30" grpId="0" animBg="1"/>
      <p:bldP spid="31" grpId="0"/>
      <p:bldP spid="3" grpId="0" animBg="1"/>
      <p:bldP spid="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17C-841C-05F7-7C7C-64B86531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for learning w/ a grammar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AAEAE-BAF2-F872-DCD1-CEAB1506F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618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use MH to infer a posterior over models given observations.</a:t>
                </a:r>
              </a:p>
              <a:p>
                <a:r>
                  <a:rPr lang="en-US" dirty="0"/>
                  <a:t>Start from some tree</a:t>
                </a:r>
              </a:p>
              <a:p>
                <a:r>
                  <a:rPr lang="en-US" dirty="0"/>
                  <a:t>Select a subtree of the parse tree at random</a:t>
                </a:r>
              </a:p>
              <a:p>
                <a:r>
                  <a:rPr lang="en-US" dirty="0"/>
                  <a:t>Regenerate the proposal w/ same CFG and auxiliary prob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Accept with prob: max of 1 and</a:t>
                </a:r>
              </a:p>
              <a:p>
                <a:pPr marL="0" indent="0">
                  <a:buNone/>
                </a:pPr>
                <a:r>
                  <a:rPr lang="en-US" dirty="0"/>
                  <a:t>Goodman et al (2008)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AAEAE-BAF2-F872-DCD1-CEAB1506F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61852"/>
              </a:xfrm>
              <a:blipFill>
                <a:blip r:embed="rId3"/>
                <a:stretch>
                  <a:fillRect l="-928" t="-28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4DBD4-A09F-0280-BB70-57F55410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CD6E2-9069-E67B-4595-4EB690A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35</a:t>
            </a:fld>
            <a:endParaRPr lang="en-DE"/>
          </a:p>
        </p:txBody>
      </p:sp>
      <p:pic>
        <p:nvPicPr>
          <p:cNvPr id="30" name="Picture 29" descr="\documentclass{article}&#10;\usepackage{amsmath,amssymb}&#10;\pagestyle{empty}&#10;\newcommand{\E}{\textbf{E}}&#10;\begin{document}&#10;\begin{equation*}&#10;\frac{&#10;P(o \mid T')P(T' \mid \text{PCFG})&#10;}{&#10;P(o \mid T) P(T \mid \text{PCFG})&#10;}&#10;\cdot&#10;\frac{|T|}{|T'|}&#10;\cdot&#10;\frac{&#10;P(T \mid \text{CFG}, \sigma)&#10;}{&#10;P(T' \mid \text{CFG}, \sigma)&#10;}&#10;\end{equation*}&#10;\end{document}" title="IguanaTex Bitmap Display">
            <a:extLst>
              <a:ext uri="{FF2B5EF4-FFF2-40B4-BE49-F238E27FC236}">
                <a16:creationId xmlns:a16="http://schemas.microsoft.com/office/drawing/2014/main" id="{5CC8FF23-D0F3-3040-D207-8CF14E5028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78" y="4459029"/>
            <a:ext cx="6156029" cy="7292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34B4BE0-0E81-D2A7-3B1F-7545BF0E788C}"/>
              </a:ext>
            </a:extLst>
          </p:cNvPr>
          <p:cNvGrpSpPr/>
          <p:nvPr/>
        </p:nvGrpSpPr>
        <p:grpSpPr>
          <a:xfrm>
            <a:off x="5311938" y="4343796"/>
            <a:ext cx="6408058" cy="1889892"/>
            <a:chOff x="5311938" y="4343796"/>
            <a:chExt cx="6408058" cy="1889892"/>
          </a:xfrm>
        </p:grpSpPr>
        <p:pic>
          <p:nvPicPr>
            <p:cNvPr id="20" name="Content Placeholder 5">
              <a:extLst>
                <a:ext uri="{FF2B5EF4-FFF2-40B4-BE49-F238E27FC236}">
                  <a16:creationId xmlns:a16="http://schemas.microsoft.com/office/drawing/2014/main" id="{CA904DD1-D502-B01D-A729-FAC3AAA0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768" y="5706832"/>
              <a:ext cx="2681378" cy="52685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43CB08-3556-DCF9-3815-885327C4688F}"/>
                </a:ext>
              </a:extLst>
            </p:cNvPr>
            <p:cNvSpPr/>
            <p:nvPr/>
          </p:nvSpPr>
          <p:spPr>
            <a:xfrm>
              <a:off x="8163996" y="5707068"/>
              <a:ext cx="483808" cy="47897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ACADC9-F60C-CD16-2F55-130E1F0FF8D7}"/>
                </a:ext>
              </a:extLst>
            </p:cNvPr>
            <p:cNvSpPr/>
            <p:nvPr/>
          </p:nvSpPr>
          <p:spPr>
            <a:xfrm>
              <a:off x="5311938" y="4343796"/>
              <a:ext cx="3277809" cy="91333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5186C2-0E0B-B9EE-2383-94B1F14AA16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8222053" y="5266802"/>
              <a:ext cx="183847" cy="4402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E68CA7-2232-4525-BF29-6F3D00426AB6}"/>
                </a:ext>
              </a:extLst>
            </p:cNvPr>
            <p:cNvSpPr/>
            <p:nvPr/>
          </p:nvSpPr>
          <p:spPr>
            <a:xfrm>
              <a:off x="8667156" y="5707068"/>
              <a:ext cx="667659" cy="47897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497130-65D9-0F6E-4FB6-66B3A9566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7612" y="5266448"/>
              <a:ext cx="183847" cy="440266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5F7157-9855-5A94-DF4D-EC3D9DA8B18F}"/>
                </a:ext>
              </a:extLst>
            </p:cNvPr>
            <p:cNvSpPr/>
            <p:nvPr/>
          </p:nvSpPr>
          <p:spPr>
            <a:xfrm>
              <a:off x="8800204" y="4348509"/>
              <a:ext cx="2919792" cy="91333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007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74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We’ve learned about</a:t>
            </a:r>
          </a:p>
          <a:p>
            <a:r>
              <a:rPr lang="en-US" dirty="0"/>
              <a:t>PCFGs</a:t>
            </a:r>
          </a:p>
          <a:p>
            <a:r>
              <a:rPr lang="en-US" dirty="0"/>
              <a:t>their interpretation</a:t>
            </a:r>
          </a:p>
          <a:p>
            <a:r>
              <a:rPr lang="en-US" dirty="0"/>
              <a:t>Bayesian category learning</a:t>
            </a:r>
          </a:p>
          <a:p>
            <a:pPr marL="0" indent="0">
              <a:buNone/>
            </a:pPr>
            <a:r>
              <a:rPr lang="en-US" dirty="0"/>
              <a:t>We can use this as a model of the </a:t>
            </a:r>
            <a:r>
              <a:rPr lang="en-US" dirty="0" err="1"/>
              <a:t>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session: </a:t>
            </a:r>
          </a:p>
          <a:p>
            <a:r>
              <a:rPr lang="en-US" dirty="0"/>
              <a:t>Combine into computational model!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C42E-8C85-2D11-0024-E8929D4C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6B14-A785-453C-6068-D50532D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36</a:t>
            </a:fld>
            <a:endParaRPr lang="en-DE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35F6D1A-C7AF-F21B-6C1C-100CAFB29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094124"/>
              </p:ext>
            </p:extLst>
          </p:nvPr>
        </p:nvGraphicFramePr>
        <p:xfrm>
          <a:off x="6816876" y="2172657"/>
          <a:ext cx="4743580" cy="3040416"/>
        </p:xfrm>
        <a:graphic>
          <a:graphicData uri="http://schemas.openxmlformats.org/drawingml/2006/table">
            <a:tbl>
              <a:tblPr/>
              <a:tblGrid>
                <a:gridCol w="890209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853371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0" dirty="0">
                          <a:effectLst/>
                        </a:rPr>
                        <a:t>Part I</a:t>
                      </a:r>
                      <a:endParaRPr lang="en-DE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1" dirty="0">
                          <a:effectLst/>
                        </a:rPr>
                        <a:t>Part II</a:t>
                      </a:r>
                      <a:endParaRPr lang="en-DE" sz="1600" b="1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III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IV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V</a:t>
                      </a:r>
                      <a:endParaRPr lang="en-DE" sz="160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 &amp; Future prospects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3D76-3635-CD9E-BFE9-8B846BFA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there’s time left…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0DA-2795-311C-AD7B-3A8B7101F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7EBA-32D3-A63F-2CF4-6433C451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900C3-04AB-1C15-48D7-2A98673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64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4EE-7651-50DC-D6AC-837DEC7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grand plan of the pLoT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5A96-DB9E-44B9-615D-C90E7346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758-432A-E82E-2A13-B49558A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38</a:t>
            </a:fld>
            <a:endParaRPr lang="en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671968-4188-6649-3936-DA2357A42CBF}"/>
              </a:ext>
            </a:extLst>
          </p:cNvPr>
          <p:cNvSpPr txBox="1">
            <a:spLocks/>
          </p:cNvSpPr>
          <p:nvPr/>
        </p:nvSpPr>
        <p:spPr>
          <a:xfrm>
            <a:off x="843039" y="1825625"/>
            <a:ext cx="4836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Interpreted PCFG</a:t>
            </a:r>
          </a:p>
          <a:p>
            <a:pPr marL="457200" lvl="1" indent="0">
              <a:buNone/>
            </a:pPr>
            <a:r>
              <a:rPr lang="en-US" dirty="0"/>
              <a:t>Defines </a:t>
            </a:r>
            <a:r>
              <a:rPr lang="en-US" b="1" dirty="0"/>
              <a:t>hypotheses</a:t>
            </a:r>
            <a:r>
              <a:rPr lang="en-US" dirty="0"/>
              <a:t> </a:t>
            </a:r>
            <a:r>
              <a:rPr lang="en-US" i="1" dirty="0"/>
              <a:t>H</a:t>
            </a:r>
          </a:p>
          <a:p>
            <a:pPr marL="457200" lvl="1" indent="0">
              <a:buNone/>
            </a:pPr>
            <a:r>
              <a:rPr lang="en-US" dirty="0"/>
              <a:t>Defines </a:t>
            </a:r>
            <a:r>
              <a:rPr lang="en-US" b="1" dirty="0"/>
              <a:t>prior</a:t>
            </a:r>
            <a:r>
              <a:rPr lang="en-US" dirty="0"/>
              <a:t> over </a:t>
            </a:r>
            <a:r>
              <a:rPr lang="en-US" i="1" dirty="0"/>
              <a:t>H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Observations </a:t>
            </a:r>
            <a:r>
              <a:rPr lang="en-US" i="1" dirty="0"/>
              <a:t>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Generated by unknown </a:t>
            </a:r>
            <a:r>
              <a:rPr lang="en-US" i="1" dirty="0"/>
              <a:t>H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Likelihood </a:t>
            </a:r>
            <a:r>
              <a:rPr lang="en-US" i="1" dirty="0"/>
              <a:t>P(O | H)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Bayesian inference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Gets </a:t>
            </a:r>
            <a:r>
              <a:rPr lang="en-US" i="1" dirty="0"/>
              <a:t>P(H | O)</a:t>
            </a:r>
            <a:endParaRPr lang="en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E72DC6-A8A7-B61C-EEBC-3436D11A4672}"/>
              </a:ext>
            </a:extLst>
          </p:cNvPr>
          <p:cNvSpPr txBox="1">
            <a:spLocks/>
          </p:cNvSpPr>
          <p:nvPr/>
        </p:nvSpPr>
        <p:spPr>
          <a:xfrm>
            <a:off x="5031620" y="1757891"/>
            <a:ext cx="6352418" cy="4449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&lt;- Models the Language of Thought</a:t>
            </a:r>
          </a:p>
          <a:p>
            <a:pPr marL="0" indent="0">
              <a:buNone/>
            </a:pPr>
            <a:r>
              <a:rPr lang="en-US" dirty="0"/>
              <a:t>&lt;- Sentences in the </a:t>
            </a:r>
            <a:r>
              <a:rPr lang="en-US" dirty="0" err="1"/>
              <a:t>LoT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&lt;- Prior probability of </a:t>
            </a:r>
            <a:r>
              <a:rPr lang="en-US" dirty="0" err="1"/>
              <a:t>LoT</a:t>
            </a:r>
            <a:r>
              <a:rPr lang="en-US" dirty="0"/>
              <a:t> sentences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&lt;- Data for learning</a:t>
            </a:r>
          </a:p>
          <a:p>
            <a:pPr marL="0" indent="0">
              <a:buNone/>
            </a:pPr>
            <a:r>
              <a:rPr lang="en-US" dirty="0"/>
              <a:t>&lt;- To be represented in the </a:t>
            </a:r>
            <a:r>
              <a:rPr lang="en-US" dirty="0" err="1"/>
              <a:t>LoT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&lt;- From a world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&lt;- Gives us a distribution over </a:t>
            </a:r>
            <a:r>
              <a:rPr lang="en-US" dirty="0" err="1"/>
              <a:t>LoT</a:t>
            </a:r>
            <a:r>
              <a:rPr lang="en-US" dirty="0"/>
              <a:t> sentences</a:t>
            </a:r>
          </a:p>
          <a:p>
            <a:pPr marL="0" indent="0">
              <a:buNone/>
            </a:pPr>
            <a:r>
              <a:rPr lang="en-US" dirty="0"/>
              <a:t>Our best guess for the representation content!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7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(This part might be confusing!)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579B-3F21-7AA9-AEEE-2EBDB68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9318-7384-2F38-C6A1-6875A2D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7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</a:t>
            </a:r>
            <a:r>
              <a:rPr lang="en-US" i="1" dirty="0"/>
              <a:t>grammar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860B-F221-4395-BB82-9ABA86B3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</a:t>
            </a:r>
            <a:r>
              <a:rPr lang="en-US" i="1" dirty="0"/>
              <a:t>language</a:t>
            </a:r>
            <a:r>
              <a:rPr lang="en-US" dirty="0"/>
              <a:t> (Typically, a natural language)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notion of </a:t>
            </a:r>
            <a:r>
              <a:rPr lang="en-US" b="1" dirty="0"/>
              <a:t>well-formedness </a:t>
            </a:r>
            <a:r>
              <a:rPr lang="en-US" dirty="0"/>
              <a:t>independent of meaning</a:t>
            </a:r>
          </a:p>
          <a:p>
            <a:r>
              <a:rPr lang="en-US" dirty="0"/>
              <a:t>E.g., ‘3 is more curious than the past table’ </a:t>
            </a:r>
          </a:p>
          <a:p>
            <a:r>
              <a:rPr lang="en-US" dirty="0"/>
              <a:t>We call this </a:t>
            </a:r>
            <a:r>
              <a:rPr lang="en-US" i="1" dirty="0"/>
              <a:t>grammatical</a:t>
            </a:r>
            <a:r>
              <a:rPr lang="en-US" dirty="0"/>
              <a:t> well-formedness.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build an </a:t>
            </a:r>
            <a:r>
              <a:rPr lang="en-US" b="1" dirty="0"/>
              <a:t>abstract device</a:t>
            </a:r>
            <a:r>
              <a:rPr lang="en-US" dirty="0"/>
              <a:t> to encode grammaticality</a:t>
            </a:r>
          </a:p>
          <a:p>
            <a:r>
              <a:rPr lang="en-US" dirty="0"/>
              <a:t>Two types of such devices are popular: automata and formal grammars.</a:t>
            </a:r>
          </a:p>
          <a:p>
            <a:r>
              <a:rPr lang="en-US" dirty="0"/>
              <a:t>There is a correspondence between automata and grammars!</a:t>
            </a:r>
          </a:p>
          <a:p>
            <a:r>
              <a:rPr lang="en-US" dirty="0"/>
              <a:t>In the rest of the course we’ll just use grammars.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9049-2082-BFF9-4D6F-6F4D962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027A-83E1-2A32-977E-5890136C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reasons that will become clear soon, we associate each of our expressions with a </a:t>
                </a:r>
                <a:r>
                  <a:rPr lang="en-US" i="1" dirty="0"/>
                  <a:t>type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Let’s define the set of types:</a:t>
                </a:r>
              </a:p>
              <a:p>
                <a:pPr lvl="1"/>
                <a:r>
                  <a:rPr lang="en-US" dirty="0"/>
                  <a:t>e and t are types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are types,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is a type</a:t>
                </a:r>
              </a:p>
              <a:p>
                <a:pPr lvl="1"/>
                <a:r>
                  <a:rPr lang="en-US" dirty="0"/>
                  <a:t>Nothing else is a type</a:t>
                </a:r>
              </a:p>
              <a:p>
                <a:r>
                  <a:rPr lang="en-US" dirty="0"/>
                  <a:t>And how to interpret them:</a:t>
                </a:r>
              </a:p>
              <a:p>
                <a:pPr lvl="1"/>
                <a:r>
                  <a:rPr lang="en-US" i="1" dirty="0"/>
                  <a:t>e </a:t>
                </a:r>
                <a:r>
                  <a:rPr lang="en-US" dirty="0"/>
                  <a:t>refers to the set of individuals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 refers to the set of truth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refers to the set of functions from objects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objects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  <a:blipFill>
                <a:blip r:embed="rId2"/>
                <a:stretch>
                  <a:fillRect l="-881" t="-1961" b="-32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154B-021C-F335-6D34-2DDC932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33E1-0465-15E0-E195-E1EC1DB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consider some expressions and what type they are: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 individual.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individuals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predicates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it can get as complicated as you want!</a:t>
                </a:r>
              </a:p>
              <a:p>
                <a:pPr lvl="1"/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  <a:blipFill>
                <a:blip r:embed="rId2"/>
                <a:stretch>
                  <a:fillRect l="-852" t="-2801" b="-30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3016F-C31A-BD38-3628-95CF845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F20B-B09D-019D-5C4B-B9EEBA0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5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keep things tidy, we can put domain restrictions after a colon.</a:t>
                </a:r>
              </a:p>
              <a:p>
                <a:pPr marL="0" indent="0">
                  <a:buNone/>
                </a:pPr>
                <a:r>
                  <a:rPr lang="en-US" dirty="0"/>
                  <a:t>Therefore, we can write the type of each argument of a lambda function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Sometimes, you’ll also see the type written as a subfix: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061B-B024-65DF-BB26-80EF30B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AE94F-1744-3F62-99C7-248D1BC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1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We’ve seen grammar –&gt; language </a:t>
            </a:r>
          </a:p>
          <a:p>
            <a:r>
              <a:rPr lang="en-US" dirty="0"/>
              <a:t>We can also go language –&gt; grammar</a:t>
            </a:r>
          </a:p>
          <a:p>
            <a:r>
              <a:rPr lang="en-US" dirty="0"/>
              <a:t>Let’s try to write a grammar that produces all the palindromes in {a, b}*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286828" y="3432405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dirty="0" err="1">
                <a:sym typeface="Wingdings" panose="05000000000000000000" pitchFamily="2" charset="2"/>
              </a:rPr>
              <a:t>bSb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S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S  b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9FD2-1658-AF47-E58E-AB444A3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C101-5901-D683-C251-AE8431DA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90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strings with the form: </a:t>
            </a:r>
            <a:r>
              <a:rPr lang="en-US" dirty="0" err="1"/>
              <a:t>a</a:t>
            </a:r>
            <a:r>
              <a:rPr lang="en-US" i="1" baseline="30000" dirty="0" err="1"/>
              <a:t>n</a:t>
            </a:r>
            <a:r>
              <a:rPr lang="en-US" dirty="0" err="1"/>
              <a:t>b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412619" y="2522840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CE2DD-FB00-9AA0-0A2D-15A77AEE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2E8F-C5EF-A8B1-885A-DFC9DD5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02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1019265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Grammars: Infinite use of finite means</a:t>
            </a:r>
          </a:p>
          <a:p>
            <a:pPr marL="0" indent="0">
              <a:buNone/>
            </a:pPr>
            <a:r>
              <a:rPr lang="en-US" dirty="0"/>
              <a:t>Four ingredients: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nonterminal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l-GR" dirty="0"/>
              <a:t>Σ</a:t>
            </a:r>
            <a:r>
              <a:rPr lang="en-US" dirty="0"/>
              <a:t> of </a:t>
            </a:r>
            <a:r>
              <a:rPr lang="en-US" i="1" dirty="0"/>
              <a:t>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P</a:t>
            </a:r>
            <a:r>
              <a:rPr lang="en-US" dirty="0"/>
              <a:t> of </a:t>
            </a:r>
            <a:r>
              <a:rPr lang="en-US" i="1" dirty="0"/>
              <a:t>production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symbol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: the </a:t>
            </a:r>
            <a:r>
              <a:rPr lang="en-US" i="1" dirty="0"/>
              <a:t>start symbol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1CF2D-FD0E-A48F-69AA-9277086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08B1-965B-4D12-AC8A-C527ADDD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0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y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3CE6-81C7-C430-AFF3-E496D1135E8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647E-4857-F19A-A249-C700A5C4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598B-1C53-057B-0EE3-528193D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40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268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0219D-2818-D10C-1A4D-E863CD1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9C71-8096-2459-C1C7-3817A1B2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43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4" y="1925560"/>
            <a:ext cx="5505753" cy="32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b  a     </a:t>
            </a:r>
            <a:r>
              <a:rPr lang="en-US" b="1" dirty="0">
                <a:sym typeface="Wingdings" panose="05000000000000000000" pitchFamily="2" charset="2"/>
              </a:rPr>
              <a:t>WRONG! </a:t>
            </a:r>
            <a:r>
              <a:rPr lang="en-US" dirty="0">
                <a:sym typeface="Wingdings" panose="05000000000000000000" pitchFamily="2" charset="2"/>
              </a:rPr>
              <a:t>Why?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BD2B-A8FE-4733-90BC-51B3E79B036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3C12-7218-EF9A-2DE8-F8F6FA44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795B-8D7F-54E3-49EB-5E5A2B5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464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AD5B-F941-44A8-0C50-9DD7304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- Context Free Grammars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Context-free grammar (CFGs) are grammars with rules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  <a:p>
                <a:pPr marL="0" indent="0">
                  <a:buNone/>
                </a:pPr>
                <a:r>
                  <a:rPr lang="en-US" dirty="0"/>
                  <a:t>		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r>
                  <a:rPr lang="en-US" dirty="0"/>
                  <a:t>A: </a:t>
                </a:r>
                <a:r>
                  <a:rPr lang="en-US" i="1" dirty="0"/>
                  <a:t>single </a:t>
                </a:r>
                <a:r>
                  <a:rPr lang="en-US" dirty="0"/>
                  <a:t>nonterminal symbol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: (possibly empty) string of terminals and/or </a:t>
                </a:r>
                <a:r>
                  <a:rPr lang="en-US" dirty="0" err="1"/>
                  <a:t>nonterminals</a:t>
                </a:r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DBABE-E23E-29D6-B852-9B95D3FB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83CF4-A25D-DFA6-D5E4-6A94B470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78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4845,894"/>
  <p:tag name="OUTPUTTYPE" val="PNG"/>
  <p:tag name="IGUANATEXVERSION" val="160"/>
  <p:tag name="LATEXADDIN" val="\documentclass{article}&#10;\usepackage{amsmath, mathtools}&#10;\pagestyle{empty}&#10;\begin{document}&#10;\begin{equation*}&#10;P(\text{Improvement} \mid \text{`Yes' from mum}) = &#10;\frac{&#10;P(\text{`Yes' from mum} \mid \text{Improvement}) P(\text{Improvement})&#10;}{&#10;P(\text{`Yes' from mum})&#10;}&#10;\end{equation*}&#10;\end{document}"/>
  <p:tag name="IGUANATEXSIZE" val="24"/>
  <p:tag name="IGUANATEXCURSOR" val="265"/>
  <p:tag name="TRANSPARENCY" val="True"/>
  <p:tag name="LATEXENGINEID" val="0"/>
  <p:tag name="TEMPFOLDER" val="C:\temp\"/>
  <p:tag name="LATEXFORMHEIGHT" val="320"/>
  <p:tag name="LATEXFORMWIDTH" val="690,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862,017"/>
  <p:tag name="OUTPUTTYPE" val="PNG"/>
  <p:tag name="IGUANATEXVERSION" val="160"/>
  <p:tag name="LATEXADDIN" val="\documentclass{article}&#10;\usepackage{amsmath, mathtools}&#10;\pagestyle{empty}&#10;\begin{document}&#10;\begin{equation*}&#10;P(\text{Improvement} \mid \text{`Yes' from mum})&#10;\end{equation*}&#10;\end{document}"/>
  <p:tag name="IGUANATEXSIZE" val="24"/>
  <p:tag name="IGUANATEXCURSOR" val="157"/>
  <p:tag name="TRANSPARENCY" val="True"/>
  <p:tag name="LATEXENGINEID" val="0"/>
  <p:tag name="TEMPFOLDER" val="C:\temp\"/>
  <p:tag name="LATEXFORMHEIGHT" val="320"/>
  <p:tag name="LATEXFORMWIDTH" val="690,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862,017"/>
  <p:tag name="OUTPUTTYPE" val="PNG"/>
  <p:tag name="IGUANATEXVERSION" val="160"/>
  <p:tag name="LATEXADDIN" val="\documentclass{article}&#10;\usepackage{amsmath, mathtools}&#10;\pagestyle{empty}&#10;\begin{document}&#10;\begin{equation*}&#10;P(\text{`Yes' from mum} \mid \text{Improvement}) &#10;\end{equation*}&#10;\end{document}"/>
  <p:tag name="IGUANATEXSIZE" val="24"/>
  <p:tag name="IGUANATEXCURSOR" val="108"/>
  <p:tag name="TRANSPARENCY" val="True"/>
  <p:tag name="LATEXENGINEID" val="0"/>
  <p:tag name="TEMPFOLDER" val="C:\temp\"/>
  <p:tag name="LATEXFORMHEIGHT" val="320"/>
  <p:tag name="LATEXFORMWIDTH" val="690,6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3,1384"/>
  <p:tag name="OUTPUTTYPE" val="PNG"/>
  <p:tag name="IGUANATEXVERSION" val="160"/>
  <p:tag name="LATEXADDIN" val="\documentclass{article}&#10;\usepackage{amsmath, mathtools}&#10;\pagestyle{empty}&#10;\begin{document}&#10;\begin{equation*}&#10;P(\text{Improvement})&#10;\end{equation*}&#10;\end{document}"/>
  <p:tag name="IGUANATEXSIZE" val="24"/>
  <p:tag name="IGUANATEXCURSOR" val="130"/>
  <p:tag name="TRANSPARENCY" val="True"/>
  <p:tag name="LATEXENGINEID" val="0"/>
  <p:tag name="TEMPFOLDER" val="C:\temp\"/>
  <p:tag name="LATEXFORMHEIGHT" val="320"/>
  <p:tag name="LATEXFORMWIDTH" val="690,6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,1724"/>
  <p:tag name="ORIGINALWIDTH" val="1551,556"/>
  <p:tag name="OUTPUTTYPE" val="PNG"/>
  <p:tag name="IGUANATEXVERSION" val="160"/>
  <p:tag name="LATEXADDIN" val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/>
  <p:tag name="IGUANATEXSIZE" val="24"/>
  <p:tag name="IGUANATEXCURSOR" val="2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4623"/>
  <p:tag name="ORIGINALWIDTH" val="2674,916"/>
  <p:tag name="OUTPUTTYPE" val="PNG"/>
  <p:tag name="IGUANATEXVERSION" val="159"/>
  <p:tag name="LATEXADDIN" val="\documentclass{article}&#10;\usepackage{amsmath}&#10;\pagestyle{empty}&#10;\begin{document}&#10;$$&#10;P(H \mid D) &#10;= \frac{P(D \mid H) P(H)}{P(D)}&#10;= \frac{P(D \mid H) P(H)}{\sum_h P(D \mid h) P(h)}&#10;$$&#10;\end{document}"/>
  <p:tag name="IGUANATEXSIZE" val="24"/>
  <p:tag name="IGUANATEXCURSOR" val="17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,9547"/>
  <p:tag name="ORIGINALWIDTH" val="1583,802"/>
  <p:tag name="OUTPUTTYPE" val="PNG"/>
  <p:tag name="IGUANATEXVERSION" val="159"/>
  <p:tag name="LATEXADDIN" val="\documentclass{article}&#10;\usepackage{amsmath}&#10;\pagestyle{empty}&#10;\begin{document}&#10;$$&#10;\int f(x)P(x)dx \approx \frac{1}{N} \sum_{i=1}^N f(x_i)&#10;$$&#10;\end{document}"/>
  <p:tag name="IGUANATEXSIZE" val="20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2509,186"/>
  <p:tag name="OUTPUTTYPE" val="PNG"/>
  <p:tag name="IGUANATEXVERSION" val="160"/>
  <p:tag name="LATEXADDIN" val="\documentclass{article}&#10;\usepackage{amsmath,amssymb}&#10;\pagestyle{empty}&#10;\newcommand{\E}{\textbf{E}}&#10;\begin{document}&#10;\begin{equation*}&#10;\frac{&#10;P(o \mid T')P(T' \mid \text{PCFG})&#10;}{&#10;P(o \mid T) P(T \mid \text{PCFG})&#10;}&#10;\cdot&#10;\frac{|T|}{|T'|}&#10;\cdot&#10;\frac{&#10;P(T \mid \text{CFG}, \sigma)&#10;}{&#10;P(T' \mid \text{CFG}, \sigma)&#10;}&#10;\end{equation*}&#10;\end{document}"/>
  <p:tag name="IGUANATEXSIZE" val="24"/>
  <p:tag name="IGUANATEXCURSOR" val="301"/>
  <p:tag name="TRANSPARENCY" val="True"/>
  <p:tag name="LATEXENGINEID" val="0"/>
  <p:tag name="TEMPFOLDER" val="C:\temp\"/>
  <p:tag name="LATEXFORMHEIGHT" val="413,7"/>
  <p:tag name="LATEXFORMWIDTH" val="475,2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2958</Words>
  <Application>Microsoft Office PowerPoint</Application>
  <PresentationFormat>Widescreen</PresentationFormat>
  <Paragraphs>515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Georgia</vt:lpstr>
      <vt:lpstr>Office Theme</vt:lpstr>
      <vt:lpstr>Part II Technical background</vt:lpstr>
      <vt:lpstr>Plan</vt:lpstr>
      <vt:lpstr>Formal grammars</vt:lpstr>
      <vt:lpstr>What’s a grammar</vt:lpstr>
      <vt:lpstr>Formal grammars</vt:lpstr>
      <vt:lpstr>Formal grammars</vt:lpstr>
      <vt:lpstr>Formal grammars</vt:lpstr>
      <vt:lpstr>Formal grammars</vt:lpstr>
      <vt:lpstr>CFG - Context Free Grammars</vt:lpstr>
      <vt:lpstr>PCFG - Probabilistic CFG</vt:lpstr>
      <vt:lpstr>PCFG - Probabilistic CFG</vt:lpstr>
      <vt:lpstr>Interpreting a grammar</vt:lpstr>
      <vt:lpstr>Writing down functions</vt:lpstr>
      <vt:lpstr>Multiple λs and languages</vt:lpstr>
      <vt:lpstr>The notation of λ-calculus</vt:lpstr>
      <vt:lpstr>Example of β reduction</vt:lpstr>
      <vt:lpstr>Compositional interpretation</vt:lpstr>
      <vt:lpstr>Compositional interpretation</vt:lpstr>
      <vt:lpstr>Bayesian inference</vt:lpstr>
      <vt:lpstr>Probability &amp; conditional probability</vt:lpstr>
      <vt:lpstr>A motivating example</vt:lpstr>
      <vt:lpstr>A motivating example</vt:lpstr>
      <vt:lpstr>The components of Bayes theorem</vt:lpstr>
      <vt:lpstr>Case study: Simple category learning</vt:lpstr>
      <vt:lpstr>Case study: Simple category learning</vt:lpstr>
      <vt:lpstr>Approximate Bayesian inference</vt:lpstr>
      <vt:lpstr>The problem: Bayesian evidence</vt:lpstr>
      <vt:lpstr>Note: We care about expectations</vt:lpstr>
      <vt:lpstr>Metropolis-Hastings algorithm</vt:lpstr>
      <vt:lpstr>Metropolis-Hastings algorithm</vt:lpstr>
      <vt:lpstr>Asymmetric proposal distribution</vt:lpstr>
      <vt:lpstr>Markov Chain Monte Carlo</vt:lpstr>
      <vt:lpstr>Putting it all together</vt:lpstr>
      <vt:lpstr>Our grand plan for the pLoT</vt:lpstr>
      <vt:lpstr>Proposals for learning w/ a grammar</vt:lpstr>
      <vt:lpstr>Conclusions</vt:lpstr>
      <vt:lpstr>If there’s time left…</vt:lpstr>
      <vt:lpstr>The grand plan of the pLoT</vt:lpstr>
      <vt:lpstr>Type theory</vt:lpstr>
      <vt:lpstr>Type theory</vt:lpstr>
      <vt:lpstr>Type theory</vt:lpstr>
      <vt:lpstr>Type theory</vt:lpstr>
      <vt:lpstr>Language to grammar</vt:lpstr>
      <vt:lpstr>Language to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604</cp:revision>
  <dcterms:created xsi:type="dcterms:W3CDTF">2022-03-28T11:58:41Z</dcterms:created>
  <dcterms:modified xsi:type="dcterms:W3CDTF">2023-08-09T09:47:51Z</dcterms:modified>
</cp:coreProperties>
</file>