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58" r:id="rId4"/>
    <p:sldId id="264" r:id="rId5"/>
    <p:sldId id="265" r:id="rId6"/>
    <p:sldId id="266" r:id="rId7"/>
    <p:sldId id="267" r:id="rId8"/>
    <p:sldId id="268" r:id="rId9"/>
    <p:sldId id="310" r:id="rId10"/>
    <p:sldId id="275" r:id="rId11"/>
    <p:sldId id="292" r:id="rId12"/>
    <p:sldId id="259" r:id="rId13"/>
    <p:sldId id="280" r:id="rId14"/>
    <p:sldId id="296" r:id="rId15"/>
    <p:sldId id="297" r:id="rId16"/>
    <p:sldId id="303" r:id="rId17"/>
    <p:sldId id="285" r:id="rId18"/>
    <p:sldId id="294" r:id="rId19"/>
    <p:sldId id="260" r:id="rId20"/>
    <p:sldId id="304" r:id="rId21"/>
    <p:sldId id="305" r:id="rId22"/>
    <p:sldId id="276" r:id="rId23"/>
    <p:sldId id="308" r:id="rId24"/>
    <p:sldId id="309" r:id="rId25"/>
    <p:sldId id="311" r:id="rId26"/>
    <p:sldId id="270" r:id="rId27"/>
    <p:sldId id="271" r:id="rId28"/>
    <p:sldId id="284" r:id="rId29"/>
    <p:sldId id="290" r:id="rId30"/>
    <p:sldId id="293" r:id="rId3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10/07/2023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E644-D276-4DA5-987A-D63DAAA33BD0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Fausto Carcassi – A day with the </a:t>
            </a:r>
            <a:r>
              <a:rPr lang="en-US" dirty="0" err="1"/>
              <a:t>pLoT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B65E-FD4B-475C-A887-7EDCD0F4154A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2E8A-454B-4915-9369-9DA315FC76CD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868-781B-48C4-ABDE-62829052F3A0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553B-829D-434F-9F2A-86E292237545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D070-8511-4873-912B-437831413ADA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B191-F273-473D-BFE5-64A112D07C53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4E3E-9206-4D0A-BAA9-9D117F490EE5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EEF-D2B5-4CA8-A315-D36CC8206B8A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83F-410E-4DFC-8C83-BED89E14F7F5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C089-3892-466E-88BE-555E9B870723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139C-6158-4BB0-9CA3-212422006199}" type="datetime8">
              <a:rPr lang="en-DE" smtClean="0"/>
              <a:t>10/07/2023 20:12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Fausto Carcassi – A day with the </a:t>
            </a:r>
            <a:r>
              <a:rPr lang="en-US" dirty="0" err="1"/>
              <a:t>pLoT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0A97-26E4-9C22-9BD6-81A525EF9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Part II</a:t>
            </a:r>
            <a:br>
              <a:rPr lang="en-US" u="sng" dirty="0"/>
            </a:br>
            <a:r>
              <a:rPr lang="en-US" sz="4800" dirty="0"/>
              <a:t>Technical background</a:t>
            </a:r>
            <a:endParaRPr lang="en-DE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D8689-F67B-A624-CC5D-04727C31A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Fausto Carcassi</a:t>
            </a:r>
          </a:p>
          <a:p>
            <a:r>
              <a:rPr lang="en-US" dirty="0"/>
              <a:t>10:40 – 12:30</a:t>
            </a:r>
          </a:p>
          <a:p>
            <a:r>
              <a:rPr lang="en-US" dirty="0"/>
              <a:t>(1h50m)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36DCF-C41F-53BA-9016-6418DD8D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C5201-97A0-BC8C-A1FA-AF40E98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</a:t>
            </a:fld>
            <a:endParaRPr lang="en-DE" dirty="0"/>
          </a:p>
        </p:txBody>
      </p:sp>
      <p:pic>
        <p:nvPicPr>
          <p:cNvPr id="6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A9972AD4-B5F0-D54D-2999-4BEFBBB9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7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123C-6105-4F2F-896F-2DACBD22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 - Probabilistic CFG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EB07-3E44-403B-A7D6-8571138C9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G = (N, </a:t>
                </a:r>
                <a:r>
                  <a:rPr lang="el-GR" dirty="0"/>
                  <a:t>Σ</a:t>
                </a:r>
                <a:r>
                  <a:rPr lang="en-US" i="1" dirty="0"/>
                  <a:t>, P, 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b="1" dirty="0"/>
                  <a:t>New: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i="1" dirty="0"/>
                  <a:t>Conditional</a:t>
                </a:r>
                <a:r>
                  <a:rPr lang="en-US" dirty="0"/>
                  <a:t> probability of applying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Conditional</a:t>
                </a:r>
                <a:r>
                  <a:rPr lang="en-US" dirty="0"/>
                  <a:t> on the left side 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Every derivation has a probability of being derived</a:t>
                </a:r>
              </a:p>
              <a:p>
                <a:pPr lvl="1"/>
                <a:r>
                  <a:rPr lang="en-US" dirty="0"/>
                  <a:t>The product of the probabilities of the applied rules.</a:t>
                </a:r>
              </a:p>
              <a:p>
                <a:pPr lvl="1"/>
                <a:r>
                  <a:rPr lang="en-US" dirty="0"/>
                  <a:t>Higher probability to smaller trees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EB07-3E44-403B-A7D6-8571138C9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8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FE9BB-D761-959A-8D8E-C61806C5780C}"/>
                  </a:ext>
                </a:extLst>
              </p:cNvPr>
              <p:cNvSpPr txBox="1"/>
              <p:nvPr/>
            </p:nvSpPr>
            <p:spPr>
              <a:xfrm>
                <a:off x="5109274" y="1825624"/>
                <a:ext cx="5884189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i="1" dirty="0"/>
                  <a:t>N: </a:t>
                </a:r>
                <a:r>
                  <a:rPr lang="en-US" sz="2400" dirty="0"/>
                  <a:t>nonterminal symbols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l-GR" sz="2400" dirty="0"/>
                  <a:t>Σ</a:t>
                </a:r>
                <a:r>
                  <a:rPr lang="en-US" sz="2400" dirty="0"/>
                  <a:t>: terminal symbols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i="1" dirty="0"/>
                  <a:t>P: </a:t>
                </a:r>
                <a:r>
                  <a:rPr lang="en-US" sz="2400" dirty="0"/>
                  <a:t>production rules</a:t>
                </a:r>
                <a:endParaRPr lang="en-US" sz="2400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i="1" dirty="0"/>
                  <a:t>S: </a:t>
                </a:r>
                <a:r>
                  <a:rPr lang="en-US" sz="2400" dirty="0"/>
                  <a:t>start symbol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/>
                  <a:t>: probabilities on production rules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FE9BB-D761-959A-8D8E-C61806C5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74" y="1825624"/>
                <a:ext cx="5884189" cy="1938992"/>
              </a:xfrm>
              <a:prstGeom prst="rect">
                <a:avLst/>
              </a:prstGeom>
              <a:blipFill>
                <a:blip r:embed="rId3"/>
                <a:stretch>
                  <a:fillRect t="-2821" b="-59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A1D2A-A3E4-FF4A-3827-FF1FFC5D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F48F-18BB-F447-DDB9-AF32009A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123C-6105-4F2F-896F-2DACBD22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 - Probabilistic CFG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F54F99D-D650-0BF7-5765-3DC4FD3FDC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251" y="2537354"/>
                <a:ext cx="6152827" cy="37394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N</a:t>
                </a:r>
                <a:r>
                  <a:rPr lang="en-US" dirty="0"/>
                  <a:t> (nonterminal symbols)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dirty="0"/>
                  <a:t>Σ</a:t>
                </a:r>
                <a:r>
                  <a:rPr lang="en-US" dirty="0"/>
                  <a:t> (terminal symbols)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P</a:t>
                </a:r>
                <a:r>
                  <a:rPr lang="en-US" dirty="0"/>
                  <a:t> (production rules)</a:t>
                </a:r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S</a:t>
                </a:r>
                <a:r>
                  <a:rPr lang="en-US" dirty="0"/>
                  <a:t> (start symbol)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(probabilities on production rules)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F54F99D-D650-0BF7-5765-3DC4FD3F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1" y="2537354"/>
                <a:ext cx="6152827" cy="3739460"/>
              </a:xfrm>
              <a:prstGeom prst="rect">
                <a:avLst/>
              </a:prstGeom>
              <a:blipFill>
                <a:blip r:embed="rId2"/>
                <a:stretch>
                  <a:fillRect l="-1487" t="-228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9585C0-3807-A78B-766C-05190E4E6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4969" y="2537354"/>
                <a:ext cx="5505753" cy="2902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{S}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{a, b}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1. 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aSa</a:t>
                </a:r>
                <a:r>
                  <a:rPr lang="en-US" dirty="0">
                    <a:sym typeface="Wingdings" panose="05000000000000000000" pitchFamily="2" charset="2"/>
                  </a:rPr>
                  <a:t>	0.3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2. S  </a:t>
                </a:r>
                <a:r>
                  <a:rPr lang="en-US" dirty="0" err="1">
                    <a:sym typeface="Wingdings" panose="05000000000000000000" pitchFamily="2" charset="2"/>
                  </a:rPr>
                  <a:t>bSb</a:t>
                </a:r>
                <a:r>
                  <a:rPr lang="en-US" dirty="0">
                    <a:sym typeface="Wingdings" panose="05000000000000000000" pitchFamily="2" charset="2"/>
                  </a:rPr>
                  <a:t>	0.3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3. S  e	0.2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4. S  a	0.1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5. S  b	0.1</a:t>
                </a:r>
                <a:endParaRPr lang="en-US" b="1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9585C0-3807-A78B-766C-05190E4E6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69" y="2537354"/>
                <a:ext cx="5505753" cy="2902859"/>
              </a:xfrm>
              <a:prstGeom prst="rect">
                <a:avLst/>
              </a:prstGeom>
              <a:blipFill>
                <a:blip r:embed="rId3"/>
                <a:stretch>
                  <a:fillRect t="-2941" b="-63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7D25A-6260-8A7C-F0A8-CBE79B87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114A8-ED90-97B9-C8D1-7B2801AF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253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grammar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760E9-0EC1-6148-0DF9-43BF9AFF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5E52E-CFEB-8F2A-4429-A34BD167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14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5A2-49BF-4000-AA24-3C27109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down functions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1, 2, 3, …, +, %, ‘every’, ‘some’, … </a:t>
                </a:r>
                <a:r>
                  <a:rPr lang="en-US" b="1" dirty="0"/>
                  <a:t>vs</a:t>
                </a:r>
                <a:r>
                  <a:rPr lang="en-US" dirty="0"/>
                  <a:t> x, y, z, …</a:t>
                </a:r>
              </a:p>
              <a:p>
                <a:pPr lvl="1"/>
                <a:r>
                  <a:rPr lang="en-US" dirty="0"/>
                  <a:t>Unsaturated vs saturated	‘x + 1’ vs ‘1 + 1’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Unsaturated to function</a:t>
                </a:r>
              </a:p>
              <a:p>
                <a:pPr lvl="1"/>
                <a:r>
                  <a:rPr lang="en-US" dirty="0"/>
                  <a:t>f(x) = x+1</a:t>
                </a:r>
              </a:p>
              <a:p>
                <a:pPr lvl="1"/>
                <a:r>
                  <a:rPr lang="en-US" dirty="0"/>
                  <a:t>f(x) notation is </a:t>
                </a:r>
                <a:r>
                  <a:rPr lang="en-US" i="1" dirty="0"/>
                  <a:t>inconvenient</a:t>
                </a:r>
                <a:r>
                  <a:rPr lang="en-US" dirty="0"/>
                  <a:t>: forces us to name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Solution: </a:t>
                </a:r>
                <a:r>
                  <a:rPr lang="en-US" i="1" dirty="0"/>
                  <a:t>lambda </a:t>
                </a:r>
                <a:r>
                  <a:rPr lang="en-US" dirty="0"/>
                  <a:t>expressions</a:t>
                </a:r>
              </a:p>
              <a:p>
                <a:pPr lvl="1"/>
                <a:r>
                  <a:rPr lang="en-US" dirty="0"/>
                  <a:t>Start with expression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expression w/ variable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Function</a:t>
                </a:r>
                <a:r>
                  <a:rPr lang="en-US" dirty="0"/>
                  <a:t> from bound variable to the evaluated expression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6"/>
              </a:xfrm>
              <a:blipFill>
                <a:blip r:embed="rId2"/>
                <a:stretch>
                  <a:fillRect l="-812" t="-1864" b="-79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4093-2AE9-4254-8A59-3F8D907B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CCD0F-9336-E415-51D4-BFAD1CC6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08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Multiple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 and languages</a:t>
                </a:r>
                <a:endParaRPr lang="en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We can nest lambda expressions!</a:t>
                </a:r>
              </a:p>
              <a:p>
                <a:pPr lvl="1"/>
                <a:r>
                  <a:rPr lang="en-US" dirty="0"/>
                  <a:t>For instance: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expression can go inside</a:t>
                </a:r>
              </a:p>
              <a:p>
                <a:pPr lvl="1"/>
                <a:r>
                  <a:rPr lang="en-US" dirty="0"/>
                  <a:t>E.g., English: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bird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We’ll mostly use variations of predicate logic.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66F6-4D9D-492F-743D-133A7173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429AE-859A-B6FA-7CAF-E2506C56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14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notation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-calculus</a:t>
                </a:r>
                <a:endParaRPr lang="en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Notation</a:t>
                </a:r>
                <a:r>
                  <a:rPr lang="en-US" dirty="0"/>
                  <a:t> for applying an argument to a function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argument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-reduction: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 every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remove the lambda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also rename variables w/ </a:t>
                </a:r>
                <a:r>
                  <a:rPr lang="en-US"/>
                  <a:t>alpha conversion </a:t>
                </a:r>
                <a:r>
                  <a:rPr lang="en-US" dirty="0"/>
                  <a:t>(Let’s ignore this)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b="-7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16FE8-25E9-3003-A299-3A0F2EDF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BEDC-6FBB-7D21-8BA5-DDAFCAA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68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C26825-32C5-439A-95B3-E0F78EB35E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reduction</a:t>
                </a:r>
                <a:endParaRPr lang="en-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C26825-32C5-439A-95B3-E0F78EB35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78DA6-5716-4A86-9E05-0D4A9D066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1090" y="1784297"/>
                <a:ext cx="6399510" cy="435133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L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endParaRPr lang="en-NL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L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78DA6-5716-4A86-9E05-0D4A9D066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1090" y="1784297"/>
                <a:ext cx="6399510" cy="4351338"/>
              </a:xfrm>
              <a:blipFill>
                <a:blip r:embed="rId3"/>
                <a:stretch>
                  <a:fillRect l="-12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049D6-03C5-1C83-3D21-77ED14ED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28D65-6318-0BDF-06DB-CE8F7D43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3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439-1C9E-4DC5-AA22-31AC6A3C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interpretation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10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Let’s build an </a:t>
                </a:r>
                <a:r>
                  <a:rPr lang="en-US" i="1" dirty="0"/>
                  <a:t>interpretation function </a:t>
                </a:r>
                <a:r>
                  <a:rPr lang="en-US" dirty="0"/>
                  <a:t>for a grammar!</a:t>
                </a:r>
              </a:p>
              <a:p>
                <a:pPr lvl="1"/>
                <a:r>
                  <a:rPr lang="en-US" dirty="0"/>
                  <a:t>Associate each sentence with a meaning!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E.g., propositional logic</a:t>
                </a:r>
              </a:p>
              <a:p>
                <a:pPr lvl="2"/>
                <a:r>
                  <a:rPr lang="en-US" dirty="0"/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 p | q | (S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S) | </a:t>
                </a:r>
                <a:r>
                  <a:rPr lang="en-US" dirty="0">
                    <a:sym typeface="Wingdings" panose="05000000000000000000" pitchFamily="2" charset="2"/>
                  </a:rPr>
                  <a:t>(S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∨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S)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Interpretation of basic symbols: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</a:t>
                </a:r>
                <a:r>
                  <a:rPr lang="en-US" dirty="0"/>
                  <a:t>(p) = True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(q) = False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1075"/>
              </a:xfrm>
              <a:blipFill>
                <a:blip r:embed="rId2"/>
                <a:stretch>
                  <a:fillRect l="-928" t="-2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A3562-8314-88EA-0678-6BD616FD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77347-483B-785C-665D-DE84CE84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52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2941-26CF-1474-FC52-4152DE29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interpretation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83B59-AA26-84C8-388A-C674C345C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53705"/>
                <a:ext cx="10655595" cy="47391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Meaning of complex sentences: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has the form		      then 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= (I(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)(I(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)) 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you tell what the rules are for the other entries?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83B59-AA26-84C8-388A-C674C345C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53705"/>
                <a:ext cx="10655595" cy="4739169"/>
              </a:xfrm>
              <a:blipFill>
                <a:blip r:embed="rId2"/>
                <a:stretch>
                  <a:fillRect l="-858" t="-180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5708A8-1F04-BA18-3313-4516B1345B10}"/>
              </a:ext>
            </a:extLst>
          </p:cNvPr>
          <p:cNvGrpSpPr/>
          <p:nvPr/>
        </p:nvGrpSpPr>
        <p:grpSpPr>
          <a:xfrm>
            <a:off x="3469804" y="2309467"/>
            <a:ext cx="1252643" cy="1119533"/>
            <a:chOff x="3614944" y="3952970"/>
            <a:chExt cx="1252643" cy="1119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58A3BA-3133-4839-814A-8C3360B753CA}"/>
                    </a:ext>
                  </a:extLst>
                </p:cNvPr>
                <p:cNvSpPr txBox="1"/>
                <p:nvPr/>
              </p:nvSpPr>
              <p:spPr>
                <a:xfrm>
                  <a:off x="4101173" y="3952970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58A3BA-3133-4839-814A-8C3360B753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173" y="3952970"/>
                  <a:ext cx="31931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DB0885D-B478-4A7A-AE0E-6F2D5C426C69}"/>
                </a:ext>
              </a:extLst>
            </p:cNvPr>
            <p:cNvGrpSpPr/>
            <p:nvPr/>
          </p:nvGrpSpPr>
          <p:grpSpPr>
            <a:xfrm>
              <a:off x="3834951" y="4232501"/>
              <a:ext cx="798290" cy="470670"/>
              <a:chOff x="2394857" y="4352911"/>
              <a:chExt cx="798290" cy="47067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F6C1D40-ECA5-483C-A0EC-639DD55D650D}"/>
                  </a:ext>
                </a:extLst>
              </p:cNvPr>
              <p:cNvCxnSpPr/>
              <p:nvPr/>
            </p:nvCxnSpPr>
            <p:spPr>
              <a:xfrm flipH="1">
                <a:off x="2394857" y="4352911"/>
                <a:ext cx="324154" cy="4706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7519C4-F2D9-46E8-A3D2-8565F1CDA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8993" y="4352911"/>
                <a:ext cx="324154" cy="4706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A3AED8B-4D99-4F7E-A996-D0775038E73F}"/>
                    </a:ext>
                  </a:extLst>
                </p:cNvPr>
                <p:cNvSpPr txBox="1"/>
                <p:nvPr/>
              </p:nvSpPr>
              <p:spPr>
                <a:xfrm>
                  <a:off x="3614944" y="4703171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A3AED8B-4D99-4F7E-A996-D0775038E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944" y="4703171"/>
                  <a:ext cx="31931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769" r="-7692" b="-1333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4A907D-D7A8-47C3-B7E3-F4E5CAEB0DE9}"/>
                    </a:ext>
                  </a:extLst>
                </p:cNvPr>
                <p:cNvSpPr txBox="1"/>
                <p:nvPr/>
              </p:nvSpPr>
              <p:spPr>
                <a:xfrm>
                  <a:off x="4548273" y="4703171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4A907D-D7A8-47C3-B7E3-F4E5CAEB0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273" y="4703171"/>
                  <a:ext cx="31931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4D05FF-3D82-4DF1-B293-15C3CDB3A303}"/>
                </a:ext>
              </a:extLst>
            </p:cNvPr>
            <p:cNvCxnSpPr>
              <a:cxnSpLocks/>
            </p:cNvCxnSpPr>
            <p:nvPr/>
          </p:nvCxnSpPr>
          <p:spPr>
            <a:xfrm>
              <a:off x="4252966" y="4266435"/>
              <a:ext cx="0" cy="4907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9FC0341-DF8F-4345-A9F2-3677931AB7E2}"/>
                    </a:ext>
                  </a:extLst>
                </p:cNvPr>
                <p:cNvSpPr txBox="1"/>
                <p:nvPr/>
              </p:nvSpPr>
              <p:spPr>
                <a:xfrm>
                  <a:off x="4101173" y="4703171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9FC0341-DF8F-4345-A9F2-3677931AB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173" y="4703171"/>
                  <a:ext cx="3193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B98526-607A-9EFA-3EF4-27AFE4D838A7}"/>
              </a:ext>
            </a:extLst>
          </p:cNvPr>
          <p:cNvGrpSpPr/>
          <p:nvPr/>
        </p:nvGrpSpPr>
        <p:grpSpPr>
          <a:xfrm>
            <a:off x="2632496" y="4365312"/>
            <a:ext cx="1191864" cy="1959202"/>
            <a:chOff x="4974132" y="4239524"/>
            <a:chExt cx="1191864" cy="19592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2C11B-A5B9-FC44-09B2-1AF9B9A356F3}"/>
                </a:ext>
              </a:extLst>
            </p:cNvPr>
            <p:cNvSpPr txBox="1"/>
            <p:nvPr/>
          </p:nvSpPr>
          <p:spPr>
            <a:xfrm>
              <a:off x="5599979" y="5829394"/>
              <a:ext cx="2253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q</a:t>
              </a:r>
              <a:endParaRPr lang="en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E7455C-8B15-0D07-E82F-0735B8C3690A}"/>
                </a:ext>
              </a:extLst>
            </p:cNvPr>
            <p:cNvSpPr txBox="1"/>
            <p:nvPr/>
          </p:nvSpPr>
          <p:spPr>
            <a:xfrm>
              <a:off x="4974132" y="5820620"/>
              <a:ext cx="2253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p</a:t>
              </a:r>
              <a:endParaRPr lang="en-DE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13CFF91-C85A-6F4F-5E24-B0AA83AB7C4A}"/>
                </a:ext>
              </a:extLst>
            </p:cNvPr>
            <p:cNvGrpSpPr/>
            <p:nvPr/>
          </p:nvGrpSpPr>
          <p:grpSpPr>
            <a:xfrm>
              <a:off x="4985229" y="4239524"/>
              <a:ext cx="1180767" cy="1710161"/>
              <a:chOff x="4985229" y="4239524"/>
              <a:chExt cx="1180767" cy="171016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FDA26-6FFA-F2CD-86C2-7059AF70C016}"/>
                  </a:ext>
                </a:extLst>
              </p:cNvPr>
              <p:cNvSpPr txBox="1"/>
              <p:nvPr/>
            </p:nvSpPr>
            <p:spPr>
              <a:xfrm>
                <a:off x="5625160" y="4239524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32983-508D-BFEF-005D-E9435ED5300C}"/>
                  </a:ext>
                </a:extLst>
              </p:cNvPr>
              <p:cNvSpPr txBox="1"/>
              <p:nvPr/>
            </p:nvSpPr>
            <p:spPr>
              <a:xfrm>
                <a:off x="5282043" y="4768920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5F03E8-DBDE-026A-DACD-958BEBE7AB70}"/>
                  </a:ext>
                </a:extLst>
              </p:cNvPr>
              <p:cNvSpPr txBox="1"/>
              <p:nvPr/>
            </p:nvSpPr>
            <p:spPr>
              <a:xfrm>
                <a:off x="5940666" y="4768920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endParaRPr lang="en-DE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1A4592-86F2-A7E1-2A9B-080AFF94DAD8}"/>
                  </a:ext>
                </a:extLst>
              </p:cNvPr>
              <p:cNvSpPr txBox="1"/>
              <p:nvPr/>
            </p:nvSpPr>
            <p:spPr>
              <a:xfrm>
                <a:off x="4985229" y="5297363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3457AF-C6EC-04D9-6497-DE1F1FCEF0FA}"/>
                  </a:ext>
                </a:extLst>
              </p:cNvPr>
              <p:cNvSpPr txBox="1"/>
              <p:nvPr/>
            </p:nvSpPr>
            <p:spPr>
              <a:xfrm>
                <a:off x="5599979" y="5303227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BB38562-2908-5717-8C58-1B4263658A22}"/>
                      </a:ext>
                    </a:extLst>
                  </p:cNvPr>
                  <p:cNvSpPr txBox="1"/>
                  <p:nvPr/>
                </p:nvSpPr>
                <p:spPr>
                  <a:xfrm>
                    <a:off x="5282043" y="5382058"/>
                    <a:ext cx="225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BB38562-2908-5717-8C58-1B4263658A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043" y="5382058"/>
                    <a:ext cx="2253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2432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3007D0B-4111-80A7-1F7C-E4DB24B22460}"/>
                  </a:ext>
                </a:extLst>
              </p:cNvPr>
              <p:cNvGrpSpPr/>
              <p:nvPr/>
            </p:nvGrpSpPr>
            <p:grpSpPr>
              <a:xfrm>
                <a:off x="5086797" y="4503930"/>
                <a:ext cx="913828" cy="1445755"/>
                <a:chOff x="5086797" y="4503930"/>
                <a:chExt cx="913828" cy="144575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B0D1A17-85A1-5350-111F-B8308BF11961}"/>
                    </a:ext>
                  </a:extLst>
                </p:cNvPr>
                <p:cNvGrpSpPr/>
                <p:nvPr/>
              </p:nvGrpSpPr>
              <p:grpSpPr>
                <a:xfrm>
                  <a:off x="5437295" y="4503930"/>
                  <a:ext cx="563330" cy="332138"/>
                  <a:chOff x="2394857" y="4352911"/>
                  <a:chExt cx="798290" cy="470670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467A90C-F343-B955-56A1-384A15090F5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394857" y="4352911"/>
                    <a:ext cx="324154" cy="47067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EDE9BB5-C444-2836-1779-B38A1586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8993" y="4352911"/>
                    <a:ext cx="324154" cy="47067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EF55CF2-CCFF-FC7F-D732-B91226EF88DB}"/>
                    </a:ext>
                  </a:extLst>
                </p:cNvPr>
                <p:cNvCxnSpPr/>
                <p:nvPr/>
              </p:nvCxnSpPr>
              <p:spPr>
                <a:xfrm flipH="1">
                  <a:off x="5113043" y="5067465"/>
                  <a:ext cx="228746" cy="3321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C816E1D-F955-15B7-8F02-513F7D4DE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7627" y="5067465"/>
                  <a:ext cx="228746" cy="3321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CA014A9-0207-61C6-FB3F-C2CED4CA6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2644" y="5603355"/>
                  <a:ext cx="0" cy="34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A249990-BABB-028C-780E-95ABEFD1B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9159" y="5088871"/>
                  <a:ext cx="0" cy="34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CF18EE7-11C7-14A3-603C-BEB799820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6797" y="5594582"/>
                  <a:ext cx="0" cy="34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FCD3940-104D-3718-0A07-E752B81EF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1213" y="4570405"/>
                <a:ext cx="0" cy="34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32911D-2364-47E9-54A8-CF3F7F6EC2B8}"/>
                      </a:ext>
                    </a:extLst>
                  </p:cNvPr>
                  <p:cNvSpPr txBox="1"/>
                  <p:nvPr/>
                </p:nvSpPr>
                <p:spPr>
                  <a:xfrm>
                    <a:off x="5614097" y="4863592"/>
                    <a:ext cx="225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32911D-2364-47E9-54A8-CF3F7F6EC2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4097" y="4863592"/>
                    <a:ext cx="22533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3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52A9-A5D8-9104-0A3B-6A2AA886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2C72662-6BCE-0669-18F8-76F3A6E3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037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A579B-3F21-7AA9-AEEE-2EBDB687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C9318-7384-2F38-C6A1-6875A2D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29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4364-72A5-F96C-8898-9135BDE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1A14-FAE9-CBCE-D989-640B2701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4067" cy="4351338"/>
          </a:xfrm>
        </p:spPr>
        <p:txBody>
          <a:bodyPr anchor="ctr"/>
          <a:lstStyle/>
          <a:p>
            <a:r>
              <a:rPr lang="en-US" dirty="0"/>
              <a:t>Formal grammars (30m)</a:t>
            </a:r>
          </a:p>
          <a:p>
            <a:endParaRPr lang="en-US" dirty="0"/>
          </a:p>
          <a:p>
            <a:r>
              <a:rPr lang="en-US" dirty="0"/>
              <a:t>Semantics for formal grammars (30m)</a:t>
            </a:r>
          </a:p>
          <a:p>
            <a:endParaRPr lang="en-US" dirty="0"/>
          </a:p>
          <a:p>
            <a:r>
              <a:rPr lang="en-US" dirty="0"/>
              <a:t>Bayesian inference (30m)</a:t>
            </a:r>
            <a:endParaRPr lang="en-DE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C075DF2-4729-43E8-848C-35166BF73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199404"/>
              </p:ext>
            </p:extLst>
          </p:nvPr>
        </p:nvGraphicFramePr>
        <p:xfrm>
          <a:off x="6974286" y="2100086"/>
          <a:ext cx="4429103" cy="3802416"/>
        </p:xfrm>
        <a:graphic>
          <a:graphicData uri="http://schemas.openxmlformats.org/drawingml/2006/table">
            <a:tbl>
              <a:tblPr/>
              <a:tblGrid>
                <a:gridCol w="1314096">
                  <a:extLst>
                    <a:ext uri="{9D8B030D-6E8A-4147-A177-3AD203B41FA5}">
                      <a16:colId xmlns:a16="http://schemas.microsoft.com/office/drawing/2014/main" val="337463267"/>
                    </a:ext>
                  </a:extLst>
                </a:gridCol>
                <a:gridCol w="3115007">
                  <a:extLst>
                    <a:ext uri="{9D8B030D-6E8A-4147-A177-3AD203B41FA5}">
                      <a16:colId xmlns:a16="http://schemas.microsoft.com/office/drawing/2014/main" val="3286455243"/>
                    </a:ext>
                  </a:extLst>
                </a:gridCol>
              </a:tblGrid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DE" sz="1600" b="0" dirty="0">
                          <a:effectLst/>
                        </a:rPr>
                        <a:t>9:00-10:20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Introduction: </a:t>
                      </a:r>
                    </a:p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On the very idea of an </a:t>
                      </a:r>
                      <a:r>
                        <a:rPr lang="en-US" sz="1600" b="0" dirty="0" err="1">
                          <a:effectLst/>
                        </a:rPr>
                        <a:t>LoT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07968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DE" sz="1600" b="1" dirty="0">
                          <a:effectLst/>
                        </a:rPr>
                        <a:t>10:40-12:30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1" dirty="0">
                          <a:effectLst/>
                        </a:rPr>
                        <a:t>Technical background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488022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DE" sz="1600">
                          <a:effectLst/>
                        </a:rPr>
                        <a:t>12:30-13:30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Lunch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88470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13:30-15:00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Bayesian program induction </a:t>
                      </a:r>
                    </a:p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(LOTlib3)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156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15:20-16:30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Case studies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03649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DE" sz="1600" dirty="0">
                          <a:effectLst/>
                        </a:rPr>
                        <a:t>16:30-17:00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Summary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52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B765E-5494-937B-D99A-7EAB4DED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D067-50A7-C2B3-E484-4F3851E3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60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D06A-9529-EC6D-8718-9EA2AF1D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CE7F-E10D-9C67-C48C-AAF30537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09488" cy="4081690"/>
          </a:xfrm>
        </p:spPr>
        <p:txBody>
          <a:bodyPr>
            <a:normAutofit/>
          </a:bodyPr>
          <a:lstStyle/>
          <a:p>
            <a:r>
              <a:rPr lang="en-US" dirty="0"/>
              <a:t>Question: “Is my new haircut better than previous one?”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are completely unsure: 50/50</a:t>
            </a:r>
          </a:p>
          <a:p>
            <a:pPr lvl="1"/>
            <a:r>
              <a:rPr lang="en-US" sz="2000" dirty="0"/>
              <a:t>Mother of a friend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 </a:t>
            </a:r>
            <a:endParaRPr lang="en-US" sz="2000" dirty="0"/>
          </a:p>
          <a:p>
            <a:pPr lvl="1"/>
            <a:r>
              <a:rPr lang="en-US" sz="2000" dirty="0"/>
              <a:t>Your worst enemy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You are pretty sure it’s worse than it was: 90/10</a:t>
            </a:r>
          </a:p>
          <a:p>
            <a:pPr lvl="1"/>
            <a:r>
              <a:rPr lang="en-US" sz="2000" dirty="0"/>
              <a:t>Mother of a friend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 </a:t>
            </a:r>
            <a:endParaRPr lang="en-US" sz="2000" dirty="0"/>
          </a:p>
          <a:p>
            <a:pPr lvl="1"/>
            <a:r>
              <a:rPr lang="en-US" sz="2000" dirty="0"/>
              <a:t>Your worst enemy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D1582-B576-E77E-4DA7-5E2FBB26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A876-4A8B-E436-CD67-58ADE9D8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20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CFE20-DD52-CE18-1F55-58E51B0C2606}"/>
              </a:ext>
            </a:extLst>
          </p:cNvPr>
          <p:cNvSpPr txBox="1"/>
          <p:nvPr/>
        </p:nvSpPr>
        <p:spPr>
          <a:xfrm>
            <a:off x="8066356" y="3506886"/>
            <a:ext cx="2506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What is at play?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Likelihood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2807B-8970-1548-4AA3-DE317B057F6D}"/>
              </a:ext>
            </a:extLst>
          </p:cNvPr>
          <p:cNvCxnSpPr/>
          <p:nvPr/>
        </p:nvCxnSpPr>
        <p:spPr>
          <a:xfrm>
            <a:off x="7862807" y="2820692"/>
            <a:ext cx="0" cy="2572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0B49-860C-D940-4F89-33E39301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Bayes theorem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2354-5490-C78B-47E6-EDB945C93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3477"/>
            <a:ext cx="10515600" cy="2621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Four ingredients in Bayes theorem: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Posterior</a:t>
            </a:r>
            <a:r>
              <a:rPr lang="en-US" sz="2000" dirty="0"/>
              <a:t>		Probability of hypothesis given data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Likelihood</a:t>
            </a:r>
            <a:r>
              <a:rPr lang="en-US" sz="2000" dirty="0"/>
              <a:t> 	Probability of the data </a:t>
            </a:r>
            <a:r>
              <a:rPr lang="en-US" sz="2000" i="1" dirty="0"/>
              <a:t>given </a:t>
            </a:r>
            <a:r>
              <a:rPr lang="en-US" sz="2000" dirty="0"/>
              <a:t>the hypothesis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Prior</a:t>
            </a:r>
            <a:r>
              <a:rPr lang="en-US" sz="2000" dirty="0"/>
              <a:t> 		Probability of the hypothesis, NOT conditioned on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Evidence</a:t>
            </a:r>
            <a:r>
              <a:rPr lang="en-US" sz="2000" dirty="0"/>
              <a:t> 		Probability of the data, NOT conditioned on H</a:t>
            </a:r>
          </a:p>
        </p:txBody>
      </p:sp>
      <p:pic>
        <p:nvPicPr>
          <p:cNvPr id="7" name="Picture 6" descr="\documentclass{article}&#10;\usepackage{amsmath, mathtools}&#10;\pagestyle{empty}&#10;\begin{document}&#10;\begin{equation*}&#10;\overbrace{P(H \mid D)}^{\text{Posterior}} = &#10;\frac{&#10;\overbrace{P(D \mid H)}^{\text{Likelihood}}&#10;\overbrace{P(H)}^{\text{Prior}}&#10;}{&#10;\underbrace{P(D)}_{\text{Evidence}}&#10;}&#10;\end{equation*}&#10;\end{document}" title="IguanaTex Bitmap Display">
            <a:extLst>
              <a:ext uri="{FF2B5EF4-FFF2-40B4-BE49-F238E27FC236}">
                <a16:creationId xmlns:a16="http://schemas.microsoft.com/office/drawing/2014/main" id="{6C5A2B06-69BC-07BF-2BAB-10FB7CCEE2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88" y="2209415"/>
            <a:ext cx="4220274" cy="16902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E10EC-435E-5683-8404-ABE7FFE2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766F-2C42-EDEE-E191-DAA0CC95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1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D5EC-FC2E-4A33-F4CE-DB9403C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Simple category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358D-8AFB-6539-FE6A-0A353EDF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8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Task</a:t>
            </a:r>
            <a:r>
              <a:rPr lang="en-US" dirty="0"/>
              <a:t>: learn a category from examples.</a:t>
            </a:r>
          </a:p>
          <a:p>
            <a:r>
              <a:rPr lang="en-US" sz="2000" dirty="0"/>
              <a:t>The space is simply the integers from 1 to 50</a:t>
            </a:r>
          </a:p>
          <a:p>
            <a:r>
              <a:rPr lang="en-US" sz="2000" dirty="0"/>
              <a:t>The examples are numbers from the category</a:t>
            </a:r>
          </a:p>
          <a:p>
            <a:r>
              <a:rPr lang="en-US" sz="2000" dirty="0"/>
              <a:t>The category is a </a:t>
            </a:r>
            <a:r>
              <a:rPr lang="en-US" sz="2000" i="1" dirty="0"/>
              <a:t>convex</a:t>
            </a:r>
            <a:r>
              <a:rPr lang="en-US" sz="2000" dirty="0"/>
              <a:t> region</a:t>
            </a:r>
          </a:p>
          <a:p>
            <a:r>
              <a:rPr lang="en-US" sz="2000" dirty="0"/>
              <a:t>We get examples from inside the category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Bayesian category learning</a:t>
            </a:r>
          </a:p>
          <a:p>
            <a:r>
              <a:rPr lang="en-US" sz="2000" dirty="0"/>
              <a:t>What’s the space of hypotheses?</a:t>
            </a:r>
          </a:p>
          <a:p>
            <a:r>
              <a:rPr lang="en-US" sz="2000" dirty="0"/>
              <a:t>What’s the posterior, likelihood, and prior?</a:t>
            </a:r>
          </a:p>
          <a:p>
            <a:r>
              <a:rPr lang="en-US" sz="2000" dirty="0"/>
              <a:t>What happens if we get more observations?</a:t>
            </a:r>
          </a:p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7649E-ED8A-D9EB-877B-11988B07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740" y="1961476"/>
            <a:ext cx="4464535" cy="3313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D97BAC-1000-A95B-DD19-6FDC73C3D028}"/>
              </a:ext>
            </a:extLst>
          </p:cNvPr>
          <p:cNvSpPr txBox="1"/>
          <p:nvPr/>
        </p:nvSpPr>
        <p:spPr>
          <a:xfrm>
            <a:off x="7789335" y="5548391"/>
            <a:ext cx="341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Tenenbaum &amp; Griffiths (2001)</a:t>
            </a:r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CC82-EFAE-299D-1CE4-7D904821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8F8DA-9290-BB90-901D-7B353AD8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8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9205-AC37-C7C0-EE35-41C4464E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Simple category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9217-6E0F-DA30-C9C7-11FA3E79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8752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Strong sampling </a:t>
            </a:r>
            <a:r>
              <a:rPr lang="en-US" dirty="0">
                <a:sym typeface="Wingdings" panose="05000000000000000000" pitchFamily="2" charset="2"/>
              </a:rPr>
              <a:t>–&gt; </a:t>
            </a:r>
            <a:r>
              <a:rPr lang="en-US" i="1" dirty="0"/>
              <a:t>size effect</a:t>
            </a:r>
            <a:endParaRPr lang="en-US" dirty="0"/>
          </a:p>
          <a:p>
            <a:r>
              <a:rPr lang="en-US" dirty="0"/>
              <a:t>Can you see why intuitively?</a:t>
            </a:r>
          </a:p>
          <a:p>
            <a:r>
              <a:rPr lang="en-US" dirty="0"/>
              <a:t>Can you see why formally?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4A4BE-91A7-C9D6-7290-BE0EFCE4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7747" y="2023174"/>
            <a:ext cx="5154609" cy="3719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ED89C-A0B9-2D24-4F1B-2210B0992E12}"/>
              </a:ext>
            </a:extLst>
          </p:cNvPr>
          <p:cNvSpPr txBox="1"/>
          <p:nvPr/>
        </p:nvSpPr>
        <p:spPr>
          <a:xfrm>
            <a:off x="7489376" y="5922206"/>
            <a:ext cx="341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Tenenbaum &amp; Griffiths (2001)</a:t>
            </a:r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F8CD-DC67-5B5B-581E-9774D59C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801C-DCD7-CCF8-F59A-899C2609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3685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9205-AC37-C7C0-EE35-41C4464E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9217-6E0F-DA30-C9C7-11FA3E79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7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We’ve learned about</a:t>
            </a:r>
          </a:p>
          <a:p>
            <a:r>
              <a:rPr lang="en-US" dirty="0"/>
              <a:t>PCFGs</a:t>
            </a:r>
          </a:p>
          <a:p>
            <a:r>
              <a:rPr lang="en-US" dirty="0"/>
              <a:t>their interpretation</a:t>
            </a:r>
          </a:p>
          <a:p>
            <a:r>
              <a:rPr lang="en-US" dirty="0"/>
              <a:t>Bayesian category learning</a:t>
            </a:r>
          </a:p>
          <a:p>
            <a:pPr marL="0" indent="0">
              <a:buNone/>
            </a:pPr>
            <a:r>
              <a:rPr lang="en-US" dirty="0"/>
              <a:t>We can use this as a model of the </a:t>
            </a:r>
            <a:r>
              <a:rPr lang="en-US" dirty="0" err="1"/>
              <a:t>pLoT</a:t>
            </a:r>
            <a:endParaRPr lang="en-US" dirty="0"/>
          </a:p>
          <a:p>
            <a:r>
              <a:rPr lang="en-US" dirty="0"/>
              <a:t>Can you see how?</a:t>
            </a:r>
          </a:p>
          <a:p>
            <a:pPr marL="0" indent="0">
              <a:buNone/>
            </a:pPr>
            <a:r>
              <a:rPr lang="en-US" dirty="0"/>
              <a:t>Next session: </a:t>
            </a:r>
          </a:p>
          <a:p>
            <a:r>
              <a:rPr lang="en-US" dirty="0"/>
              <a:t>Combine into computational model!</a:t>
            </a:r>
          </a:p>
          <a:p>
            <a:pPr marL="0" indent="0">
              <a:buNone/>
            </a:pPr>
            <a:r>
              <a:rPr lang="en-US" dirty="0"/>
              <a:t>Lunch!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77E1F0-3845-0F2B-EADF-ABB07E4D5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951610"/>
              </p:ext>
            </p:extLst>
          </p:nvPr>
        </p:nvGraphicFramePr>
        <p:xfrm>
          <a:off x="6974286" y="2100086"/>
          <a:ext cx="4429103" cy="3802416"/>
        </p:xfrm>
        <a:graphic>
          <a:graphicData uri="http://schemas.openxmlformats.org/drawingml/2006/table">
            <a:tbl>
              <a:tblPr/>
              <a:tblGrid>
                <a:gridCol w="1314096">
                  <a:extLst>
                    <a:ext uri="{9D8B030D-6E8A-4147-A177-3AD203B41FA5}">
                      <a16:colId xmlns:a16="http://schemas.microsoft.com/office/drawing/2014/main" val="337463267"/>
                    </a:ext>
                  </a:extLst>
                </a:gridCol>
                <a:gridCol w="3115007">
                  <a:extLst>
                    <a:ext uri="{9D8B030D-6E8A-4147-A177-3AD203B41FA5}">
                      <a16:colId xmlns:a16="http://schemas.microsoft.com/office/drawing/2014/main" val="3286455243"/>
                    </a:ext>
                  </a:extLst>
                </a:gridCol>
              </a:tblGrid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DE" sz="1600" b="0" dirty="0">
                          <a:effectLst/>
                        </a:rPr>
                        <a:t>9:00-10:20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Introduction: </a:t>
                      </a:r>
                    </a:p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On the very idea of an </a:t>
                      </a:r>
                      <a:r>
                        <a:rPr lang="en-US" sz="1600" b="0" dirty="0" err="1">
                          <a:effectLst/>
                        </a:rPr>
                        <a:t>LoT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07968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DE" sz="1600" b="1" dirty="0">
                          <a:effectLst/>
                        </a:rPr>
                        <a:t>10:40-12:30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1" dirty="0">
                          <a:effectLst/>
                        </a:rPr>
                        <a:t>Technical background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488022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DE" sz="1600">
                          <a:effectLst/>
                        </a:rPr>
                        <a:t>12:30-13:30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Lunch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88470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b="0" dirty="0">
                          <a:effectLst/>
                        </a:rPr>
                        <a:t>13:30-15:00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Bayesian program induction </a:t>
                      </a:r>
                    </a:p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(LOTlib3)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156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15:20-16:30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Case studies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03649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DE" sz="1600" dirty="0">
                          <a:effectLst/>
                        </a:rPr>
                        <a:t>16:30-17:00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Summary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521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C42E-8C85-2D11-0024-E8929D4C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6B14-A785-453C-6068-D50532DF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88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3D76-3635-CD9E-BFE9-8B846BFA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there’s time left…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C0DA-2795-311C-AD7B-3A8B7101F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F7EBA-32D3-A63F-2CF4-6433C451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900C3-04AB-1C15-48D7-2A98673C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76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to grammar</a:t>
            </a:r>
            <a:endParaRPr lang="en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3417C-467B-4AF8-B30A-EFCA09A0A497}"/>
              </a:ext>
            </a:extLst>
          </p:cNvPr>
          <p:cNvSpPr txBox="1">
            <a:spLocks/>
          </p:cNvSpPr>
          <p:nvPr/>
        </p:nvSpPr>
        <p:spPr>
          <a:xfrm>
            <a:off x="910770" y="1690688"/>
            <a:ext cx="10192658" cy="4005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We’ve seen grammar –&gt; language </a:t>
            </a:r>
          </a:p>
          <a:p>
            <a:r>
              <a:rPr lang="en-US" dirty="0"/>
              <a:t>We can also go language –&gt; grammar</a:t>
            </a:r>
          </a:p>
          <a:p>
            <a:r>
              <a:rPr lang="en-US" dirty="0"/>
              <a:t>Let’s try to write a grammar that produces all the palindromes in {a, b}*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9ABA3-BEA9-4024-9455-7112C65689D7}"/>
              </a:ext>
            </a:extLst>
          </p:cNvPr>
          <p:cNvSpPr txBox="1">
            <a:spLocks/>
          </p:cNvSpPr>
          <p:nvPr/>
        </p:nvSpPr>
        <p:spPr>
          <a:xfrm>
            <a:off x="5286828" y="3432405"/>
            <a:ext cx="5505753" cy="290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aSa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S  </a:t>
            </a:r>
            <a:r>
              <a:rPr lang="en-US" dirty="0" err="1">
                <a:sym typeface="Wingdings" panose="05000000000000000000" pitchFamily="2" charset="2"/>
              </a:rPr>
              <a:t>bSb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S  </a:t>
            </a:r>
            <a:r>
              <a:rPr lang="en-US" i="1" dirty="0">
                <a:sym typeface="Wingdings" panose="05000000000000000000" pitchFamily="2" charset="2"/>
              </a:rPr>
              <a:t>e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S  a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5. S  b</a:t>
            </a:r>
            <a:endParaRPr lang="en-US" b="1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F9FD2-1658-AF47-E58E-AB444A3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C101-5901-D683-C251-AE8431DA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90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to grammar</a:t>
            </a:r>
            <a:endParaRPr lang="en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3417C-467B-4AF8-B30A-EFCA09A0A497}"/>
              </a:ext>
            </a:extLst>
          </p:cNvPr>
          <p:cNvSpPr txBox="1">
            <a:spLocks/>
          </p:cNvSpPr>
          <p:nvPr/>
        </p:nvSpPr>
        <p:spPr>
          <a:xfrm>
            <a:off x="910770" y="1690688"/>
            <a:ext cx="10192658" cy="4005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strings with the form: </a:t>
            </a:r>
            <a:r>
              <a:rPr lang="en-US" dirty="0" err="1"/>
              <a:t>a</a:t>
            </a:r>
            <a:r>
              <a:rPr lang="en-US" i="1" baseline="30000" dirty="0" err="1"/>
              <a:t>n</a:t>
            </a:r>
            <a:r>
              <a:rPr lang="en-US" dirty="0" err="1"/>
              <a:t>b</a:t>
            </a:r>
            <a:r>
              <a:rPr lang="en-US" i="1" baseline="30000" dirty="0" err="1"/>
              <a:t>n</a:t>
            </a:r>
            <a:endParaRPr lang="en-US" i="1" baseline="30000" dirty="0"/>
          </a:p>
          <a:p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9ABA3-BEA9-4024-9455-7112C65689D7}"/>
              </a:ext>
            </a:extLst>
          </p:cNvPr>
          <p:cNvSpPr txBox="1">
            <a:spLocks/>
          </p:cNvSpPr>
          <p:nvPr/>
        </p:nvSpPr>
        <p:spPr>
          <a:xfrm>
            <a:off x="5412619" y="2522840"/>
            <a:ext cx="5505753" cy="290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S  </a:t>
            </a:r>
            <a:r>
              <a:rPr lang="en-US" i="1" dirty="0">
                <a:sym typeface="Wingdings" panose="05000000000000000000" pitchFamily="2" charset="2"/>
              </a:rPr>
              <a:t>e</a:t>
            </a:r>
            <a:endParaRPr lang="en-US" b="1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CE2DD-FB00-9AA0-0A2D-15A77AEE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22E8F-C5EF-A8B1-885A-DFC9DD5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02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439-1C9E-4DC5-AA22-31AC6A3C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6894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reasons that will become clear soon, we associate each of our expressions with a </a:t>
                </a:r>
                <a:r>
                  <a:rPr lang="en-US" i="1" dirty="0"/>
                  <a:t>type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Let’s define the set of types:</a:t>
                </a:r>
              </a:p>
              <a:p>
                <a:pPr lvl="1"/>
                <a:r>
                  <a:rPr lang="en-US" dirty="0"/>
                  <a:t>e and t are types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are types, then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is a type</a:t>
                </a:r>
              </a:p>
              <a:p>
                <a:pPr lvl="1"/>
                <a:r>
                  <a:rPr lang="en-US" dirty="0"/>
                  <a:t>Nothing else is a type</a:t>
                </a:r>
              </a:p>
              <a:p>
                <a:r>
                  <a:rPr lang="en-US" dirty="0"/>
                  <a:t>And how to interpret them:</a:t>
                </a:r>
              </a:p>
              <a:p>
                <a:pPr lvl="1"/>
                <a:r>
                  <a:rPr lang="en-US" i="1" dirty="0"/>
                  <a:t>e </a:t>
                </a:r>
                <a:r>
                  <a:rPr lang="en-US" dirty="0"/>
                  <a:t>refers to the set of individuals</a:t>
                </a:r>
              </a:p>
              <a:p>
                <a:pPr lvl="1"/>
                <a:r>
                  <a:rPr lang="en-US" i="1" dirty="0"/>
                  <a:t>t</a:t>
                </a:r>
                <a:r>
                  <a:rPr lang="en-US" dirty="0"/>
                  <a:t> refers to the set of truth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refers to the set of functions from objects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to objects of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D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689495" cy="4351338"/>
              </a:xfrm>
              <a:blipFill>
                <a:blip r:embed="rId2"/>
                <a:stretch>
                  <a:fillRect l="-881" t="-1961" b="-32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8154B-021C-F335-6D34-2DDC9329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C33E1-0465-15E0-E195-E1EC1DB9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340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91A2-CA29-A78D-E169-4D39AFB4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0501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Let’s consider some expressions and what type they are: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predicate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 individual.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predicate with two arguments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individuals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individual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predicate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individual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predicates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&gt;, 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Basically, it can get as complicated as you want!</a:t>
                </a:r>
              </a:p>
              <a:p>
                <a:pPr lvl="1"/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0501" cy="4351338"/>
              </a:xfrm>
              <a:blipFill>
                <a:blip r:embed="rId2"/>
                <a:stretch>
                  <a:fillRect l="-852" t="-2801" b="-308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3016F-C31A-BD38-3628-95CF845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9F20B-B09D-019D-5C4B-B9EEBA0F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25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13884-3633-67B6-230C-76E0EE77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1BC50-79C6-B1C8-2833-63930DF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7839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91A2-CA29-A78D-E169-4D39AFB4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order to keep things tidy, we can put domain restrictions after a colon.</a:t>
                </a:r>
              </a:p>
              <a:p>
                <a:pPr marL="0" indent="0">
                  <a:buNone/>
                </a:pPr>
                <a:r>
                  <a:rPr lang="en-US" dirty="0"/>
                  <a:t>Therefore, we can write the type of each argument of a lambda function as follows: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predicate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predicate with two arguments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individual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Sometimes, you’ll also see the type written as a subfix: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9061B-B024-65DF-BB26-80EF30BD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AE94F-1744-3F62-99C7-248D1BCC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717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</a:t>
            </a:r>
            <a:r>
              <a:rPr lang="en-US" i="1" dirty="0"/>
              <a:t>grammar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860B-F221-4395-BB82-9ABA86B3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 with a </a:t>
            </a:r>
            <a:r>
              <a:rPr lang="en-US" i="1" dirty="0"/>
              <a:t>language</a:t>
            </a:r>
            <a:r>
              <a:rPr lang="en-US" dirty="0"/>
              <a:t> (Typically, a natural language)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notion of </a:t>
            </a:r>
            <a:r>
              <a:rPr lang="en-US" b="1" dirty="0"/>
              <a:t>well-formedness </a:t>
            </a:r>
            <a:r>
              <a:rPr lang="en-US" dirty="0"/>
              <a:t>independent of meaning</a:t>
            </a:r>
          </a:p>
          <a:p>
            <a:r>
              <a:rPr lang="en-US" dirty="0"/>
              <a:t>E.g., ‘3 is more curious than the past table’ </a:t>
            </a:r>
          </a:p>
          <a:p>
            <a:r>
              <a:rPr lang="en-US" dirty="0"/>
              <a:t>We call this </a:t>
            </a:r>
            <a:r>
              <a:rPr lang="en-US" i="1" dirty="0"/>
              <a:t>grammatical</a:t>
            </a:r>
            <a:r>
              <a:rPr lang="en-US" dirty="0"/>
              <a:t> well-formedness.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build an </a:t>
            </a:r>
            <a:r>
              <a:rPr lang="en-US" b="1" dirty="0"/>
              <a:t>abstract device</a:t>
            </a:r>
            <a:r>
              <a:rPr lang="en-US" dirty="0"/>
              <a:t> to encode grammaticality</a:t>
            </a:r>
          </a:p>
          <a:p>
            <a:r>
              <a:rPr lang="en-US" dirty="0"/>
              <a:t>Two types of such devices are popular: automata and formal grammars.</a:t>
            </a:r>
          </a:p>
          <a:p>
            <a:r>
              <a:rPr lang="en-US" dirty="0"/>
              <a:t>There is a correspondence between automata and grammars!</a:t>
            </a:r>
          </a:p>
          <a:p>
            <a:r>
              <a:rPr lang="en-US" dirty="0"/>
              <a:t>In the rest of the course we’ll just use grammars.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9049-2082-BFF9-4D6F-6F4D9625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9027A-83E1-2A32-977E-5890136C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36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10192658" cy="414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Grammars: Infinite use of finite means</a:t>
            </a:r>
          </a:p>
          <a:p>
            <a:pPr marL="0" indent="0">
              <a:buNone/>
            </a:pPr>
            <a:r>
              <a:rPr lang="en-US" dirty="0"/>
              <a:t>Four ingredients: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finite set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i="1" dirty="0"/>
              <a:t>nonterminal symbols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finite set </a:t>
            </a:r>
            <a:r>
              <a:rPr lang="el-GR" dirty="0"/>
              <a:t>Σ</a:t>
            </a:r>
            <a:r>
              <a:rPr lang="en-US" dirty="0"/>
              <a:t> of </a:t>
            </a:r>
            <a:r>
              <a:rPr lang="en-US" i="1" dirty="0"/>
              <a:t>terminal symbols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finite set </a:t>
            </a:r>
            <a:r>
              <a:rPr lang="en-US" i="1" dirty="0"/>
              <a:t>P</a:t>
            </a:r>
            <a:r>
              <a:rPr lang="en-US" dirty="0"/>
              <a:t> of </a:t>
            </a:r>
            <a:r>
              <a:rPr lang="en-US" i="1" dirty="0"/>
              <a:t>production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symbol </a:t>
            </a:r>
            <a:r>
              <a:rPr lang="en-US" i="1" dirty="0"/>
              <a:t>S</a:t>
            </a:r>
            <a:r>
              <a:rPr lang="en-US" dirty="0"/>
              <a:t> in </a:t>
            </a:r>
            <a:r>
              <a:rPr lang="en-US" i="1" dirty="0"/>
              <a:t>N</a:t>
            </a:r>
            <a:r>
              <a:rPr lang="en-US" dirty="0"/>
              <a:t>: the </a:t>
            </a:r>
            <a:r>
              <a:rPr lang="en-US" i="1" dirty="0"/>
              <a:t>start symbol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1CF2D-FD0E-A48F-69AA-92770867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08B1-965B-4D12-AC8A-C527ADDD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0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4653038" cy="296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71FA4-6DB0-4D65-A57E-27DD1FE4C2F9}"/>
              </a:ext>
            </a:extLst>
          </p:cNvPr>
          <p:cNvSpPr txBox="1">
            <a:spLocks/>
          </p:cNvSpPr>
          <p:nvPr/>
        </p:nvSpPr>
        <p:spPr>
          <a:xfrm>
            <a:off x="5525105" y="1925560"/>
            <a:ext cx="4653038" cy="414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{S, x, y}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x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x  </a:t>
            </a:r>
            <a:r>
              <a:rPr lang="en-US" dirty="0" err="1">
                <a:sym typeface="Wingdings" panose="05000000000000000000" pitchFamily="2" charset="2"/>
              </a:rPr>
              <a:t>xy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y  a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x  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3CE6-81C7-C430-AFF3-E496D1135E88}"/>
              </a:ext>
            </a:extLst>
          </p:cNvPr>
          <p:cNvSpPr txBox="1">
            <a:spLocks/>
          </p:cNvSpPr>
          <p:nvPr/>
        </p:nvSpPr>
        <p:spPr>
          <a:xfrm>
            <a:off x="1316751" y="5364007"/>
            <a:ext cx="6534873" cy="93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Let’s derive a sentence in this grammar!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647E-4857-F19A-A249-C700A5C4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598B-1C53-057B-0EE3-528193D4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400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4653038" cy="296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71FA4-6DB0-4D65-A57E-27DD1FE4C2F9}"/>
              </a:ext>
            </a:extLst>
          </p:cNvPr>
          <p:cNvSpPr txBox="1">
            <a:spLocks/>
          </p:cNvSpPr>
          <p:nvPr/>
        </p:nvSpPr>
        <p:spPr>
          <a:xfrm>
            <a:off x="5525105" y="1925560"/>
            <a:ext cx="4653038" cy="2689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{S, x, y}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x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x  </a:t>
            </a:r>
            <a:r>
              <a:rPr lang="en-US" dirty="0" err="1">
                <a:sym typeface="Wingdings" panose="05000000000000000000" pitchFamily="2" charset="2"/>
              </a:rPr>
              <a:t>xy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by  </a:t>
            </a:r>
            <a:r>
              <a:rPr lang="en-US" dirty="0" err="1">
                <a:sym typeface="Wingdings" panose="05000000000000000000" pitchFamily="2" charset="2"/>
              </a:rPr>
              <a:t>ba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x  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3417C-467B-4AF8-B30A-EFCA09A0A497}"/>
              </a:ext>
            </a:extLst>
          </p:cNvPr>
          <p:cNvSpPr txBox="1">
            <a:spLocks/>
          </p:cNvSpPr>
          <p:nvPr/>
        </p:nvSpPr>
        <p:spPr>
          <a:xfrm>
            <a:off x="1316751" y="5364007"/>
            <a:ext cx="6534873" cy="93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Let’s derive a sentence in this grammar!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0219D-2818-D10C-1A4D-E863CD16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9C71-8096-2459-C1C7-3817A1B2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432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4653038" cy="296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71FA4-6DB0-4D65-A57E-27DD1FE4C2F9}"/>
              </a:ext>
            </a:extLst>
          </p:cNvPr>
          <p:cNvSpPr txBox="1">
            <a:spLocks/>
          </p:cNvSpPr>
          <p:nvPr/>
        </p:nvSpPr>
        <p:spPr>
          <a:xfrm>
            <a:off x="5525104" y="1925560"/>
            <a:ext cx="5505753" cy="32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{S, x, y}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x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x  </a:t>
            </a:r>
            <a:r>
              <a:rPr lang="en-US" dirty="0" err="1">
                <a:sym typeface="Wingdings" panose="05000000000000000000" pitchFamily="2" charset="2"/>
              </a:rPr>
              <a:t>xy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by  </a:t>
            </a:r>
            <a:r>
              <a:rPr lang="en-US" dirty="0" err="1">
                <a:sym typeface="Wingdings" panose="05000000000000000000" pitchFamily="2" charset="2"/>
              </a:rPr>
              <a:t>ba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x  b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5. b  a     </a:t>
            </a:r>
            <a:r>
              <a:rPr lang="en-US" b="1" dirty="0">
                <a:sym typeface="Wingdings" panose="05000000000000000000" pitchFamily="2" charset="2"/>
              </a:rPr>
              <a:t>WRONG! </a:t>
            </a:r>
            <a:r>
              <a:rPr lang="en-US" dirty="0">
                <a:sym typeface="Wingdings" panose="05000000000000000000" pitchFamily="2" charset="2"/>
              </a:rPr>
              <a:t>Why?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BD2B-A8FE-4733-90BC-51B3E79B0368}"/>
              </a:ext>
            </a:extLst>
          </p:cNvPr>
          <p:cNvSpPr txBox="1">
            <a:spLocks/>
          </p:cNvSpPr>
          <p:nvPr/>
        </p:nvSpPr>
        <p:spPr>
          <a:xfrm>
            <a:off x="1316751" y="5364007"/>
            <a:ext cx="6534873" cy="93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Let’s derive a sentence in this grammar!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83C12-7218-EF9A-2DE8-F8F6FA44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795B-8D7F-54E3-49EB-5E5A2B5E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464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AD5B-F941-44A8-0C50-9DD73046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- Context Free Grammars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F4B5A-4B5D-BF43-00C6-B8149CEC3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Context-free grammar (CFGs) are grammars with rules of the form: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</a:p>
              <a:p>
                <a:pPr marL="0" indent="0">
                  <a:buNone/>
                </a:pPr>
                <a:r>
                  <a:rPr lang="en-US" dirty="0"/>
                  <a:t>		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r>
                  <a:rPr lang="en-US" dirty="0"/>
                  <a:t>A: </a:t>
                </a:r>
                <a:r>
                  <a:rPr lang="en-US" i="1" dirty="0"/>
                  <a:t>single </a:t>
                </a:r>
                <a:r>
                  <a:rPr lang="en-US" dirty="0"/>
                  <a:t>nonterminal symbol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/>
                  <a:t>: (possibly empty) string of terminals and/or </a:t>
                </a:r>
                <a:r>
                  <a:rPr lang="en-US" dirty="0" err="1"/>
                  <a:t>nonterminals</a:t>
                </a:r>
                <a:endParaRPr lang="en-D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F4B5A-4B5D-BF43-00C6-B8149CEC3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DBABE-E23E-29D6-B852-9B95D3FB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83CF4-A25D-DFA6-D5E4-6A94B470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789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0,1724"/>
  <p:tag name="ORIGINALWIDTH" val="1551,556"/>
  <p:tag name="OUTPUTTYPE" val="PNG"/>
  <p:tag name="IGUANATEXVERSION" val="160"/>
  <p:tag name="LATEXADDIN" val="\documentclass{article}&#10;\usepackage{amsmath, mathtools}&#10;\pagestyle{empty}&#10;\begin{document}&#10;\begin{equation*}&#10;\overbrace{P(H \mid D)}^{\text{Posterior}} = &#10;\frac{&#10;\overbrace{P(D \mid H)}^{\text{Likelihood}}&#10;\overbrace{P(H)}^{\text{Prior}}&#10;}{&#10;\underbrace{P(D)}_{\text{Evidence}}&#10;}&#10;\end{equation*}&#10;\end{document}"/>
  <p:tag name="IGUANATEXSIZE" val="24"/>
  <p:tag name="IGUANATEXCURSOR" val="2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Microsoft Office PowerPoint</Application>
  <PresentationFormat>Widescreen</PresentationFormat>
  <Paragraphs>387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Georgia</vt:lpstr>
      <vt:lpstr>Office Theme</vt:lpstr>
      <vt:lpstr>Part II Technical background</vt:lpstr>
      <vt:lpstr>Plan</vt:lpstr>
      <vt:lpstr>Formal grammars</vt:lpstr>
      <vt:lpstr>What’s a grammar</vt:lpstr>
      <vt:lpstr>Formal grammars</vt:lpstr>
      <vt:lpstr>Formal grammars</vt:lpstr>
      <vt:lpstr>Formal grammars</vt:lpstr>
      <vt:lpstr>Formal grammars</vt:lpstr>
      <vt:lpstr>CFG - Context Free Grammars</vt:lpstr>
      <vt:lpstr>PCFG - Probabilistic CFG</vt:lpstr>
      <vt:lpstr>PCFG - Probabilistic CFG</vt:lpstr>
      <vt:lpstr>Interpreting a grammar</vt:lpstr>
      <vt:lpstr>Writing down functions</vt:lpstr>
      <vt:lpstr>Multiple λs and languages</vt:lpstr>
      <vt:lpstr>The notation of λ-calculus</vt:lpstr>
      <vt:lpstr>Example of β reduction</vt:lpstr>
      <vt:lpstr>Compositional interpretation</vt:lpstr>
      <vt:lpstr>Compositional interpretation</vt:lpstr>
      <vt:lpstr>Bayesian inference</vt:lpstr>
      <vt:lpstr>A motivating example</vt:lpstr>
      <vt:lpstr>The components of Bayes theorem</vt:lpstr>
      <vt:lpstr>Case study: Simple category learning</vt:lpstr>
      <vt:lpstr>Case study: Simple category learning</vt:lpstr>
      <vt:lpstr>Conclusions</vt:lpstr>
      <vt:lpstr>If there’s time left…</vt:lpstr>
      <vt:lpstr>Language to grammar</vt:lpstr>
      <vt:lpstr>Language to grammar</vt:lpstr>
      <vt:lpstr>Type theory</vt:lpstr>
      <vt:lpstr>Type theory</vt:lpstr>
      <vt:lpstr>Type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414</cp:revision>
  <dcterms:created xsi:type="dcterms:W3CDTF">2022-03-28T11:58:41Z</dcterms:created>
  <dcterms:modified xsi:type="dcterms:W3CDTF">2023-07-11T06:25:31Z</dcterms:modified>
</cp:coreProperties>
</file>