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310" r:id="rId4"/>
    <p:sldId id="279" r:id="rId5"/>
    <p:sldId id="258" r:id="rId6"/>
    <p:sldId id="260" r:id="rId7"/>
    <p:sldId id="294" r:id="rId8"/>
    <p:sldId id="295" r:id="rId9"/>
    <p:sldId id="296" r:id="rId10"/>
    <p:sldId id="297" r:id="rId11"/>
    <p:sldId id="309" r:id="rId12"/>
    <p:sldId id="292" r:id="rId13"/>
    <p:sldId id="265" r:id="rId14"/>
    <p:sldId id="266" r:id="rId15"/>
    <p:sldId id="281" r:id="rId16"/>
    <p:sldId id="313" r:id="rId17"/>
    <p:sldId id="268" r:id="rId18"/>
    <p:sldId id="278" r:id="rId19"/>
    <p:sldId id="285" r:id="rId20"/>
    <p:sldId id="282" r:id="rId21"/>
    <p:sldId id="277" r:id="rId22"/>
    <p:sldId id="280" r:id="rId23"/>
    <p:sldId id="301" r:id="rId24"/>
    <p:sldId id="303" r:id="rId25"/>
    <p:sldId id="304" r:id="rId26"/>
    <p:sldId id="305" r:id="rId27"/>
    <p:sldId id="306" r:id="rId28"/>
    <p:sldId id="307" r:id="rId29"/>
    <p:sldId id="289" r:id="rId30"/>
    <p:sldId id="263" r:id="rId31"/>
    <p:sldId id="274" r:id="rId32"/>
    <p:sldId id="314" r:id="rId33"/>
    <p:sldId id="298" r:id="rId34"/>
    <p:sldId id="275" r:id="rId35"/>
    <p:sldId id="312" r:id="rId36"/>
    <p:sldId id="293" r:id="rId37"/>
    <p:sldId id="308" r:id="rId38"/>
    <p:sldId id="300" r:id="rId39"/>
    <p:sldId id="261" r:id="rId40"/>
    <p:sldId id="264" r:id="rId41"/>
    <p:sldId id="262" r:id="rId42"/>
    <p:sldId id="291" r:id="rId43"/>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3" y="149"/>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06/08/2023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88564298-3CE0-4017-B092-6C12F6954F9D}" type="datetime8">
              <a:rPr lang="en-DE" smtClean="0"/>
              <a:t>06/08/2023 13:47</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Fausto Carcassi – A pLoT Workshop</a:t>
            </a:r>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45938B14-0EEA-462B-9EB4-33947086F6A5}" type="datetime8">
              <a:rPr lang="en-DE" smtClean="0"/>
              <a:t>06/08/2023 13:47</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D8B74024-7990-43F2-9C56-7CD06BC1E06A}" type="datetime8">
              <a:rPr lang="en-DE" smtClean="0"/>
              <a:t>06/08/2023 13:47</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9C031BC-5315-4920-B79B-239E907AD3F3}" type="datetime8">
              <a:rPr lang="en-DE" smtClean="0"/>
              <a:t>06/08/2023 13:47</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r>
              <a:rPr lang="en-US" dirty="0"/>
              <a:t>Fausto Carcassi – A pLoT Workshop</a:t>
            </a:r>
            <a:endParaRPr lang="en-DE" dirty="0"/>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18D93663-395F-4D96-B559-7B9D6AF62812}" type="datetime8">
              <a:rPr lang="en-DE" smtClean="0"/>
              <a:t>06/08/2023 13:47</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r>
              <a:rPr lang="en-US" dirty="0"/>
              <a:t>Fausto Carcassi – A pLoT Workshop</a:t>
            </a:r>
            <a:endParaRPr lang="en-DE" dirty="0"/>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1CA2FF7B-186E-42C0-9F83-878331C4498C}" type="datetime8">
              <a:rPr lang="en-DE" smtClean="0"/>
              <a:t>06/08/2023 13:47</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r>
              <a:rPr lang="en-US" dirty="0"/>
              <a:t>Fausto Carcassi – A pLoT Workshop</a:t>
            </a:r>
            <a:endParaRPr lang="en-DE" dirty="0"/>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16072BC9-AF09-4668-8DD0-CCAE49A0C381}" type="datetime8">
              <a:rPr lang="en-DE" smtClean="0"/>
              <a:t>06/08/2023 13:47</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r>
              <a:rPr lang="en-US" dirty="0"/>
              <a:t>Fausto Carcassi – A pLoT Workshop</a:t>
            </a:r>
            <a:endParaRPr lang="en-DE" dirty="0"/>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41F0FDBA-1070-44F1-BED8-9FF8DF8C174A}" type="datetime8">
              <a:rPr lang="en-DE" smtClean="0"/>
              <a:t>06/08/2023 13:47</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r>
              <a:rPr lang="en-US" dirty="0"/>
              <a:t>Fausto Carcassi – A pLoT Workshop</a:t>
            </a:r>
            <a:endParaRPr lang="en-DE" dirty="0"/>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CAA70C68-5160-4024-B501-9161A776921A}" type="datetime8">
              <a:rPr lang="en-DE" smtClean="0"/>
              <a:t>06/08/2023 13:47</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r>
              <a:rPr lang="en-US" dirty="0"/>
              <a:t>Fausto Carcassi – A pLoT Workshop</a:t>
            </a:r>
            <a:endParaRPr lang="en-DE" dirty="0"/>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D16F2DED-801C-42EE-84BA-A5E632F7DDD3}" type="datetime8">
              <a:rPr lang="en-DE" smtClean="0"/>
              <a:t>06/08/2023 13:47</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5CEF6E39-A649-48AA-8836-3570CACEBABC}" type="datetime8">
              <a:rPr lang="en-DE" smtClean="0"/>
              <a:t>06/08/2023 13:47</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5EE13-8B87-4968-971D-F7F5C944AED8}" type="datetime8">
              <a:rPr lang="en-DE" smtClean="0"/>
              <a:t>06/08/2023 13:47</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Fausto Carcassi – A pLoT Workshop</a:t>
            </a:r>
            <a:endParaRPr lang="en-DE" dirty="0"/>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thelogicalgrammar/pLoT_worksh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0A97-26E4-9C22-9BD6-81A525EF96BE}"/>
              </a:ext>
            </a:extLst>
          </p:cNvPr>
          <p:cNvSpPr>
            <a:spLocks noGrp="1"/>
          </p:cNvSpPr>
          <p:nvPr>
            <p:ph type="ctrTitle"/>
          </p:nvPr>
        </p:nvSpPr>
        <p:spPr/>
        <p:txBody>
          <a:bodyPr/>
          <a:lstStyle/>
          <a:p>
            <a:r>
              <a:rPr lang="en-US" u="sng" dirty="0"/>
              <a:t>Part I</a:t>
            </a:r>
            <a:br>
              <a:rPr lang="en-US" dirty="0"/>
            </a:br>
            <a:r>
              <a:rPr lang="en-US" sz="4800" dirty="0"/>
              <a:t>On the very idea of an </a:t>
            </a:r>
            <a:r>
              <a:rPr lang="en-US" sz="4800" dirty="0" err="1"/>
              <a:t>LoT</a:t>
            </a:r>
            <a:endParaRPr lang="en-DE" dirty="0"/>
          </a:p>
        </p:txBody>
      </p:sp>
      <p:sp>
        <p:nvSpPr>
          <p:cNvPr id="3" name="Subtitle 2">
            <a:extLst>
              <a:ext uri="{FF2B5EF4-FFF2-40B4-BE49-F238E27FC236}">
                <a16:creationId xmlns:a16="http://schemas.microsoft.com/office/drawing/2014/main" id="{F85D8689-F67B-A624-CC5D-04727C31A162}"/>
              </a:ext>
            </a:extLst>
          </p:cNvPr>
          <p:cNvSpPr>
            <a:spLocks noGrp="1"/>
          </p:cNvSpPr>
          <p:nvPr>
            <p:ph type="subTitle" idx="1"/>
          </p:nvPr>
        </p:nvSpPr>
        <p:spPr/>
        <p:txBody>
          <a:bodyPr/>
          <a:lstStyle/>
          <a:p>
            <a:r>
              <a:rPr lang="en-US" dirty="0"/>
              <a:t>Fausto Carcassi</a:t>
            </a:r>
          </a:p>
        </p:txBody>
      </p:sp>
      <p:sp>
        <p:nvSpPr>
          <p:cNvPr id="4" name="Footer Placeholder 3">
            <a:extLst>
              <a:ext uri="{FF2B5EF4-FFF2-40B4-BE49-F238E27FC236}">
                <a16:creationId xmlns:a16="http://schemas.microsoft.com/office/drawing/2014/main" id="{9A04CBE2-B523-0042-065E-B6A49B412D5A}"/>
              </a:ext>
            </a:extLst>
          </p:cNvPr>
          <p:cNvSpPr>
            <a:spLocks noGrp="1"/>
          </p:cNvSpPr>
          <p:nvPr>
            <p:ph type="ftr" sz="quarter" idx="11"/>
          </p:nvPr>
        </p:nvSpPr>
        <p:spPr/>
        <p:txBody>
          <a:bodyPr/>
          <a:lstStyle/>
          <a:p>
            <a:r>
              <a:rPr lang="en-US" dirty="0"/>
              <a:t>Fausto Carcassi – A pLoT Workshop</a:t>
            </a:r>
            <a:endParaRPr lang="en-DE" dirty="0"/>
          </a:p>
        </p:txBody>
      </p:sp>
      <p:sp>
        <p:nvSpPr>
          <p:cNvPr id="5" name="Slide Number Placeholder 4">
            <a:extLst>
              <a:ext uri="{FF2B5EF4-FFF2-40B4-BE49-F238E27FC236}">
                <a16:creationId xmlns:a16="http://schemas.microsoft.com/office/drawing/2014/main" id="{34CAA9AA-FBD2-69D6-674E-A9D9F6B4AC45}"/>
              </a:ext>
            </a:extLst>
          </p:cNvPr>
          <p:cNvSpPr>
            <a:spLocks noGrp="1"/>
          </p:cNvSpPr>
          <p:nvPr>
            <p:ph type="sldNum" sz="quarter" idx="12"/>
          </p:nvPr>
        </p:nvSpPr>
        <p:spPr/>
        <p:txBody>
          <a:bodyPr/>
          <a:lstStyle/>
          <a:p>
            <a:fld id="{87C6F9F5-FD91-41AF-9631-9F406EBEB36A}" type="slidenum">
              <a:rPr lang="en-DE" smtClean="0"/>
              <a:t>1</a:t>
            </a:fld>
            <a:endParaRPr lang="en-DE" dirty="0"/>
          </a:p>
        </p:txBody>
      </p:sp>
    </p:spTree>
    <p:extLst>
      <p:ext uri="{BB962C8B-B14F-4D97-AF65-F5344CB8AC3E}">
        <p14:creationId xmlns:p14="http://schemas.microsoft.com/office/powerpoint/2010/main" val="254807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generate new concepts:</a:t>
            </a:r>
            <a:endParaRPr lang="en-DE" dirty="0"/>
          </a:p>
        </p:txBody>
      </p:sp>
      <p:grpSp>
        <p:nvGrpSpPr>
          <p:cNvPr id="10" name="Group 9">
            <a:extLst>
              <a:ext uri="{FF2B5EF4-FFF2-40B4-BE49-F238E27FC236}">
                <a16:creationId xmlns:a16="http://schemas.microsoft.com/office/drawing/2014/main" id="{D4E38743-8E07-43CA-4BA9-87A341CFB3DC}"/>
              </a:ext>
            </a:extLst>
          </p:cNvPr>
          <p:cNvGrpSpPr/>
          <p:nvPr/>
        </p:nvGrpSpPr>
        <p:grpSpPr>
          <a:xfrm>
            <a:off x="6015038" y="3666729"/>
            <a:ext cx="2393572" cy="2774786"/>
            <a:chOff x="6015038" y="3666729"/>
            <a:chExt cx="2393572" cy="2774786"/>
          </a:xfrm>
        </p:grpSpPr>
        <p:pic>
          <p:nvPicPr>
            <p:cNvPr id="7" name="Picture 6">
              <a:extLst>
                <a:ext uri="{FF2B5EF4-FFF2-40B4-BE49-F238E27FC236}">
                  <a16:creationId xmlns:a16="http://schemas.microsoft.com/office/drawing/2014/main" id="{101FD5BA-826F-FBB8-3EB2-CA57241C6D5F}"/>
                </a:ext>
              </a:extLst>
            </p:cNvPr>
            <p:cNvPicPr>
              <a:picLocks noChangeAspect="1"/>
            </p:cNvPicPr>
            <p:nvPr/>
          </p:nvPicPr>
          <p:blipFill>
            <a:blip r:embed="rId3"/>
            <a:stretch>
              <a:fillRect/>
            </a:stretch>
          </p:blipFill>
          <p:spPr>
            <a:xfrm>
              <a:off x="6144627" y="3666729"/>
              <a:ext cx="2263983" cy="2774786"/>
            </a:xfrm>
            <a:prstGeom prst="rect">
              <a:avLst/>
            </a:prstGeom>
          </p:spPr>
        </p:pic>
        <p:sp>
          <p:nvSpPr>
            <p:cNvPr id="9" name="Rectangle 8">
              <a:extLst>
                <a:ext uri="{FF2B5EF4-FFF2-40B4-BE49-F238E27FC236}">
                  <a16:creationId xmlns:a16="http://schemas.microsoft.com/office/drawing/2014/main" id="{0CD0012D-7DAE-B603-384A-34D912458A84}"/>
                </a:ext>
              </a:extLst>
            </p:cNvPr>
            <p:cNvSpPr/>
            <p:nvPr/>
          </p:nvSpPr>
          <p:spPr>
            <a:xfrm>
              <a:off x="6015038" y="4795838"/>
              <a:ext cx="409575" cy="39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4" name="TextBox 3">
            <a:extLst>
              <a:ext uri="{FF2B5EF4-FFF2-40B4-BE49-F238E27FC236}">
                <a16:creationId xmlns:a16="http://schemas.microsoft.com/office/drawing/2014/main" id="{68E871EF-C1E7-37D2-5CD4-744EFBF8320A}"/>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8" name="Footer Placeholder 7">
            <a:extLst>
              <a:ext uri="{FF2B5EF4-FFF2-40B4-BE49-F238E27FC236}">
                <a16:creationId xmlns:a16="http://schemas.microsoft.com/office/drawing/2014/main" id="{E230EA68-ED2A-06BA-1365-171261F05132}"/>
              </a:ext>
            </a:extLst>
          </p:cNvPr>
          <p:cNvSpPr>
            <a:spLocks noGrp="1"/>
          </p:cNvSpPr>
          <p:nvPr>
            <p:ph type="ftr" sz="quarter" idx="11"/>
          </p:nvPr>
        </p:nvSpPr>
        <p:spPr/>
        <p:txBody>
          <a:bodyPr/>
          <a:lstStyle/>
          <a:p>
            <a:r>
              <a:rPr lang="en-US" dirty="0"/>
              <a:t>Fausto Carcassi – A day with the </a:t>
            </a:r>
            <a:r>
              <a:rPr lang="en-US" dirty="0" err="1"/>
              <a:t>pLoT</a:t>
            </a:r>
            <a:endParaRPr lang="en-DE" dirty="0"/>
          </a:p>
        </p:txBody>
      </p:sp>
      <p:sp>
        <p:nvSpPr>
          <p:cNvPr id="11" name="Slide Number Placeholder 10">
            <a:extLst>
              <a:ext uri="{FF2B5EF4-FFF2-40B4-BE49-F238E27FC236}">
                <a16:creationId xmlns:a16="http://schemas.microsoft.com/office/drawing/2014/main" id="{876945D7-B6B7-4D7A-D124-971CA164E2F6}"/>
              </a:ext>
            </a:extLst>
          </p:cNvPr>
          <p:cNvSpPr>
            <a:spLocks noGrp="1"/>
          </p:cNvSpPr>
          <p:nvPr>
            <p:ph type="sldNum" sz="quarter" idx="12"/>
          </p:nvPr>
        </p:nvSpPr>
        <p:spPr/>
        <p:txBody>
          <a:bodyPr/>
          <a:lstStyle/>
          <a:p>
            <a:fld id="{87C6F9F5-FD91-41AF-9631-9F406EBEB36A}" type="slidenum">
              <a:rPr lang="en-DE" smtClean="0"/>
              <a:t>10</a:t>
            </a:fld>
            <a:endParaRPr lang="en-DE"/>
          </a:p>
        </p:txBody>
      </p:sp>
    </p:spTree>
    <p:extLst>
      <p:ext uri="{BB962C8B-B14F-4D97-AF65-F5344CB8AC3E}">
        <p14:creationId xmlns:p14="http://schemas.microsoft.com/office/powerpoint/2010/main" val="30246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8297334"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endParaRPr lang="en-US" dirty="0"/>
          </a:p>
          <a:p>
            <a:endParaRPr lang="en-US" dirty="0"/>
          </a:p>
          <a:p>
            <a:pPr marL="0" indent="0">
              <a:buNone/>
            </a:pPr>
            <a:r>
              <a:rPr lang="en-US" b="1" dirty="0"/>
              <a:t>	What allows us to do this?</a:t>
            </a:r>
          </a:p>
        </p:txBody>
      </p:sp>
      <p:sp>
        <p:nvSpPr>
          <p:cNvPr id="4" name="TextBox 3">
            <a:extLst>
              <a:ext uri="{FF2B5EF4-FFF2-40B4-BE49-F238E27FC236}">
                <a16:creationId xmlns:a16="http://schemas.microsoft.com/office/drawing/2014/main" id="{68E871EF-C1E7-37D2-5CD4-744EFBF8320A}"/>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8" name="Footer Placeholder 7">
            <a:extLst>
              <a:ext uri="{FF2B5EF4-FFF2-40B4-BE49-F238E27FC236}">
                <a16:creationId xmlns:a16="http://schemas.microsoft.com/office/drawing/2014/main" id="{E230EA68-ED2A-06BA-1365-171261F05132}"/>
              </a:ext>
            </a:extLst>
          </p:cNvPr>
          <p:cNvSpPr>
            <a:spLocks noGrp="1"/>
          </p:cNvSpPr>
          <p:nvPr>
            <p:ph type="ftr" sz="quarter" idx="11"/>
          </p:nvPr>
        </p:nvSpPr>
        <p:spPr/>
        <p:txBody>
          <a:bodyPr/>
          <a:lstStyle/>
          <a:p>
            <a:r>
              <a:rPr lang="en-US" dirty="0"/>
              <a:t>Fausto Carcassi – A day with the </a:t>
            </a:r>
            <a:r>
              <a:rPr lang="en-US" dirty="0" err="1"/>
              <a:t>pLoT</a:t>
            </a:r>
            <a:endParaRPr lang="en-DE" dirty="0"/>
          </a:p>
        </p:txBody>
      </p:sp>
      <p:sp>
        <p:nvSpPr>
          <p:cNvPr id="11" name="Slide Number Placeholder 10">
            <a:extLst>
              <a:ext uri="{FF2B5EF4-FFF2-40B4-BE49-F238E27FC236}">
                <a16:creationId xmlns:a16="http://schemas.microsoft.com/office/drawing/2014/main" id="{876945D7-B6B7-4D7A-D124-971CA164E2F6}"/>
              </a:ext>
            </a:extLst>
          </p:cNvPr>
          <p:cNvSpPr>
            <a:spLocks noGrp="1"/>
          </p:cNvSpPr>
          <p:nvPr>
            <p:ph type="sldNum" sz="quarter" idx="12"/>
          </p:nvPr>
        </p:nvSpPr>
        <p:spPr/>
        <p:txBody>
          <a:bodyPr/>
          <a:lstStyle/>
          <a:p>
            <a:fld id="{87C6F9F5-FD91-41AF-9631-9F406EBEB36A}" type="slidenum">
              <a:rPr lang="en-DE" smtClean="0"/>
              <a:t>11</a:t>
            </a:fld>
            <a:endParaRPr lang="en-DE"/>
          </a:p>
        </p:txBody>
      </p:sp>
    </p:spTree>
    <p:extLst>
      <p:ext uri="{BB962C8B-B14F-4D97-AF65-F5344CB8AC3E}">
        <p14:creationId xmlns:p14="http://schemas.microsoft.com/office/powerpoint/2010/main" val="121461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9D45-26D3-92D1-2E9B-B98A7F7A8A9D}"/>
              </a:ext>
            </a:extLst>
          </p:cNvPr>
          <p:cNvSpPr>
            <a:spLocks noGrp="1"/>
          </p:cNvSpPr>
          <p:nvPr>
            <p:ph type="title"/>
          </p:nvPr>
        </p:nvSpPr>
        <p:spPr>
          <a:xfrm>
            <a:off x="831850" y="1709738"/>
            <a:ext cx="10515600" cy="2852737"/>
          </a:xfrm>
        </p:spPr>
        <p:txBody>
          <a:bodyPr>
            <a:normAutofit/>
          </a:bodyPr>
          <a:lstStyle/>
          <a:p>
            <a:r>
              <a:rPr lang="en-US" sz="5400" dirty="0"/>
              <a:t>Pills of </a:t>
            </a:r>
            <a:r>
              <a:rPr lang="en-US" sz="5400" dirty="0" err="1"/>
              <a:t>Fodorianism</a:t>
            </a:r>
            <a:endParaRPr lang="en-DE" sz="5400" dirty="0"/>
          </a:p>
        </p:txBody>
      </p:sp>
      <p:sp>
        <p:nvSpPr>
          <p:cNvPr id="3" name="Text Placeholder 2">
            <a:extLst>
              <a:ext uri="{FF2B5EF4-FFF2-40B4-BE49-F238E27FC236}">
                <a16:creationId xmlns:a16="http://schemas.microsoft.com/office/drawing/2014/main" id="{DE81CA0A-CE27-B239-8C31-65CB7F1FE722}"/>
              </a:ext>
            </a:extLst>
          </p:cNvPr>
          <p:cNvSpPr>
            <a:spLocks noGrp="1"/>
          </p:cNvSpPr>
          <p:nvPr>
            <p:ph type="body" idx="1"/>
          </p:nvPr>
        </p:nvSpPr>
        <p:spPr/>
        <p:txBody>
          <a:bodyPr/>
          <a:lstStyle/>
          <a:p>
            <a:endParaRPr lang="en-DE"/>
          </a:p>
        </p:txBody>
      </p:sp>
      <p:sp>
        <p:nvSpPr>
          <p:cNvPr id="4" name="Footer Placeholder 3">
            <a:extLst>
              <a:ext uri="{FF2B5EF4-FFF2-40B4-BE49-F238E27FC236}">
                <a16:creationId xmlns:a16="http://schemas.microsoft.com/office/drawing/2014/main" id="{0DB8E44D-6D0A-4597-F1B7-F034F7E50AAC}"/>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F3C4E909-DF55-C0C8-502F-50E7EB17F7BA}"/>
              </a:ext>
            </a:extLst>
          </p:cNvPr>
          <p:cNvSpPr>
            <a:spLocks noGrp="1"/>
          </p:cNvSpPr>
          <p:nvPr>
            <p:ph type="sldNum" sz="quarter" idx="12"/>
          </p:nvPr>
        </p:nvSpPr>
        <p:spPr/>
        <p:txBody>
          <a:bodyPr/>
          <a:lstStyle/>
          <a:p>
            <a:fld id="{87C6F9F5-FD91-41AF-9631-9F406EBEB36A}" type="slidenum">
              <a:rPr lang="en-DE" smtClean="0"/>
              <a:t>12</a:t>
            </a:fld>
            <a:endParaRPr lang="en-DE"/>
          </a:p>
        </p:txBody>
      </p:sp>
    </p:spTree>
    <p:extLst>
      <p:ext uri="{BB962C8B-B14F-4D97-AF65-F5344CB8AC3E}">
        <p14:creationId xmlns:p14="http://schemas.microsoft.com/office/powerpoint/2010/main" val="172520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002B-3AC1-782B-3271-19C07565DA95}"/>
              </a:ext>
            </a:extLst>
          </p:cNvPr>
          <p:cNvSpPr>
            <a:spLocks noGrp="1"/>
          </p:cNvSpPr>
          <p:nvPr>
            <p:ph type="title"/>
          </p:nvPr>
        </p:nvSpPr>
        <p:spPr/>
        <p:txBody>
          <a:bodyPr/>
          <a:lstStyle/>
          <a:p>
            <a:r>
              <a:rPr lang="en-US" dirty="0"/>
              <a:t>Productivity</a:t>
            </a:r>
            <a:endParaRPr lang="en-DE" dirty="0"/>
          </a:p>
        </p:txBody>
      </p:sp>
      <p:sp>
        <p:nvSpPr>
          <p:cNvPr id="3" name="Content Placeholder 2">
            <a:extLst>
              <a:ext uri="{FF2B5EF4-FFF2-40B4-BE49-F238E27FC236}">
                <a16:creationId xmlns:a16="http://schemas.microsoft.com/office/drawing/2014/main" id="{4BE433B3-87DC-0941-71EE-CF42B902B0BF}"/>
              </a:ext>
            </a:extLst>
          </p:cNvPr>
          <p:cNvSpPr>
            <a:spLocks noGrp="1"/>
          </p:cNvSpPr>
          <p:nvPr>
            <p:ph idx="1"/>
          </p:nvPr>
        </p:nvSpPr>
        <p:spPr>
          <a:xfrm>
            <a:off x="838200" y="1825625"/>
            <a:ext cx="10647438" cy="4351338"/>
          </a:xfrm>
        </p:spPr>
        <p:txBody>
          <a:bodyPr>
            <a:normAutofit lnSpcReduction="10000"/>
          </a:bodyPr>
          <a:lstStyle/>
          <a:p>
            <a:pPr marL="0" indent="0">
              <a:buNone/>
            </a:pPr>
            <a:r>
              <a:rPr lang="en-US" dirty="0"/>
              <a:t>We can </a:t>
            </a:r>
            <a:r>
              <a:rPr lang="en-US" b="1" dirty="0"/>
              <a:t>think </a:t>
            </a:r>
            <a:r>
              <a:rPr lang="en-US" dirty="0"/>
              <a:t>indefinitely many thoughts</a:t>
            </a:r>
          </a:p>
          <a:p>
            <a:pPr marL="0" indent="0">
              <a:buNone/>
            </a:pPr>
            <a:r>
              <a:rPr lang="en-US" dirty="0"/>
              <a:t>	E.g., for every natural number </a:t>
            </a:r>
            <a:r>
              <a:rPr lang="en-US" i="1" dirty="0"/>
              <a:t>n</a:t>
            </a:r>
            <a:r>
              <a:rPr lang="en-US" dirty="0"/>
              <a:t>, “My favorite number is </a:t>
            </a:r>
            <a:r>
              <a:rPr lang="en-US" i="1" dirty="0"/>
              <a:t>n</a:t>
            </a:r>
            <a:r>
              <a:rPr lang="en-US" dirty="0"/>
              <a:t>”</a:t>
            </a:r>
          </a:p>
          <a:p>
            <a:pPr lvl="1"/>
            <a:endParaRPr lang="en-US" dirty="0"/>
          </a:p>
          <a:p>
            <a:pPr marL="0" indent="0">
              <a:buNone/>
            </a:pPr>
            <a:r>
              <a:rPr lang="en-US" dirty="0"/>
              <a:t>“But we are finite beings – we can’t think infinitely many thoughts!”</a:t>
            </a:r>
          </a:p>
          <a:p>
            <a:pPr marL="0" indent="0">
              <a:buNone/>
            </a:pPr>
            <a:r>
              <a:rPr lang="en-US" dirty="0"/>
              <a:t>Finite performance, but competence for unboundedly many representations</a:t>
            </a:r>
          </a:p>
          <a:p>
            <a:pPr lvl="1"/>
            <a:endParaRPr lang="en-US" dirty="0"/>
          </a:p>
          <a:p>
            <a:pPr marL="0" indent="0">
              <a:buNone/>
            </a:pPr>
            <a:r>
              <a:rPr lang="en-US" dirty="0"/>
              <a:t>Cf English: Finitely many sentences in a lifetime, but not in principle</a:t>
            </a:r>
          </a:p>
          <a:p>
            <a:r>
              <a:rPr lang="en-US" dirty="0"/>
              <a:t>“Mary thinks that John are the apple”</a:t>
            </a:r>
          </a:p>
          <a:p>
            <a:r>
              <a:rPr lang="en-US" dirty="0"/>
              <a:t>“John thinks that Mary thinks that John ate the apple”</a:t>
            </a:r>
          </a:p>
          <a:p>
            <a:r>
              <a:rPr lang="en-US" dirty="0"/>
              <a:t>Etc.</a:t>
            </a:r>
          </a:p>
          <a:p>
            <a:endParaRPr lang="en-DE" dirty="0"/>
          </a:p>
        </p:txBody>
      </p:sp>
      <p:sp>
        <p:nvSpPr>
          <p:cNvPr id="4" name="Footer Placeholder 3">
            <a:extLst>
              <a:ext uri="{FF2B5EF4-FFF2-40B4-BE49-F238E27FC236}">
                <a16:creationId xmlns:a16="http://schemas.microsoft.com/office/drawing/2014/main" id="{D72D9E15-CF67-67B3-2A16-7C0CA484BF7E}"/>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90146C5-D985-09BA-63AE-EB1152A5D7C6}"/>
              </a:ext>
            </a:extLst>
          </p:cNvPr>
          <p:cNvSpPr>
            <a:spLocks noGrp="1"/>
          </p:cNvSpPr>
          <p:nvPr>
            <p:ph type="sldNum" sz="quarter" idx="12"/>
          </p:nvPr>
        </p:nvSpPr>
        <p:spPr/>
        <p:txBody>
          <a:bodyPr/>
          <a:lstStyle/>
          <a:p>
            <a:fld id="{87C6F9F5-FD91-41AF-9631-9F406EBEB36A}" type="slidenum">
              <a:rPr lang="en-DE" smtClean="0"/>
              <a:t>13</a:t>
            </a:fld>
            <a:endParaRPr lang="en-DE"/>
          </a:p>
        </p:txBody>
      </p:sp>
    </p:spTree>
    <p:extLst>
      <p:ext uri="{BB962C8B-B14F-4D97-AF65-F5344CB8AC3E}">
        <p14:creationId xmlns:p14="http://schemas.microsoft.com/office/powerpoint/2010/main" val="94298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002B-3AC1-782B-3271-19C07565DA95}"/>
              </a:ext>
            </a:extLst>
          </p:cNvPr>
          <p:cNvSpPr>
            <a:spLocks noGrp="1"/>
          </p:cNvSpPr>
          <p:nvPr>
            <p:ph type="title"/>
          </p:nvPr>
        </p:nvSpPr>
        <p:spPr/>
        <p:txBody>
          <a:bodyPr/>
          <a:lstStyle/>
          <a:p>
            <a:r>
              <a:rPr lang="en-US" dirty="0"/>
              <a:t>Systematicity</a:t>
            </a:r>
            <a:endParaRPr lang="en-DE" dirty="0"/>
          </a:p>
        </p:txBody>
      </p:sp>
      <p:sp>
        <p:nvSpPr>
          <p:cNvPr id="3" name="Content Placeholder 2">
            <a:extLst>
              <a:ext uri="{FF2B5EF4-FFF2-40B4-BE49-F238E27FC236}">
                <a16:creationId xmlns:a16="http://schemas.microsoft.com/office/drawing/2014/main" id="{4BE433B3-87DC-0941-71EE-CF42B902B0BF}"/>
              </a:ext>
            </a:extLst>
          </p:cNvPr>
          <p:cNvSpPr>
            <a:spLocks noGrp="1"/>
          </p:cNvSpPr>
          <p:nvPr>
            <p:ph idx="1"/>
          </p:nvPr>
        </p:nvSpPr>
        <p:spPr>
          <a:xfrm>
            <a:off x="838200" y="1825625"/>
            <a:ext cx="10515600" cy="4333270"/>
          </a:xfrm>
        </p:spPr>
        <p:txBody>
          <a:bodyPr>
            <a:normAutofit/>
          </a:bodyPr>
          <a:lstStyle/>
          <a:p>
            <a:pPr marL="0" indent="0">
              <a:buNone/>
            </a:pPr>
            <a:r>
              <a:rPr lang="en-US" dirty="0"/>
              <a:t>The ability to represent (a) and (b) are related:</a:t>
            </a:r>
          </a:p>
          <a:p>
            <a:endParaRPr lang="en-US" sz="2100" dirty="0"/>
          </a:p>
          <a:p>
            <a:pPr marL="457200" lvl="1" indent="0">
              <a:buNone/>
            </a:pPr>
            <a:r>
              <a:rPr lang="en-US" sz="2100" dirty="0"/>
              <a:t>(a) ‘John is close to the fish’</a:t>
            </a:r>
          </a:p>
          <a:p>
            <a:pPr marL="457200" lvl="1" indent="0">
              <a:buNone/>
            </a:pPr>
            <a:r>
              <a:rPr lang="en-US" sz="2100" dirty="0"/>
              <a:t>(b) ‘The fish is close to John’</a:t>
            </a:r>
          </a:p>
          <a:p>
            <a:pPr marL="457200" lvl="1" indent="0">
              <a:buNone/>
            </a:pPr>
            <a:endParaRPr lang="en-US" dirty="0"/>
          </a:p>
          <a:p>
            <a:pPr marL="0" indent="0">
              <a:buNone/>
            </a:pPr>
            <a:r>
              <a:rPr lang="en-US" dirty="0"/>
              <a:t>We say thoughts are </a:t>
            </a:r>
            <a:r>
              <a:rPr lang="en-US" i="1" dirty="0"/>
              <a:t>systematically </a:t>
            </a:r>
            <a:r>
              <a:rPr lang="en-US" dirty="0"/>
              <a:t>related: </a:t>
            </a:r>
          </a:p>
          <a:p>
            <a:r>
              <a:rPr lang="en-US" dirty="0"/>
              <a:t>They differ in arrangement</a:t>
            </a:r>
          </a:p>
          <a:p>
            <a:r>
              <a:rPr lang="en-US" dirty="0"/>
              <a:t>Same building blocks</a:t>
            </a:r>
            <a:endParaRPr lang="en-DE" dirty="0"/>
          </a:p>
        </p:txBody>
      </p:sp>
      <p:sp>
        <p:nvSpPr>
          <p:cNvPr id="4" name="Footer Placeholder 3">
            <a:extLst>
              <a:ext uri="{FF2B5EF4-FFF2-40B4-BE49-F238E27FC236}">
                <a16:creationId xmlns:a16="http://schemas.microsoft.com/office/drawing/2014/main" id="{7A0DC38C-C19E-6ED4-D4AB-696350D67CA4}"/>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70BCAF31-6F63-83F7-FDD4-58F14E6E592C}"/>
              </a:ext>
            </a:extLst>
          </p:cNvPr>
          <p:cNvSpPr>
            <a:spLocks noGrp="1"/>
          </p:cNvSpPr>
          <p:nvPr>
            <p:ph type="sldNum" sz="quarter" idx="12"/>
          </p:nvPr>
        </p:nvSpPr>
        <p:spPr/>
        <p:txBody>
          <a:bodyPr/>
          <a:lstStyle/>
          <a:p>
            <a:fld id="{87C6F9F5-FD91-41AF-9631-9F406EBEB36A}" type="slidenum">
              <a:rPr lang="en-DE" smtClean="0"/>
              <a:t>14</a:t>
            </a:fld>
            <a:endParaRPr lang="en-DE"/>
          </a:p>
        </p:txBody>
      </p:sp>
      <p:sp>
        <p:nvSpPr>
          <p:cNvPr id="7" name="TextBox 6">
            <a:extLst>
              <a:ext uri="{FF2B5EF4-FFF2-40B4-BE49-F238E27FC236}">
                <a16:creationId xmlns:a16="http://schemas.microsoft.com/office/drawing/2014/main" id="{804F4E3F-3251-DBD9-32F9-90DE6AA74233}"/>
              </a:ext>
            </a:extLst>
          </p:cNvPr>
          <p:cNvSpPr txBox="1"/>
          <p:nvPr/>
        </p:nvSpPr>
        <p:spPr>
          <a:xfrm>
            <a:off x="4931227" y="2599043"/>
            <a:ext cx="6096000" cy="738664"/>
          </a:xfrm>
          <a:prstGeom prst="rect">
            <a:avLst/>
          </a:prstGeom>
          <a:noFill/>
        </p:spPr>
        <p:txBody>
          <a:bodyPr wrap="square">
            <a:spAutoFit/>
          </a:bodyPr>
          <a:lstStyle/>
          <a:p>
            <a:pPr marL="457200" lvl="1" indent="0">
              <a:buNone/>
            </a:pPr>
            <a:r>
              <a:rPr lang="en-US" sz="2100" dirty="0">
                <a:latin typeface="Georgia" panose="02040502050405020303" pitchFamily="18" charset="0"/>
              </a:rPr>
              <a:t>(a’) ‘It rains and Mary sleeps’</a:t>
            </a:r>
          </a:p>
          <a:p>
            <a:pPr marL="457200" lvl="1" indent="0">
              <a:buNone/>
            </a:pPr>
            <a:r>
              <a:rPr lang="en-US" sz="2100" dirty="0">
                <a:latin typeface="Georgia" panose="02040502050405020303" pitchFamily="18" charset="0"/>
              </a:rPr>
              <a:t>(b’) ‘Mary sleeps and it rains’</a:t>
            </a:r>
          </a:p>
        </p:txBody>
      </p:sp>
    </p:spTree>
    <p:extLst>
      <p:ext uri="{BB962C8B-B14F-4D97-AF65-F5344CB8AC3E}">
        <p14:creationId xmlns:p14="http://schemas.microsoft.com/office/powerpoint/2010/main" val="14092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002B-3AC1-782B-3271-19C07565DA95}"/>
              </a:ext>
            </a:extLst>
          </p:cNvPr>
          <p:cNvSpPr>
            <a:spLocks noGrp="1"/>
          </p:cNvSpPr>
          <p:nvPr>
            <p:ph type="title"/>
          </p:nvPr>
        </p:nvSpPr>
        <p:spPr/>
        <p:txBody>
          <a:bodyPr/>
          <a:lstStyle/>
          <a:p>
            <a:r>
              <a:rPr lang="en-US" dirty="0"/>
              <a:t>Inferential coherence</a:t>
            </a:r>
            <a:endParaRPr lang="en-DE" dirty="0"/>
          </a:p>
        </p:txBody>
      </p:sp>
      <p:sp>
        <p:nvSpPr>
          <p:cNvPr id="3" name="Content Placeholder 2">
            <a:extLst>
              <a:ext uri="{FF2B5EF4-FFF2-40B4-BE49-F238E27FC236}">
                <a16:creationId xmlns:a16="http://schemas.microsoft.com/office/drawing/2014/main" id="{4BE433B3-87DC-0941-71EE-CF42B902B0BF}"/>
              </a:ext>
            </a:extLst>
          </p:cNvPr>
          <p:cNvSpPr>
            <a:spLocks noGrp="1"/>
          </p:cNvSpPr>
          <p:nvPr>
            <p:ph idx="1"/>
          </p:nvPr>
        </p:nvSpPr>
        <p:spPr/>
        <p:txBody>
          <a:bodyPr anchor="ctr">
            <a:normAutofit/>
          </a:bodyPr>
          <a:lstStyle/>
          <a:p>
            <a:pPr marL="0" indent="0">
              <a:buNone/>
            </a:pPr>
            <a:r>
              <a:rPr lang="en-US" dirty="0"/>
              <a:t>If we can draw inference (a), we can draw inference (b)</a:t>
            </a:r>
          </a:p>
          <a:p>
            <a:pPr marL="0" indent="0">
              <a:buNone/>
            </a:pPr>
            <a:endParaRPr lang="en-US" dirty="0"/>
          </a:p>
          <a:p>
            <a:pPr marL="457200" indent="-457200">
              <a:buAutoNum type="alphaLcParenBoth"/>
            </a:pPr>
            <a:r>
              <a:rPr lang="en-US" dirty="0"/>
              <a:t>It rains </a:t>
            </a:r>
            <a:r>
              <a:rPr lang="en-US" b="1" dirty="0"/>
              <a:t>and </a:t>
            </a:r>
            <a:r>
              <a:rPr lang="en-US" dirty="0"/>
              <a:t>it is wet 			–&gt; It rains</a:t>
            </a:r>
          </a:p>
          <a:p>
            <a:pPr marL="457200" indent="-457200">
              <a:buAutoNum type="alphaLcParenBoth"/>
            </a:pPr>
            <a:r>
              <a:rPr lang="en-US" dirty="0"/>
              <a:t>John sleeps </a:t>
            </a:r>
            <a:r>
              <a:rPr lang="en-US" b="1" dirty="0"/>
              <a:t>and </a:t>
            </a:r>
            <a:r>
              <a:rPr lang="en-US" dirty="0"/>
              <a:t>the cat purrs 		–&gt;</a:t>
            </a:r>
            <a:r>
              <a:rPr lang="en-US" dirty="0">
                <a:sym typeface="Wingdings" panose="05000000000000000000" pitchFamily="2" charset="2"/>
              </a:rPr>
              <a:t> The cat purrs</a:t>
            </a:r>
          </a:p>
          <a:p>
            <a:pPr marL="457200" indent="-457200">
              <a:buAutoNum type="alphaLcParenBoth"/>
            </a:pPr>
            <a:endParaRPr lang="en-US" dirty="0">
              <a:sym typeface="Wingdings" panose="05000000000000000000" pitchFamily="2" charset="2"/>
            </a:endParaRPr>
          </a:p>
          <a:p>
            <a:pPr marL="0" indent="0">
              <a:buNone/>
            </a:pPr>
            <a:r>
              <a:rPr lang="en-US" dirty="0">
                <a:sym typeface="Wingdings" panose="05000000000000000000" pitchFamily="2" charset="2"/>
              </a:rPr>
              <a:t>And any inference with a similar structure!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(c) If </a:t>
            </a:r>
            <a:r>
              <a:rPr lang="en-US" dirty="0" err="1">
                <a:sym typeface="Wingdings" panose="05000000000000000000" pitchFamily="2" charset="2"/>
              </a:rPr>
              <a:t>blorgs</a:t>
            </a:r>
            <a:r>
              <a:rPr lang="en-US" dirty="0">
                <a:sym typeface="Wingdings" panose="05000000000000000000" pitchFamily="2" charset="2"/>
              </a:rPr>
              <a:t> </a:t>
            </a:r>
            <a:r>
              <a:rPr lang="en-US" dirty="0" err="1">
                <a:sym typeface="Wingdings" panose="05000000000000000000" pitchFamily="2" charset="2"/>
              </a:rPr>
              <a:t>zorg</a:t>
            </a:r>
            <a:r>
              <a:rPr lang="en-US" dirty="0">
                <a:sym typeface="Wingdings" panose="05000000000000000000" pitchFamily="2" charset="2"/>
              </a:rPr>
              <a:t> and </a:t>
            </a:r>
            <a:r>
              <a:rPr lang="en-US" dirty="0" err="1">
                <a:sym typeface="Wingdings" panose="05000000000000000000" pitchFamily="2" charset="2"/>
              </a:rPr>
              <a:t>bixes</a:t>
            </a:r>
            <a:r>
              <a:rPr lang="en-US" dirty="0">
                <a:sym typeface="Wingdings" panose="05000000000000000000" pitchFamily="2" charset="2"/>
              </a:rPr>
              <a:t> bon 		–&gt; </a:t>
            </a:r>
            <a:r>
              <a:rPr lang="en-US" dirty="0" err="1">
                <a:sym typeface="Wingdings" panose="05000000000000000000" pitchFamily="2" charset="2"/>
              </a:rPr>
              <a:t>Blorgs</a:t>
            </a:r>
            <a:r>
              <a:rPr lang="en-US" dirty="0">
                <a:sym typeface="Wingdings" panose="05000000000000000000" pitchFamily="2" charset="2"/>
              </a:rPr>
              <a:t> </a:t>
            </a:r>
            <a:r>
              <a:rPr lang="en-US" dirty="0" err="1">
                <a:sym typeface="Wingdings" panose="05000000000000000000" pitchFamily="2" charset="2"/>
              </a:rPr>
              <a:t>zorg</a:t>
            </a:r>
            <a:endParaRPr lang="en-DE" dirty="0"/>
          </a:p>
        </p:txBody>
      </p:sp>
      <p:sp>
        <p:nvSpPr>
          <p:cNvPr id="4" name="Footer Placeholder 3">
            <a:extLst>
              <a:ext uri="{FF2B5EF4-FFF2-40B4-BE49-F238E27FC236}">
                <a16:creationId xmlns:a16="http://schemas.microsoft.com/office/drawing/2014/main" id="{388961FF-1BEB-DBE3-6A4D-9E9BD098E95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0757C921-86A4-8291-E1A2-7073219922E7}"/>
              </a:ext>
            </a:extLst>
          </p:cNvPr>
          <p:cNvSpPr>
            <a:spLocks noGrp="1"/>
          </p:cNvSpPr>
          <p:nvPr>
            <p:ph type="sldNum" sz="quarter" idx="12"/>
          </p:nvPr>
        </p:nvSpPr>
        <p:spPr/>
        <p:txBody>
          <a:bodyPr/>
          <a:lstStyle/>
          <a:p>
            <a:fld id="{87C6F9F5-FD91-41AF-9631-9F406EBEB36A}" type="slidenum">
              <a:rPr lang="en-DE" smtClean="0"/>
              <a:t>15</a:t>
            </a:fld>
            <a:endParaRPr lang="en-DE"/>
          </a:p>
        </p:txBody>
      </p:sp>
    </p:spTree>
    <p:extLst>
      <p:ext uri="{BB962C8B-B14F-4D97-AF65-F5344CB8AC3E}">
        <p14:creationId xmlns:p14="http://schemas.microsoft.com/office/powerpoint/2010/main" val="69138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7ACE-CF22-AFEE-FDB7-546295783F6D}"/>
              </a:ext>
            </a:extLst>
          </p:cNvPr>
          <p:cNvSpPr>
            <a:spLocks noGrp="1"/>
          </p:cNvSpPr>
          <p:nvPr>
            <p:ph type="title"/>
          </p:nvPr>
        </p:nvSpPr>
        <p:spPr/>
        <p:txBody>
          <a:bodyPr/>
          <a:lstStyle/>
          <a:p>
            <a:r>
              <a:rPr lang="en-US" dirty="0"/>
              <a:t>Questions?</a:t>
            </a:r>
            <a:endParaRPr lang="en-DE" dirty="0"/>
          </a:p>
        </p:txBody>
      </p:sp>
      <p:sp>
        <p:nvSpPr>
          <p:cNvPr id="3" name="Text Placeholder 2">
            <a:extLst>
              <a:ext uri="{FF2B5EF4-FFF2-40B4-BE49-F238E27FC236}">
                <a16:creationId xmlns:a16="http://schemas.microsoft.com/office/drawing/2014/main" id="{AD888198-8300-265D-172C-0A0B0375F9B6}"/>
              </a:ext>
            </a:extLst>
          </p:cNvPr>
          <p:cNvSpPr>
            <a:spLocks noGrp="1"/>
          </p:cNvSpPr>
          <p:nvPr>
            <p:ph type="body" idx="1"/>
          </p:nvPr>
        </p:nvSpPr>
        <p:spPr/>
        <p:txBody>
          <a:bodyPr/>
          <a:lstStyle/>
          <a:p>
            <a:endParaRPr lang="en-DE" dirty="0"/>
          </a:p>
        </p:txBody>
      </p:sp>
      <p:sp>
        <p:nvSpPr>
          <p:cNvPr id="4" name="Footer Placeholder 3">
            <a:extLst>
              <a:ext uri="{FF2B5EF4-FFF2-40B4-BE49-F238E27FC236}">
                <a16:creationId xmlns:a16="http://schemas.microsoft.com/office/drawing/2014/main" id="{3E0F5648-A501-8068-7C79-F89018BFC833}"/>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F2C8646A-4C6C-48F2-8ADB-0C9233C64765}"/>
              </a:ext>
            </a:extLst>
          </p:cNvPr>
          <p:cNvSpPr>
            <a:spLocks noGrp="1"/>
          </p:cNvSpPr>
          <p:nvPr>
            <p:ph type="sldNum" sz="quarter" idx="12"/>
          </p:nvPr>
        </p:nvSpPr>
        <p:spPr/>
        <p:txBody>
          <a:bodyPr/>
          <a:lstStyle/>
          <a:p>
            <a:fld id="{87C6F9F5-FD91-41AF-9631-9F406EBEB36A}" type="slidenum">
              <a:rPr lang="en-DE" smtClean="0"/>
              <a:t>16</a:t>
            </a:fld>
            <a:endParaRPr lang="en-DE"/>
          </a:p>
        </p:txBody>
      </p:sp>
    </p:spTree>
    <p:extLst>
      <p:ext uri="{BB962C8B-B14F-4D97-AF65-F5344CB8AC3E}">
        <p14:creationId xmlns:p14="http://schemas.microsoft.com/office/powerpoint/2010/main" val="44580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A58B-D3BA-8EF1-5324-C92C7F05711D}"/>
              </a:ext>
            </a:extLst>
          </p:cNvPr>
          <p:cNvSpPr>
            <a:spLocks noGrp="1"/>
          </p:cNvSpPr>
          <p:nvPr>
            <p:ph type="title"/>
          </p:nvPr>
        </p:nvSpPr>
        <p:spPr/>
        <p:txBody>
          <a:bodyPr/>
          <a:lstStyle/>
          <a:p>
            <a:r>
              <a:rPr lang="en-US" dirty="0"/>
              <a:t>The </a:t>
            </a:r>
            <a:r>
              <a:rPr lang="en-US" dirty="0" err="1"/>
              <a:t>LoT</a:t>
            </a:r>
            <a:endParaRPr lang="en-DE" dirty="0"/>
          </a:p>
        </p:txBody>
      </p:sp>
      <p:sp>
        <p:nvSpPr>
          <p:cNvPr id="3" name="Text Placeholder 2">
            <a:extLst>
              <a:ext uri="{FF2B5EF4-FFF2-40B4-BE49-F238E27FC236}">
                <a16:creationId xmlns:a16="http://schemas.microsoft.com/office/drawing/2014/main" id="{027BD7A1-135F-7F05-27B4-2FAC2214F89C}"/>
              </a:ext>
            </a:extLst>
          </p:cNvPr>
          <p:cNvSpPr>
            <a:spLocks noGrp="1"/>
          </p:cNvSpPr>
          <p:nvPr>
            <p:ph type="body" idx="1"/>
          </p:nvPr>
        </p:nvSpPr>
        <p:spPr/>
        <p:txBody>
          <a:bodyPr/>
          <a:lstStyle/>
          <a:p>
            <a:endParaRPr lang="en-DE"/>
          </a:p>
        </p:txBody>
      </p:sp>
      <p:pic>
        <p:nvPicPr>
          <p:cNvPr id="4" name="Picture 6" descr="Celebrating the Legacy of Jerry Fodor, a Pioneering Rutgers Philosopher">
            <a:extLst>
              <a:ext uri="{FF2B5EF4-FFF2-40B4-BE49-F238E27FC236}">
                <a16:creationId xmlns:a16="http://schemas.microsoft.com/office/drawing/2014/main" id="{B7C20144-0876-23C8-8B0F-C7335D77D2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85" r="14085"/>
          <a:stretch/>
        </p:blipFill>
        <p:spPr bwMode="auto">
          <a:xfrm>
            <a:off x="8643566" y="613179"/>
            <a:ext cx="2716585" cy="24676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descr="Jerry A. Fodor, Philosopher Who Plumbed the Mind's Depths, Dies at 82 - The  New York Times">
            <a:extLst>
              <a:ext uri="{FF2B5EF4-FFF2-40B4-BE49-F238E27FC236}">
                <a16:creationId xmlns:a16="http://schemas.microsoft.com/office/drawing/2014/main" id="{BA20B6D3-FAA8-6E09-B69E-7B55E3628A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92" b="17492"/>
          <a:stretch/>
        </p:blipFill>
        <p:spPr bwMode="auto">
          <a:xfrm>
            <a:off x="8643566" y="3868783"/>
            <a:ext cx="2716584" cy="24676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1462CDC5-6140-C067-942A-414AF8E63EF4}"/>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625E7A1E-5F07-1486-9B54-E62C99B0364C}"/>
              </a:ext>
            </a:extLst>
          </p:cNvPr>
          <p:cNvSpPr>
            <a:spLocks noGrp="1"/>
          </p:cNvSpPr>
          <p:nvPr>
            <p:ph type="sldNum" sz="quarter" idx="12"/>
          </p:nvPr>
        </p:nvSpPr>
        <p:spPr/>
        <p:txBody>
          <a:bodyPr/>
          <a:lstStyle/>
          <a:p>
            <a:fld id="{87C6F9F5-FD91-41AF-9631-9F406EBEB36A}" type="slidenum">
              <a:rPr lang="en-DE" smtClean="0"/>
              <a:t>17</a:t>
            </a:fld>
            <a:endParaRPr lang="en-DE"/>
          </a:p>
        </p:txBody>
      </p:sp>
    </p:spTree>
    <p:extLst>
      <p:ext uri="{BB962C8B-B14F-4D97-AF65-F5344CB8AC3E}">
        <p14:creationId xmlns:p14="http://schemas.microsoft.com/office/powerpoint/2010/main" val="164271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2F36-F835-323F-857D-05BF0E015C1A}"/>
              </a:ext>
            </a:extLst>
          </p:cNvPr>
          <p:cNvSpPr>
            <a:spLocks noGrp="1"/>
          </p:cNvSpPr>
          <p:nvPr>
            <p:ph type="title"/>
          </p:nvPr>
        </p:nvSpPr>
        <p:spPr/>
        <p:txBody>
          <a:bodyPr/>
          <a:lstStyle/>
          <a:p>
            <a:r>
              <a:rPr lang="en-US" dirty="0"/>
              <a:t>The main idea</a:t>
            </a:r>
            <a:endParaRPr lang="en-DE" dirty="0"/>
          </a:p>
        </p:txBody>
      </p:sp>
      <p:sp>
        <p:nvSpPr>
          <p:cNvPr id="3" name="Content Placeholder 2">
            <a:extLst>
              <a:ext uri="{FF2B5EF4-FFF2-40B4-BE49-F238E27FC236}">
                <a16:creationId xmlns:a16="http://schemas.microsoft.com/office/drawing/2014/main" id="{F233974F-BD83-BA8F-EA3F-5C1932E1FF97}"/>
              </a:ext>
            </a:extLst>
          </p:cNvPr>
          <p:cNvSpPr>
            <a:spLocks noGrp="1"/>
          </p:cNvSpPr>
          <p:nvPr>
            <p:ph idx="1"/>
          </p:nvPr>
        </p:nvSpPr>
        <p:spPr>
          <a:xfrm>
            <a:off x="838199" y="1825624"/>
            <a:ext cx="8194965" cy="4759023"/>
          </a:xfrm>
        </p:spPr>
        <p:txBody>
          <a:bodyPr>
            <a:normAutofit/>
          </a:bodyPr>
          <a:lstStyle/>
          <a:p>
            <a:pPr marL="0" indent="0">
              <a:buNone/>
            </a:pPr>
            <a:r>
              <a:rPr lang="en-US" dirty="0"/>
              <a:t>Main claim: Thinking happens </a:t>
            </a:r>
            <a:r>
              <a:rPr lang="en-US" i="1" dirty="0"/>
              <a:t>in a language.</a:t>
            </a:r>
          </a:p>
          <a:p>
            <a:pPr marL="0" indent="0">
              <a:buNone/>
            </a:pPr>
            <a:endParaRPr lang="en-US" dirty="0"/>
          </a:p>
          <a:p>
            <a:pPr marL="0" indent="0">
              <a:buNone/>
            </a:pPr>
            <a:r>
              <a:rPr lang="en-US" dirty="0"/>
              <a:t>“In what sense is it like English?”</a:t>
            </a:r>
          </a:p>
          <a:p>
            <a:r>
              <a:rPr lang="en-US" b="1" dirty="0"/>
              <a:t>Combinatorial grammar</a:t>
            </a:r>
          </a:p>
          <a:p>
            <a:pPr lvl="1"/>
            <a:r>
              <a:rPr lang="en-US" sz="2000" dirty="0"/>
              <a:t>Basic building blocks (“atoms of thought”)…</a:t>
            </a:r>
          </a:p>
          <a:p>
            <a:pPr lvl="1"/>
            <a:r>
              <a:rPr lang="en-US" sz="2000" dirty="0"/>
              <a:t>…combined into hierarchical structures (sentences)…</a:t>
            </a:r>
          </a:p>
          <a:p>
            <a:pPr lvl="1"/>
            <a:r>
              <a:rPr lang="en-US" sz="2000" dirty="0"/>
              <a:t>…with a grammar: only some combinations allowed!</a:t>
            </a:r>
            <a:endParaRPr lang="en-US" sz="2000" b="1" dirty="0"/>
          </a:p>
          <a:p>
            <a:r>
              <a:rPr lang="en-US" b="1" dirty="0"/>
              <a:t>Compositional semantics</a:t>
            </a:r>
          </a:p>
          <a:p>
            <a:pPr lvl="1"/>
            <a:r>
              <a:rPr lang="en-US" sz="2000" dirty="0"/>
              <a:t>Sentences have a meaning, which depends on…</a:t>
            </a:r>
          </a:p>
          <a:p>
            <a:pPr lvl="1"/>
            <a:r>
              <a:rPr lang="en-US" sz="2000" dirty="0"/>
              <a:t>…the meaning of the building blocks and…</a:t>
            </a:r>
          </a:p>
          <a:p>
            <a:pPr lvl="1"/>
            <a:r>
              <a:rPr lang="en-US" sz="2000" dirty="0"/>
              <a:t>…the way they are combined.</a:t>
            </a:r>
          </a:p>
          <a:p>
            <a:pPr lvl="1"/>
            <a:endParaRPr lang="en-US" dirty="0"/>
          </a:p>
          <a:p>
            <a:endParaRPr lang="en-US" dirty="0"/>
          </a:p>
        </p:txBody>
      </p:sp>
      <p:pic>
        <p:nvPicPr>
          <p:cNvPr id="4" name="Picture 2">
            <a:extLst>
              <a:ext uri="{FF2B5EF4-FFF2-40B4-BE49-F238E27FC236}">
                <a16:creationId xmlns:a16="http://schemas.microsoft.com/office/drawing/2014/main" id="{C8E06D83-B46D-1113-EFAB-FFF2A10CB3B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49354" y="2683034"/>
            <a:ext cx="2636520" cy="263652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AAE4A60-032F-A946-BCD1-435146F7E225}"/>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3948B48C-9A55-9480-084C-3A9246363BB3}"/>
              </a:ext>
            </a:extLst>
          </p:cNvPr>
          <p:cNvSpPr>
            <a:spLocks noGrp="1"/>
          </p:cNvSpPr>
          <p:nvPr>
            <p:ph type="sldNum" sz="quarter" idx="12"/>
          </p:nvPr>
        </p:nvSpPr>
        <p:spPr/>
        <p:txBody>
          <a:bodyPr/>
          <a:lstStyle/>
          <a:p>
            <a:fld id="{87C6F9F5-FD91-41AF-9631-9F406EBEB36A}" type="slidenum">
              <a:rPr lang="en-DE" smtClean="0"/>
              <a:t>18</a:t>
            </a:fld>
            <a:endParaRPr lang="en-DE"/>
          </a:p>
        </p:txBody>
      </p:sp>
    </p:spTree>
    <p:extLst>
      <p:ext uri="{BB962C8B-B14F-4D97-AF65-F5344CB8AC3E}">
        <p14:creationId xmlns:p14="http://schemas.microsoft.com/office/powerpoint/2010/main" val="20639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57AA-A98F-8B91-1742-3C1468F93457}"/>
              </a:ext>
            </a:extLst>
          </p:cNvPr>
          <p:cNvSpPr>
            <a:spLocks noGrp="1"/>
          </p:cNvSpPr>
          <p:nvPr>
            <p:ph type="title"/>
          </p:nvPr>
        </p:nvSpPr>
        <p:spPr/>
        <p:txBody>
          <a:bodyPr/>
          <a:lstStyle/>
          <a:p>
            <a:r>
              <a:rPr lang="en-US" dirty="0"/>
              <a:t>The main idea</a:t>
            </a:r>
            <a:endParaRPr lang="en-DE" dirty="0"/>
          </a:p>
        </p:txBody>
      </p:sp>
      <p:sp>
        <p:nvSpPr>
          <p:cNvPr id="3" name="Content Placeholder 2">
            <a:extLst>
              <a:ext uri="{FF2B5EF4-FFF2-40B4-BE49-F238E27FC236}">
                <a16:creationId xmlns:a16="http://schemas.microsoft.com/office/drawing/2014/main" id="{F2DEF711-E7A1-4D85-8E5F-4CD5109898D3}"/>
              </a:ext>
            </a:extLst>
          </p:cNvPr>
          <p:cNvSpPr>
            <a:spLocks noGrp="1"/>
          </p:cNvSpPr>
          <p:nvPr>
            <p:ph idx="1"/>
          </p:nvPr>
        </p:nvSpPr>
        <p:spPr>
          <a:xfrm>
            <a:off x="838200" y="1825625"/>
            <a:ext cx="9109364" cy="4351338"/>
          </a:xfrm>
        </p:spPr>
        <p:txBody>
          <a:bodyPr/>
          <a:lstStyle/>
          <a:p>
            <a:pPr marL="0" indent="0">
              <a:buNone/>
            </a:pPr>
            <a:r>
              <a:rPr lang="en-US" dirty="0"/>
              <a:t>Main claim: Thinking happens </a:t>
            </a:r>
            <a:r>
              <a:rPr lang="en-US" i="1" dirty="0"/>
              <a:t>in a language.</a:t>
            </a:r>
            <a:endParaRPr lang="en-US" dirty="0"/>
          </a:p>
          <a:p>
            <a:pPr marL="0" indent="0">
              <a:buNone/>
            </a:pPr>
            <a:endParaRPr lang="en-US" dirty="0"/>
          </a:p>
          <a:p>
            <a:pPr marL="0" indent="0">
              <a:buNone/>
            </a:pPr>
            <a:r>
              <a:rPr lang="en-US" dirty="0"/>
              <a:t>“In what sense is it </a:t>
            </a:r>
            <a:r>
              <a:rPr lang="en-US" i="1" dirty="0"/>
              <a:t>not</a:t>
            </a:r>
            <a:r>
              <a:rPr lang="en-US" dirty="0"/>
              <a:t> like English?”</a:t>
            </a:r>
          </a:p>
          <a:p>
            <a:r>
              <a:rPr lang="en-US" b="1" dirty="0"/>
              <a:t>No phonetics</a:t>
            </a:r>
            <a:r>
              <a:rPr lang="en-US" dirty="0"/>
              <a:t> or writing system</a:t>
            </a:r>
          </a:p>
          <a:p>
            <a:r>
              <a:rPr lang="en-US" b="1" dirty="0"/>
              <a:t>Not usable for communication</a:t>
            </a:r>
            <a:r>
              <a:rPr lang="en-US" dirty="0"/>
              <a:t> with others</a:t>
            </a:r>
          </a:p>
          <a:p>
            <a:pPr lvl="1"/>
            <a:r>
              <a:rPr lang="en-US" sz="2000" dirty="0"/>
              <a:t>Though maybe </a:t>
            </a:r>
            <a:r>
              <a:rPr lang="en-US" sz="2000" i="1" dirty="0"/>
              <a:t>within</a:t>
            </a:r>
            <a:r>
              <a:rPr lang="en-US" sz="2000" dirty="0"/>
              <a:t> the mind?</a:t>
            </a:r>
          </a:p>
          <a:p>
            <a:r>
              <a:rPr lang="en-US" dirty="0"/>
              <a:t>Meanings are </a:t>
            </a:r>
            <a:r>
              <a:rPr lang="en-US" b="1" dirty="0"/>
              <a:t>not represented </a:t>
            </a:r>
            <a:r>
              <a:rPr lang="en-US" dirty="0"/>
              <a:t>(</a:t>
            </a:r>
            <a:r>
              <a:rPr lang="en-US" dirty="0" err="1"/>
              <a:t>Fodorian</a:t>
            </a:r>
            <a:r>
              <a:rPr lang="en-US" dirty="0"/>
              <a:t> point!)</a:t>
            </a:r>
          </a:p>
          <a:p>
            <a:pPr lvl="1"/>
            <a:r>
              <a:rPr lang="en-US" sz="2000" dirty="0"/>
              <a:t>Thinking happens </a:t>
            </a:r>
            <a:r>
              <a:rPr lang="en-US" sz="2000" i="1" u="sng" dirty="0"/>
              <a:t>in</a:t>
            </a:r>
            <a:r>
              <a:rPr lang="en-US" sz="2000" dirty="0"/>
              <a:t> a language</a:t>
            </a:r>
          </a:p>
          <a:p>
            <a:pPr lvl="1"/>
            <a:r>
              <a:rPr lang="en-US" sz="2000" dirty="0"/>
              <a:t>Cf machine language vs interpreted language</a:t>
            </a:r>
          </a:p>
          <a:p>
            <a:endParaRPr lang="en-DE" dirty="0"/>
          </a:p>
        </p:txBody>
      </p:sp>
      <p:pic>
        <p:nvPicPr>
          <p:cNvPr id="4" name="Picture 2">
            <a:extLst>
              <a:ext uri="{FF2B5EF4-FFF2-40B4-BE49-F238E27FC236}">
                <a16:creationId xmlns:a16="http://schemas.microsoft.com/office/drawing/2014/main" id="{58E48D71-6DCF-656C-8980-2AEEDDF53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354" y="2683034"/>
            <a:ext cx="2636520" cy="263652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D2E1FE7-3868-CBAF-7A6E-E8CE5A0E4418}"/>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D3351B66-BE8D-CECF-52C9-5BFF89F14410}"/>
              </a:ext>
            </a:extLst>
          </p:cNvPr>
          <p:cNvSpPr>
            <a:spLocks noGrp="1"/>
          </p:cNvSpPr>
          <p:nvPr>
            <p:ph type="sldNum" sz="quarter" idx="12"/>
          </p:nvPr>
        </p:nvSpPr>
        <p:spPr/>
        <p:txBody>
          <a:bodyPr/>
          <a:lstStyle/>
          <a:p>
            <a:fld id="{87C6F9F5-FD91-41AF-9631-9F406EBEB36A}" type="slidenum">
              <a:rPr lang="en-DE" smtClean="0"/>
              <a:t>19</a:t>
            </a:fld>
            <a:endParaRPr lang="en-DE"/>
          </a:p>
        </p:txBody>
      </p:sp>
    </p:spTree>
    <p:extLst>
      <p:ext uri="{BB962C8B-B14F-4D97-AF65-F5344CB8AC3E}">
        <p14:creationId xmlns:p14="http://schemas.microsoft.com/office/powerpoint/2010/main" val="42801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6872-02A9-EADF-7B0D-5403A8A34A9A}"/>
              </a:ext>
            </a:extLst>
          </p:cNvPr>
          <p:cNvSpPr>
            <a:spLocks noGrp="1"/>
          </p:cNvSpPr>
          <p:nvPr>
            <p:ph type="title"/>
          </p:nvPr>
        </p:nvSpPr>
        <p:spPr/>
        <p:txBody>
          <a:bodyPr/>
          <a:lstStyle/>
          <a:p>
            <a:r>
              <a:rPr lang="en-US" dirty="0"/>
              <a:t>Introduction &amp; disclaimers</a:t>
            </a:r>
            <a:endParaRPr lang="en-DE" dirty="0"/>
          </a:p>
        </p:txBody>
      </p:sp>
      <p:sp>
        <p:nvSpPr>
          <p:cNvPr id="5" name="Content Placeholder 4">
            <a:extLst>
              <a:ext uri="{FF2B5EF4-FFF2-40B4-BE49-F238E27FC236}">
                <a16:creationId xmlns:a16="http://schemas.microsoft.com/office/drawing/2014/main" id="{AB05D8C0-BFDE-9562-F93A-BB0FE035A7E4}"/>
              </a:ext>
            </a:extLst>
          </p:cNvPr>
          <p:cNvSpPr>
            <a:spLocks noGrp="1"/>
          </p:cNvSpPr>
          <p:nvPr>
            <p:ph idx="1"/>
          </p:nvPr>
        </p:nvSpPr>
        <p:spPr>
          <a:xfrm>
            <a:off x="838200" y="1825625"/>
            <a:ext cx="10303933" cy="4667250"/>
          </a:xfrm>
        </p:spPr>
        <p:txBody>
          <a:bodyPr>
            <a:normAutofit fontScale="92500" lnSpcReduction="10000"/>
          </a:bodyPr>
          <a:lstStyle/>
          <a:p>
            <a:pPr marL="0" indent="0">
              <a:buNone/>
            </a:pPr>
            <a:r>
              <a:rPr lang="en-US" dirty="0"/>
              <a:t>Me: Fausto Carcassi</a:t>
            </a:r>
          </a:p>
          <a:p>
            <a:pPr marL="0" indent="0">
              <a:buNone/>
            </a:pPr>
            <a:endParaRPr lang="en-US" dirty="0"/>
          </a:p>
          <a:p>
            <a:pPr marL="0" indent="0">
              <a:buNone/>
            </a:pPr>
            <a:r>
              <a:rPr lang="en-US" u="sng" dirty="0"/>
              <a:t>Various practicalities</a:t>
            </a:r>
          </a:p>
          <a:p>
            <a:r>
              <a:rPr lang="en-US" dirty="0"/>
              <a:t>For content / slides: </a:t>
            </a:r>
            <a:r>
              <a:rPr lang="en-US" dirty="0">
                <a:hlinkClick r:id="rId2"/>
              </a:rPr>
              <a:t>https://github.com/thelogicalgrammar/pLoT_workshop</a:t>
            </a:r>
            <a:r>
              <a:rPr lang="en-US" dirty="0"/>
              <a:t> </a:t>
            </a:r>
          </a:p>
          <a:p>
            <a:r>
              <a:rPr lang="en-US" dirty="0"/>
              <a:t>You can run labs on Google </a:t>
            </a:r>
            <a:r>
              <a:rPr lang="en-US" dirty="0" err="1"/>
              <a:t>Colab</a:t>
            </a:r>
            <a:endParaRPr lang="en-US" dirty="0"/>
          </a:p>
          <a:p>
            <a:r>
              <a:rPr lang="en-US" dirty="0"/>
              <a:t>You can give me feedback on the website.</a:t>
            </a:r>
          </a:p>
          <a:p>
            <a:endParaRPr lang="en-US" dirty="0"/>
          </a:p>
          <a:p>
            <a:pPr marL="0" indent="0">
              <a:buNone/>
            </a:pPr>
            <a:r>
              <a:rPr lang="en-US" u="sng" dirty="0"/>
              <a:t>Disclaimers</a:t>
            </a:r>
          </a:p>
          <a:p>
            <a:r>
              <a:rPr lang="en-US" dirty="0"/>
              <a:t>This is a mostly </a:t>
            </a:r>
            <a:r>
              <a:rPr lang="en-US" i="1" dirty="0"/>
              <a:t>informal/imprecise </a:t>
            </a:r>
            <a:r>
              <a:rPr lang="en-US" dirty="0"/>
              <a:t>introduction</a:t>
            </a:r>
          </a:p>
          <a:p>
            <a:r>
              <a:rPr lang="en-US" dirty="0"/>
              <a:t>I’ll be mostly </a:t>
            </a:r>
            <a:r>
              <a:rPr lang="en-US" dirty="0" err="1"/>
              <a:t>Fodorian</a:t>
            </a:r>
            <a:r>
              <a:rPr lang="en-US" dirty="0"/>
              <a:t> – but other options exist</a:t>
            </a:r>
          </a:p>
          <a:p>
            <a:r>
              <a:rPr lang="en-US" dirty="0"/>
              <a:t>I’ll assume little and explain a lot</a:t>
            </a:r>
          </a:p>
          <a:p>
            <a:endParaRPr lang="en-US" dirty="0"/>
          </a:p>
          <a:p>
            <a:endParaRPr lang="en-DE" dirty="0"/>
          </a:p>
          <a:p>
            <a:endParaRPr lang="en-US" dirty="0"/>
          </a:p>
          <a:p>
            <a:endParaRPr lang="en-DE" dirty="0"/>
          </a:p>
        </p:txBody>
      </p:sp>
      <p:pic>
        <p:nvPicPr>
          <p:cNvPr id="7" name="Picture 6">
            <a:extLst>
              <a:ext uri="{FF2B5EF4-FFF2-40B4-BE49-F238E27FC236}">
                <a16:creationId xmlns:a16="http://schemas.microsoft.com/office/drawing/2014/main" id="{07ADFC22-E62D-FCB2-B3E4-14EDFA40E03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87105" y="3234392"/>
            <a:ext cx="643693" cy="672624"/>
          </a:xfrm>
          <a:prstGeom prst="rect">
            <a:avLst/>
          </a:prstGeom>
        </p:spPr>
      </p:pic>
      <p:sp>
        <p:nvSpPr>
          <p:cNvPr id="3" name="Footer Placeholder 2">
            <a:extLst>
              <a:ext uri="{FF2B5EF4-FFF2-40B4-BE49-F238E27FC236}">
                <a16:creationId xmlns:a16="http://schemas.microsoft.com/office/drawing/2014/main" id="{C7D90231-8BDF-8EFD-D873-824855CF60A5}"/>
              </a:ext>
            </a:extLst>
          </p:cNvPr>
          <p:cNvSpPr>
            <a:spLocks noGrp="1"/>
          </p:cNvSpPr>
          <p:nvPr>
            <p:ph type="ftr" sz="quarter" idx="11"/>
          </p:nvPr>
        </p:nvSpPr>
        <p:spPr/>
        <p:txBody>
          <a:bodyPr/>
          <a:lstStyle/>
          <a:p>
            <a:r>
              <a:rPr lang="en-US"/>
              <a:t>Fausto Carcassi – A day with the pLoT</a:t>
            </a:r>
            <a:endParaRPr lang="en-DE"/>
          </a:p>
        </p:txBody>
      </p:sp>
      <p:sp>
        <p:nvSpPr>
          <p:cNvPr id="4" name="Slide Number Placeholder 3">
            <a:extLst>
              <a:ext uri="{FF2B5EF4-FFF2-40B4-BE49-F238E27FC236}">
                <a16:creationId xmlns:a16="http://schemas.microsoft.com/office/drawing/2014/main" id="{9A424E99-70F7-B2CD-7B69-6A165D8F6DDF}"/>
              </a:ext>
            </a:extLst>
          </p:cNvPr>
          <p:cNvSpPr>
            <a:spLocks noGrp="1"/>
          </p:cNvSpPr>
          <p:nvPr>
            <p:ph type="sldNum" sz="quarter" idx="12"/>
          </p:nvPr>
        </p:nvSpPr>
        <p:spPr/>
        <p:txBody>
          <a:bodyPr/>
          <a:lstStyle/>
          <a:p>
            <a:fld id="{87C6F9F5-FD91-41AF-9631-9F406EBEB36A}" type="slidenum">
              <a:rPr lang="en-DE" smtClean="0"/>
              <a:t>2</a:t>
            </a:fld>
            <a:endParaRPr lang="en-DE"/>
          </a:p>
        </p:txBody>
      </p:sp>
    </p:spTree>
    <p:extLst>
      <p:ext uri="{BB962C8B-B14F-4D97-AF65-F5344CB8AC3E}">
        <p14:creationId xmlns:p14="http://schemas.microsoft.com/office/powerpoint/2010/main" val="367577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79A7-CE71-33C0-0382-C54B49C9E2F4}"/>
              </a:ext>
            </a:extLst>
          </p:cNvPr>
          <p:cNvSpPr>
            <a:spLocks noGrp="1"/>
          </p:cNvSpPr>
          <p:nvPr>
            <p:ph type="title"/>
          </p:nvPr>
        </p:nvSpPr>
        <p:spPr/>
        <p:txBody>
          <a:bodyPr/>
          <a:lstStyle/>
          <a:p>
            <a:r>
              <a:rPr lang="en-US" dirty="0"/>
              <a:t>The main idea – example</a:t>
            </a:r>
            <a:endParaRPr lang="en-DE" dirty="0"/>
          </a:p>
        </p:txBody>
      </p:sp>
      <p:sp>
        <p:nvSpPr>
          <p:cNvPr id="4" name="Oval 62">
            <a:extLst>
              <a:ext uri="{FF2B5EF4-FFF2-40B4-BE49-F238E27FC236}">
                <a16:creationId xmlns:a16="http://schemas.microsoft.com/office/drawing/2014/main" id="{0A071EC5-C070-ED48-9BCB-451952C674D4}"/>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5" name="Oval 63">
            <a:extLst>
              <a:ext uri="{FF2B5EF4-FFF2-40B4-BE49-F238E27FC236}">
                <a16:creationId xmlns:a16="http://schemas.microsoft.com/office/drawing/2014/main" id="{68FF92DC-8411-855D-B203-25B37FB5778F}"/>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6" name="Oval 64">
            <a:extLst>
              <a:ext uri="{FF2B5EF4-FFF2-40B4-BE49-F238E27FC236}">
                <a16:creationId xmlns:a16="http://schemas.microsoft.com/office/drawing/2014/main" id="{C86F89B0-BF84-B25A-8AAC-14B72962D7DE}"/>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7" name="Rectangle 65">
            <a:extLst>
              <a:ext uri="{FF2B5EF4-FFF2-40B4-BE49-F238E27FC236}">
                <a16:creationId xmlns:a16="http://schemas.microsoft.com/office/drawing/2014/main" id="{7BF33140-4FAF-0DE0-DCEC-399DB17D688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Rectangle 66">
            <a:extLst>
              <a:ext uri="{FF2B5EF4-FFF2-40B4-BE49-F238E27FC236}">
                <a16:creationId xmlns:a16="http://schemas.microsoft.com/office/drawing/2014/main" id="{18963F46-E262-0AD8-CEF7-2CAB94E3B4BA}"/>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Rectangle 67">
            <a:extLst>
              <a:ext uri="{FF2B5EF4-FFF2-40B4-BE49-F238E27FC236}">
                <a16:creationId xmlns:a16="http://schemas.microsoft.com/office/drawing/2014/main" id="{EC5A37DE-DB85-7F4D-79FC-FD7D381E665D}"/>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AutoShape 8">
            <a:extLst>
              <a:ext uri="{FF2B5EF4-FFF2-40B4-BE49-F238E27FC236}">
                <a16:creationId xmlns:a16="http://schemas.microsoft.com/office/drawing/2014/main" id="{7F8C1704-A47B-9A25-E4F3-91F83392D700}"/>
              </a:ext>
            </a:extLst>
          </p:cNvPr>
          <p:cNvSpPr>
            <a:spLocks/>
          </p:cNvSpPr>
          <p:nvPr/>
        </p:nvSpPr>
        <p:spPr bwMode="auto">
          <a:xfrm>
            <a:off x="6723428" y="1791947"/>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aphicFrame>
        <p:nvGraphicFramePr>
          <p:cNvPr id="12" name="Group 10">
            <a:extLst>
              <a:ext uri="{FF2B5EF4-FFF2-40B4-BE49-F238E27FC236}">
                <a16:creationId xmlns:a16="http://schemas.microsoft.com/office/drawing/2014/main" id="{F0ED3308-CA63-EA8E-2E05-3C0778D9554B}"/>
              </a:ext>
            </a:extLst>
          </p:cNvPr>
          <p:cNvGraphicFramePr>
            <a:graphicFrameLocks noGrp="1"/>
          </p:cNvGraphicFramePr>
          <p:nvPr>
            <p:extLst>
              <p:ext uri="{D42A27DB-BD31-4B8C-83A1-F6EECF244321}">
                <p14:modId xmlns:p14="http://schemas.microsoft.com/office/powerpoint/2010/main" val="37576814"/>
              </p:ext>
            </p:extLst>
          </p:nvPr>
        </p:nvGraphicFramePr>
        <p:xfrm>
          <a:off x="6888133" y="2619201"/>
          <a:ext cx="4052618" cy="2981671"/>
        </p:xfrm>
        <a:graphic>
          <a:graphicData uri="http://schemas.openxmlformats.org/drawingml/2006/table">
            <a:tbl>
              <a:tblPr/>
              <a:tblGrid>
                <a:gridCol w="1386554">
                  <a:extLst>
                    <a:ext uri="{9D8B030D-6E8A-4147-A177-3AD203B41FA5}">
                      <a16:colId xmlns:a16="http://schemas.microsoft.com/office/drawing/2014/main" val="3197199182"/>
                    </a:ext>
                  </a:extLst>
                </a:gridCol>
                <a:gridCol w="2666064">
                  <a:extLst>
                    <a:ext uri="{9D8B030D-6E8A-4147-A177-3AD203B41FA5}">
                      <a16:colId xmlns:a16="http://schemas.microsoft.com/office/drawing/2014/main" val="123803108"/>
                    </a:ext>
                  </a:extLst>
                </a:gridCol>
              </a:tblGrid>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7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1"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LoT</a:t>
                      </a:r>
                      <a:r>
                        <a:rPr kumimoji="0" lang="en-US" altLang="en-DE" sz="17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representation</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79428713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129202034"/>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29452606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13908129"/>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830316602"/>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418620933"/>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4232724845"/>
                  </a:ext>
                </a:extLst>
              </a:tr>
            </a:tbl>
          </a:graphicData>
        </a:graphic>
      </p:graphicFrame>
      <p:sp>
        <p:nvSpPr>
          <p:cNvPr id="13" name="Oval 62">
            <a:extLst>
              <a:ext uri="{FF2B5EF4-FFF2-40B4-BE49-F238E27FC236}">
                <a16:creationId xmlns:a16="http://schemas.microsoft.com/office/drawing/2014/main" id="{905FC9E5-A308-2F9C-82E8-11DC483D440E}"/>
              </a:ext>
            </a:extLst>
          </p:cNvPr>
          <p:cNvSpPr>
            <a:spLocks/>
          </p:cNvSpPr>
          <p:nvPr/>
        </p:nvSpPr>
        <p:spPr bwMode="auto">
          <a:xfrm>
            <a:off x="7489292" y="31835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4" name="Oval 63">
            <a:extLst>
              <a:ext uri="{FF2B5EF4-FFF2-40B4-BE49-F238E27FC236}">
                <a16:creationId xmlns:a16="http://schemas.microsoft.com/office/drawing/2014/main" id="{1F3321B2-3A39-B541-3EAF-DB3F00DA5515}"/>
              </a:ext>
            </a:extLst>
          </p:cNvPr>
          <p:cNvSpPr>
            <a:spLocks/>
          </p:cNvSpPr>
          <p:nvPr/>
        </p:nvSpPr>
        <p:spPr bwMode="auto">
          <a:xfrm>
            <a:off x="7489292" y="36086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4">
            <a:extLst>
              <a:ext uri="{FF2B5EF4-FFF2-40B4-BE49-F238E27FC236}">
                <a16:creationId xmlns:a16="http://schemas.microsoft.com/office/drawing/2014/main" id="{0016451C-FD22-9A86-C3EF-B1C69B7A9678}"/>
              </a:ext>
            </a:extLst>
          </p:cNvPr>
          <p:cNvSpPr>
            <a:spLocks/>
          </p:cNvSpPr>
          <p:nvPr/>
        </p:nvSpPr>
        <p:spPr bwMode="auto">
          <a:xfrm>
            <a:off x="7489292" y="40337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Rectangle 66">
            <a:extLst>
              <a:ext uri="{FF2B5EF4-FFF2-40B4-BE49-F238E27FC236}">
                <a16:creationId xmlns:a16="http://schemas.microsoft.com/office/drawing/2014/main" id="{730ACE94-B36A-B5CA-1790-AF2DFEC087CC}"/>
              </a:ext>
            </a:extLst>
          </p:cNvPr>
          <p:cNvSpPr>
            <a:spLocks/>
          </p:cNvSpPr>
          <p:nvPr/>
        </p:nvSpPr>
        <p:spPr bwMode="auto">
          <a:xfrm>
            <a:off x="7489292" y="44588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7">
            <a:extLst>
              <a:ext uri="{FF2B5EF4-FFF2-40B4-BE49-F238E27FC236}">
                <a16:creationId xmlns:a16="http://schemas.microsoft.com/office/drawing/2014/main" id="{79F4AC2B-DD8C-55CB-65E6-B7E9C207AE58}"/>
              </a:ext>
            </a:extLst>
          </p:cNvPr>
          <p:cNvSpPr>
            <a:spLocks/>
          </p:cNvSpPr>
          <p:nvPr/>
        </p:nvSpPr>
        <p:spPr bwMode="auto">
          <a:xfrm>
            <a:off x="7489292" y="48839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5">
            <a:extLst>
              <a:ext uri="{FF2B5EF4-FFF2-40B4-BE49-F238E27FC236}">
                <a16:creationId xmlns:a16="http://schemas.microsoft.com/office/drawing/2014/main" id="{50DA2F1C-0034-E71D-3D9C-1DBF31EA063B}"/>
              </a:ext>
            </a:extLst>
          </p:cNvPr>
          <p:cNvSpPr>
            <a:spLocks/>
          </p:cNvSpPr>
          <p:nvPr/>
        </p:nvSpPr>
        <p:spPr bwMode="auto">
          <a:xfrm>
            <a:off x="7489292" y="53090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3" name="Footer Placeholder 2">
            <a:extLst>
              <a:ext uri="{FF2B5EF4-FFF2-40B4-BE49-F238E27FC236}">
                <a16:creationId xmlns:a16="http://schemas.microsoft.com/office/drawing/2014/main" id="{C5D62DC5-A980-A3F5-E9FE-479AC1DE003C}"/>
              </a:ext>
            </a:extLst>
          </p:cNvPr>
          <p:cNvSpPr>
            <a:spLocks noGrp="1"/>
          </p:cNvSpPr>
          <p:nvPr>
            <p:ph type="ftr" sz="quarter" idx="11"/>
          </p:nvPr>
        </p:nvSpPr>
        <p:spPr/>
        <p:txBody>
          <a:bodyPr/>
          <a:lstStyle/>
          <a:p>
            <a:r>
              <a:rPr lang="en-US"/>
              <a:t>Fausto Carcassi – A day with the pLoT</a:t>
            </a:r>
            <a:endParaRPr lang="en-DE"/>
          </a:p>
        </p:txBody>
      </p:sp>
      <p:sp>
        <p:nvSpPr>
          <p:cNvPr id="19" name="Slide Number Placeholder 18">
            <a:extLst>
              <a:ext uri="{FF2B5EF4-FFF2-40B4-BE49-F238E27FC236}">
                <a16:creationId xmlns:a16="http://schemas.microsoft.com/office/drawing/2014/main" id="{3995F30B-41CE-3790-4411-F343E019FF20}"/>
              </a:ext>
            </a:extLst>
          </p:cNvPr>
          <p:cNvSpPr>
            <a:spLocks noGrp="1"/>
          </p:cNvSpPr>
          <p:nvPr>
            <p:ph type="sldNum" sz="quarter" idx="12"/>
          </p:nvPr>
        </p:nvSpPr>
        <p:spPr/>
        <p:txBody>
          <a:bodyPr/>
          <a:lstStyle/>
          <a:p>
            <a:fld id="{87C6F9F5-FD91-41AF-9631-9F406EBEB36A}" type="slidenum">
              <a:rPr lang="en-DE" smtClean="0"/>
              <a:t>20</a:t>
            </a:fld>
            <a:endParaRPr lang="en-DE"/>
          </a:p>
        </p:txBody>
      </p:sp>
      <p:sp>
        <p:nvSpPr>
          <p:cNvPr id="20" name="Text Box 9">
            <a:extLst>
              <a:ext uri="{FF2B5EF4-FFF2-40B4-BE49-F238E27FC236}">
                <a16:creationId xmlns:a16="http://schemas.microsoft.com/office/drawing/2014/main" id="{3AE0807B-B771-ED01-2659-D5B7F1F18533}"/>
              </a:ext>
            </a:extLst>
          </p:cNvPr>
          <p:cNvSpPr txBox="1">
            <a:spLocks/>
          </p:cNvSpPr>
          <p:nvPr/>
        </p:nvSpPr>
        <p:spPr bwMode="auto">
          <a:xfrm>
            <a:off x="7338568" y="1990740"/>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err="1">
                <a:solidFill>
                  <a:srgbClr val="7581B3"/>
                </a:solidFill>
              </a:rPr>
              <a:t>LoT</a:t>
            </a:r>
            <a:r>
              <a:rPr lang="en-US" altLang="en-DE" sz="2400" b="1" dirty="0">
                <a:solidFill>
                  <a:srgbClr val="7581B3"/>
                </a:solidFill>
              </a:rPr>
              <a:t> representation</a:t>
            </a:r>
            <a:endParaRPr lang="en-DE" altLang="en-DE" sz="2400" b="1" dirty="0"/>
          </a:p>
        </p:txBody>
      </p:sp>
    </p:spTree>
    <p:extLst>
      <p:ext uri="{BB962C8B-B14F-4D97-AF65-F5344CB8AC3E}">
        <p14:creationId xmlns:p14="http://schemas.microsoft.com/office/powerpoint/2010/main" val="176522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3" grpId="0" animBg="1"/>
      <p:bldP spid="14" grpId="0" animBg="1"/>
      <p:bldP spid="15" grpId="0" animBg="1"/>
      <p:bldP spid="16" grpId="0" animBg="1"/>
      <p:bldP spid="17" grpId="0" animBg="1"/>
      <p:bldP spid="18"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EB59-8028-63DF-B115-27A1CA8FF3FE}"/>
              </a:ext>
            </a:extLst>
          </p:cNvPr>
          <p:cNvSpPr>
            <a:spLocks noGrp="1"/>
          </p:cNvSpPr>
          <p:nvPr>
            <p:ph type="title"/>
          </p:nvPr>
        </p:nvSpPr>
        <p:spPr>
          <a:xfrm>
            <a:off x="838199" y="365125"/>
            <a:ext cx="11087705" cy="1325563"/>
          </a:xfrm>
        </p:spPr>
        <p:txBody>
          <a:bodyPr/>
          <a:lstStyle/>
          <a:p>
            <a:r>
              <a:rPr lang="en-US" dirty="0"/>
              <a:t>Properties</a:t>
            </a:r>
            <a:r>
              <a:rPr lang="en-US" sz="2400" dirty="0"/>
              <a:t> </a:t>
            </a:r>
            <a:r>
              <a:rPr lang="en-US" sz="2800" dirty="0"/>
              <a:t>- </a:t>
            </a:r>
            <a:r>
              <a:rPr lang="en-US" sz="2800" dirty="0" err="1"/>
              <a:t>Quilty</a:t>
            </a:r>
            <a:r>
              <a:rPr lang="en-US" sz="2800" dirty="0"/>
              <a:t>-Dunn, </a:t>
            </a:r>
            <a:r>
              <a:rPr lang="en-US" sz="2800" dirty="0" err="1"/>
              <a:t>Porot</a:t>
            </a:r>
            <a:r>
              <a:rPr lang="en-US" sz="2800" dirty="0"/>
              <a:t>, &amp; Mandelbaum (2022)</a:t>
            </a:r>
            <a:endParaRPr lang="en-DE" dirty="0"/>
          </a:p>
        </p:txBody>
      </p:sp>
      <p:sp>
        <p:nvSpPr>
          <p:cNvPr id="3" name="Content Placeholder 2">
            <a:extLst>
              <a:ext uri="{FF2B5EF4-FFF2-40B4-BE49-F238E27FC236}">
                <a16:creationId xmlns:a16="http://schemas.microsoft.com/office/drawing/2014/main" id="{4719FE42-A5EB-0FC1-221E-A61E02336E41}"/>
              </a:ext>
            </a:extLst>
          </p:cNvPr>
          <p:cNvSpPr>
            <a:spLocks noGrp="1"/>
          </p:cNvSpPr>
          <p:nvPr>
            <p:ph idx="1"/>
          </p:nvPr>
        </p:nvSpPr>
        <p:spPr>
          <a:xfrm>
            <a:off x="838200" y="1825625"/>
            <a:ext cx="5806440" cy="4351338"/>
          </a:xfrm>
        </p:spPr>
        <p:txBody>
          <a:bodyPr anchor="ctr"/>
          <a:lstStyle/>
          <a:p>
            <a:pPr marL="457200" indent="-457200">
              <a:buFont typeface="+mj-lt"/>
              <a:buAutoNum type="arabicPeriod"/>
            </a:pPr>
            <a:r>
              <a:rPr lang="en-US" u="sng" dirty="0"/>
              <a:t>Discrete constituents</a:t>
            </a:r>
          </a:p>
          <a:p>
            <a:pPr marL="457200" lvl="1" indent="0">
              <a:buNone/>
            </a:pPr>
            <a:r>
              <a:rPr lang="en-US" dirty="0"/>
              <a:t>circle, AND, square, etc.</a:t>
            </a:r>
          </a:p>
          <a:p>
            <a:pPr marL="457200" lvl="1" indent="0">
              <a:buNone/>
            </a:pPr>
            <a:endParaRPr lang="en-US" dirty="0"/>
          </a:p>
          <a:p>
            <a:pPr marL="457200" indent="-457200">
              <a:buFont typeface="+mj-lt"/>
              <a:buAutoNum type="arabicPeriod"/>
            </a:pPr>
            <a:r>
              <a:rPr lang="en-US" u="sng" dirty="0"/>
              <a:t>Role-filler independence</a:t>
            </a:r>
          </a:p>
          <a:p>
            <a:pPr marL="457200" lvl="1" indent="0">
              <a:buNone/>
            </a:pPr>
            <a:r>
              <a:rPr lang="en-US" dirty="0"/>
              <a:t>AND means the same across objects</a:t>
            </a:r>
          </a:p>
          <a:p>
            <a:pPr marL="457200" lvl="1" indent="0">
              <a:buNone/>
            </a:pPr>
            <a:endParaRPr lang="en-US" dirty="0"/>
          </a:p>
          <a:p>
            <a:pPr marL="457200" indent="-457200">
              <a:buFont typeface="+mj-lt"/>
              <a:buAutoNum type="arabicPeriod"/>
            </a:pPr>
            <a:r>
              <a:rPr lang="en-US" u="sng" dirty="0"/>
              <a:t>Predicate-argument structure</a:t>
            </a:r>
          </a:p>
          <a:p>
            <a:pPr marL="457200" lvl="1" indent="0">
              <a:buNone/>
            </a:pPr>
            <a:r>
              <a:rPr lang="en-US" dirty="0"/>
              <a:t>circle, red, etc.: attributes </a:t>
            </a:r>
            <a:r>
              <a:rPr lang="en-US" i="1" dirty="0"/>
              <a:t>of</a:t>
            </a:r>
            <a:r>
              <a:rPr lang="en-US" dirty="0"/>
              <a:t> objects</a:t>
            </a:r>
          </a:p>
        </p:txBody>
      </p:sp>
      <p:sp>
        <p:nvSpPr>
          <p:cNvPr id="13" name="Footer Placeholder 12">
            <a:extLst>
              <a:ext uri="{FF2B5EF4-FFF2-40B4-BE49-F238E27FC236}">
                <a16:creationId xmlns:a16="http://schemas.microsoft.com/office/drawing/2014/main" id="{584A5DE5-D7CA-73B7-62F4-87F4B15793E1}"/>
              </a:ext>
            </a:extLst>
          </p:cNvPr>
          <p:cNvSpPr>
            <a:spLocks noGrp="1"/>
          </p:cNvSpPr>
          <p:nvPr>
            <p:ph type="ftr" sz="quarter" idx="11"/>
          </p:nvPr>
        </p:nvSpPr>
        <p:spPr/>
        <p:txBody>
          <a:bodyPr/>
          <a:lstStyle/>
          <a:p>
            <a:r>
              <a:rPr lang="en-US"/>
              <a:t>Fausto Carcassi – A day with the pLoT</a:t>
            </a:r>
            <a:endParaRPr lang="en-DE"/>
          </a:p>
        </p:txBody>
      </p:sp>
      <p:sp>
        <p:nvSpPr>
          <p:cNvPr id="14" name="Slide Number Placeholder 13">
            <a:extLst>
              <a:ext uri="{FF2B5EF4-FFF2-40B4-BE49-F238E27FC236}">
                <a16:creationId xmlns:a16="http://schemas.microsoft.com/office/drawing/2014/main" id="{71CCFEC5-0944-56D2-55FD-54D4D140F75D}"/>
              </a:ext>
            </a:extLst>
          </p:cNvPr>
          <p:cNvSpPr>
            <a:spLocks noGrp="1"/>
          </p:cNvSpPr>
          <p:nvPr>
            <p:ph type="sldNum" sz="quarter" idx="12"/>
          </p:nvPr>
        </p:nvSpPr>
        <p:spPr/>
        <p:txBody>
          <a:bodyPr/>
          <a:lstStyle/>
          <a:p>
            <a:fld id="{87C6F9F5-FD91-41AF-9631-9F406EBEB36A}" type="slidenum">
              <a:rPr lang="en-DE" smtClean="0"/>
              <a:t>21</a:t>
            </a:fld>
            <a:endParaRPr lang="en-DE"/>
          </a:p>
        </p:txBody>
      </p:sp>
      <p:sp>
        <p:nvSpPr>
          <p:cNvPr id="16" name="AutoShape 8">
            <a:extLst>
              <a:ext uri="{FF2B5EF4-FFF2-40B4-BE49-F238E27FC236}">
                <a16:creationId xmlns:a16="http://schemas.microsoft.com/office/drawing/2014/main" id="{1522F321-1595-6293-9538-4F552DB7C6C5}"/>
              </a:ext>
            </a:extLst>
          </p:cNvPr>
          <p:cNvSpPr>
            <a:spLocks/>
          </p:cNvSpPr>
          <p:nvPr/>
        </p:nvSpPr>
        <p:spPr bwMode="auto">
          <a:xfrm>
            <a:off x="6723428" y="1791947"/>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aphicFrame>
        <p:nvGraphicFramePr>
          <p:cNvPr id="17" name="Group 10">
            <a:extLst>
              <a:ext uri="{FF2B5EF4-FFF2-40B4-BE49-F238E27FC236}">
                <a16:creationId xmlns:a16="http://schemas.microsoft.com/office/drawing/2014/main" id="{D94FAEEB-61D7-C72E-A8B1-5F4D424B2F68}"/>
              </a:ext>
            </a:extLst>
          </p:cNvPr>
          <p:cNvGraphicFramePr>
            <a:graphicFrameLocks noGrp="1"/>
          </p:cNvGraphicFramePr>
          <p:nvPr>
            <p:extLst>
              <p:ext uri="{D42A27DB-BD31-4B8C-83A1-F6EECF244321}">
                <p14:modId xmlns:p14="http://schemas.microsoft.com/office/powerpoint/2010/main" val="1037749344"/>
              </p:ext>
            </p:extLst>
          </p:nvPr>
        </p:nvGraphicFramePr>
        <p:xfrm>
          <a:off x="6888133" y="2619201"/>
          <a:ext cx="4052618" cy="2981671"/>
        </p:xfrm>
        <a:graphic>
          <a:graphicData uri="http://schemas.openxmlformats.org/drawingml/2006/table">
            <a:tbl>
              <a:tblPr/>
              <a:tblGrid>
                <a:gridCol w="1386554">
                  <a:extLst>
                    <a:ext uri="{9D8B030D-6E8A-4147-A177-3AD203B41FA5}">
                      <a16:colId xmlns:a16="http://schemas.microsoft.com/office/drawing/2014/main" val="3197199182"/>
                    </a:ext>
                  </a:extLst>
                </a:gridCol>
                <a:gridCol w="2666064">
                  <a:extLst>
                    <a:ext uri="{9D8B030D-6E8A-4147-A177-3AD203B41FA5}">
                      <a16:colId xmlns:a16="http://schemas.microsoft.com/office/drawing/2014/main" val="123803108"/>
                    </a:ext>
                  </a:extLst>
                </a:gridCol>
              </a:tblGrid>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7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1"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LoT</a:t>
                      </a:r>
                      <a:r>
                        <a:rPr kumimoji="0" lang="en-US" altLang="en-DE" sz="17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representation</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79428713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129202034"/>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29452606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13908129"/>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830316602"/>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418620933"/>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4232724845"/>
                  </a:ext>
                </a:extLst>
              </a:tr>
            </a:tbl>
          </a:graphicData>
        </a:graphic>
      </p:graphicFrame>
      <p:sp>
        <p:nvSpPr>
          <p:cNvPr id="18" name="Oval 62">
            <a:extLst>
              <a:ext uri="{FF2B5EF4-FFF2-40B4-BE49-F238E27FC236}">
                <a16:creationId xmlns:a16="http://schemas.microsoft.com/office/drawing/2014/main" id="{6EF9DE4C-FFB3-11DC-70F1-15220841B220}"/>
              </a:ext>
            </a:extLst>
          </p:cNvPr>
          <p:cNvSpPr>
            <a:spLocks/>
          </p:cNvSpPr>
          <p:nvPr/>
        </p:nvSpPr>
        <p:spPr bwMode="auto">
          <a:xfrm>
            <a:off x="7489292" y="31835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Oval 63">
            <a:extLst>
              <a:ext uri="{FF2B5EF4-FFF2-40B4-BE49-F238E27FC236}">
                <a16:creationId xmlns:a16="http://schemas.microsoft.com/office/drawing/2014/main" id="{D7162DAF-135C-6134-E9CD-8D9D21B9CF3A}"/>
              </a:ext>
            </a:extLst>
          </p:cNvPr>
          <p:cNvSpPr>
            <a:spLocks/>
          </p:cNvSpPr>
          <p:nvPr/>
        </p:nvSpPr>
        <p:spPr bwMode="auto">
          <a:xfrm>
            <a:off x="7489292" y="36086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0" name="Oval 64">
            <a:extLst>
              <a:ext uri="{FF2B5EF4-FFF2-40B4-BE49-F238E27FC236}">
                <a16:creationId xmlns:a16="http://schemas.microsoft.com/office/drawing/2014/main" id="{3DE70B48-EC05-5EFA-A877-B88B0F407612}"/>
              </a:ext>
            </a:extLst>
          </p:cNvPr>
          <p:cNvSpPr>
            <a:spLocks/>
          </p:cNvSpPr>
          <p:nvPr/>
        </p:nvSpPr>
        <p:spPr bwMode="auto">
          <a:xfrm>
            <a:off x="7489292" y="40337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1" name="Rectangle 66">
            <a:extLst>
              <a:ext uri="{FF2B5EF4-FFF2-40B4-BE49-F238E27FC236}">
                <a16:creationId xmlns:a16="http://schemas.microsoft.com/office/drawing/2014/main" id="{CD2F6CB6-454F-7C39-19A1-D4BD851452EF}"/>
              </a:ext>
            </a:extLst>
          </p:cNvPr>
          <p:cNvSpPr>
            <a:spLocks/>
          </p:cNvSpPr>
          <p:nvPr/>
        </p:nvSpPr>
        <p:spPr bwMode="auto">
          <a:xfrm>
            <a:off x="7489292" y="44588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2" name="Rectangle 67">
            <a:extLst>
              <a:ext uri="{FF2B5EF4-FFF2-40B4-BE49-F238E27FC236}">
                <a16:creationId xmlns:a16="http://schemas.microsoft.com/office/drawing/2014/main" id="{66D0B344-5743-2D69-1454-2B2F5A20D903}"/>
              </a:ext>
            </a:extLst>
          </p:cNvPr>
          <p:cNvSpPr>
            <a:spLocks/>
          </p:cNvSpPr>
          <p:nvPr/>
        </p:nvSpPr>
        <p:spPr bwMode="auto">
          <a:xfrm>
            <a:off x="7489292" y="48839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Rectangle 65">
            <a:extLst>
              <a:ext uri="{FF2B5EF4-FFF2-40B4-BE49-F238E27FC236}">
                <a16:creationId xmlns:a16="http://schemas.microsoft.com/office/drawing/2014/main" id="{673701D7-3E2E-FC1E-6939-CFD77F9A9127}"/>
              </a:ext>
            </a:extLst>
          </p:cNvPr>
          <p:cNvSpPr>
            <a:spLocks/>
          </p:cNvSpPr>
          <p:nvPr/>
        </p:nvSpPr>
        <p:spPr bwMode="auto">
          <a:xfrm>
            <a:off x="7489292" y="53090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4" name="Text Box 9">
            <a:extLst>
              <a:ext uri="{FF2B5EF4-FFF2-40B4-BE49-F238E27FC236}">
                <a16:creationId xmlns:a16="http://schemas.microsoft.com/office/drawing/2014/main" id="{B9C52A0F-3FF0-4D08-A87E-197C5BFB5C6D}"/>
              </a:ext>
            </a:extLst>
          </p:cNvPr>
          <p:cNvSpPr txBox="1">
            <a:spLocks/>
          </p:cNvSpPr>
          <p:nvPr/>
        </p:nvSpPr>
        <p:spPr bwMode="auto">
          <a:xfrm>
            <a:off x="7338568" y="1990740"/>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err="1">
                <a:solidFill>
                  <a:srgbClr val="7581B3"/>
                </a:solidFill>
              </a:rPr>
              <a:t>LoT</a:t>
            </a:r>
            <a:r>
              <a:rPr lang="en-US" altLang="en-DE" sz="2400" b="1" dirty="0">
                <a:solidFill>
                  <a:srgbClr val="7581B3"/>
                </a:solidFill>
              </a:rPr>
              <a:t> representation</a:t>
            </a:r>
            <a:endParaRPr lang="en-DE" altLang="en-DE" sz="2400" b="1" dirty="0"/>
          </a:p>
        </p:txBody>
      </p:sp>
    </p:spTree>
    <p:extLst>
      <p:ext uri="{BB962C8B-B14F-4D97-AF65-F5344CB8AC3E}">
        <p14:creationId xmlns:p14="http://schemas.microsoft.com/office/powerpoint/2010/main" val="317726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573D-7C56-67FA-4815-2D780A4F725E}"/>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Properties</a:t>
            </a:r>
            <a:r>
              <a:rPr kumimoji="0" lang="en-US" sz="24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 </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 </a:t>
            </a:r>
            <a:r>
              <a:rPr kumimoji="0" lang="en-US" sz="2800" b="0" i="0" u="none" strike="noStrike" kern="1200" cap="none" spc="0" normalizeH="0" baseline="0" noProof="0" dirty="0" err="1">
                <a:ln>
                  <a:noFill/>
                </a:ln>
                <a:solidFill>
                  <a:prstClr val="black"/>
                </a:solidFill>
                <a:effectLst/>
                <a:uLnTx/>
                <a:uFillTx/>
                <a:latin typeface="Georgia" panose="02040502050405020303" pitchFamily="18" charset="0"/>
                <a:ea typeface="+mj-ea"/>
                <a:cs typeface="+mj-cs"/>
              </a:rPr>
              <a:t>Quilty</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-Dunn, </a:t>
            </a:r>
            <a:r>
              <a:rPr kumimoji="0" lang="en-US" sz="2800" b="0" i="0" u="none" strike="noStrike" kern="1200" cap="none" spc="0" normalizeH="0" baseline="0" noProof="0" dirty="0" err="1">
                <a:ln>
                  <a:noFill/>
                </a:ln>
                <a:solidFill>
                  <a:prstClr val="black"/>
                </a:solidFill>
                <a:effectLst/>
                <a:uLnTx/>
                <a:uFillTx/>
                <a:latin typeface="Georgia" panose="02040502050405020303" pitchFamily="18" charset="0"/>
                <a:ea typeface="+mj-ea"/>
                <a:cs typeface="+mj-cs"/>
              </a:rPr>
              <a:t>Porot</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 </a:t>
            </a:r>
            <a:r>
              <a:rPr lang="en-US" sz="2800" dirty="0"/>
              <a:t>&amp; </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Mandelbaum (2022)</a:t>
            </a:r>
            <a:endParaRPr lang="en-DE" dirty="0"/>
          </a:p>
        </p:txBody>
      </p:sp>
      <p:sp>
        <p:nvSpPr>
          <p:cNvPr id="3" name="Content Placeholder 2">
            <a:extLst>
              <a:ext uri="{FF2B5EF4-FFF2-40B4-BE49-F238E27FC236}">
                <a16:creationId xmlns:a16="http://schemas.microsoft.com/office/drawing/2014/main" id="{591AB07B-4678-98DA-E428-47EDB2AE200D}"/>
              </a:ext>
            </a:extLst>
          </p:cNvPr>
          <p:cNvSpPr>
            <a:spLocks noGrp="1"/>
          </p:cNvSpPr>
          <p:nvPr>
            <p:ph idx="1"/>
          </p:nvPr>
        </p:nvSpPr>
        <p:spPr>
          <a:xfrm>
            <a:off x="838200" y="1825625"/>
            <a:ext cx="5870501" cy="4351338"/>
          </a:xfrm>
        </p:spPr>
        <p:txBody>
          <a:bodyPr anchor="ctr">
            <a:normAutofit/>
          </a:bodyPr>
          <a:lstStyle/>
          <a:p>
            <a:pPr marL="457200" indent="-457200">
              <a:buFont typeface="+mj-lt"/>
              <a:buAutoNum type="arabicPeriod" startAt="4"/>
            </a:pPr>
            <a:r>
              <a:rPr lang="en-US" u="sng" dirty="0"/>
              <a:t>Logical operators</a:t>
            </a:r>
          </a:p>
          <a:p>
            <a:pPr marL="457200" lvl="1" indent="0">
              <a:buNone/>
            </a:pPr>
            <a:r>
              <a:rPr lang="en-US" dirty="0" err="1"/>
              <a:t>LoT</a:t>
            </a:r>
            <a:r>
              <a:rPr lang="en-US" dirty="0"/>
              <a:t> contains word for AND etc.</a:t>
            </a:r>
          </a:p>
          <a:p>
            <a:pPr marL="457200" lvl="1" indent="0">
              <a:buNone/>
            </a:pPr>
            <a:endParaRPr lang="en-US" dirty="0"/>
          </a:p>
          <a:p>
            <a:pPr marL="457200" indent="-457200">
              <a:buFont typeface="+mj-lt"/>
              <a:buAutoNum type="arabicPeriod" startAt="4"/>
            </a:pPr>
            <a:r>
              <a:rPr lang="en-US" u="sng" dirty="0"/>
              <a:t>Inferential promiscuity </a:t>
            </a:r>
          </a:p>
          <a:p>
            <a:pPr marL="457200" lvl="1" indent="0">
              <a:buNone/>
            </a:pPr>
            <a:r>
              <a:rPr lang="en-US" dirty="0"/>
              <a:t>Inference proceeds automatically &amp; is sensitive only to form. </a:t>
            </a:r>
          </a:p>
          <a:p>
            <a:pPr marL="457200" lvl="1" indent="0">
              <a:buNone/>
            </a:pPr>
            <a:r>
              <a:rPr lang="en-US" sz="1800" dirty="0"/>
              <a:t>	circle(x) AND red(x) –&gt; red(x) </a:t>
            </a:r>
          </a:p>
          <a:p>
            <a:pPr marL="457200" lvl="1" indent="0">
              <a:buNone/>
            </a:pPr>
            <a:r>
              <a:rPr lang="en-US" sz="1800" dirty="0"/>
              <a:t>	circle(x) AND blue(x) –&gt; blue(x)</a:t>
            </a:r>
          </a:p>
          <a:p>
            <a:pPr marL="457200" lvl="1" indent="0">
              <a:buNone/>
            </a:pPr>
            <a:endParaRPr lang="en-US" dirty="0"/>
          </a:p>
          <a:p>
            <a:pPr marL="457200" indent="-457200">
              <a:buFont typeface="+mj-lt"/>
              <a:buAutoNum type="arabicPeriod" startAt="4"/>
            </a:pPr>
            <a:r>
              <a:rPr lang="en-US" u="sng" dirty="0"/>
              <a:t>Abstract content</a:t>
            </a:r>
          </a:p>
          <a:p>
            <a:pPr marL="457200" lvl="1" indent="0">
              <a:buNone/>
            </a:pPr>
            <a:r>
              <a:rPr lang="en-US" dirty="0"/>
              <a:t>‘square’ does not specify a color</a:t>
            </a:r>
          </a:p>
        </p:txBody>
      </p:sp>
      <p:sp>
        <p:nvSpPr>
          <p:cNvPr id="13" name="Footer Placeholder 12">
            <a:extLst>
              <a:ext uri="{FF2B5EF4-FFF2-40B4-BE49-F238E27FC236}">
                <a16:creationId xmlns:a16="http://schemas.microsoft.com/office/drawing/2014/main" id="{CD9C16A8-D8E2-02B0-02E0-084CC068EC26}"/>
              </a:ext>
            </a:extLst>
          </p:cNvPr>
          <p:cNvSpPr>
            <a:spLocks noGrp="1"/>
          </p:cNvSpPr>
          <p:nvPr>
            <p:ph type="ftr" sz="quarter" idx="11"/>
          </p:nvPr>
        </p:nvSpPr>
        <p:spPr/>
        <p:txBody>
          <a:bodyPr/>
          <a:lstStyle/>
          <a:p>
            <a:r>
              <a:rPr lang="en-US"/>
              <a:t>Fausto Carcassi – A day with the pLoT</a:t>
            </a:r>
            <a:endParaRPr lang="en-DE"/>
          </a:p>
        </p:txBody>
      </p:sp>
      <p:sp>
        <p:nvSpPr>
          <p:cNvPr id="14" name="Slide Number Placeholder 13">
            <a:extLst>
              <a:ext uri="{FF2B5EF4-FFF2-40B4-BE49-F238E27FC236}">
                <a16:creationId xmlns:a16="http://schemas.microsoft.com/office/drawing/2014/main" id="{12E2AD0C-F9E1-F9FD-972F-907C36606D74}"/>
              </a:ext>
            </a:extLst>
          </p:cNvPr>
          <p:cNvSpPr>
            <a:spLocks noGrp="1"/>
          </p:cNvSpPr>
          <p:nvPr>
            <p:ph type="sldNum" sz="quarter" idx="12"/>
          </p:nvPr>
        </p:nvSpPr>
        <p:spPr/>
        <p:txBody>
          <a:bodyPr/>
          <a:lstStyle/>
          <a:p>
            <a:fld id="{87C6F9F5-FD91-41AF-9631-9F406EBEB36A}" type="slidenum">
              <a:rPr lang="en-DE" smtClean="0"/>
              <a:t>22</a:t>
            </a:fld>
            <a:endParaRPr lang="en-DE"/>
          </a:p>
        </p:txBody>
      </p:sp>
      <p:sp>
        <p:nvSpPr>
          <p:cNvPr id="16" name="AutoShape 8">
            <a:extLst>
              <a:ext uri="{FF2B5EF4-FFF2-40B4-BE49-F238E27FC236}">
                <a16:creationId xmlns:a16="http://schemas.microsoft.com/office/drawing/2014/main" id="{4C423CA4-A1FB-FC8C-ED8A-6B29FCA56C02}"/>
              </a:ext>
            </a:extLst>
          </p:cNvPr>
          <p:cNvSpPr>
            <a:spLocks/>
          </p:cNvSpPr>
          <p:nvPr/>
        </p:nvSpPr>
        <p:spPr bwMode="auto">
          <a:xfrm>
            <a:off x="6723428" y="1791947"/>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aphicFrame>
        <p:nvGraphicFramePr>
          <p:cNvPr id="17" name="Group 10">
            <a:extLst>
              <a:ext uri="{FF2B5EF4-FFF2-40B4-BE49-F238E27FC236}">
                <a16:creationId xmlns:a16="http://schemas.microsoft.com/office/drawing/2014/main" id="{63FAE034-554C-F4AC-E755-8F7237D3698A}"/>
              </a:ext>
            </a:extLst>
          </p:cNvPr>
          <p:cNvGraphicFramePr>
            <a:graphicFrameLocks noGrp="1"/>
          </p:cNvGraphicFramePr>
          <p:nvPr>
            <p:extLst>
              <p:ext uri="{D42A27DB-BD31-4B8C-83A1-F6EECF244321}">
                <p14:modId xmlns:p14="http://schemas.microsoft.com/office/powerpoint/2010/main" val="1037749344"/>
              </p:ext>
            </p:extLst>
          </p:nvPr>
        </p:nvGraphicFramePr>
        <p:xfrm>
          <a:off x="6888133" y="2619201"/>
          <a:ext cx="4052618" cy="2981671"/>
        </p:xfrm>
        <a:graphic>
          <a:graphicData uri="http://schemas.openxmlformats.org/drawingml/2006/table">
            <a:tbl>
              <a:tblPr/>
              <a:tblGrid>
                <a:gridCol w="1386554">
                  <a:extLst>
                    <a:ext uri="{9D8B030D-6E8A-4147-A177-3AD203B41FA5}">
                      <a16:colId xmlns:a16="http://schemas.microsoft.com/office/drawing/2014/main" val="3197199182"/>
                    </a:ext>
                  </a:extLst>
                </a:gridCol>
                <a:gridCol w="2666064">
                  <a:extLst>
                    <a:ext uri="{9D8B030D-6E8A-4147-A177-3AD203B41FA5}">
                      <a16:colId xmlns:a16="http://schemas.microsoft.com/office/drawing/2014/main" val="123803108"/>
                    </a:ext>
                  </a:extLst>
                </a:gridCol>
              </a:tblGrid>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7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1"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LoT</a:t>
                      </a:r>
                      <a:r>
                        <a:rPr kumimoji="0" lang="en-US" altLang="en-DE" sz="17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representation</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79428713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129202034"/>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29452606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13908129"/>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830316602"/>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418620933"/>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4232724845"/>
                  </a:ext>
                </a:extLst>
              </a:tr>
            </a:tbl>
          </a:graphicData>
        </a:graphic>
      </p:graphicFrame>
      <p:sp>
        <p:nvSpPr>
          <p:cNvPr id="18" name="Oval 62">
            <a:extLst>
              <a:ext uri="{FF2B5EF4-FFF2-40B4-BE49-F238E27FC236}">
                <a16:creationId xmlns:a16="http://schemas.microsoft.com/office/drawing/2014/main" id="{AE87075C-3C7D-68E9-1BFC-CE3073C1DD38}"/>
              </a:ext>
            </a:extLst>
          </p:cNvPr>
          <p:cNvSpPr>
            <a:spLocks/>
          </p:cNvSpPr>
          <p:nvPr/>
        </p:nvSpPr>
        <p:spPr bwMode="auto">
          <a:xfrm>
            <a:off x="7489292" y="31835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Oval 63">
            <a:extLst>
              <a:ext uri="{FF2B5EF4-FFF2-40B4-BE49-F238E27FC236}">
                <a16:creationId xmlns:a16="http://schemas.microsoft.com/office/drawing/2014/main" id="{E9EDA85A-1EA6-6D39-480A-5B350BB031B3}"/>
              </a:ext>
            </a:extLst>
          </p:cNvPr>
          <p:cNvSpPr>
            <a:spLocks/>
          </p:cNvSpPr>
          <p:nvPr/>
        </p:nvSpPr>
        <p:spPr bwMode="auto">
          <a:xfrm>
            <a:off x="7489292" y="36086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0" name="Oval 64">
            <a:extLst>
              <a:ext uri="{FF2B5EF4-FFF2-40B4-BE49-F238E27FC236}">
                <a16:creationId xmlns:a16="http://schemas.microsoft.com/office/drawing/2014/main" id="{4A335948-42F9-864C-2BCF-C24F7664C414}"/>
              </a:ext>
            </a:extLst>
          </p:cNvPr>
          <p:cNvSpPr>
            <a:spLocks/>
          </p:cNvSpPr>
          <p:nvPr/>
        </p:nvSpPr>
        <p:spPr bwMode="auto">
          <a:xfrm>
            <a:off x="7489292" y="40337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1" name="Rectangle 66">
            <a:extLst>
              <a:ext uri="{FF2B5EF4-FFF2-40B4-BE49-F238E27FC236}">
                <a16:creationId xmlns:a16="http://schemas.microsoft.com/office/drawing/2014/main" id="{F2B7679B-F0F6-4245-D338-C68EC8DD5B68}"/>
              </a:ext>
            </a:extLst>
          </p:cNvPr>
          <p:cNvSpPr>
            <a:spLocks/>
          </p:cNvSpPr>
          <p:nvPr/>
        </p:nvSpPr>
        <p:spPr bwMode="auto">
          <a:xfrm>
            <a:off x="7489292" y="44588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2" name="Rectangle 67">
            <a:extLst>
              <a:ext uri="{FF2B5EF4-FFF2-40B4-BE49-F238E27FC236}">
                <a16:creationId xmlns:a16="http://schemas.microsoft.com/office/drawing/2014/main" id="{FCB117B4-8062-A289-1043-688053A2DD5A}"/>
              </a:ext>
            </a:extLst>
          </p:cNvPr>
          <p:cNvSpPr>
            <a:spLocks/>
          </p:cNvSpPr>
          <p:nvPr/>
        </p:nvSpPr>
        <p:spPr bwMode="auto">
          <a:xfrm>
            <a:off x="7489292" y="48839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Rectangle 65">
            <a:extLst>
              <a:ext uri="{FF2B5EF4-FFF2-40B4-BE49-F238E27FC236}">
                <a16:creationId xmlns:a16="http://schemas.microsoft.com/office/drawing/2014/main" id="{CCD66168-40D4-A09B-FD46-125D869FA497}"/>
              </a:ext>
            </a:extLst>
          </p:cNvPr>
          <p:cNvSpPr>
            <a:spLocks/>
          </p:cNvSpPr>
          <p:nvPr/>
        </p:nvSpPr>
        <p:spPr bwMode="auto">
          <a:xfrm>
            <a:off x="7489292" y="53090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4" name="Text Box 9">
            <a:extLst>
              <a:ext uri="{FF2B5EF4-FFF2-40B4-BE49-F238E27FC236}">
                <a16:creationId xmlns:a16="http://schemas.microsoft.com/office/drawing/2014/main" id="{41BA81CD-2611-AD24-887B-87B73E86AFB3}"/>
              </a:ext>
            </a:extLst>
          </p:cNvPr>
          <p:cNvSpPr txBox="1">
            <a:spLocks/>
          </p:cNvSpPr>
          <p:nvPr/>
        </p:nvSpPr>
        <p:spPr bwMode="auto">
          <a:xfrm>
            <a:off x="7338568" y="1990740"/>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err="1">
                <a:solidFill>
                  <a:srgbClr val="7581B3"/>
                </a:solidFill>
              </a:rPr>
              <a:t>LoT</a:t>
            </a:r>
            <a:r>
              <a:rPr lang="en-US" altLang="en-DE" sz="2400" b="1" dirty="0">
                <a:solidFill>
                  <a:srgbClr val="7581B3"/>
                </a:solidFill>
              </a:rPr>
              <a:t> representation</a:t>
            </a:r>
            <a:endParaRPr lang="en-DE" altLang="en-DE" sz="2400" b="1" dirty="0"/>
          </a:p>
        </p:txBody>
      </p:sp>
    </p:spTree>
    <p:extLst>
      <p:ext uri="{BB962C8B-B14F-4D97-AF65-F5344CB8AC3E}">
        <p14:creationId xmlns:p14="http://schemas.microsoft.com/office/powerpoint/2010/main" val="15447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23</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2418765542"/>
              </p:ext>
            </p:extLst>
          </p:nvPr>
        </p:nvGraphicFramePr>
        <p:xfrm>
          <a:off x="6974283" y="2564194"/>
          <a:ext cx="3413104" cy="2994782"/>
        </p:xfrm>
        <a:graphic>
          <a:graphicData uri="http://schemas.openxmlformats.org/drawingml/2006/table">
            <a:tbl>
              <a:tblPr/>
              <a:tblGrid>
                <a:gridCol w="544115">
                  <a:extLst>
                    <a:ext uri="{9D8B030D-6E8A-4147-A177-3AD203B41FA5}">
                      <a16:colId xmlns:a16="http://schemas.microsoft.com/office/drawing/2014/main" val="987721882"/>
                    </a:ext>
                  </a:extLst>
                </a:gridCol>
                <a:gridCol w="621516">
                  <a:extLst>
                    <a:ext uri="{9D8B030D-6E8A-4147-A177-3AD203B41FA5}">
                      <a16:colId xmlns:a16="http://schemas.microsoft.com/office/drawing/2014/main" val="965390775"/>
                    </a:ext>
                  </a:extLst>
                </a:gridCol>
                <a:gridCol w="766835">
                  <a:extLst>
                    <a:ext uri="{9D8B030D-6E8A-4147-A177-3AD203B41FA5}">
                      <a16:colId xmlns:a16="http://schemas.microsoft.com/office/drawing/2014/main" val="1436873235"/>
                    </a:ext>
                  </a:extLst>
                </a:gridCol>
                <a:gridCol w="766835">
                  <a:extLst>
                    <a:ext uri="{9D8B030D-6E8A-4147-A177-3AD203B41FA5}">
                      <a16:colId xmlns:a16="http://schemas.microsoft.com/office/drawing/2014/main" val="1459245934"/>
                    </a:ext>
                  </a:extLst>
                </a:gridCol>
                <a:gridCol w="713803">
                  <a:extLst>
                    <a:ext uri="{9D8B030D-6E8A-4147-A177-3AD203B41FA5}">
                      <a16:colId xmlns:a16="http://schemas.microsoft.com/office/drawing/2014/main" val="2111450956"/>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n2</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n3</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n4</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21972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6494832" y="1788142"/>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6931080" y="1986935"/>
            <a:ext cx="3509530"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Disentangled bit encoding</a:t>
            </a:r>
            <a:endParaRPr lang="en-DE" altLang="en-DE" sz="2400" b="1" dirty="0"/>
          </a:p>
        </p:txBody>
      </p:sp>
    </p:spTree>
    <p:extLst>
      <p:ext uri="{BB962C8B-B14F-4D97-AF65-F5344CB8AC3E}">
        <p14:creationId xmlns:p14="http://schemas.microsoft.com/office/powerpoint/2010/main" val="831918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24</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3628898369"/>
              </p:ext>
            </p:extLst>
          </p:nvPr>
        </p:nvGraphicFramePr>
        <p:xfrm>
          <a:off x="6974283" y="2564194"/>
          <a:ext cx="3413104" cy="2994782"/>
        </p:xfrm>
        <a:graphic>
          <a:graphicData uri="http://schemas.openxmlformats.org/drawingml/2006/table">
            <a:tbl>
              <a:tblPr/>
              <a:tblGrid>
                <a:gridCol w="544115">
                  <a:extLst>
                    <a:ext uri="{9D8B030D-6E8A-4147-A177-3AD203B41FA5}">
                      <a16:colId xmlns:a16="http://schemas.microsoft.com/office/drawing/2014/main" val="987721882"/>
                    </a:ext>
                  </a:extLst>
                </a:gridCol>
                <a:gridCol w="621516">
                  <a:extLst>
                    <a:ext uri="{9D8B030D-6E8A-4147-A177-3AD203B41FA5}">
                      <a16:colId xmlns:a16="http://schemas.microsoft.com/office/drawing/2014/main" val="965390775"/>
                    </a:ext>
                  </a:extLst>
                </a:gridCol>
                <a:gridCol w="766835">
                  <a:extLst>
                    <a:ext uri="{9D8B030D-6E8A-4147-A177-3AD203B41FA5}">
                      <a16:colId xmlns:a16="http://schemas.microsoft.com/office/drawing/2014/main" val="1436873235"/>
                    </a:ext>
                  </a:extLst>
                </a:gridCol>
                <a:gridCol w="766835">
                  <a:extLst>
                    <a:ext uri="{9D8B030D-6E8A-4147-A177-3AD203B41FA5}">
                      <a16:colId xmlns:a16="http://schemas.microsoft.com/office/drawing/2014/main" val="1459245934"/>
                    </a:ext>
                  </a:extLst>
                </a:gridCol>
                <a:gridCol w="713803">
                  <a:extLst>
                    <a:ext uri="{9D8B030D-6E8A-4147-A177-3AD203B41FA5}">
                      <a16:colId xmlns:a16="http://schemas.microsoft.com/office/drawing/2014/main" val="2111450956"/>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n2</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n3</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n4</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21972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6494832" y="1788142"/>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7109972" y="1986935"/>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Holistic bit encoding</a:t>
            </a:r>
            <a:endParaRPr lang="en-DE" altLang="en-DE" sz="2400" b="1" dirty="0"/>
          </a:p>
        </p:txBody>
      </p:sp>
    </p:spTree>
    <p:extLst>
      <p:ext uri="{BB962C8B-B14F-4D97-AF65-F5344CB8AC3E}">
        <p14:creationId xmlns:p14="http://schemas.microsoft.com/office/powerpoint/2010/main" val="2103022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25</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3074660751"/>
              </p:ext>
            </p:extLst>
          </p:nvPr>
        </p:nvGraphicFramePr>
        <p:xfrm>
          <a:off x="7632263" y="2564194"/>
          <a:ext cx="1932466" cy="2994782"/>
        </p:xfrm>
        <a:graphic>
          <a:graphicData uri="http://schemas.openxmlformats.org/drawingml/2006/table">
            <a:tbl>
              <a:tblPr/>
              <a:tblGrid>
                <a:gridCol w="544115">
                  <a:extLst>
                    <a:ext uri="{9D8B030D-6E8A-4147-A177-3AD203B41FA5}">
                      <a16:colId xmlns:a16="http://schemas.microsoft.com/office/drawing/2014/main" val="987721882"/>
                    </a:ext>
                  </a:extLst>
                </a:gridCol>
                <a:gridCol w="621516">
                  <a:extLst>
                    <a:ext uri="{9D8B030D-6E8A-4147-A177-3AD203B41FA5}">
                      <a16:colId xmlns:a16="http://schemas.microsoft.com/office/drawing/2014/main" val="965390775"/>
                    </a:ext>
                  </a:extLst>
                </a:gridCol>
                <a:gridCol w="766835">
                  <a:extLst>
                    <a:ext uri="{9D8B030D-6E8A-4147-A177-3AD203B41FA5}">
                      <a16:colId xmlns:a16="http://schemas.microsoft.com/office/drawing/2014/main" val="1436873235"/>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dirty="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US" altLang="en-DE" sz="1600" b="1" i="0" u="none" strike="noStrike" cap="none" normalizeH="0" baseline="0" dirty="0">
                          <a:ln>
                            <a:noFill/>
                          </a:ln>
                          <a:solidFill>
                            <a:srgbClr val="575463"/>
                          </a:solidFill>
                          <a:effectLst/>
                          <a:latin typeface="Helvetica" panose="020B0604020202020204" pitchFamily="34" charset="0"/>
                          <a:ea typeface="+mn-ea" charset="0"/>
                          <a:cs typeface="Helvetica" panose="020B0604020202020204" pitchFamily="34" charset="0"/>
                          <a:sym typeface="Helvetica" panose="020B0604020202020204" pitchFamily="34" charset="0"/>
                        </a:rPr>
                        <a:t>LB</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US" altLang="en-DE" sz="16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UB</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12</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18</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18</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19</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6</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6</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12</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19</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87770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7152812" y="1788142"/>
            <a:ext cx="2743200"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7617974" y="1986935"/>
            <a:ext cx="193246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Reals intervals</a:t>
            </a:r>
            <a:endParaRPr lang="en-DE" altLang="en-DE" sz="2400" b="1" dirty="0"/>
          </a:p>
        </p:txBody>
      </p:sp>
    </p:spTree>
    <p:extLst>
      <p:ext uri="{BB962C8B-B14F-4D97-AF65-F5344CB8AC3E}">
        <p14:creationId xmlns:p14="http://schemas.microsoft.com/office/powerpoint/2010/main" val="1607364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26</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3829410471"/>
              </p:ext>
            </p:extLst>
          </p:nvPr>
        </p:nvGraphicFramePr>
        <p:xfrm>
          <a:off x="6974283" y="2564194"/>
          <a:ext cx="2718436" cy="2994782"/>
        </p:xfrm>
        <a:graphic>
          <a:graphicData uri="http://schemas.openxmlformats.org/drawingml/2006/table">
            <a:tbl>
              <a:tblPr/>
              <a:tblGrid>
                <a:gridCol w="547972">
                  <a:extLst>
                    <a:ext uri="{9D8B030D-6E8A-4147-A177-3AD203B41FA5}">
                      <a16:colId xmlns:a16="http://schemas.microsoft.com/office/drawing/2014/main" val="987721882"/>
                    </a:ext>
                  </a:extLst>
                </a:gridCol>
                <a:gridCol w="625922">
                  <a:extLst>
                    <a:ext uri="{9D8B030D-6E8A-4147-A177-3AD203B41FA5}">
                      <a16:colId xmlns:a16="http://schemas.microsoft.com/office/drawing/2014/main" val="965390775"/>
                    </a:ext>
                  </a:extLst>
                </a:gridCol>
                <a:gridCol w="772271">
                  <a:extLst>
                    <a:ext uri="{9D8B030D-6E8A-4147-A177-3AD203B41FA5}">
                      <a16:colId xmlns:a16="http://schemas.microsoft.com/office/drawing/2014/main" val="1436873235"/>
                    </a:ext>
                  </a:extLst>
                </a:gridCol>
                <a:gridCol w="772271">
                  <a:extLst>
                    <a:ext uri="{9D8B030D-6E8A-4147-A177-3AD203B41FA5}">
                      <a16:colId xmlns:a16="http://schemas.microsoft.com/office/drawing/2014/main" val="1459245934"/>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dirty="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n1</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n2</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-19</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54.4</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-10.2</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23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-54.3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81</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-7.3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4</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34</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-776</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9.7</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34.6</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0.01</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123</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21972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6700762" y="1788142"/>
            <a:ext cx="3304419"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7013212" y="1986935"/>
            <a:ext cx="2695305"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Embeddings</a:t>
            </a:r>
            <a:endParaRPr lang="en-DE" altLang="en-DE" sz="2400" b="1" dirty="0"/>
          </a:p>
        </p:txBody>
      </p:sp>
    </p:spTree>
    <p:extLst>
      <p:ext uri="{BB962C8B-B14F-4D97-AF65-F5344CB8AC3E}">
        <p14:creationId xmlns:p14="http://schemas.microsoft.com/office/powerpoint/2010/main" val="130673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27</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2076682391"/>
              </p:ext>
            </p:extLst>
          </p:nvPr>
        </p:nvGraphicFramePr>
        <p:xfrm>
          <a:off x="7970930" y="2564194"/>
          <a:ext cx="1173894" cy="2994782"/>
        </p:xfrm>
        <a:graphic>
          <a:graphicData uri="http://schemas.openxmlformats.org/drawingml/2006/table">
            <a:tbl>
              <a:tblPr/>
              <a:tblGrid>
                <a:gridCol w="547972">
                  <a:extLst>
                    <a:ext uri="{9D8B030D-6E8A-4147-A177-3AD203B41FA5}">
                      <a16:colId xmlns:a16="http://schemas.microsoft.com/office/drawing/2014/main" val="987721882"/>
                    </a:ext>
                  </a:extLst>
                </a:gridCol>
                <a:gridCol w="625922">
                  <a:extLst>
                    <a:ext uri="{9D8B030D-6E8A-4147-A177-3AD203B41FA5}">
                      <a16:colId xmlns:a16="http://schemas.microsoft.com/office/drawing/2014/main" val="965390775"/>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dirty="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US" altLang="en-DE" sz="1800" b="1" i="0" u="none" strike="noStrike" cap="none" normalizeH="0" baseline="0" dirty="0">
                          <a:ln>
                            <a:noFill/>
                          </a:ln>
                          <a:solidFill>
                            <a:srgbClr val="575463"/>
                          </a:solidFill>
                          <a:effectLst/>
                          <a:latin typeface="Helvetica" panose="020B0604020202020204" pitchFamily="34" charset="0"/>
                          <a:ea typeface="+mn-ea" charset="0"/>
                          <a:cs typeface="Helvetica" panose="020B0604020202020204" pitchFamily="34" charset="0"/>
                          <a:sym typeface="Helvetica" panose="020B0604020202020204" pitchFamily="34" charset="0"/>
                        </a:rPr>
                        <a:t>icon</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8216375"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7697409" y="1788142"/>
            <a:ext cx="1721865"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8009860" y="1986935"/>
            <a:ext cx="1037378"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Icons</a:t>
            </a:r>
            <a:endParaRPr lang="en-DE" altLang="en-DE" sz="2400" b="1" dirty="0"/>
          </a:p>
        </p:txBody>
      </p:sp>
      <p:grpSp>
        <p:nvGrpSpPr>
          <p:cNvPr id="3" name="Group 2">
            <a:extLst>
              <a:ext uri="{FF2B5EF4-FFF2-40B4-BE49-F238E27FC236}">
                <a16:creationId xmlns:a16="http://schemas.microsoft.com/office/drawing/2014/main" id="{399584AD-E791-9539-9115-4099D1EC9E3A}"/>
              </a:ext>
            </a:extLst>
          </p:cNvPr>
          <p:cNvGrpSpPr/>
          <p:nvPr/>
        </p:nvGrpSpPr>
        <p:grpSpPr>
          <a:xfrm>
            <a:off x="8731632" y="3113475"/>
            <a:ext cx="192384" cy="2317888"/>
            <a:chOff x="7639270" y="3425449"/>
            <a:chExt cx="192384" cy="2317888"/>
          </a:xfrm>
        </p:grpSpPr>
        <p:sp>
          <p:nvSpPr>
            <p:cNvPr id="20" name="Oval 62">
              <a:extLst>
                <a:ext uri="{FF2B5EF4-FFF2-40B4-BE49-F238E27FC236}">
                  <a16:creationId xmlns:a16="http://schemas.microsoft.com/office/drawing/2014/main" id="{D34FC317-14FF-B60E-9136-6CBEDE302ADA}"/>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1" name="Oval 63">
              <a:extLst>
                <a:ext uri="{FF2B5EF4-FFF2-40B4-BE49-F238E27FC236}">
                  <a16:creationId xmlns:a16="http://schemas.microsoft.com/office/drawing/2014/main" id="{92975A75-38EE-7BE3-82F1-42EB403E8913}"/>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4" name="Oval 64">
              <a:extLst>
                <a:ext uri="{FF2B5EF4-FFF2-40B4-BE49-F238E27FC236}">
                  <a16:creationId xmlns:a16="http://schemas.microsoft.com/office/drawing/2014/main" id="{8D8025B1-C694-A5BF-0980-69122A5F2ABC}"/>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5" name="Rectangle 66">
              <a:extLst>
                <a:ext uri="{FF2B5EF4-FFF2-40B4-BE49-F238E27FC236}">
                  <a16:creationId xmlns:a16="http://schemas.microsoft.com/office/drawing/2014/main" id="{D2877F22-F5C1-B07E-10B4-07844977E788}"/>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6" name="Rectangle 67">
              <a:extLst>
                <a:ext uri="{FF2B5EF4-FFF2-40B4-BE49-F238E27FC236}">
                  <a16:creationId xmlns:a16="http://schemas.microsoft.com/office/drawing/2014/main" id="{227C453B-AD9B-BD91-C6B7-94F73CDD9837}"/>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7" name="Rectangle 65">
              <a:extLst>
                <a:ext uri="{FF2B5EF4-FFF2-40B4-BE49-F238E27FC236}">
                  <a16:creationId xmlns:a16="http://schemas.microsoft.com/office/drawing/2014/main" id="{430CE0B9-3D73-CE2D-4327-3D72B2C80361}"/>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Tree>
    <p:extLst>
      <p:ext uri="{BB962C8B-B14F-4D97-AF65-F5344CB8AC3E}">
        <p14:creationId xmlns:p14="http://schemas.microsoft.com/office/powerpoint/2010/main" val="3135686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272D-3F14-2A1B-EB91-0F4B541D198F}"/>
              </a:ext>
            </a:extLst>
          </p:cNvPr>
          <p:cNvSpPr>
            <a:spLocks noGrp="1"/>
          </p:cNvSpPr>
          <p:nvPr>
            <p:ph type="title"/>
          </p:nvPr>
        </p:nvSpPr>
        <p:spPr/>
        <p:txBody>
          <a:bodyPr/>
          <a:lstStyle/>
          <a:p>
            <a:r>
              <a:rPr lang="en-US" dirty="0"/>
              <a:t>A rough sketch of failures</a:t>
            </a:r>
            <a:endParaRPr lang="en-DE" dirty="0"/>
          </a:p>
        </p:txBody>
      </p:sp>
      <p:graphicFrame>
        <p:nvGraphicFramePr>
          <p:cNvPr id="8" name="Content Placeholder 7">
            <a:extLst>
              <a:ext uri="{FF2B5EF4-FFF2-40B4-BE49-F238E27FC236}">
                <a16:creationId xmlns:a16="http://schemas.microsoft.com/office/drawing/2014/main" id="{13B98660-A699-96B4-6A51-6F660868F81B}"/>
              </a:ext>
            </a:extLst>
          </p:cNvPr>
          <p:cNvGraphicFramePr>
            <a:graphicFrameLocks noGrp="1"/>
          </p:cNvGraphicFramePr>
          <p:nvPr>
            <p:ph idx="1"/>
            <p:extLst>
              <p:ext uri="{D42A27DB-BD31-4B8C-83A1-F6EECF244321}">
                <p14:modId xmlns:p14="http://schemas.microsoft.com/office/powerpoint/2010/main" val="2880820370"/>
              </p:ext>
            </p:extLst>
          </p:nvPr>
        </p:nvGraphicFramePr>
        <p:xfrm>
          <a:off x="933753" y="2123502"/>
          <a:ext cx="10668003" cy="3645215"/>
        </p:xfrm>
        <a:graphic>
          <a:graphicData uri="http://schemas.openxmlformats.org/drawingml/2006/table">
            <a:tbl>
              <a:tblPr/>
              <a:tblGrid>
                <a:gridCol w="1953093">
                  <a:extLst>
                    <a:ext uri="{9D8B030D-6E8A-4147-A177-3AD203B41FA5}">
                      <a16:colId xmlns:a16="http://schemas.microsoft.com/office/drawing/2014/main" val="3686897638"/>
                    </a:ext>
                  </a:extLst>
                </a:gridCol>
                <a:gridCol w="1452485">
                  <a:extLst>
                    <a:ext uri="{9D8B030D-6E8A-4147-A177-3AD203B41FA5}">
                      <a16:colId xmlns:a16="http://schemas.microsoft.com/office/drawing/2014/main" val="3838758652"/>
                    </a:ext>
                  </a:extLst>
                </a:gridCol>
                <a:gridCol w="1452485">
                  <a:extLst>
                    <a:ext uri="{9D8B030D-6E8A-4147-A177-3AD203B41FA5}">
                      <a16:colId xmlns:a16="http://schemas.microsoft.com/office/drawing/2014/main" val="645570911"/>
                    </a:ext>
                  </a:extLst>
                </a:gridCol>
                <a:gridCol w="1452485">
                  <a:extLst>
                    <a:ext uri="{9D8B030D-6E8A-4147-A177-3AD203B41FA5}">
                      <a16:colId xmlns:a16="http://schemas.microsoft.com/office/drawing/2014/main" val="97653432"/>
                    </a:ext>
                  </a:extLst>
                </a:gridCol>
                <a:gridCol w="1452485">
                  <a:extLst>
                    <a:ext uri="{9D8B030D-6E8A-4147-A177-3AD203B41FA5}">
                      <a16:colId xmlns:a16="http://schemas.microsoft.com/office/drawing/2014/main" val="4259263718"/>
                    </a:ext>
                  </a:extLst>
                </a:gridCol>
                <a:gridCol w="1452485">
                  <a:extLst>
                    <a:ext uri="{9D8B030D-6E8A-4147-A177-3AD203B41FA5}">
                      <a16:colId xmlns:a16="http://schemas.microsoft.com/office/drawing/2014/main" val="2036046515"/>
                    </a:ext>
                  </a:extLst>
                </a:gridCol>
                <a:gridCol w="1452485">
                  <a:extLst>
                    <a:ext uri="{9D8B030D-6E8A-4147-A177-3AD203B41FA5}">
                      <a16:colId xmlns:a16="http://schemas.microsoft.com/office/drawing/2014/main" val="4283032859"/>
                    </a:ext>
                  </a:extLst>
                </a:gridCol>
              </a:tblGrid>
              <a:tr h="598995">
                <a:tc>
                  <a:txBody>
                    <a:bodyPr/>
                    <a:lstStyle/>
                    <a:p>
                      <a:pPr>
                        <a:spcBef>
                          <a:spcPts val="1000"/>
                        </a:spcBef>
                        <a:defRPr sz="3600">
                          <a:solidFill>
                            <a:srgbClr val="B4B2BD"/>
                          </a:solidFill>
                          <a:sym typeface="Helvetica"/>
                        </a:defRPr>
                      </a:pPr>
                      <a:endParaRPr sz="1800" dirty="0"/>
                    </a:p>
                  </a:txBody>
                  <a:tcPr marL="50800" marR="50800" marT="50800" marB="50800" anchor="ctr" horzOverflow="overflow">
                    <a:lnL w="0">
                      <a:miter lim="400000"/>
                    </a:lnL>
                    <a:lnR w="0">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D</a:t>
                      </a:r>
                      <a:r>
                        <a:rPr sz="1800" b="1" dirty="0">
                          <a:solidFill>
                            <a:srgbClr val="575463"/>
                          </a:solidFill>
                          <a:sym typeface="Helvetica"/>
                        </a:rPr>
                        <a:t>iscrete constituents</a:t>
                      </a: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Role-filler independence</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Pred-</a:t>
                      </a:r>
                      <a:r>
                        <a:rPr lang="en-US" sz="1800" b="1" dirty="0" err="1">
                          <a:solidFill>
                            <a:srgbClr val="575463"/>
                          </a:solidFill>
                          <a:sym typeface="Helvetica"/>
                        </a:rPr>
                        <a:t>arg</a:t>
                      </a:r>
                      <a:r>
                        <a:rPr lang="en-US" sz="1800" b="1" dirty="0">
                          <a:solidFill>
                            <a:srgbClr val="575463"/>
                          </a:solidFill>
                          <a:sym typeface="Helvetica"/>
                        </a:rPr>
                        <a:t> structure</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Logical ops</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Inferential promiscuity</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Abstract concepts</a:t>
                      </a:r>
                      <a:endParaRPr sz="1800" b="1" dirty="0">
                        <a:solidFill>
                          <a:srgbClr val="575463"/>
                        </a:solidFill>
                        <a:sym typeface="Helvetica"/>
                      </a:endParaRPr>
                    </a:p>
                  </a:txBody>
                  <a:tcPr marL="50800" marR="50800" marT="50800" marB="50800" anchor="ctr" horzOverflow="overflow">
                    <a:lnL w="0">
                      <a:miter lim="400000"/>
                    </a:lnL>
                    <a:lnR w="0">
                      <a:miter lim="400000"/>
                    </a:lnR>
                    <a:lnT w="38100">
                      <a:solidFill>
                        <a:srgbClr val="B4B2BD"/>
                      </a:solidFill>
                      <a:miter lim="400000"/>
                    </a:lnT>
                  </a:tcPr>
                </a:tc>
                <a:extLst>
                  <a:ext uri="{0D108BD9-81ED-4DB2-BD59-A6C34878D82A}">
                    <a16:rowId xmlns:a16="http://schemas.microsoft.com/office/drawing/2014/main" val="1909993389"/>
                  </a:ext>
                </a:extLst>
              </a:tr>
              <a:tr h="598995">
                <a:tc>
                  <a:txBody>
                    <a:bodyPr/>
                    <a:lstStyle/>
                    <a:p>
                      <a:pPr>
                        <a:spcBef>
                          <a:spcPts val="1000"/>
                        </a:spcBef>
                        <a:defRPr>
                          <a:solidFill>
                            <a:srgbClr val="000000"/>
                          </a:solidFill>
                        </a:defRPr>
                      </a:pPr>
                      <a:r>
                        <a:rPr lang="en-US" sz="1800" b="1" dirty="0">
                          <a:solidFill>
                            <a:srgbClr val="575463"/>
                          </a:solidFill>
                          <a:sym typeface="Helvetica"/>
                        </a:rPr>
                        <a:t>D</a:t>
                      </a:r>
                      <a:r>
                        <a:rPr sz="1800" b="1" dirty="0">
                          <a:solidFill>
                            <a:srgbClr val="575463"/>
                          </a:solidFill>
                          <a:sym typeface="Helvetica"/>
                        </a:rPr>
                        <a:t>isentangled bits</a:t>
                      </a:r>
                    </a:p>
                  </a:txBody>
                  <a:tcPr marL="50800" marR="50800" marT="50800" marB="50800" anchor="ctr" horzOverflow="overflow">
                    <a:lnL w="0">
                      <a:miter lim="400000"/>
                    </a:lnL>
                    <a:lnR w="0">
                      <a:miter lim="400000"/>
                    </a:lnR>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B w="0">
                      <a:noFill/>
                      <a:miter lim="400000"/>
                    </a:lnB>
                  </a:tcPr>
                </a:tc>
                <a:extLst>
                  <a:ext uri="{0D108BD9-81ED-4DB2-BD59-A6C34878D82A}">
                    <a16:rowId xmlns:a16="http://schemas.microsoft.com/office/drawing/2014/main" val="1403125769"/>
                  </a:ext>
                </a:extLst>
              </a:tr>
              <a:tr h="598995">
                <a:tc>
                  <a:txBody>
                    <a:bodyPr/>
                    <a:lstStyle/>
                    <a:p>
                      <a:pPr>
                        <a:spcBef>
                          <a:spcPts val="1000"/>
                        </a:spcBef>
                        <a:defRPr>
                          <a:solidFill>
                            <a:srgbClr val="000000"/>
                          </a:solidFill>
                        </a:defRPr>
                      </a:pPr>
                      <a:r>
                        <a:rPr lang="en-US" sz="1800" b="1" dirty="0">
                          <a:solidFill>
                            <a:srgbClr val="575463"/>
                          </a:solidFill>
                          <a:sym typeface="Helvetica"/>
                        </a:rPr>
                        <a:t>H</a:t>
                      </a:r>
                      <a:r>
                        <a:rPr sz="1800" b="1" dirty="0">
                          <a:solidFill>
                            <a:srgbClr val="575463"/>
                          </a:solidFill>
                          <a:sym typeface="Helvetica"/>
                        </a:rPr>
                        <a:t>olistic bits</a:t>
                      </a: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169560058"/>
                  </a:ext>
                </a:extLst>
              </a:tr>
              <a:tr h="598995">
                <a:tc>
                  <a:txBody>
                    <a:bodyPr/>
                    <a:lstStyle/>
                    <a:p>
                      <a:pPr>
                        <a:spcBef>
                          <a:spcPts val="1000"/>
                        </a:spcBef>
                        <a:defRPr>
                          <a:solidFill>
                            <a:srgbClr val="000000"/>
                          </a:solidFill>
                        </a:defRPr>
                      </a:pPr>
                      <a:r>
                        <a:rPr lang="en-US" sz="1800" b="1" dirty="0">
                          <a:solidFill>
                            <a:srgbClr val="575463"/>
                          </a:solidFill>
                          <a:sym typeface="Helvetica"/>
                        </a:rPr>
                        <a:t>I</a:t>
                      </a:r>
                      <a:r>
                        <a:rPr sz="1800" b="1" dirty="0">
                          <a:solidFill>
                            <a:srgbClr val="575463"/>
                          </a:solidFill>
                          <a:sym typeface="Helvetica"/>
                        </a:rPr>
                        <a:t>ntervals of reals</a:t>
                      </a: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103656347"/>
                  </a:ext>
                </a:extLst>
              </a:tr>
              <a:tr h="598995">
                <a:tc>
                  <a:txBody>
                    <a:bodyPr/>
                    <a:lstStyle/>
                    <a:p>
                      <a:pPr>
                        <a:spcBef>
                          <a:spcPts val="1000"/>
                        </a:spcBef>
                        <a:defRPr>
                          <a:solidFill>
                            <a:srgbClr val="000000"/>
                          </a:solidFill>
                        </a:defRPr>
                      </a:pPr>
                      <a:r>
                        <a:rPr lang="en-US" sz="1800" b="1" dirty="0">
                          <a:solidFill>
                            <a:srgbClr val="575463"/>
                          </a:solidFill>
                          <a:sym typeface="Helvetica"/>
                        </a:rPr>
                        <a:t>E</a:t>
                      </a:r>
                      <a:r>
                        <a:rPr sz="1800" b="1" dirty="0">
                          <a:solidFill>
                            <a:srgbClr val="575463"/>
                          </a:solidFill>
                          <a:sym typeface="Helvetica"/>
                        </a:rPr>
                        <a:t>mbeddings</a:t>
                      </a: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1167230227"/>
                  </a:ext>
                </a:extLst>
              </a:tr>
              <a:tr h="598995">
                <a:tc>
                  <a:txBody>
                    <a:bodyPr/>
                    <a:lstStyle/>
                    <a:p>
                      <a:pPr>
                        <a:spcBef>
                          <a:spcPts val="1000"/>
                        </a:spcBef>
                        <a:defRPr>
                          <a:solidFill>
                            <a:srgbClr val="000000"/>
                          </a:solidFill>
                        </a:defRPr>
                      </a:pPr>
                      <a:r>
                        <a:rPr lang="en-US" sz="1800" b="1" dirty="0">
                          <a:solidFill>
                            <a:srgbClr val="575463"/>
                          </a:solidFill>
                          <a:sym typeface="Helvetica"/>
                        </a:rPr>
                        <a:t>I</a:t>
                      </a:r>
                      <a:r>
                        <a:rPr sz="1800" b="1" dirty="0">
                          <a:solidFill>
                            <a:srgbClr val="575463"/>
                          </a:solidFill>
                          <a:sym typeface="Helvetica"/>
                        </a:rPr>
                        <a:t>cons / </a:t>
                      </a:r>
                      <a:r>
                        <a:rPr lang="en-US" sz="1800" b="1" dirty="0">
                          <a:solidFill>
                            <a:srgbClr val="575463"/>
                          </a:solidFill>
                          <a:sym typeface="Helvetica"/>
                        </a:rPr>
                        <a:t>maps</a:t>
                      </a:r>
                      <a:endParaRPr sz="1800" b="1" dirty="0">
                        <a:solidFill>
                          <a:srgbClr val="575463"/>
                        </a:solidFill>
                        <a:sym typeface="Helvetica"/>
                      </a:endParaRP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840516486"/>
                  </a:ext>
                </a:extLst>
              </a:tr>
            </a:tbl>
          </a:graphicData>
        </a:graphic>
      </p:graphicFrame>
      <p:sp>
        <p:nvSpPr>
          <p:cNvPr id="4" name="Footer Placeholder 3">
            <a:extLst>
              <a:ext uri="{FF2B5EF4-FFF2-40B4-BE49-F238E27FC236}">
                <a16:creationId xmlns:a16="http://schemas.microsoft.com/office/drawing/2014/main" id="{BB325ACD-3A08-C095-9E91-38AFBD6E48BC}"/>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8E1A555-758F-662F-65CF-CB7D2C9663A0}"/>
              </a:ext>
            </a:extLst>
          </p:cNvPr>
          <p:cNvSpPr>
            <a:spLocks noGrp="1"/>
          </p:cNvSpPr>
          <p:nvPr>
            <p:ph type="sldNum" sz="quarter" idx="12"/>
          </p:nvPr>
        </p:nvSpPr>
        <p:spPr/>
        <p:txBody>
          <a:bodyPr/>
          <a:lstStyle/>
          <a:p>
            <a:fld id="{87C6F9F5-FD91-41AF-9631-9F406EBEB36A}" type="slidenum">
              <a:rPr lang="en-DE" smtClean="0"/>
              <a:t>28</a:t>
            </a:fld>
            <a:endParaRPr lang="en-DE"/>
          </a:p>
        </p:txBody>
      </p:sp>
      <p:pic>
        <p:nvPicPr>
          <p:cNvPr id="13" name="Graphic 12" descr="Checkmark with solid fill">
            <a:extLst>
              <a:ext uri="{FF2B5EF4-FFF2-40B4-BE49-F238E27FC236}">
                <a16:creationId xmlns:a16="http://schemas.microsoft.com/office/drawing/2014/main" id="{44370340-730C-14EE-75F3-9FC7F0DAB8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95558" y="5249340"/>
            <a:ext cx="468085" cy="468085"/>
          </a:xfrm>
          <a:prstGeom prst="rect">
            <a:avLst/>
          </a:prstGeom>
        </p:spPr>
      </p:pic>
      <p:pic>
        <p:nvPicPr>
          <p:cNvPr id="14" name="Graphic 13" descr="Checkmark with solid fill">
            <a:extLst>
              <a:ext uri="{FF2B5EF4-FFF2-40B4-BE49-F238E27FC236}">
                <a16:creationId xmlns:a16="http://schemas.microsoft.com/office/drawing/2014/main" id="{AA78B71F-B30F-3E8B-36E2-D17D32AB4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927391" y="5249340"/>
            <a:ext cx="468085" cy="468085"/>
          </a:xfrm>
          <a:prstGeom prst="rect">
            <a:avLst/>
          </a:prstGeom>
        </p:spPr>
      </p:pic>
      <p:pic>
        <p:nvPicPr>
          <p:cNvPr id="22" name="Graphic 21" descr="Checkmark with solid fill">
            <a:extLst>
              <a:ext uri="{FF2B5EF4-FFF2-40B4-BE49-F238E27FC236}">
                <a16:creationId xmlns:a16="http://schemas.microsoft.com/office/drawing/2014/main" id="{BE434334-E518-F8AC-7E89-EC88FCF6F0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063725" y="2888040"/>
            <a:ext cx="468085" cy="468085"/>
          </a:xfrm>
          <a:prstGeom prst="rect">
            <a:avLst/>
          </a:prstGeom>
        </p:spPr>
      </p:pic>
      <p:pic>
        <p:nvPicPr>
          <p:cNvPr id="23" name="Graphic 22" descr="Checkmark with solid fill">
            <a:extLst>
              <a:ext uri="{FF2B5EF4-FFF2-40B4-BE49-F238E27FC236}">
                <a16:creationId xmlns:a16="http://schemas.microsoft.com/office/drawing/2014/main" id="{526FBBD0-2A68-3F6D-9254-55DA7A2B03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95558" y="2888040"/>
            <a:ext cx="468085" cy="468085"/>
          </a:xfrm>
          <a:prstGeom prst="rect">
            <a:avLst/>
          </a:prstGeom>
        </p:spPr>
      </p:pic>
      <p:pic>
        <p:nvPicPr>
          <p:cNvPr id="25" name="Graphic 24" descr="Checkmark with solid fill">
            <a:extLst>
              <a:ext uri="{FF2B5EF4-FFF2-40B4-BE49-F238E27FC236}">
                <a16:creationId xmlns:a16="http://schemas.microsoft.com/office/drawing/2014/main" id="{5920D1D7-7126-2200-5E04-AF02DEFD2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359224" y="2888040"/>
            <a:ext cx="468085" cy="468085"/>
          </a:xfrm>
          <a:prstGeom prst="rect">
            <a:avLst/>
          </a:prstGeom>
        </p:spPr>
      </p:pic>
      <p:pic>
        <p:nvPicPr>
          <p:cNvPr id="26" name="Graphic 25" descr="Checkmark with solid fill">
            <a:extLst>
              <a:ext uri="{FF2B5EF4-FFF2-40B4-BE49-F238E27FC236}">
                <a16:creationId xmlns:a16="http://schemas.microsoft.com/office/drawing/2014/main" id="{F5E52A9D-C1F5-035A-5D67-159DF77BFE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791057" y="2888040"/>
            <a:ext cx="468085" cy="468085"/>
          </a:xfrm>
          <a:prstGeom prst="rect">
            <a:avLst/>
          </a:prstGeom>
        </p:spPr>
      </p:pic>
      <p:pic>
        <p:nvPicPr>
          <p:cNvPr id="27" name="Graphic 26" descr="Checkmark with solid fill">
            <a:extLst>
              <a:ext uri="{FF2B5EF4-FFF2-40B4-BE49-F238E27FC236}">
                <a16:creationId xmlns:a16="http://schemas.microsoft.com/office/drawing/2014/main" id="{F54370A9-151E-3E2F-8675-25D04375B7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2888040"/>
            <a:ext cx="468085" cy="468085"/>
          </a:xfrm>
          <a:prstGeom prst="rect">
            <a:avLst/>
          </a:prstGeom>
        </p:spPr>
      </p:pic>
      <p:pic>
        <p:nvPicPr>
          <p:cNvPr id="29" name="Graphic 28" descr="Checkmark with solid fill">
            <a:extLst>
              <a:ext uri="{FF2B5EF4-FFF2-40B4-BE49-F238E27FC236}">
                <a16:creationId xmlns:a16="http://schemas.microsoft.com/office/drawing/2014/main" id="{10F622C8-28FC-7C71-3160-0C7DD923A3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063725" y="3478365"/>
            <a:ext cx="468085" cy="468085"/>
          </a:xfrm>
          <a:prstGeom prst="rect">
            <a:avLst/>
          </a:prstGeom>
        </p:spPr>
      </p:pic>
      <p:pic>
        <p:nvPicPr>
          <p:cNvPr id="34" name="Graphic 33" descr="Checkmark with solid fill">
            <a:extLst>
              <a:ext uri="{FF2B5EF4-FFF2-40B4-BE49-F238E27FC236}">
                <a16:creationId xmlns:a16="http://schemas.microsoft.com/office/drawing/2014/main" id="{641C9D1E-39AD-813E-C8EF-BC6CA6ED45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3478365"/>
            <a:ext cx="468085" cy="468085"/>
          </a:xfrm>
          <a:prstGeom prst="rect">
            <a:avLst/>
          </a:prstGeom>
        </p:spPr>
      </p:pic>
      <p:pic>
        <p:nvPicPr>
          <p:cNvPr id="41" name="Graphic 40" descr="Checkmark with solid fill">
            <a:extLst>
              <a:ext uri="{FF2B5EF4-FFF2-40B4-BE49-F238E27FC236}">
                <a16:creationId xmlns:a16="http://schemas.microsoft.com/office/drawing/2014/main" id="{3E7838C4-F03A-B260-48EE-253FCEFE9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4068690"/>
            <a:ext cx="468085" cy="468085"/>
          </a:xfrm>
          <a:prstGeom prst="rect">
            <a:avLst/>
          </a:prstGeom>
        </p:spPr>
      </p:pic>
      <p:pic>
        <p:nvPicPr>
          <p:cNvPr id="46" name="Graphic 45" descr="Checkmark with solid fill">
            <a:extLst>
              <a:ext uri="{FF2B5EF4-FFF2-40B4-BE49-F238E27FC236}">
                <a16:creationId xmlns:a16="http://schemas.microsoft.com/office/drawing/2014/main" id="{38544042-D0E5-FC7B-04C0-06E8D73AD6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359224" y="4659015"/>
            <a:ext cx="468085" cy="468085"/>
          </a:xfrm>
          <a:prstGeom prst="rect">
            <a:avLst/>
          </a:prstGeom>
        </p:spPr>
      </p:pic>
      <p:pic>
        <p:nvPicPr>
          <p:cNvPr id="47" name="Graphic 46" descr="Checkmark with solid fill">
            <a:extLst>
              <a:ext uri="{FF2B5EF4-FFF2-40B4-BE49-F238E27FC236}">
                <a16:creationId xmlns:a16="http://schemas.microsoft.com/office/drawing/2014/main" id="{EC9A14F2-6D47-D1C6-E7F8-370CB08F9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791057" y="4659015"/>
            <a:ext cx="468085" cy="468085"/>
          </a:xfrm>
          <a:prstGeom prst="rect">
            <a:avLst/>
          </a:prstGeom>
        </p:spPr>
      </p:pic>
      <p:pic>
        <p:nvPicPr>
          <p:cNvPr id="48" name="Graphic 47" descr="Checkmark with solid fill">
            <a:extLst>
              <a:ext uri="{FF2B5EF4-FFF2-40B4-BE49-F238E27FC236}">
                <a16:creationId xmlns:a16="http://schemas.microsoft.com/office/drawing/2014/main" id="{3EB6C8CC-9B37-8472-2753-07F22E969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4659015"/>
            <a:ext cx="468085" cy="468085"/>
          </a:xfrm>
          <a:prstGeom prst="rect">
            <a:avLst/>
          </a:prstGeom>
        </p:spPr>
      </p:pic>
    </p:spTree>
    <p:extLst>
      <p:ext uri="{BB962C8B-B14F-4D97-AF65-F5344CB8AC3E}">
        <p14:creationId xmlns:p14="http://schemas.microsoft.com/office/powerpoint/2010/main" val="2753590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12EF-97D5-01AF-165B-CD4037E50FEC}"/>
              </a:ext>
            </a:extLst>
          </p:cNvPr>
          <p:cNvSpPr>
            <a:spLocks noGrp="1"/>
          </p:cNvSpPr>
          <p:nvPr>
            <p:ph type="title"/>
          </p:nvPr>
        </p:nvSpPr>
        <p:spPr/>
        <p:txBody>
          <a:bodyPr/>
          <a:lstStyle/>
          <a:p>
            <a:r>
              <a:rPr lang="en-US" dirty="0"/>
              <a:t>The </a:t>
            </a:r>
            <a:r>
              <a:rPr lang="en-US" dirty="0" err="1"/>
              <a:t>Fodorian</a:t>
            </a:r>
            <a:r>
              <a:rPr lang="en-US" dirty="0"/>
              <a:t> challenges</a:t>
            </a:r>
            <a:endParaRPr lang="en-DE" dirty="0"/>
          </a:p>
        </p:txBody>
      </p:sp>
      <p:sp>
        <p:nvSpPr>
          <p:cNvPr id="3" name="Content Placeholder 2">
            <a:extLst>
              <a:ext uri="{FF2B5EF4-FFF2-40B4-BE49-F238E27FC236}">
                <a16:creationId xmlns:a16="http://schemas.microsoft.com/office/drawing/2014/main" id="{52608D90-2CDE-79D6-739E-84AECF38C89C}"/>
              </a:ext>
            </a:extLst>
          </p:cNvPr>
          <p:cNvSpPr>
            <a:spLocks noGrp="1"/>
          </p:cNvSpPr>
          <p:nvPr>
            <p:ph idx="1"/>
          </p:nvPr>
        </p:nvSpPr>
        <p:spPr/>
        <p:txBody>
          <a:bodyPr>
            <a:normAutofit fontScale="85000" lnSpcReduction="20000"/>
          </a:bodyPr>
          <a:lstStyle/>
          <a:p>
            <a:pPr marL="0" indent="0">
              <a:buNone/>
            </a:pPr>
            <a:r>
              <a:rPr lang="en-US" u="sng" dirty="0"/>
              <a:t>Productivity</a:t>
            </a:r>
          </a:p>
          <a:p>
            <a:pPr marL="0" indent="0">
              <a:buNone/>
            </a:pPr>
            <a:r>
              <a:rPr lang="en-US" dirty="0"/>
              <a:t>Primitive symbols + combination rules which we can apply iteratively</a:t>
            </a:r>
          </a:p>
          <a:p>
            <a:pPr marL="0" indent="0">
              <a:buNone/>
            </a:pPr>
            <a:endParaRPr lang="en-US" dirty="0"/>
          </a:p>
          <a:p>
            <a:pPr marL="0" indent="0">
              <a:buNone/>
            </a:pPr>
            <a:r>
              <a:rPr lang="en-US" u="sng" dirty="0"/>
              <a:t>Systematicity</a:t>
            </a:r>
          </a:p>
          <a:p>
            <a:pPr marL="0" indent="0">
              <a:buNone/>
            </a:pPr>
            <a:r>
              <a:rPr lang="en-US" i="1" dirty="0"/>
              <a:t>John is close to the fish</a:t>
            </a:r>
            <a:r>
              <a:rPr lang="en-US" dirty="0"/>
              <a:t> is a sentence in the </a:t>
            </a:r>
            <a:r>
              <a:rPr lang="en-US" dirty="0" err="1"/>
              <a:t>LoT</a:t>
            </a:r>
            <a:r>
              <a:rPr lang="en-US" dirty="0"/>
              <a:t> w/ expressions for </a:t>
            </a:r>
            <a:r>
              <a:rPr lang="en-US" i="1" dirty="0"/>
              <a:t>John</a:t>
            </a:r>
            <a:r>
              <a:rPr lang="en-US" dirty="0"/>
              <a:t>, </a:t>
            </a:r>
            <a:r>
              <a:rPr lang="en-US" i="1" dirty="0"/>
              <a:t>being-close-to</a:t>
            </a:r>
            <a:r>
              <a:rPr lang="en-US" dirty="0"/>
              <a:t>, etc.</a:t>
            </a:r>
          </a:p>
          <a:p>
            <a:pPr marL="0" indent="0">
              <a:buNone/>
            </a:pPr>
            <a:r>
              <a:rPr lang="en-US" dirty="0"/>
              <a:t>W/ some plausible assumptions, you can reshuffle to get systematically connected thoughts.</a:t>
            </a:r>
          </a:p>
          <a:p>
            <a:pPr marL="0" indent="0">
              <a:buNone/>
            </a:pPr>
            <a:r>
              <a:rPr lang="en-US" b="1" dirty="0"/>
              <a:t>Question:</a:t>
            </a:r>
            <a:r>
              <a:rPr lang="en-US" dirty="0"/>
              <a:t> How can we exclude ill-formed thoughts like ‘Is close John’?</a:t>
            </a:r>
          </a:p>
          <a:p>
            <a:pPr marL="0" indent="0">
              <a:buNone/>
            </a:pPr>
            <a:endParaRPr lang="en-US" b="1" u="sng" dirty="0"/>
          </a:p>
          <a:p>
            <a:pPr marL="0" indent="0">
              <a:buNone/>
            </a:pPr>
            <a:r>
              <a:rPr lang="en-US" u="sng" dirty="0"/>
              <a:t>Inferential coherence</a:t>
            </a:r>
            <a:endParaRPr lang="en-US" i="1" u="sng" dirty="0"/>
          </a:p>
          <a:p>
            <a:pPr marL="0" indent="0">
              <a:buNone/>
            </a:pPr>
            <a:r>
              <a:rPr lang="en-US" i="1" dirty="0"/>
              <a:t>Reasoning</a:t>
            </a:r>
            <a:r>
              <a:rPr lang="en-US" dirty="0"/>
              <a:t> consists of…</a:t>
            </a:r>
          </a:p>
          <a:p>
            <a:r>
              <a:rPr lang="en-US" dirty="0"/>
              <a:t>computations over mental representations (which are expressions in the </a:t>
            </a:r>
            <a:r>
              <a:rPr lang="en-US" dirty="0" err="1"/>
              <a:t>LoT</a:t>
            </a:r>
            <a:r>
              <a:rPr lang="en-US" dirty="0"/>
              <a:t>)</a:t>
            </a:r>
          </a:p>
          <a:p>
            <a:r>
              <a:rPr lang="en-US" dirty="0"/>
              <a:t>that only depends on </a:t>
            </a:r>
            <a:r>
              <a:rPr lang="en-US" i="1" dirty="0"/>
              <a:t>form</a:t>
            </a:r>
            <a:endParaRPr lang="en-DE" dirty="0"/>
          </a:p>
        </p:txBody>
      </p:sp>
      <p:sp>
        <p:nvSpPr>
          <p:cNvPr id="4" name="Footer Placeholder 3">
            <a:extLst>
              <a:ext uri="{FF2B5EF4-FFF2-40B4-BE49-F238E27FC236}">
                <a16:creationId xmlns:a16="http://schemas.microsoft.com/office/drawing/2014/main" id="{86786F96-68CA-D823-85A8-F2A4AAABC843}"/>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94033487-4A8A-D121-0E72-C04326F22685}"/>
              </a:ext>
            </a:extLst>
          </p:cNvPr>
          <p:cNvSpPr>
            <a:spLocks noGrp="1"/>
          </p:cNvSpPr>
          <p:nvPr>
            <p:ph type="sldNum" sz="quarter" idx="12"/>
          </p:nvPr>
        </p:nvSpPr>
        <p:spPr/>
        <p:txBody>
          <a:bodyPr/>
          <a:lstStyle/>
          <a:p>
            <a:fld id="{87C6F9F5-FD91-41AF-9631-9F406EBEB36A}" type="slidenum">
              <a:rPr lang="en-DE" smtClean="0"/>
              <a:t>29</a:t>
            </a:fld>
            <a:endParaRPr lang="en-DE"/>
          </a:p>
        </p:txBody>
      </p:sp>
    </p:spTree>
    <p:extLst>
      <p:ext uri="{BB962C8B-B14F-4D97-AF65-F5344CB8AC3E}">
        <p14:creationId xmlns:p14="http://schemas.microsoft.com/office/powerpoint/2010/main" val="106562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6872-02A9-EADF-7B0D-5403A8A34A9A}"/>
              </a:ext>
            </a:extLst>
          </p:cNvPr>
          <p:cNvSpPr>
            <a:spLocks noGrp="1"/>
          </p:cNvSpPr>
          <p:nvPr>
            <p:ph type="title"/>
          </p:nvPr>
        </p:nvSpPr>
        <p:spPr/>
        <p:txBody>
          <a:bodyPr/>
          <a:lstStyle/>
          <a:p>
            <a:r>
              <a:rPr lang="en-US" dirty="0"/>
              <a:t>Introduction &amp; disclaimers</a:t>
            </a:r>
            <a:endParaRPr lang="en-DE" dirty="0"/>
          </a:p>
        </p:txBody>
      </p:sp>
      <p:sp>
        <p:nvSpPr>
          <p:cNvPr id="5" name="Content Placeholder 4">
            <a:extLst>
              <a:ext uri="{FF2B5EF4-FFF2-40B4-BE49-F238E27FC236}">
                <a16:creationId xmlns:a16="http://schemas.microsoft.com/office/drawing/2014/main" id="{AB05D8C0-BFDE-9562-F93A-BB0FE035A7E4}"/>
              </a:ext>
            </a:extLst>
          </p:cNvPr>
          <p:cNvSpPr>
            <a:spLocks noGrp="1"/>
          </p:cNvSpPr>
          <p:nvPr>
            <p:ph idx="1"/>
          </p:nvPr>
        </p:nvSpPr>
        <p:spPr>
          <a:xfrm>
            <a:off x="838200" y="1825625"/>
            <a:ext cx="10303933" cy="4667250"/>
          </a:xfrm>
        </p:spPr>
        <p:txBody>
          <a:bodyPr>
            <a:normAutofit/>
          </a:bodyPr>
          <a:lstStyle/>
          <a:p>
            <a:pPr marL="0" indent="0">
              <a:buNone/>
            </a:pPr>
            <a:r>
              <a:rPr lang="en-US" dirty="0"/>
              <a:t>Who has heard about…</a:t>
            </a:r>
          </a:p>
          <a:p>
            <a:pPr marL="0" indent="0">
              <a:buNone/>
            </a:pPr>
            <a:endParaRPr lang="en-US" dirty="0"/>
          </a:p>
          <a:p>
            <a:r>
              <a:rPr lang="en-US" dirty="0"/>
              <a:t>Probabilistic context-free grammars</a:t>
            </a:r>
          </a:p>
          <a:p>
            <a:endParaRPr lang="en-US" dirty="0"/>
          </a:p>
          <a:p>
            <a:r>
              <a:rPr lang="en-US" dirty="0"/>
              <a:t>Lambda calculus</a:t>
            </a:r>
          </a:p>
          <a:p>
            <a:endParaRPr lang="en-US" dirty="0"/>
          </a:p>
          <a:p>
            <a:r>
              <a:rPr lang="en-US" dirty="0"/>
              <a:t>Bayesian inference</a:t>
            </a:r>
          </a:p>
          <a:p>
            <a:endParaRPr lang="en-US" dirty="0"/>
          </a:p>
          <a:p>
            <a:endParaRPr lang="en-US" dirty="0"/>
          </a:p>
          <a:p>
            <a:endParaRPr lang="en-DE" dirty="0"/>
          </a:p>
          <a:p>
            <a:endParaRPr lang="en-US" dirty="0"/>
          </a:p>
          <a:p>
            <a:endParaRPr lang="en-DE" dirty="0"/>
          </a:p>
        </p:txBody>
      </p:sp>
      <p:sp>
        <p:nvSpPr>
          <p:cNvPr id="3" name="Footer Placeholder 2">
            <a:extLst>
              <a:ext uri="{FF2B5EF4-FFF2-40B4-BE49-F238E27FC236}">
                <a16:creationId xmlns:a16="http://schemas.microsoft.com/office/drawing/2014/main" id="{C7D90231-8BDF-8EFD-D873-824855CF60A5}"/>
              </a:ext>
            </a:extLst>
          </p:cNvPr>
          <p:cNvSpPr>
            <a:spLocks noGrp="1"/>
          </p:cNvSpPr>
          <p:nvPr>
            <p:ph type="ftr" sz="quarter" idx="11"/>
          </p:nvPr>
        </p:nvSpPr>
        <p:spPr/>
        <p:txBody>
          <a:bodyPr/>
          <a:lstStyle/>
          <a:p>
            <a:r>
              <a:rPr lang="en-US"/>
              <a:t>Fausto Carcassi – A day with the pLoT</a:t>
            </a:r>
            <a:endParaRPr lang="en-DE"/>
          </a:p>
        </p:txBody>
      </p:sp>
      <p:sp>
        <p:nvSpPr>
          <p:cNvPr id="4" name="Slide Number Placeholder 3">
            <a:extLst>
              <a:ext uri="{FF2B5EF4-FFF2-40B4-BE49-F238E27FC236}">
                <a16:creationId xmlns:a16="http://schemas.microsoft.com/office/drawing/2014/main" id="{9A424E99-70F7-B2CD-7B69-6A165D8F6DDF}"/>
              </a:ext>
            </a:extLst>
          </p:cNvPr>
          <p:cNvSpPr>
            <a:spLocks noGrp="1"/>
          </p:cNvSpPr>
          <p:nvPr>
            <p:ph type="sldNum" sz="quarter" idx="12"/>
          </p:nvPr>
        </p:nvSpPr>
        <p:spPr/>
        <p:txBody>
          <a:bodyPr/>
          <a:lstStyle/>
          <a:p>
            <a:fld id="{87C6F9F5-FD91-41AF-9631-9F406EBEB36A}" type="slidenum">
              <a:rPr lang="en-DE" smtClean="0"/>
              <a:t>3</a:t>
            </a:fld>
            <a:endParaRPr lang="en-DE"/>
          </a:p>
        </p:txBody>
      </p:sp>
    </p:spTree>
    <p:extLst>
      <p:ext uri="{BB962C8B-B14F-4D97-AF65-F5344CB8AC3E}">
        <p14:creationId xmlns:p14="http://schemas.microsoft.com/office/powerpoint/2010/main" val="37005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lang="en-US" dirty="0"/>
              <a:t>Block (1995) </a:t>
            </a:r>
            <a:r>
              <a:rPr lang="en-US" sz="3200" i="1" dirty="0"/>
              <a:t>The Mind as the Software of the Brain</a:t>
            </a:r>
            <a:endParaRPr lang="en-US" i="1"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a:xfrm>
            <a:off x="838200" y="1825624"/>
            <a:ext cx="10515600" cy="4565499"/>
          </a:xfrm>
        </p:spPr>
        <p:txBody>
          <a:bodyPr>
            <a:normAutofit lnSpcReduction="10000"/>
          </a:bodyPr>
          <a:lstStyle/>
          <a:p>
            <a:pPr marL="0" indent="0">
              <a:buNone/>
            </a:pPr>
            <a:r>
              <a:rPr lang="en-US" dirty="0"/>
              <a:t>(A simplified version of) Daniel Dennett</a:t>
            </a:r>
          </a:p>
          <a:p>
            <a:r>
              <a:rPr lang="en-US" dirty="0"/>
              <a:t>We have infinitely many beliefs! </a:t>
            </a:r>
          </a:p>
          <a:p>
            <a:r>
              <a:rPr lang="en-US" dirty="0"/>
              <a:t>For instance, ‘2 is smaller than 3’, ‘2 is smaller than 4’, etc.</a:t>
            </a:r>
          </a:p>
          <a:p>
            <a:r>
              <a:rPr lang="en-US" dirty="0"/>
              <a:t>Implausible that we store infinitely many </a:t>
            </a:r>
            <a:r>
              <a:rPr lang="en-US" dirty="0" err="1"/>
              <a:t>LoT</a:t>
            </a:r>
            <a:r>
              <a:rPr lang="en-US" dirty="0"/>
              <a:t> expressions</a:t>
            </a:r>
          </a:p>
          <a:p>
            <a:pPr marL="0" indent="0">
              <a:buNone/>
            </a:pPr>
            <a:endParaRPr lang="en-US" dirty="0"/>
          </a:p>
          <a:p>
            <a:pPr marL="0" indent="0">
              <a:buNone/>
            </a:pPr>
            <a:r>
              <a:rPr lang="en-US" dirty="0"/>
              <a:t>Ned Block</a:t>
            </a:r>
          </a:p>
          <a:p>
            <a:r>
              <a:rPr lang="en-US" dirty="0"/>
              <a:t>Distinguish </a:t>
            </a:r>
            <a:r>
              <a:rPr lang="en-US" i="1" dirty="0"/>
              <a:t>ordinary</a:t>
            </a:r>
            <a:r>
              <a:rPr lang="en-US" dirty="0"/>
              <a:t> and </a:t>
            </a:r>
            <a:r>
              <a:rPr lang="en-US" i="1" dirty="0"/>
              <a:t>scientific </a:t>
            </a:r>
            <a:r>
              <a:rPr lang="en-US" dirty="0"/>
              <a:t>notions of belief.</a:t>
            </a:r>
          </a:p>
          <a:p>
            <a:r>
              <a:rPr lang="en-US" dirty="0"/>
              <a:t>In ordinary sense, we have infinitely many beliefs.</a:t>
            </a:r>
          </a:p>
          <a:p>
            <a:r>
              <a:rPr lang="en-US" dirty="0"/>
              <a:t>In scientific sense, we only have finitely many beliefs.</a:t>
            </a:r>
          </a:p>
          <a:p>
            <a:r>
              <a:rPr lang="en-US" i="1" dirty="0"/>
              <a:t>Causally active beliefs</a:t>
            </a:r>
            <a:r>
              <a:rPr lang="en-US" dirty="0"/>
              <a:t>: they cause </a:t>
            </a:r>
            <a:r>
              <a:rPr lang="en-US" dirty="0" err="1"/>
              <a:t>behaviour</a:t>
            </a:r>
            <a:r>
              <a:rPr lang="en-US" dirty="0"/>
              <a:t> or other mental states, or they are caused by perception or other mental states.</a:t>
            </a:r>
            <a:endParaRPr lang="en-DE" dirty="0"/>
          </a:p>
        </p:txBody>
      </p:sp>
    </p:spTree>
    <p:extLst>
      <p:ext uri="{BB962C8B-B14F-4D97-AF65-F5344CB8AC3E}">
        <p14:creationId xmlns:p14="http://schemas.microsoft.com/office/powerpoint/2010/main" val="371920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Block (1995) </a:t>
            </a:r>
            <a:r>
              <a:rPr kumimoji="0" lang="en-US" sz="3200" b="0" i="1" u="none" strike="noStrike" kern="1200" cap="none" spc="0" normalizeH="0" baseline="0" noProof="0" dirty="0">
                <a:ln>
                  <a:noFill/>
                </a:ln>
                <a:solidFill>
                  <a:prstClr val="black"/>
                </a:solidFill>
                <a:effectLst/>
                <a:uLnTx/>
                <a:uFillTx/>
                <a:latin typeface="Georgia" panose="02040502050405020303" pitchFamily="18" charset="0"/>
                <a:ea typeface="+mj-ea"/>
                <a:cs typeface="+mj-cs"/>
              </a:rPr>
              <a:t>The Mind as the Software of the Brain</a:t>
            </a:r>
            <a:endParaRPr lang="en-DE"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p:txBody>
          <a:bodyPr>
            <a:normAutofit/>
          </a:bodyPr>
          <a:lstStyle/>
          <a:p>
            <a:pPr marL="0" indent="0">
              <a:buNone/>
            </a:pPr>
            <a:r>
              <a:rPr lang="en-US" dirty="0"/>
              <a:t>Dennett </a:t>
            </a:r>
          </a:p>
          <a:p>
            <a:r>
              <a:rPr lang="en-US" dirty="0"/>
              <a:t>We ascribe beliefs that are not explicitly represented. </a:t>
            </a:r>
          </a:p>
          <a:p>
            <a:r>
              <a:rPr lang="en-US" dirty="0"/>
              <a:t>E.g., guitarist: “I have to switch to an A-”</a:t>
            </a:r>
          </a:p>
          <a:p>
            <a:pPr lvl="1"/>
            <a:r>
              <a:rPr lang="en-US" dirty="0"/>
              <a:t>Despite lacking any such explicit representation!</a:t>
            </a:r>
          </a:p>
          <a:p>
            <a:r>
              <a:rPr lang="en-US" dirty="0"/>
              <a:t>Pre-theoretical notion of belief ≠ </a:t>
            </a:r>
            <a:r>
              <a:rPr lang="en-US" dirty="0" err="1"/>
              <a:t>LoT</a:t>
            </a:r>
            <a:r>
              <a:rPr lang="en-US" dirty="0"/>
              <a:t> notion.</a:t>
            </a:r>
          </a:p>
          <a:p>
            <a:pPr marL="0" indent="0">
              <a:buNone/>
            </a:pPr>
            <a:endParaRPr lang="en-US" dirty="0"/>
          </a:p>
          <a:p>
            <a:pPr marL="0" indent="0">
              <a:buNone/>
            </a:pPr>
            <a:r>
              <a:rPr lang="en-US" dirty="0"/>
              <a:t>Block</a:t>
            </a:r>
          </a:p>
          <a:p>
            <a:r>
              <a:rPr lang="en-US" dirty="0"/>
              <a:t>Again: </a:t>
            </a:r>
            <a:r>
              <a:rPr lang="en-US" dirty="0" err="1"/>
              <a:t>LoT</a:t>
            </a:r>
            <a:r>
              <a:rPr lang="en-US" dirty="0"/>
              <a:t> concerns scientific, </a:t>
            </a:r>
            <a:r>
              <a:rPr lang="en-US" i="1" dirty="0"/>
              <a:t>cognitive</a:t>
            </a:r>
            <a:r>
              <a:rPr lang="en-US" dirty="0"/>
              <a:t> notion of belief</a:t>
            </a:r>
            <a:endParaRPr lang="en-DE" dirty="0"/>
          </a:p>
        </p:txBody>
      </p:sp>
    </p:spTree>
    <p:extLst>
      <p:ext uri="{BB962C8B-B14F-4D97-AF65-F5344CB8AC3E}">
        <p14:creationId xmlns:p14="http://schemas.microsoft.com/office/powerpoint/2010/main" val="27781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Block (1995) </a:t>
            </a:r>
            <a:r>
              <a:rPr kumimoji="0" lang="en-US" sz="3200" b="0" i="1" u="none" strike="noStrike" kern="1200" cap="none" spc="0" normalizeH="0" baseline="0" noProof="0" dirty="0">
                <a:ln>
                  <a:noFill/>
                </a:ln>
                <a:solidFill>
                  <a:prstClr val="black"/>
                </a:solidFill>
                <a:effectLst/>
                <a:uLnTx/>
                <a:uFillTx/>
                <a:latin typeface="Georgia" panose="02040502050405020303" pitchFamily="18" charset="0"/>
                <a:ea typeface="+mj-ea"/>
                <a:cs typeface="+mj-cs"/>
              </a:rPr>
              <a:t>The Mind as the Software of the Brain</a:t>
            </a:r>
            <a:endParaRPr lang="en-DE"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a:xfrm>
            <a:off x="838199" y="1825625"/>
            <a:ext cx="10724707" cy="4351338"/>
          </a:xfrm>
        </p:spPr>
        <p:txBody>
          <a:bodyPr>
            <a:normAutofit lnSpcReduction="10000"/>
          </a:bodyPr>
          <a:lstStyle/>
          <a:p>
            <a:pPr marL="0" indent="0">
              <a:buNone/>
            </a:pPr>
            <a:r>
              <a:rPr lang="en-US" dirty="0"/>
              <a:t>Dennett’s thought experiment:</a:t>
            </a:r>
          </a:p>
          <a:p>
            <a:r>
              <a:rPr lang="en-US" dirty="0"/>
              <a:t>Surgeon inserts </a:t>
            </a:r>
            <a:r>
              <a:rPr lang="en-US" dirty="0" err="1"/>
              <a:t>LoT</a:t>
            </a:r>
            <a:r>
              <a:rPr lang="en-US" dirty="0"/>
              <a:t> expression “I have a pet turtle” as a belief in your brain.</a:t>
            </a:r>
          </a:p>
          <a:p>
            <a:r>
              <a:rPr lang="en-US" dirty="0"/>
              <a:t>You wake up &amp; are asked whether you have pets </a:t>
            </a:r>
          </a:p>
          <a:p>
            <a:r>
              <a:rPr lang="en-US" dirty="0"/>
              <a:t>You say “Indeed, I have a pet turtle”</a:t>
            </a:r>
          </a:p>
          <a:p>
            <a:r>
              <a:rPr lang="en-US" dirty="0"/>
              <a:t>But! When asked how old it is and what its name is, you can’t answer, etc.</a:t>
            </a:r>
          </a:p>
          <a:p>
            <a:r>
              <a:rPr lang="en-US" dirty="0"/>
              <a:t>Intuitively: You don’t really believe it!</a:t>
            </a:r>
          </a:p>
          <a:p>
            <a:pPr marL="0" indent="0">
              <a:buNone/>
            </a:pPr>
            <a:endParaRPr lang="en-US" dirty="0"/>
          </a:p>
          <a:p>
            <a:pPr marL="0" indent="0">
              <a:buNone/>
            </a:pPr>
            <a:r>
              <a:rPr lang="en-US" dirty="0"/>
              <a:t>Block</a:t>
            </a:r>
          </a:p>
          <a:p>
            <a:r>
              <a:rPr lang="en-US" dirty="0"/>
              <a:t>The functional role for belief includes integration with other beliefs, other mental states, and behavior. An isolated belief isn’t a belief.</a:t>
            </a:r>
            <a:endParaRPr lang="en-DE" dirty="0"/>
          </a:p>
        </p:txBody>
      </p:sp>
    </p:spTree>
    <p:extLst>
      <p:ext uri="{BB962C8B-B14F-4D97-AF65-F5344CB8AC3E}">
        <p14:creationId xmlns:p14="http://schemas.microsoft.com/office/powerpoint/2010/main" val="152983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A58B-D3BA-8EF1-5324-C92C7F05711D}"/>
              </a:ext>
            </a:extLst>
          </p:cNvPr>
          <p:cNvSpPr>
            <a:spLocks noGrp="1"/>
          </p:cNvSpPr>
          <p:nvPr>
            <p:ph type="title"/>
          </p:nvPr>
        </p:nvSpPr>
        <p:spPr/>
        <p:txBody>
          <a:bodyPr/>
          <a:lstStyle/>
          <a:p>
            <a:r>
              <a:rPr lang="en-US" dirty="0"/>
              <a:t>The </a:t>
            </a:r>
            <a:r>
              <a:rPr lang="en-US" dirty="0" err="1"/>
              <a:t>pLoT</a:t>
            </a:r>
            <a:endParaRPr lang="en-DE" dirty="0"/>
          </a:p>
        </p:txBody>
      </p:sp>
      <p:sp>
        <p:nvSpPr>
          <p:cNvPr id="3" name="Text Placeholder 2">
            <a:extLst>
              <a:ext uri="{FF2B5EF4-FFF2-40B4-BE49-F238E27FC236}">
                <a16:creationId xmlns:a16="http://schemas.microsoft.com/office/drawing/2014/main" id="{027BD7A1-135F-7F05-27B4-2FAC2214F89C}"/>
              </a:ext>
            </a:extLst>
          </p:cNvPr>
          <p:cNvSpPr>
            <a:spLocks noGrp="1"/>
          </p:cNvSpPr>
          <p:nvPr>
            <p:ph type="body" idx="1"/>
          </p:nvPr>
        </p:nvSpPr>
        <p:spPr/>
        <p:txBody>
          <a:bodyPr/>
          <a:lstStyle/>
          <a:p>
            <a:endParaRPr lang="en-DE"/>
          </a:p>
        </p:txBody>
      </p:sp>
      <p:sp>
        <p:nvSpPr>
          <p:cNvPr id="4" name="Footer Placeholder 3">
            <a:extLst>
              <a:ext uri="{FF2B5EF4-FFF2-40B4-BE49-F238E27FC236}">
                <a16:creationId xmlns:a16="http://schemas.microsoft.com/office/drawing/2014/main" id="{A604CA11-F710-054A-A146-3F180B2B6C97}"/>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B732E4AC-FB66-C3AA-2156-96370E32EFBE}"/>
              </a:ext>
            </a:extLst>
          </p:cNvPr>
          <p:cNvSpPr>
            <a:spLocks noGrp="1"/>
          </p:cNvSpPr>
          <p:nvPr>
            <p:ph type="sldNum" sz="quarter" idx="12"/>
          </p:nvPr>
        </p:nvSpPr>
        <p:spPr/>
        <p:txBody>
          <a:bodyPr/>
          <a:lstStyle/>
          <a:p>
            <a:fld id="{87C6F9F5-FD91-41AF-9631-9F406EBEB36A}" type="slidenum">
              <a:rPr lang="en-DE" smtClean="0"/>
              <a:t>33</a:t>
            </a:fld>
            <a:endParaRPr lang="en-DE"/>
          </a:p>
        </p:txBody>
      </p:sp>
    </p:spTree>
    <p:extLst>
      <p:ext uri="{BB962C8B-B14F-4D97-AF65-F5344CB8AC3E}">
        <p14:creationId xmlns:p14="http://schemas.microsoft.com/office/powerpoint/2010/main" val="1508737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6E8B-FFF2-8DAA-7F84-210DE352966A}"/>
              </a:ext>
            </a:extLst>
          </p:cNvPr>
          <p:cNvSpPr>
            <a:spLocks noGrp="1"/>
          </p:cNvSpPr>
          <p:nvPr>
            <p:ph type="title"/>
          </p:nvPr>
        </p:nvSpPr>
        <p:spPr/>
        <p:txBody>
          <a:bodyPr/>
          <a:lstStyle/>
          <a:p>
            <a:r>
              <a:rPr lang="en-US" dirty="0"/>
              <a:t>The “p” in “</a:t>
            </a:r>
            <a:r>
              <a:rPr lang="en-US" dirty="0" err="1"/>
              <a:t>pLoT</a:t>
            </a:r>
            <a:r>
              <a:rPr lang="en-US" dirty="0"/>
              <a:t>”</a:t>
            </a:r>
            <a:endParaRPr lang="en-DE" dirty="0"/>
          </a:p>
        </p:txBody>
      </p:sp>
      <p:sp>
        <p:nvSpPr>
          <p:cNvPr id="3" name="Content Placeholder 2">
            <a:extLst>
              <a:ext uri="{FF2B5EF4-FFF2-40B4-BE49-F238E27FC236}">
                <a16:creationId xmlns:a16="http://schemas.microsoft.com/office/drawing/2014/main" id="{E539640C-B2FF-BE76-344A-92DDCC94CA8E}"/>
              </a:ext>
            </a:extLst>
          </p:cNvPr>
          <p:cNvSpPr>
            <a:spLocks noGrp="1"/>
          </p:cNvSpPr>
          <p:nvPr>
            <p:ph idx="1"/>
          </p:nvPr>
        </p:nvSpPr>
        <p:spPr>
          <a:xfrm>
            <a:off x="838200" y="1825624"/>
            <a:ext cx="10515600" cy="4580014"/>
          </a:xfrm>
        </p:spPr>
        <p:txBody>
          <a:bodyPr>
            <a:normAutofit/>
          </a:bodyPr>
          <a:lstStyle/>
          <a:p>
            <a:pPr marL="0" indent="0">
              <a:buNone/>
            </a:pPr>
            <a:r>
              <a:rPr lang="en-US" dirty="0"/>
              <a:t>‘</a:t>
            </a:r>
            <a:r>
              <a:rPr lang="en-US" dirty="0" err="1"/>
              <a:t>pLoT</a:t>
            </a:r>
            <a:r>
              <a:rPr lang="en-US" dirty="0"/>
              <a:t>’ stands for ‘</a:t>
            </a:r>
            <a:r>
              <a:rPr lang="en-US" i="1" dirty="0"/>
              <a:t>probabilistic </a:t>
            </a:r>
            <a:r>
              <a:rPr lang="en-US" dirty="0" err="1"/>
              <a:t>LoT</a:t>
            </a:r>
            <a:r>
              <a:rPr lang="en-US" dirty="0"/>
              <a:t>’</a:t>
            </a:r>
          </a:p>
          <a:p>
            <a:pPr marL="0" indent="0">
              <a:buNone/>
            </a:pPr>
            <a:r>
              <a:rPr lang="en-US" dirty="0"/>
              <a:t>Recent (~20 years) extension: </a:t>
            </a:r>
            <a:r>
              <a:rPr lang="en-US" dirty="0" err="1"/>
              <a:t>LoT</a:t>
            </a:r>
            <a:r>
              <a:rPr lang="en-US" dirty="0"/>
              <a:t> enriched w/ probabilistic inference</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Much more in the rest of the course!</a:t>
            </a:r>
          </a:p>
          <a:p>
            <a:endParaRPr lang="en-US" dirty="0"/>
          </a:p>
        </p:txBody>
      </p:sp>
      <p:pic>
        <p:nvPicPr>
          <p:cNvPr id="1032" name="Picture 8" descr="Paper cups 300 ml / 12 oz, Ø 90 mm,..., 1000 pcs. | greenbox">
            <a:extLst>
              <a:ext uri="{FF2B5EF4-FFF2-40B4-BE49-F238E27FC236}">
                <a16:creationId xmlns:a16="http://schemas.microsoft.com/office/drawing/2014/main" id="{D370AA79-0D53-D2CC-A4AF-3514DFBAA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290587" y="2963596"/>
            <a:ext cx="1503152" cy="150315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9A9F56A-3A70-B2AB-CBA3-A4950CC9FECC}"/>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9B68890-235A-E05D-C581-800F0F921BAA}"/>
              </a:ext>
            </a:extLst>
          </p:cNvPr>
          <p:cNvSpPr>
            <a:spLocks noGrp="1"/>
          </p:cNvSpPr>
          <p:nvPr>
            <p:ph type="sldNum" sz="quarter" idx="12"/>
          </p:nvPr>
        </p:nvSpPr>
        <p:spPr/>
        <p:txBody>
          <a:bodyPr/>
          <a:lstStyle/>
          <a:p>
            <a:fld id="{87C6F9F5-FD91-41AF-9631-9F406EBEB36A}" type="slidenum">
              <a:rPr lang="en-DE" smtClean="0"/>
              <a:t>34</a:t>
            </a:fld>
            <a:endParaRPr lang="en-DE"/>
          </a:p>
        </p:txBody>
      </p:sp>
      <p:pic>
        <p:nvPicPr>
          <p:cNvPr id="1030" name="Picture 6" descr="Paper cups 250 ml / 10 oz, Ø 90 mm,..., 1000 pcs. | greenbox">
            <a:extLst>
              <a:ext uri="{FF2B5EF4-FFF2-40B4-BE49-F238E27FC236}">
                <a16:creationId xmlns:a16="http://schemas.microsoft.com/office/drawing/2014/main" id="{0B520D84-ABEF-C6EA-A644-B938BA0F354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2053" y="3578793"/>
            <a:ext cx="1503152" cy="15031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per cups 300 ml / 12 oz, Ø 90 mm,..., 1000 pcs. | greenbox">
            <a:extLst>
              <a:ext uri="{FF2B5EF4-FFF2-40B4-BE49-F238E27FC236}">
                <a16:creationId xmlns:a16="http://schemas.microsoft.com/office/drawing/2014/main" id="{4B837EB3-487E-6D18-4B87-87D79AC23D9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0870" y="3156400"/>
            <a:ext cx="1468952" cy="14689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akeaway coffee cups (400 ml, 500 pcs.) | greenbox">
            <a:extLst>
              <a:ext uri="{FF2B5EF4-FFF2-40B4-BE49-F238E27FC236}">
                <a16:creationId xmlns:a16="http://schemas.microsoft.com/office/drawing/2014/main" id="{0C0F993C-C639-9F98-3C29-64CB3F90637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71999" y="3882257"/>
            <a:ext cx="1725443" cy="17254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d Solo Party Cups 12oz | ReadyRefresh">
            <a:extLst>
              <a:ext uri="{FF2B5EF4-FFF2-40B4-BE49-F238E27FC236}">
                <a16:creationId xmlns:a16="http://schemas.microsoft.com/office/drawing/2014/main" id="{ABCD0DC9-F214-55EC-9C01-FCD325B000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752" y="2628520"/>
            <a:ext cx="2320849" cy="232084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p – Fiesta Factory Direct">
            <a:extLst>
              <a:ext uri="{FF2B5EF4-FFF2-40B4-BE49-F238E27FC236}">
                <a16:creationId xmlns:a16="http://schemas.microsoft.com/office/drawing/2014/main" id="{AA39DA20-B6CE-61D1-E0B9-ABBC3292EC1F}"/>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93985" y="3869075"/>
            <a:ext cx="1210283" cy="121028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CE7DD10E-A8AE-8DB3-5BC3-B7E2BCDD3056}"/>
              </a:ext>
            </a:extLst>
          </p:cNvPr>
          <p:cNvGrpSpPr/>
          <p:nvPr/>
        </p:nvGrpSpPr>
        <p:grpSpPr>
          <a:xfrm>
            <a:off x="3599547" y="3014133"/>
            <a:ext cx="3989212" cy="2743194"/>
            <a:chOff x="3367317" y="3014133"/>
            <a:chExt cx="3989212" cy="2743194"/>
          </a:xfrm>
        </p:grpSpPr>
        <p:cxnSp>
          <p:nvCxnSpPr>
            <p:cNvPr id="7" name="Straight Connector 6">
              <a:extLst>
                <a:ext uri="{FF2B5EF4-FFF2-40B4-BE49-F238E27FC236}">
                  <a16:creationId xmlns:a16="http://schemas.microsoft.com/office/drawing/2014/main" id="{762E892B-29D6-27F4-C158-E2D5297AA23D}"/>
                </a:ext>
              </a:extLst>
            </p:cNvPr>
            <p:cNvCxnSpPr>
              <a:cxnSpLocks/>
            </p:cNvCxnSpPr>
            <p:nvPr/>
          </p:nvCxnSpPr>
          <p:spPr>
            <a:xfrm>
              <a:off x="5771848" y="3014133"/>
              <a:ext cx="0" cy="2743194"/>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8DD08FC-79D6-3830-55B5-BDAF8BD5C012}"/>
                </a:ext>
              </a:extLst>
            </p:cNvPr>
            <p:cNvSpPr txBox="1"/>
            <p:nvPr/>
          </p:nvSpPr>
          <p:spPr>
            <a:xfrm>
              <a:off x="5827691" y="5331823"/>
              <a:ext cx="1528838" cy="369332"/>
            </a:xfrm>
            <a:prstGeom prst="rect">
              <a:avLst/>
            </a:prstGeom>
            <a:noFill/>
          </p:spPr>
          <p:txBody>
            <a:bodyPr wrap="square" rtlCol="0">
              <a:spAutoFit/>
            </a:bodyPr>
            <a:lstStyle/>
            <a:p>
              <a:r>
                <a:rPr lang="en-US" dirty="0"/>
                <a:t>In category?</a:t>
              </a:r>
              <a:endParaRPr lang="en-DE" dirty="0"/>
            </a:p>
          </p:txBody>
        </p:sp>
        <p:sp>
          <p:nvSpPr>
            <p:cNvPr id="12" name="TextBox 11">
              <a:extLst>
                <a:ext uri="{FF2B5EF4-FFF2-40B4-BE49-F238E27FC236}">
                  <a16:creationId xmlns:a16="http://schemas.microsoft.com/office/drawing/2014/main" id="{13B91CA3-C777-DF3C-6697-71FACB7F3E89}"/>
                </a:ext>
              </a:extLst>
            </p:cNvPr>
            <p:cNvSpPr txBox="1"/>
            <p:nvPr/>
          </p:nvSpPr>
          <p:spPr>
            <a:xfrm>
              <a:off x="3367317" y="5331823"/>
              <a:ext cx="2319865" cy="369332"/>
            </a:xfrm>
            <a:prstGeom prst="rect">
              <a:avLst/>
            </a:prstGeom>
            <a:noFill/>
          </p:spPr>
          <p:txBody>
            <a:bodyPr wrap="square" rtlCol="0">
              <a:spAutoFit/>
            </a:bodyPr>
            <a:lstStyle/>
            <a:p>
              <a:pPr algn="r"/>
              <a:r>
                <a:rPr lang="en-US" dirty="0"/>
                <a:t>Examples of category</a:t>
              </a:r>
              <a:endParaRPr lang="en-DE" dirty="0"/>
            </a:p>
          </p:txBody>
        </p:sp>
      </p:grpSp>
    </p:spTree>
    <p:extLst>
      <p:ext uri="{BB962C8B-B14F-4D97-AF65-F5344CB8AC3E}">
        <p14:creationId xmlns:p14="http://schemas.microsoft.com/office/powerpoint/2010/main" val="397653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478C-A089-8B23-8D42-6C5592A53401}"/>
              </a:ext>
            </a:extLst>
          </p:cNvPr>
          <p:cNvSpPr>
            <a:spLocks noGrp="1"/>
          </p:cNvSpPr>
          <p:nvPr>
            <p:ph type="title"/>
          </p:nvPr>
        </p:nvSpPr>
        <p:spPr/>
        <p:txBody>
          <a:bodyPr/>
          <a:lstStyle/>
          <a:p>
            <a:r>
              <a:rPr lang="en-US" dirty="0"/>
              <a:t>Taking stock – a family of claims</a:t>
            </a:r>
            <a:endParaRPr lang="en-DE" dirty="0"/>
          </a:p>
        </p:txBody>
      </p:sp>
      <p:sp>
        <p:nvSpPr>
          <p:cNvPr id="3" name="Content Placeholder 2">
            <a:extLst>
              <a:ext uri="{FF2B5EF4-FFF2-40B4-BE49-F238E27FC236}">
                <a16:creationId xmlns:a16="http://schemas.microsoft.com/office/drawing/2014/main" id="{246A2DCF-0E79-C3A8-1101-98813E691425}"/>
              </a:ext>
            </a:extLst>
          </p:cNvPr>
          <p:cNvSpPr>
            <a:spLocks noGrp="1"/>
          </p:cNvSpPr>
          <p:nvPr>
            <p:ph idx="1"/>
          </p:nvPr>
        </p:nvSpPr>
        <p:spPr/>
        <p:txBody>
          <a:bodyPr/>
          <a:lstStyle/>
          <a:p>
            <a:pPr marL="0" indent="0">
              <a:buNone/>
            </a:pPr>
            <a:r>
              <a:rPr lang="en-US" dirty="0"/>
              <a:t>What the </a:t>
            </a:r>
            <a:r>
              <a:rPr lang="en-US" dirty="0" err="1"/>
              <a:t>LoT</a:t>
            </a:r>
            <a:r>
              <a:rPr lang="en-US" dirty="0"/>
              <a:t> is like:</a:t>
            </a:r>
          </a:p>
          <a:p>
            <a:r>
              <a:rPr lang="en-US" dirty="0"/>
              <a:t>Compositional language w/ words </a:t>
            </a:r>
          </a:p>
          <a:p>
            <a:r>
              <a:rPr lang="en-US" dirty="0"/>
              <a:t>Some logical operators and predicates</a:t>
            </a:r>
          </a:p>
          <a:p>
            <a:pPr marL="0" indent="0">
              <a:buNone/>
            </a:pPr>
            <a:endParaRPr lang="en-US" dirty="0"/>
          </a:p>
          <a:p>
            <a:pPr marL="0" indent="0">
              <a:buNone/>
            </a:pPr>
            <a:r>
              <a:rPr lang="en-US" dirty="0"/>
              <a:t>What the </a:t>
            </a:r>
            <a:r>
              <a:rPr lang="en-US" dirty="0" err="1"/>
              <a:t>LoT</a:t>
            </a:r>
            <a:r>
              <a:rPr lang="en-US" dirty="0"/>
              <a:t> can do:</a:t>
            </a:r>
          </a:p>
          <a:p>
            <a:r>
              <a:rPr lang="en-US" dirty="0"/>
              <a:t>Content of beliefs/desires/intentions/… are </a:t>
            </a:r>
            <a:r>
              <a:rPr lang="en-US" dirty="0" err="1"/>
              <a:t>LoT</a:t>
            </a:r>
            <a:r>
              <a:rPr lang="en-US" dirty="0"/>
              <a:t> expressions</a:t>
            </a:r>
          </a:p>
          <a:p>
            <a:r>
              <a:rPr lang="en-US" dirty="0"/>
              <a:t>Reasoning 	-&gt; manipulation of </a:t>
            </a:r>
            <a:r>
              <a:rPr lang="en-US" dirty="0" err="1"/>
              <a:t>LoT</a:t>
            </a:r>
            <a:r>
              <a:rPr lang="en-US" dirty="0"/>
              <a:t> expressions</a:t>
            </a:r>
          </a:p>
          <a:p>
            <a:r>
              <a:rPr lang="en-US" dirty="0"/>
              <a:t>Learning 	</a:t>
            </a:r>
            <a:r>
              <a:rPr lang="en-US" dirty="0">
                <a:sym typeface="Wingdings" panose="05000000000000000000" pitchFamily="2" charset="2"/>
              </a:rPr>
              <a:t>-&gt; </a:t>
            </a:r>
            <a:r>
              <a:rPr lang="en-US" dirty="0"/>
              <a:t>finding </a:t>
            </a:r>
            <a:r>
              <a:rPr lang="en-US" dirty="0" err="1"/>
              <a:t>LoT</a:t>
            </a:r>
            <a:r>
              <a:rPr lang="en-US" dirty="0"/>
              <a:t> expressions that match requirements </a:t>
            </a:r>
            <a:endParaRPr lang="en-DE" dirty="0"/>
          </a:p>
        </p:txBody>
      </p:sp>
      <p:sp>
        <p:nvSpPr>
          <p:cNvPr id="4" name="Footer Placeholder 3">
            <a:extLst>
              <a:ext uri="{FF2B5EF4-FFF2-40B4-BE49-F238E27FC236}">
                <a16:creationId xmlns:a16="http://schemas.microsoft.com/office/drawing/2014/main" id="{62ADC4E3-35A6-886A-7FF9-1F311045388B}"/>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1D628349-A422-C3A1-D4E2-2E4A43F52106}"/>
              </a:ext>
            </a:extLst>
          </p:cNvPr>
          <p:cNvSpPr>
            <a:spLocks noGrp="1"/>
          </p:cNvSpPr>
          <p:nvPr>
            <p:ph type="sldNum" sz="quarter" idx="12"/>
          </p:nvPr>
        </p:nvSpPr>
        <p:spPr/>
        <p:txBody>
          <a:bodyPr/>
          <a:lstStyle/>
          <a:p>
            <a:fld id="{87C6F9F5-FD91-41AF-9631-9F406EBEB36A}" type="slidenum">
              <a:rPr lang="en-DE" smtClean="0"/>
              <a:t>35</a:t>
            </a:fld>
            <a:endParaRPr lang="en-DE"/>
          </a:p>
        </p:txBody>
      </p:sp>
      <p:pic>
        <p:nvPicPr>
          <p:cNvPr id="1028" name="Picture 4">
            <a:extLst>
              <a:ext uri="{FF2B5EF4-FFF2-40B4-BE49-F238E27FC236}">
                <a16:creationId xmlns:a16="http://schemas.microsoft.com/office/drawing/2014/main" id="{569774B4-954A-F14A-EC8F-75CAB8C56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822" y="1646238"/>
            <a:ext cx="3628574" cy="2039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23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BF13-B7CE-E8BF-7030-373DD528C9E1}"/>
              </a:ext>
            </a:extLst>
          </p:cNvPr>
          <p:cNvSpPr>
            <a:spLocks noGrp="1"/>
          </p:cNvSpPr>
          <p:nvPr>
            <p:ph type="title"/>
          </p:nvPr>
        </p:nvSpPr>
        <p:spPr/>
        <p:txBody>
          <a:bodyPr/>
          <a:lstStyle/>
          <a:p>
            <a:r>
              <a:rPr lang="en-US" dirty="0"/>
              <a:t>Conclusions</a:t>
            </a:r>
            <a:endParaRPr lang="en-DE" dirty="0"/>
          </a:p>
        </p:txBody>
      </p:sp>
      <p:sp>
        <p:nvSpPr>
          <p:cNvPr id="3" name="Content Placeholder 2">
            <a:extLst>
              <a:ext uri="{FF2B5EF4-FFF2-40B4-BE49-F238E27FC236}">
                <a16:creationId xmlns:a16="http://schemas.microsoft.com/office/drawing/2014/main" id="{1E457D58-8025-8923-3B60-D1C7076E6F32}"/>
              </a:ext>
            </a:extLst>
          </p:cNvPr>
          <p:cNvSpPr>
            <a:spLocks noGrp="1"/>
          </p:cNvSpPr>
          <p:nvPr>
            <p:ph idx="1"/>
          </p:nvPr>
        </p:nvSpPr>
        <p:spPr>
          <a:xfrm>
            <a:off x="838200" y="1825625"/>
            <a:ext cx="5993190" cy="4351338"/>
          </a:xfrm>
        </p:spPr>
        <p:txBody>
          <a:bodyPr anchor="ctr"/>
          <a:lstStyle/>
          <a:p>
            <a:pPr marL="0" indent="0">
              <a:buNone/>
            </a:pPr>
            <a:r>
              <a:rPr lang="en-US" dirty="0"/>
              <a:t>We saw a conceptual picture of the mind</a:t>
            </a:r>
          </a:p>
          <a:p>
            <a:pPr marL="0" indent="0">
              <a:buNone/>
            </a:pPr>
            <a:endParaRPr lang="en-US" dirty="0"/>
          </a:p>
          <a:p>
            <a:pPr marL="0" indent="0">
              <a:buNone/>
            </a:pPr>
            <a:r>
              <a:rPr lang="en-US" dirty="0"/>
              <a:t>It relates to various empirical claims</a:t>
            </a:r>
          </a:p>
          <a:p>
            <a:pPr marL="0" indent="0">
              <a:buNone/>
            </a:pPr>
            <a:endParaRPr lang="en-US" dirty="0"/>
          </a:p>
          <a:p>
            <a:pPr marL="0" indent="0">
              <a:buNone/>
            </a:pPr>
            <a:r>
              <a:rPr lang="en-US" dirty="0"/>
              <a:t>We want to make it more formal / quantitative</a:t>
            </a:r>
          </a:p>
          <a:p>
            <a:pPr lvl="1"/>
            <a:r>
              <a:rPr lang="en-US" dirty="0"/>
              <a:t>Computational modelling!</a:t>
            </a:r>
          </a:p>
          <a:p>
            <a:pPr marL="0" indent="0">
              <a:buNone/>
            </a:pPr>
            <a:endParaRPr lang="en-US" dirty="0"/>
          </a:p>
          <a:p>
            <a:pPr marL="0" indent="0">
              <a:buNone/>
            </a:pPr>
            <a:r>
              <a:rPr lang="en-US" dirty="0"/>
              <a:t>Next session: Formal tools</a:t>
            </a:r>
            <a:endParaRPr lang="en-DE" dirty="0"/>
          </a:p>
        </p:txBody>
      </p:sp>
      <p:sp>
        <p:nvSpPr>
          <p:cNvPr id="4" name="Footer Placeholder 3">
            <a:extLst>
              <a:ext uri="{FF2B5EF4-FFF2-40B4-BE49-F238E27FC236}">
                <a16:creationId xmlns:a16="http://schemas.microsoft.com/office/drawing/2014/main" id="{4AA59375-AFE0-7067-0152-A3E7E65FD4C9}"/>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5C57ADCC-7351-0372-5160-42CB165F3DF9}"/>
              </a:ext>
            </a:extLst>
          </p:cNvPr>
          <p:cNvSpPr>
            <a:spLocks noGrp="1"/>
          </p:cNvSpPr>
          <p:nvPr>
            <p:ph type="sldNum" sz="quarter" idx="12"/>
          </p:nvPr>
        </p:nvSpPr>
        <p:spPr/>
        <p:txBody>
          <a:bodyPr/>
          <a:lstStyle/>
          <a:p>
            <a:fld id="{87C6F9F5-FD91-41AF-9631-9F406EBEB36A}" type="slidenum">
              <a:rPr lang="en-DE" smtClean="0"/>
              <a:t>36</a:t>
            </a:fld>
            <a:endParaRPr lang="en-DE"/>
          </a:p>
        </p:txBody>
      </p:sp>
      <p:graphicFrame>
        <p:nvGraphicFramePr>
          <p:cNvPr id="7" name="Content Placeholder 3">
            <a:extLst>
              <a:ext uri="{FF2B5EF4-FFF2-40B4-BE49-F238E27FC236}">
                <a16:creationId xmlns:a16="http://schemas.microsoft.com/office/drawing/2014/main" id="{45BFFC0C-D4C4-7769-53CC-2D56C6A95E6B}"/>
              </a:ext>
            </a:extLst>
          </p:cNvPr>
          <p:cNvGraphicFramePr>
            <a:graphicFrameLocks/>
          </p:cNvGraphicFramePr>
          <p:nvPr>
            <p:extLst>
              <p:ext uri="{D42A27DB-BD31-4B8C-83A1-F6EECF244321}">
                <p14:modId xmlns:p14="http://schemas.microsoft.com/office/powerpoint/2010/main" val="150468076"/>
              </p:ext>
            </p:extLst>
          </p:nvPr>
        </p:nvGraphicFramePr>
        <p:xfrm>
          <a:off x="6995886" y="2695172"/>
          <a:ext cx="4743580" cy="3040416"/>
        </p:xfrm>
        <a:graphic>
          <a:graphicData uri="http://schemas.openxmlformats.org/drawingml/2006/table">
            <a:tbl>
              <a:tblPr/>
              <a:tblGrid>
                <a:gridCol w="890209">
                  <a:extLst>
                    <a:ext uri="{9D8B030D-6E8A-4147-A177-3AD203B41FA5}">
                      <a16:colId xmlns:a16="http://schemas.microsoft.com/office/drawing/2014/main" val="337463267"/>
                    </a:ext>
                  </a:extLst>
                </a:gridCol>
                <a:gridCol w="3853371">
                  <a:extLst>
                    <a:ext uri="{9D8B030D-6E8A-4147-A177-3AD203B41FA5}">
                      <a16:colId xmlns:a16="http://schemas.microsoft.com/office/drawing/2014/main" val="3286455243"/>
                    </a:ext>
                  </a:extLst>
                </a:gridCol>
              </a:tblGrid>
              <a:tr h="569604">
                <a:tc>
                  <a:txBody>
                    <a:bodyPr/>
                    <a:lstStyle/>
                    <a:p>
                      <a:pPr algn="r" fontAlgn="base" latinLnBrk="0"/>
                      <a:r>
                        <a:rPr lang="en-US" sz="1600" b="1" dirty="0">
                          <a:effectLst/>
                        </a:rPr>
                        <a:t>Part I</a:t>
                      </a:r>
                      <a:endParaRPr lang="en-DE" sz="1600" b="1"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b="1" dirty="0">
                          <a:effectLst/>
                        </a:rPr>
                        <a:t>Introduction: On the very idea of an </a:t>
                      </a:r>
                      <a:r>
                        <a:rPr lang="en-US" sz="1600" b="1" dirty="0" err="1">
                          <a:effectLst/>
                        </a:rPr>
                        <a:t>LoT</a:t>
                      </a:r>
                      <a:endParaRPr lang="en-US" sz="1600" b="1" dirty="0">
                        <a:effectLst/>
                      </a:endParaRPr>
                    </a:p>
                  </a:txBody>
                  <a:tcPr marL="137160" marR="137160" marT="137160" marB="137160" anchor="ctr">
                    <a:lnL w="12700" cap="flat" cmpd="sng" algn="ctr">
                      <a:solidFill>
                        <a:schemeClr val="tx1"/>
                      </a:solidFill>
                      <a:prstDash val="solid"/>
                      <a:round/>
                      <a:headEnd type="none" w="med" len="med"/>
                      <a:tailEnd type="none" w="med" len="med"/>
                    </a:lnL>
                    <a:lnR>
                      <a:noFill/>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4068007968"/>
                  </a:ext>
                </a:extLst>
              </a:tr>
              <a:tr h="569604">
                <a:tc>
                  <a:txBody>
                    <a:bodyPr/>
                    <a:lstStyle/>
                    <a:p>
                      <a:pPr algn="r" fontAlgn="base" latinLnBrk="0"/>
                      <a:r>
                        <a:rPr lang="en-US" sz="1600" dirty="0">
                          <a:effectLst/>
                        </a:rPr>
                        <a:t>Part II</a:t>
                      </a:r>
                      <a:endParaRPr lang="en-DE" sz="1600"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dirty="0">
                          <a:effectLst/>
                        </a:rPr>
                        <a:t>Technical background</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83488022"/>
                  </a:ext>
                </a:extLst>
              </a:tr>
              <a:tr h="569604">
                <a:tc>
                  <a:txBody>
                    <a:bodyPr/>
                    <a:lstStyle/>
                    <a:p>
                      <a:pPr algn="r" fontAlgn="base" latinLnBrk="0"/>
                      <a:r>
                        <a:rPr lang="en-US" sz="1600" dirty="0">
                          <a:effectLst/>
                        </a:rPr>
                        <a:t>Part III</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b="0" dirty="0">
                          <a:effectLst/>
                        </a:rPr>
                        <a:t>Bayesian program induction </a:t>
                      </a:r>
                    </a:p>
                    <a:p>
                      <a:pPr fontAlgn="base" latinLnBrk="0"/>
                      <a:r>
                        <a:rPr lang="en-US" sz="1600" b="0" dirty="0">
                          <a:effectLst/>
                        </a:rPr>
                        <a:t>(LOTlib3)</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167156"/>
                  </a:ext>
                </a:extLst>
              </a:tr>
              <a:tr h="569604">
                <a:tc>
                  <a:txBody>
                    <a:bodyPr/>
                    <a:lstStyle/>
                    <a:p>
                      <a:pPr algn="r" fontAlgn="base" latinLnBrk="0"/>
                      <a:r>
                        <a:rPr lang="en-US" sz="1600" dirty="0">
                          <a:effectLst/>
                        </a:rPr>
                        <a:t>Part IV</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dirty="0">
                          <a:effectLst/>
                        </a:rPr>
                        <a:t>Case studies</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2355703649"/>
                  </a:ext>
                </a:extLst>
              </a:tr>
              <a:tr h="569604">
                <a:tc>
                  <a:txBody>
                    <a:bodyPr/>
                    <a:lstStyle/>
                    <a:p>
                      <a:pPr algn="r" fontAlgn="base" latinLnBrk="0"/>
                      <a:r>
                        <a:rPr lang="en-US" sz="1600" dirty="0">
                          <a:effectLst/>
                        </a:rPr>
                        <a:t>Part V</a:t>
                      </a:r>
                      <a:endParaRPr lang="en-DE" sz="1600"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fontAlgn="base" latinLnBrk="0"/>
                      <a:r>
                        <a:rPr lang="en-US" sz="1600" dirty="0">
                          <a:effectLst/>
                        </a:rPr>
                        <a:t>Summary &amp; Future prospects</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30515218"/>
                  </a:ext>
                </a:extLst>
              </a:tr>
            </a:tbl>
          </a:graphicData>
        </a:graphic>
      </p:graphicFrame>
    </p:spTree>
    <p:extLst>
      <p:ext uri="{BB962C8B-B14F-4D97-AF65-F5344CB8AC3E}">
        <p14:creationId xmlns:p14="http://schemas.microsoft.com/office/powerpoint/2010/main" val="253681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FFF0-86B0-F89B-22A3-A0E2F0C0DC2E}"/>
              </a:ext>
            </a:extLst>
          </p:cNvPr>
          <p:cNvSpPr>
            <a:spLocks noGrp="1"/>
          </p:cNvSpPr>
          <p:nvPr>
            <p:ph type="title"/>
          </p:nvPr>
        </p:nvSpPr>
        <p:spPr/>
        <p:txBody>
          <a:bodyPr/>
          <a:lstStyle/>
          <a:p>
            <a:r>
              <a:rPr lang="en-US" dirty="0"/>
              <a:t>Questions?</a:t>
            </a:r>
            <a:endParaRPr lang="en-DE" dirty="0"/>
          </a:p>
        </p:txBody>
      </p:sp>
      <p:sp>
        <p:nvSpPr>
          <p:cNvPr id="3" name="Text Placeholder 2">
            <a:extLst>
              <a:ext uri="{FF2B5EF4-FFF2-40B4-BE49-F238E27FC236}">
                <a16:creationId xmlns:a16="http://schemas.microsoft.com/office/drawing/2014/main" id="{7F15475D-EB1B-AD84-02E2-ACAFF1CC45DC}"/>
              </a:ext>
            </a:extLst>
          </p:cNvPr>
          <p:cNvSpPr>
            <a:spLocks noGrp="1"/>
          </p:cNvSpPr>
          <p:nvPr>
            <p:ph type="body" idx="1"/>
          </p:nvPr>
        </p:nvSpPr>
        <p:spPr/>
        <p:txBody>
          <a:bodyPr/>
          <a:lstStyle/>
          <a:p>
            <a:endParaRPr lang="en-DE"/>
          </a:p>
        </p:txBody>
      </p:sp>
      <p:sp>
        <p:nvSpPr>
          <p:cNvPr id="4" name="Footer Placeholder 3">
            <a:extLst>
              <a:ext uri="{FF2B5EF4-FFF2-40B4-BE49-F238E27FC236}">
                <a16:creationId xmlns:a16="http://schemas.microsoft.com/office/drawing/2014/main" id="{A12F5612-5AB3-923B-FD29-01F65B78B4B1}"/>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1B31DF93-C01D-1198-E2BA-ACE0F4C3B9FA}"/>
              </a:ext>
            </a:extLst>
          </p:cNvPr>
          <p:cNvSpPr>
            <a:spLocks noGrp="1"/>
          </p:cNvSpPr>
          <p:nvPr>
            <p:ph type="sldNum" sz="quarter" idx="12"/>
          </p:nvPr>
        </p:nvSpPr>
        <p:spPr/>
        <p:txBody>
          <a:bodyPr/>
          <a:lstStyle/>
          <a:p>
            <a:fld id="{87C6F9F5-FD91-41AF-9631-9F406EBEB36A}" type="slidenum">
              <a:rPr lang="en-DE" smtClean="0"/>
              <a:t>37</a:t>
            </a:fld>
            <a:endParaRPr lang="en-DE"/>
          </a:p>
        </p:txBody>
      </p:sp>
    </p:spTree>
    <p:extLst>
      <p:ext uri="{BB962C8B-B14F-4D97-AF65-F5344CB8AC3E}">
        <p14:creationId xmlns:p14="http://schemas.microsoft.com/office/powerpoint/2010/main" val="2671160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A58B-D3BA-8EF1-5324-C92C7F05711D}"/>
              </a:ext>
            </a:extLst>
          </p:cNvPr>
          <p:cNvSpPr>
            <a:spLocks noGrp="1"/>
          </p:cNvSpPr>
          <p:nvPr>
            <p:ph type="title"/>
          </p:nvPr>
        </p:nvSpPr>
        <p:spPr/>
        <p:txBody>
          <a:bodyPr/>
          <a:lstStyle/>
          <a:p>
            <a:r>
              <a:rPr lang="en-US" dirty="0"/>
              <a:t>If there’s time left…</a:t>
            </a:r>
            <a:endParaRPr lang="en-DE" dirty="0"/>
          </a:p>
        </p:txBody>
      </p:sp>
      <p:sp>
        <p:nvSpPr>
          <p:cNvPr id="3" name="Text Placeholder 2">
            <a:extLst>
              <a:ext uri="{FF2B5EF4-FFF2-40B4-BE49-F238E27FC236}">
                <a16:creationId xmlns:a16="http://schemas.microsoft.com/office/drawing/2014/main" id="{027BD7A1-135F-7F05-27B4-2FAC2214F89C}"/>
              </a:ext>
            </a:extLst>
          </p:cNvPr>
          <p:cNvSpPr>
            <a:spLocks noGrp="1"/>
          </p:cNvSpPr>
          <p:nvPr>
            <p:ph type="body" idx="1"/>
          </p:nvPr>
        </p:nvSpPr>
        <p:spPr/>
        <p:txBody>
          <a:bodyPr/>
          <a:lstStyle/>
          <a:p>
            <a:endParaRPr lang="en-DE"/>
          </a:p>
        </p:txBody>
      </p:sp>
      <p:sp>
        <p:nvSpPr>
          <p:cNvPr id="4" name="Footer Placeholder 3">
            <a:extLst>
              <a:ext uri="{FF2B5EF4-FFF2-40B4-BE49-F238E27FC236}">
                <a16:creationId xmlns:a16="http://schemas.microsoft.com/office/drawing/2014/main" id="{164B9871-B7B0-4F85-23B8-C88A4137C440}"/>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FDA991E-C92B-BC09-FC4B-AEA96F31A17D}"/>
              </a:ext>
            </a:extLst>
          </p:cNvPr>
          <p:cNvSpPr>
            <a:spLocks noGrp="1"/>
          </p:cNvSpPr>
          <p:nvPr>
            <p:ph type="sldNum" sz="quarter" idx="12"/>
          </p:nvPr>
        </p:nvSpPr>
        <p:spPr/>
        <p:txBody>
          <a:bodyPr/>
          <a:lstStyle/>
          <a:p>
            <a:fld id="{87C6F9F5-FD91-41AF-9631-9F406EBEB36A}" type="slidenum">
              <a:rPr lang="en-DE" smtClean="0"/>
              <a:t>38</a:t>
            </a:fld>
            <a:endParaRPr lang="en-DE"/>
          </a:p>
        </p:txBody>
      </p:sp>
    </p:spTree>
    <p:extLst>
      <p:ext uri="{BB962C8B-B14F-4D97-AF65-F5344CB8AC3E}">
        <p14:creationId xmlns:p14="http://schemas.microsoft.com/office/powerpoint/2010/main" val="2010423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2114-68EB-34C1-19F3-B754A2C39820}"/>
              </a:ext>
            </a:extLst>
          </p:cNvPr>
          <p:cNvSpPr>
            <a:spLocks noGrp="1"/>
          </p:cNvSpPr>
          <p:nvPr>
            <p:ph type="title"/>
          </p:nvPr>
        </p:nvSpPr>
        <p:spPr/>
        <p:txBody>
          <a:bodyPr/>
          <a:lstStyle/>
          <a:p>
            <a:r>
              <a:rPr lang="en-US" dirty="0"/>
              <a:t>Action </a:t>
            </a:r>
            <a:r>
              <a:rPr lang="en-US" sz="2400" dirty="0"/>
              <a:t>- Fodor’s </a:t>
            </a:r>
            <a:r>
              <a:rPr lang="en-US" sz="2400" dirty="0" err="1"/>
              <a:t>LoT</a:t>
            </a:r>
            <a:r>
              <a:rPr lang="en-US" sz="2400" dirty="0"/>
              <a:t> (p.28-31)</a:t>
            </a:r>
            <a:endParaRPr lang="en-DE" dirty="0"/>
          </a:p>
        </p:txBody>
      </p:sp>
      <p:sp>
        <p:nvSpPr>
          <p:cNvPr id="3" name="Content Placeholder 2">
            <a:extLst>
              <a:ext uri="{FF2B5EF4-FFF2-40B4-BE49-F238E27FC236}">
                <a16:creationId xmlns:a16="http://schemas.microsoft.com/office/drawing/2014/main" id="{6A4E2972-3659-FFDD-547F-CDAB650C734F}"/>
              </a:ext>
            </a:extLst>
          </p:cNvPr>
          <p:cNvSpPr>
            <a:spLocks noGrp="1"/>
          </p:cNvSpPr>
          <p:nvPr>
            <p:ph idx="1"/>
          </p:nvPr>
        </p:nvSpPr>
        <p:spPr>
          <a:xfrm>
            <a:off x="838200" y="1825624"/>
            <a:ext cx="10515600" cy="4783213"/>
          </a:xfrm>
        </p:spPr>
        <p:txBody>
          <a:bodyPr>
            <a:normAutofit fontScale="92500" lnSpcReduction="10000"/>
          </a:bodyPr>
          <a:lstStyle/>
          <a:p>
            <a:pPr marL="0" indent="0">
              <a:buNone/>
            </a:pPr>
            <a:r>
              <a:rPr lang="en-US" b="1" dirty="0"/>
              <a:t>Claim: </a:t>
            </a:r>
            <a:r>
              <a:rPr lang="en-US" dirty="0"/>
              <a:t>Organisms have a representational system</a:t>
            </a:r>
          </a:p>
          <a:p>
            <a:pPr marL="0" indent="0">
              <a:buNone/>
            </a:pPr>
            <a:endParaRPr lang="en-US" b="1" dirty="0"/>
          </a:p>
          <a:p>
            <a:pPr marL="457200" indent="-457200">
              <a:buFont typeface="+mj-lt"/>
              <a:buAutoNum type="arabicPeriod"/>
            </a:pPr>
            <a:r>
              <a:rPr lang="en-US" dirty="0"/>
              <a:t>The agent finds themselves in situation </a:t>
            </a:r>
            <a:r>
              <a:rPr lang="en-US" i="1" dirty="0"/>
              <a:t>S</a:t>
            </a:r>
          </a:p>
          <a:p>
            <a:pPr marL="457200" indent="-457200">
              <a:buFont typeface="+mj-lt"/>
              <a:buAutoNum type="arabicPeriod"/>
            </a:pPr>
            <a:r>
              <a:rPr lang="en-US" dirty="0"/>
              <a:t>The agent </a:t>
            </a:r>
            <a:r>
              <a:rPr lang="en-US" i="1" dirty="0"/>
              <a:t>believes</a:t>
            </a:r>
            <a:r>
              <a:rPr lang="en-US" dirty="0"/>
              <a:t> that (in </a:t>
            </a:r>
            <a:r>
              <a:rPr lang="en-US" i="1" dirty="0"/>
              <a:t>S</a:t>
            </a:r>
            <a:r>
              <a:rPr lang="en-US" dirty="0"/>
              <a:t>) they can only do </a:t>
            </a:r>
            <a:r>
              <a:rPr lang="en-US" i="1" dirty="0"/>
              <a:t>B</a:t>
            </a:r>
            <a:r>
              <a:rPr lang="en-US" i="1" baseline="-25000" dirty="0"/>
              <a:t>1</a:t>
            </a:r>
            <a:r>
              <a:rPr lang="en-US" dirty="0"/>
              <a:t>, </a:t>
            </a:r>
            <a:r>
              <a:rPr lang="en-US" i="1" dirty="0"/>
              <a:t>B</a:t>
            </a:r>
            <a:r>
              <a:rPr lang="en-US" i="1" baseline="-25000" dirty="0"/>
              <a:t>2</a:t>
            </a:r>
            <a:r>
              <a:rPr lang="en-US" dirty="0"/>
              <a:t>, …, </a:t>
            </a:r>
            <a:r>
              <a:rPr lang="en-US" i="1" dirty="0"/>
              <a:t>B</a:t>
            </a:r>
            <a:r>
              <a:rPr lang="en-US" i="1" baseline="-25000" dirty="0"/>
              <a:t>n</a:t>
            </a:r>
          </a:p>
          <a:p>
            <a:pPr marL="457200" indent="-457200">
              <a:buFont typeface="+mj-lt"/>
              <a:buAutoNum type="arabicPeriod"/>
            </a:pPr>
            <a:r>
              <a:rPr lang="en-US" dirty="0"/>
              <a:t>The probable consequence of performing each are predicted </a:t>
            </a:r>
          </a:p>
          <a:p>
            <a:pPr lvl="1"/>
            <a:r>
              <a:rPr lang="en-US" dirty="0"/>
              <a:t>i.e., agent computes a set of hypotheticals of roughly the form:</a:t>
            </a:r>
          </a:p>
          <a:p>
            <a:pPr marL="914400" lvl="2" indent="0">
              <a:buNone/>
            </a:pPr>
            <a:r>
              <a:rPr lang="en-US" dirty="0"/>
              <a:t>“If </a:t>
            </a:r>
            <a:r>
              <a:rPr lang="en-US" i="1" dirty="0"/>
              <a:t>B</a:t>
            </a:r>
            <a:r>
              <a:rPr lang="en-US" i="1" baseline="-25000" dirty="0"/>
              <a:t>i</a:t>
            </a:r>
            <a:r>
              <a:rPr lang="en-US" dirty="0"/>
              <a:t> is performed in </a:t>
            </a:r>
            <a:r>
              <a:rPr lang="en-US" i="1" dirty="0"/>
              <a:t>S</a:t>
            </a:r>
            <a:r>
              <a:rPr lang="en-US" dirty="0"/>
              <a:t>, then, with a certain probability, </a:t>
            </a:r>
            <a:r>
              <a:rPr lang="en-US" i="1" dirty="0"/>
              <a:t>C</a:t>
            </a:r>
            <a:r>
              <a:rPr lang="en-US" i="1" baseline="-25000" dirty="0"/>
              <a:t>i</a:t>
            </a:r>
            <a:r>
              <a:rPr lang="en-US" dirty="0"/>
              <a:t>” </a:t>
            </a:r>
          </a:p>
          <a:p>
            <a:pPr marL="457200" indent="-457200">
              <a:buFont typeface="+mj-lt"/>
              <a:buAutoNum type="arabicPeriod"/>
            </a:pPr>
            <a:r>
              <a:rPr lang="en-US" dirty="0"/>
              <a:t>A preference ordering is assigned to the consequences.</a:t>
            </a:r>
          </a:p>
          <a:p>
            <a:pPr marL="457200" indent="-457200">
              <a:buFont typeface="+mj-lt"/>
              <a:buAutoNum type="arabicPeriod"/>
            </a:pPr>
            <a:r>
              <a:rPr lang="en-US" dirty="0"/>
              <a:t>Action is determined based on preferences and probabilities assigned.</a:t>
            </a:r>
          </a:p>
          <a:p>
            <a:pPr marL="0" indent="0">
              <a:buNone/>
            </a:pPr>
            <a:endParaRPr lang="en-US" dirty="0"/>
          </a:p>
          <a:p>
            <a:pPr marL="0" indent="0">
              <a:buNone/>
            </a:pPr>
            <a:r>
              <a:rPr lang="en-US" dirty="0"/>
              <a:t>‘The notion that the agent can represent to himself salient aspects of the situations in which he finds himself presupposes that such familiar semantic properties as truth and reference are exhibited by formulae in the representational system’ (p.32)</a:t>
            </a:r>
          </a:p>
        </p:txBody>
      </p:sp>
      <p:sp>
        <p:nvSpPr>
          <p:cNvPr id="4" name="Footer Placeholder 3">
            <a:extLst>
              <a:ext uri="{FF2B5EF4-FFF2-40B4-BE49-F238E27FC236}">
                <a16:creationId xmlns:a16="http://schemas.microsoft.com/office/drawing/2014/main" id="{81B51E81-0D7A-911A-48DC-EDEDDB4C6AC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B8702085-95C3-C7F8-C2F4-2751C111268F}"/>
              </a:ext>
            </a:extLst>
          </p:cNvPr>
          <p:cNvSpPr>
            <a:spLocks noGrp="1"/>
          </p:cNvSpPr>
          <p:nvPr>
            <p:ph type="sldNum" sz="quarter" idx="12"/>
          </p:nvPr>
        </p:nvSpPr>
        <p:spPr/>
        <p:txBody>
          <a:bodyPr/>
          <a:lstStyle/>
          <a:p>
            <a:fld id="{87C6F9F5-FD91-41AF-9631-9F406EBEB36A}" type="slidenum">
              <a:rPr lang="en-DE" smtClean="0"/>
              <a:t>39</a:t>
            </a:fld>
            <a:endParaRPr lang="en-DE"/>
          </a:p>
        </p:txBody>
      </p:sp>
    </p:spTree>
    <p:extLst>
      <p:ext uri="{BB962C8B-B14F-4D97-AF65-F5344CB8AC3E}">
        <p14:creationId xmlns:p14="http://schemas.microsoft.com/office/powerpoint/2010/main" val="23050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05D5-AD4E-10C7-5E88-2343DFF5B8ED}"/>
              </a:ext>
            </a:extLst>
          </p:cNvPr>
          <p:cNvSpPr>
            <a:spLocks noGrp="1"/>
          </p:cNvSpPr>
          <p:nvPr>
            <p:ph type="title"/>
          </p:nvPr>
        </p:nvSpPr>
        <p:spPr/>
        <p:txBody>
          <a:bodyPr/>
          <a:lstStyle/>
          <a:p>
            <a:r>
              <a:rPr lang="it-IT" dirty="0"/>
              <a:t>The overall plan</a:t>
            </a:r>
            <a:endParaRPr lang="en-DE" dirty="0"/>
          </a:p>
        </p:txBody>
      </p:sp>
      <p:graphicFrame>
        <p:nvGraphicFramePr>
          <p:cNvPr id="4" name="Content Placeholder 3">
            <a:extLst>
              <a:ext uri="{FF2B5EF4-FFF2-40B4-BE49-F238E27FC236}">
                <a16:creationId xmlns:a16="http://schemas.microsoft.com/office/drawing/2014/main" id="{8A3D43A4-C121-AF24-F6D7-9C0ED308FC45}"/>
              </a:ext>
            </a:extLst>
          </p:cNvPr>
          <p:cNvGraphicFramePr>
            <a:graphicFrameLocks noGrp="1"/>
          </p:cNvGraphicFramePr>
          <p:nvPr>
            <p:ph idx="1"/>
            <p:extLst>
              <p:ext uri="{D42A27DB-BD31-4B8C-83A1-F6EECF244321}">
                <p14:modId xmlns:p14="http://schemas.microsoft.com/office/powerpoint/2010/main" val="1476308913"/>
              </p:ext>
            </p:extLst>
          </p:nvPr>
        </p:nvGraphicFramePr>
        <p:xfrm>
          <a:off x="3274267" y="2327477"/>
          <a:ext cx="5643466" cy="3040416"/>
        </p:xfrm>
        <a:graphic>
          <a:graphicData uri="http://schemas.openxmlformats.org/drawingml/2006/table">
            <a:tbl>
              <a:tblPr/>
              <a:tblGrid>
                <a:gridCol w="1674392">
                  <a:extLst>
                    <a:ext uri="{9D8B030D-6E8A-4147-A177-3AD203B41FA5}">
                      <a16:colId xmlns:a16="http://schemas.microsoft.com/office/drawing/2014/main" val="337463267"/>
                    </a:ext>
                  </a:extLst>
                </a:gridCol>
                <a:gridCol w="3969074">
                  <a:extLst>
                    <a:ext uri="{9D8B030D-6E8A-4147-A177-3AD203B41FA5}">
                      <a16:colId xmlns:a16="http://schemas.microsoft.com/office/drawing/2014/main" val="3286455243"/>
                    </a:ext>
                  </a:extLst>
                </a:gridCol>
              </a:tblGrid>
              <a:tr h="569604">
                <a:tc>
                  <a:txBody>
                    <a:bodyPr/>
                    <a:lstStyle/>
                    <a:p>
                      <a:pPr algn="r" fontAlgn="base" latinLnBrk="0"/>
                      <a:r>
                        <a:rPr lang="en-US" sz="1600" b="1" dirty="0">
                          <a:effectLst/>
                        </a:rPr>
                        <a:t>Part I</a:t>
                      </a:r>
                      <a:endParaRPr lang="en-DE" sz="1600" b="1"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b="1" dirty="0">
                          <a:effectLst/>
                        </a:rPr>
                        <a:t>Introduction: On the very idea of an </a:t>
                      </a:r>
                      <a:r>
                        <a:rPr lang="en-US" sz="1600" b="1" dirty="0" err="1">
                          <a:effectLst/>
                        </a:rPr>
                        <a:t>LoT</a:t>
                      </a:r>
                      <a:endParaRPr lang="en-US" sz="1600" b="1" dirty="0">
                        <a:effectLst/>
                      </a:endParaRPr>
                    </a:p>
                  </a:txBody>
                  <a:tcPr marL="137160" marR="137160" marT="137160" marB="137160" anchor="ctr">
                    <a:lnL w="12700" cap="flat" cmpd="sng" algn="ctr">
                      <a:solidFill>
                        <a:schemeClr val="tx1"/>
                      </a:solidFill>
                      <a:prstDash val="solid"/>
                      <a:round/>
                      <a:headEnd type="none" w="med" len="med"/>
                      <a:tailEnd type="none" w="med" len="med"/>
                    </a:lnL>
                    <a:lnR>
                      <a:noFill/>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4068007968"/>
                  </a:ext>
                </a:extLst>
              </a:tr>
              <a:tr h="569604">
                <a:tc>
                  <a:txBody>
                    <a:bodyPr/>
                    <a:lstStyle/>
                    <a:p>
                      <a:pPr algn="r" fontAlgn="base" latinLnBrk="0"/>
                      <a:r>
                        <a:rPr lang="en-US" sz="1600" dirty="0">
                          <a:effectLst/>
                        </a:rPr>
                        <a:t>Part II</a:t>
                      </a:r>
                      <a:endParaRPr lang="en-DE" sz="1600"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dirty="0">
                          <a:effectLst/>
                        </a:rPr>
                        <a:t>Technical background</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83488022"/>
                  </a:ext>
                </a:extLst>
              </a:tr>
              <a:tr h="569604">
                <a:tc>
                  <a:txBody>
                    <a:bodyPr/>
                    <a:lstStyle/>
                    <a:p>
                      <a:pPr algn="r" fontAlgn="base" latinLnBrk="0"/>
                      <a:r>
                        <a:rPr lang="en-US" sz="1600" dirty="0">
                          <a:effectLst/>
                        </a:rPr>
                        <a:t>Part III</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b="0" dirty="0">
                          <a:effectLst/>
                        </a:rPr>
                        <a:t>Bayesian program induction </a:t>
                      </a:r>
                    </a:p>
                    <a:p>
                      <a:pPr fontAlgn="base" latinLnBrk="0"/>
                      <a:r>
                        <a:rPr lang="en-US" sz="1600" b="0" dirty="0">
                          <a:effectLst/>
                        </a:rPr>
                        <a:t>(LOTlib3)</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167156"/>
                  </a:ext>
                </a:extLst>
              </a:tr>
              <a:tr h="569604">
                <a:tc>
                  <a:txBody>
                    <a:bodyPr/>
                    <a:lstStyle/>
                    <a:p>
                      <a:pPr algn="r" fontAlgn="base" latinLnBrk="0"/>
                      <a:r>
                        <a:rPr lang="en-US" sz="1600" dirty="0">
                          <a:effectLst/>
                        </a:rPr>
                        <a:t>Part IV</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dirty="0">
                          <a:effectLst/>
                        </a:rPr>
                        <a:t>Case studies</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2355703649"/>
                  </a:ext>
                </a:extLst>
              </a:tr>
              <a:tr h="569604">
                <a:tc>
                  <a:txBody>
                    <a:bodyPr/>
                    <a:lstStyle/>
                    <a:p>
                      <a:pPr algn="r" fontAlgn="base" latinLnBrk="0"/>
                      <a:r>
                        <a:rPr lang="en-US" sz="1600" dirty="0">
                          <a:effectLst/>
                        </a:rPr>
                        <a:t>Part V</a:t>
                      </a:r>
                      <a:endParaRPr lang="en-DE" sz="1600"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fontAlgn="base" latinLnBrk="0"/>
                      <a:r>
                        <a:rPr lang="en-US" sz="1600" dirty="0">
                          <a:effectLst/>
                        </a:rPr>
                        <a:t>Summary &amp; Future prospects</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30515218"/>
                  </a:ext>
                </a:extLst>
              </a:tr>
            </a:tbl>
          </a:graphicData>
        </a:graphic>
      </p:graphicFrame>
      <p:sp>
        <p:nvSpPr>
          <p:cNvPr id="3" name="Footer Placeholder 2">
            <a:extLst>
              <a:ext uri="{FF2B5EF4-FFF2-40B4-BE49-F238E27FC236}">
                <a16:creationId xmlns:a16="http://schemas.microsoft.com/office/drawing/2014/main" id="{5A814422-4311-EBDB-B2AB-11AEB9FA8F2B}"/>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A8599783-7F62-A90A-8038-386A5F6640DD}"/>
              </a:ext>
            </a:extLst>
          </p:cNvPr>
          <p:cNvSpPr>
            <a:spLocks noGrp="1"/>
          </p:cNvSpPr>
          <p:nvPr>
            <p:ph type="sldNum" sz="quarter" idx="12"/>
          </p:nvPr>
        </p:nvSpPr>
        <p:spPr/>
        <p:txBody>
          <a:bodyPr/>
          <a:lstStyle/>
          <a:p>
            <a:fld id="{87C6F9F5-FD91-41AF-9631-9F406EBEB36A}" type="slidenum">
              <a:rPr lang="en-DE" smtClean="0"/>
              <a:t>4</a:t>
            </a:fld>
            <a:endParaRPr lang="en-DE"/>
          </a:p>
        </p:txBody>
      </p:sp>
    </p:spTree>
    <p:extLst>
      <p:ext uri="{BB962C8B-B14F-4D97-AF65-F5344CB8AC3E}">
        <p14:creationId xmlns:p14="http://schemas.microsoft.com/office/powerpoint/2010/main" val="360026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EDA6-E662-DF25-D52F-95B408D3B42E}"/>
              </a:ext>
            </a:extLst>
          </p:cNvPr>
          <p:cNvSpPr>
            <a:spLocks noGrp="1"/>
          </p:cNvSpPr>
          <p:nvPr>
            <p:ph type="title"/>
          </p:nvPr>
        </p:nvSpPr>
        <p:spPr/>
        <p:txBody>
          <a:bodyPr/>
          <a:lstStyle/>
          <a:p>
            <a:r>
              <a:rPr lang="en-US" dirty="0"/>
              <a:t>Learning</a:t>
            </a:r>
            <a:endParaRPr lang="en-DE" dirty="0"/>
          </a:p>
        </p:txBody>
      </p:sp>
      <p:sp>
        <p:nvSpPr>
          <p:cNvPr id="3" name="Content Placeholder 2">
            <a:extLst>
              <a:ext uri="{FF2B5EF4-FFF2-40B4-BE49-F238E27FC236}">
                <a16:creationId xmlns:a16="http://schemas.microsoft.com/office/drawing/2014/main" id="{4434DA37-BE10-F300-F27C-1ECA7CE5A354}"/>
              </a:ext>
            </a:extLst>
          </p:cNvPr>
          <p:cNvSpPr>
            <a:spLocks noGrp="1"/>
          </p:cNvSpPr>
          <p:nvPr>
            <p:ph idx="1"/>
          </p:nvPr>
        </p:nvSpPr>
        <p:spPr>
          <a:xfrm>
            <a:off x="838200" y="1825624"/>
            <a:ext cx="10671629" cy="4594527"/>
          </a:xfrm>
        </p:spPr>
        <p:txBody>
          <a:bodyPr>
            <a:normAutofit fontScale="92500" lnSpcReduction="10000"/>
          </a:bodyPr>
          <a:lstStyle/>
          <a:p>
            <a:pPr marL="0" indent="0">
              <a:buNone/>
            </a:pPr>
            <a:r>
              <a:rPr lang="en-US" b="1" dirty="0"/>
              <a:t>Claim: </a:t>
            </a:r>
            <a:r>
              <a:rPr lang="en-US" dirty="0"/>
              <a:t>Organisms have a representational system</a:t>
            </a:r>
          </a:p>
          <a:p>
            <a:pPr marL="0" indent="0">
              <a:buNone/>
            </a:pPr>
            <a:endParaRPr lang="en-US" dirty="0"/>
          </a:p>
          <a:p>
            <a:pPr marL="0" indent="0">
              <a:buNone/>
            </a:pPr>
            <a:r>
              <a:rPr lang="en-US" dirty="0"/>
              <a:t>Experiences of </a:t>
            </a:r>
            <a:r>
              <a:rPr lang="en-US" i="1" dirty="0"/>
              <a:t>x</a:t>
            </a:r>
            <a:r>
              <a:rPr lang="en-US" dirty="0"/>
              <a:t> which are </a:t>
            </a:r>
            <a:r>
              <a:rPr lang="en-US" i="1" dirty="0"/>
              <a:t>F</a:t>
            </a:r>
            <a:r>
              <a:rPr lang="en-US" dirty="0"/>
              <a:t> cause the conclusion that ‘all </a:t>
            </a:r>
            <a:r>
              <a:rPr lang="en-US" i="1" dirty="0" err="1"/>
              <a:t>x</a:t>
            </a:r>
            <a:r>
              <a:rPr lang="en-US" dirty="0" err="1"/>
              <a:t>s</a:t>
            </a:r>
            <a:r>
              <a:rPr lang="en-US" dirty="0"/>
              <a:t> are </a:t>
            </a:r>
            <a:r>
              <a:rPr lang="en-US" i="1" dirty="0"/>
              <a:t>F</a:t>
            </a:r>
            <a:r>
              <a:rPr lang="en-US" dirty="0"/>
              <a:t>’</a:t>
            </a:r>
          </a:p>
          <a:p>
            <a:r>
              <a:rPr lang="en-US" dirty="0"/>
              <a:t>Rather than some other property </a:t>
            </a:r>
            <a:r>
              <a:rPr lang="en-US" i="1" dirty="0"/>
              <a:t>G</a:t>
            </a:r>
            <a:r>
              <a:rPr lang="en-US" dirty="0"/>
              <a:t>!</a:t>
            </a:r>
          </a:p>
          <a:p>
            <a:r>
              <a:rPr lang="en-US" dirty="0"/>
              <a:t>E.g., why do observations of white swans (rather than brown ducks) lead to the conclusion that ‘All swans are white’?</a:t>
            </a:r>
          </a:p>
          <a:p>
            <a:pPr marL="0" indent="0">
              <a:buNone/>
            </a:pPr>
            <a:endParaRPr lang="en-US" dirty="0"/>
          </a:p>
          <a:p>
            <a:pPr marL="0" indent="0">
              <a:buNone/>
            </a:pPr>
            <a:r>
              <a:rPr lang="en-US" dirty="0"/>
              <a:t>Fodor thinks there’s only one story:</a:t>
            </a:r>
          </a:p>
          <a:p>
            <a:pPr marL="457200" indent="-457200">
              <a:buFont typeface="+mj-lt"/>
              <a:buAutoNum type="arabicPeriod"/>
            </a:pPr>
            <a:r>
              <a:rPr lang="en-US" sz="2400" dirty="0"/>
              <a:t>The organism represents the relevant experiences </a:t>
            </a:r>
            <a:r>
              <a:rPr lang="en-US" sz="2400" b="1" dirty="0"/>
              <a:t>as being of </a:t>
            </a:r>
            <a:r>
              <a:rPr lang="en-US" sz="2400" i="1" dirty="0" err="1"/>
              <a:t>x</a:t>
            </a:r>
            <a:r>
              <a:rPr lang="en-US" sz="2400" dirty="0" err="1"/>
              <a:t>s</a:t>
            </a:r>
            <a:r>
              <a:rPr lang="en-US" sz="2400" dirty="0"/>
              <a:t> which are </a:t>
            </a:r>
            <a:r>
              <a:rPr lang="en-US" sz="2400" i="1" dirty="0"/>
              <a:t>F</a:t>
            </a:r>
            <a:r>
              <a:rPr lang="en-US" sz="2400" dirty="0"/>
              <a:t>.</a:t>
            </a:r>
          </a:p>
          <a:p>
            <a:pPr marL="457200" indent="-457200">
              <a:buFont typeface="+mj-lt"/>
              <a:buAutoNum type="arabicPeriod"/>
            </a:pPr>
            <a:r>
              <a:rPr lang="en-US" sz="2400" dirty="0"/>
              <a:t>One of the hypotheses that the organism entertains is that “all </a:t>
            </a:r>
            <a:r>
              <a:rPr lang="en-US" sz="2400" i="1" dirty="0" err="1"/>
              <a:t>x</a:t>
            </a:r>
            <a:r>
              <a:rPr lang="en-US" sz="2400" dirty="0" err="1"/>
              <a:t>s</a:t>
            </a:r>
            <a:r>
              <a:rPr lang="en-US" sz="2400" dirty="0"/>
              <a:t> are </a:t>
            </a:r>
            <a:r>
              <a:rPr lang="en-US" sz="2400" i="1" dirty="0"/>
              <a:t>F”</a:t>
            </a:r>
            <a:r>
              <a:rPr lang="en-US" sz="2400" dirty="0"/>
              <a:t>.</a:t>
            </a:r>
          </a:p>
          <a:p>
            <a:pPr marL="457200" indent="-457200">
              <a:buFont typeface="+mj-lt"/>
              <a:buAutoNum type="arabicPeriod"/>
            </a:pPr>
            <a:r>
              <a:rPr lang="en-US" sz="2400" dirty="0"/>
              <a:t>The organism employs a rule that says that observations of </a:t>
            </a:r>
            <a:r>
              <a:rPr lang="en-US" sz="2400" i="1" dirty="0" err="1"/>
              <a:t>xs</a:t>
            </a:r>
            <a:r>
              <a:rPr lang="en-US" sz="2400" dirty="0"/>
              <a:t> that are </a:t>
            </a:r>
            <a:r>
              <a:rPr lang="en-US" sz="2400" i="1" dirty="0"/>
              <a:t>F</a:t>
            </a:r>
            <a:r>
              <a:rPr lang="en-US" sz="2400" dirty="0"/>
              <a:t> is ground for the belief that all </a:t>
            </a:r>
            <a:r>
              <a:rPr lang="en-US" sz="2400" i="1" dirty="0" err="1"/>
              <a:t>x</a:t>
            </a:r>
            <a:r>
              <a:rPr lang="en-US" sz="2400" dirty="0" err="1"/>
              <a:t>s</a:t>
            </a:r>
            <a:r>
              <a:rPr lang="en-US" sz="2400" dirty="0"/>
              <a:t> are </a:t>
            </a:r>
            <a:r>
              <a:rPr lang="en-US" sz="2400" i="1" dirty="0"/>
              <a:t>F</a:t>
            </a:r>
            <a:r>
              <a:rPr lang="en-US" sz="2400" dirty="0"/>
              <a:t>.</a:t>
            </a:r>
            <a:endParaRPr lang="en-US" dirty="0"/>
          </a:p>
          <a:p>
            <a:endParaRPr lang="en-US" dirty="0"/>
          </a:p>
          <a:p>
            <a:endParaRPr lang="en-DE" dirty="0"/>
          </a:p>
        </p:txBody>
      </p:sp>
      <p:sp>
        <p:nvSpPr>
          <p:cNvPr id="4" name="Footer Placeholder 3">
            <a:extLst>
              <a:ext uri="{FF2B5EF4-FFF2-40B4-BE49-F238E27FC236}">
                <a16:creationId xmlns:a16="http://schemas.microsoft.com/office/drawing/2014/main" id="{0194B540-2229-7DD0-2485-B61A7C9BCD63}"/>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31DBA095-DE1E-FC65-BC80-82D87E65A9C5}"/>
              </a:ext>
            </a:extLst>
          </p:cNvPr>
          <p:cNvSpPr>
            <a:spLocks noGrp="1"/>
          </p:cNvSpPr>
          <p:nvPr>
            <p:ph type="sldNum" sz="quarter" idx="12"/>
          </p:nvPr>
        </p:nvSpPr>
        <p:spPr/>
        <p:txBody>
          <a:bodyPr/>
          <a:lstStyle/>
          <a:p>
            <a:fld id="{87C6F9F5-FD91-41AF-9631-9F406EBEB36A}" type="slidenum">
              <a:rPr lang="en-DE" smtClean="0"/>
              <a:t>40</a:t>
            </a:fld>
            <a:endParaRPr lang="en-DE"/>
          </a:p>
        </p:txBody>
      </p:sp>
    </p:spTree>
    <p:extLst>
      <p:ext uri="{BB962C8B-B14F-4D97-AF65-F5344CB8AC3E}">
        <p14:creationId xmlns:p14="http://schemas.microsoft.com/office/powerpoint/2010/main" val="84187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C01F-5C66-3C43-9033-DF64F98CEAA3}"/>
              </a:ext>
            </a:extLst>
          </p:cNvPr>
          <p:cNvSpPr>
            <a:spLocks noGrp="1"/>
          </p:cNvSpPr>
          <p:nvPr>
            <p:ph type="title"/>
          </p:nvPr>
        </p:nvSpPr>
        <p:spPr/>
        <p:txBody>
          <a:bodyPr/>
          <a:lstStyle/>
          <a:p>
            <a:r>
              <a:rPr lang="en-US" dirty="0"/>
              <a:t>Perception</a:t>
            </a:r>
            <a:endParaRPr lang="en-DE" dirty="0"/>
          </a:p>
        </p:txBody>
      </p:sp>
      <p:sp>
        <p:nvSpPr>
          <p:cNvPr id="3" name="Content Placeholder 2">
            <a:extLst>
              <a:ext uri="{FF2B5EF4-FFF2-40B4-BE49-F238E27FC236}">
                <a16:creationId xmlns:a16="http://schemas.microsoft.com/office/drawing/2014/main" id="{D261F0B2-86EF-E532-C21E-CCF995ECD0C9}"/>
              </a:ext>
            </a:extLst>
          </p:cNvPr>
          <p:cNvSpPr>
            <a:spLocks noGrp="1"/>
          </p:cNvSpPr>
          <p:nvPr>
            <p:ph idx="1"/>
          </p:nvPr>
        </p:nvSpPr>
        <p:spPr>
          <a:xfrm>
            <a:off x="838200" y="1825625"/>
            <a:ext cx="10386181" cy="4351338"/>
          </a:xfrm>
        </p:spPr>
        <p:txBody>
          <a:bodyPr>
            <a:normAutofit lnSpcReduction="10000"/>
          </a:bodyPr>
          <a:lstStyle/>
          <a:p>
            <a:pPr marL="0" indent="0">
              <a:buNone/>
            </a:pPr>
            <a:r>
              <a:rPr lang="en-US" b="1" dirty="0"/>
              <a:t>Claim: </a:t>
            </a:r>
            <a:r>
              <a:rPr lang="en-US" dirty="0"/>
              <a:t>Organisms have a representational system</a:t>
            </a:r>
          </a:p>
          <a:p>
            <a:pPr marL="457200" indent="-457200">
              <a:buFont typeface="+mj-lt"/>
              <a:buAutoNum type="arabicPeriod"/>
            </a:pPr>
            <a:endParaRPr lang="en-US" dirty="0"/>
          </a:p>
          <a:p>
            <a:pPr marL="457200" indent="-457200">
              <a:buFont typeface="+mj-lt"/>
              <a:buAutoNum type="arabicPeriod"/>
            </a:pPr>
            <a:r>
              <a:rPr lang="en-US" dirty="0"/>
              <a:t>The organism somehow infers a task-relevant environment description </a:t>
            </a:r>
            <a:r>
              <a:rPr lang="en-US" i="1" dirty="0"/>
              <a:t>from</a:t>
            </a:r>
            <a:r>
              <a:rPr lang="en-US" dirty="0"/>
              <a:t> a physical description </a:t>
            </a:r>
          </a:p>
          <a:p>
            <a:pPr marL="457200" lvl="1" indent="0">
              <a:buNone/>
            </a:pPr>
            <a:r>
              <a:rPr lang="en-US" dirty="0"/>
              <a:t>	E.g., sensorial input –&gt; ‘it’s time for tea’</a:t>
            </a:r>
          </a:p>
          <a:p>
            <a:pPr marL="457200" indent="-457200">
              <a:buFont typeface="+mj-lt"/>
              <a:buAutoNum type="arabicPeriod"/>
            </a:pPr>
            <a:r>
              <a:rPr lang="en-US" dirty="0"/>
              <a:t>Perception typically involves hypothesis formation and confirmation</a:t>
            </a:r>
          </a:p>
          <a:p>
            <a:pPr marL="457200" lvl="1" indent="0">
              <a:buNone/>
            </a:pPr>
            <a:r>
              <a:rPr lang="en-US" i="1" dirty="0"/>
              <a:t>	</a:t>
            </a:r>
            <a:r>
              <a:rPr lang="en-US" dirty="0"/>
              <a:t>Inference to the best explanation</a:t>
            </a:r>
          </a:p>
          <a:p>
            <a:pPr marL="457200" indent="-457200">
              <a:buFont typeface="+mj-lt"/>
              <a:buAutoNum type="arabicPeriod"/>
            </a:pPr>
            <a:r>
              <a:rPr lang="en-US" dirty="0"/>
              <a:t>There is typically no </a:t>
            </a:r>
            <a:r>
              <a:rPr lang="en-US" i="1" dirty="0"/>
              <a:t>intrinsic </a:t>
            </a:r>
            <a:r>
              <a:rPr lang="en-US" dirty="0"/>
              <a:t>conceptual connection between sensorial input and description</a:t>
            </a:r>
          </a:p>
          <a:p>
            <a:pPr marL="457200" indent="-457200">
              <a:buFont typeface="+mj-lt"/>
              <a:buAutoNum type="arabicPeriod"/>
            </a:pPr>
            <a:r>
              <a:rPr lang="en-US" dirty="0"/>
              <a:t>The only plausible solution to appeals to the computational capacities of the organism</a:t>
            </a:r>
          </a:p>
          <a:p>
            <a:endParaRPr lang="en-DE" dirty="0"/>
          </a:p>
        </p:txBody>
      </p:sp>
      <p:sp>
        <p:nvSpPr>
          <p:cNvPr id="4" name="Footer Placeholder 3">
            <a:extLst>
              <a:ext uri="{FF2B5EF4-FFF2-40B4-BE49-F238E27FC236}">
                <a16:creationId xmlns:a16="http://schemas.microsoft.com/office/drawing/2014/main" id="{562A3426-C80A-37CE-9095-49E75BD57602}"/>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7BCA8E6F-0507-D03A-0536-4C0CB063600D}"/>
              </a:ext>
            </a:extLst>
          </p:cNvPr>
          <p:cNvSpPr>
            <a:spLocks noGrp="1"/>
          </p:cNvSpPr>
          <p:nvPr>
            <p:ph type="sldNum" sz="quarter" idx="12"/>
          </p:nvPr>
        </p:nvSpPr>
        <p:spPr/>
        <p:txBody>
          <a:bodyPr/>
          <a:lstStyle/>
          <a:p>
            <a:fld id="{87C6F9F5-FD91-41AF-9631-9F406EBEB36A}" type="slidenum">
              <a:rPr lang="en-DE" smtClean="0"/>
              <a:t>41</a:t>
            </a:fld>
            <a:endParaRPr lang="en-DE"/>
          </a:p>
        </p:txBody>
      </p:sp>
    </p:spTree>
    <p:extLst>
      <p:ext uri="{BB962C8B-B14F-4D97-AF65-F5344CB8AC3E}">
        <p14:creationId xmlns:p14="http://schemas.microsoft.com/office/powerpoint/2010/main" val="50873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6839-0D74-499F-A3F6-28B2AAA757C2}"/>
              </a:ext>
            </a:extLst>
          </p:cNvPr>
          <p:cNvSpPr>
            <a:spLocks noGrp="1"/>
          </p:cNvSpPr>
          <p:nvPr>
            <p:ph type="title"/>
          </p:nvPr>
        </p:nvSpPr>
        <p:spPr/>
        <p:txBody>
          <a:bodyPr/>
          <a:lstStyle/>
          <a:p>
            <a:r>
              <a:rPr lang="en-US" dirty="0"/>
              <a:t>The big argument in the </a:t>
            </a:r>
            <a:r>
              <a:rPr lang="en-US" dirty="0" err="1"/>
              <a:t>LoT</a:t>
            </a:r>
            <a:r>
              <a:rPr lang="en-US" dirty="0"/>
              <a:t> (p.27)</a:t>
            </a:r>
            <a:endParaRPr lang="en-DE" dirty="0"/>
          </a:p>
        </p:txBody>
      </p:sp>
      <p:sp>
        <p:nvSpPr>
          <p:cNvPr id="3" name="Content Placeholder 2">
            <a:extLst>
              <a:ext uri="{FF2B5EF4-FFF2-40B4-BE49-F238E27FC236}">
                <a16:creationId xmlns:a16="http://schemas.microsoft.com/office/drawing/2014/main" id="{C03A102A-2A27-4482-86A5-8803535C59ED}"/>
              </a:ext>
            </a:extLst>
          </p:cNvPr>
          <p:cNvSpPr>
            <a:spLocks noGrp="1"/>
          </p:cNvSpPr>
          <p:nvPr>
            <p:ph idx="1"/>
          </p:nvPr>
        </p:nvSpPr>
        <p:spPr>
          <a:xfrm>
            <a:off x="310845" y="1738691"/>
            <a:ext cx="9055707" cy="4797727"/>
          </a:xfrm>
        </p:spPr>
        <p:txBody>
          <a:bodyPr>
            <a:normAutofit lnSpcReduction="10000"/>
          </a:bodyPr>
          <a:lstStyle/>
          <a:p>
            <a:pPr marL="457200" indent="-457200">
              <a:buFont typeface="+mj-lt"/>
              <a:buAutoNum type="arabicPeriod"/>
            </a:pPr>
            <a:r>
              <a:rPr lang="en-US" sz="2000" dirty="0"/>
              <a:t>The only psychological models of cognitive processes that seem even remotely plausible represent such processes as computation.</a:t>
            </a:r>
          </a:p>
          <a:p>
            <a:pPr marL="457200" indent="-457200">
              <a:buFont typeface="+mj-lt"/>
              <a:buAutoNum type="arabicPeriod"/>
            </a:pPr>
            <a:r>
              <a:rPr lang="en-US" sz="2000" dirty="0"/>
              <a:t>Computation presupposes a medium of computation: a representational system. </a:t>
            </a:r>
          </a:p>
          <a:p>
            <a:pPr marL="457200" indent="-457200">
              <a:buFont typeface="+mj-lt"/>
              <a:buAutoNum type="arabicPeriod"/>
            </a:pPr>
            <a:r>
              <a:rPr lang="en-US" sz="2000" dirty="0"/>
              <a:t>Remotely plausible theories are better than no theories at all.</a:t>
            </a:r>
          </a:p>
          <a:p>
            <a:pPr marL="457200" indent="-457200">
              <a:buFont typeface="+mj-lt"/>
              <a:buAutoNum type="arabicPeriod"/>
            </a:pPr>
            <a:r>
              <a:rPr lang="en-US" sz="2000" dirty="0"/>
              <a:t>We are thus provisionally committed to attributing a representational system to organisms. ‘Provisionally committed’ means: committed insofar as we attribute cognitive processes to organisms and insofar as we take seriously such theories of these processes as are currently available.</a:t>
            </a:r>
          </a:p>
          <a:p>
            <a:pPr marL="457200" indent="-457200">
              <a:buFont typeface="+mj-lt"/>
              <a:buAutoNum type="arabicPeriod"/>
            </a:pPr>
            <a:r>
              <a:rPr lang="en-US" sz="2000" dirty="0"/>
              <a:t>It is a reasonable research </a:t>
            </a:r>
            <a:r>
              <a:rPr lang="en-US" sz="2000" i="1" dirty="0"/>
              <a:t>goal</a:t>
            </a:r>
            <a:r>
              <a:rPr lang="en-US" sz="2000" dirty="0"/>
              <a:t> to try to characterize the representational system to which we thus find ourselves provisionally committed.</a:t>
            </a:r>
          </a:p>
          <a:p>
            <a:pPr marL="457200" indent="-457200">
              <a:buFont typeface="+mj-lt"/>
              <a:buAutoNum type="arabicPeriod"/>
            </a:pPr>
            <a:r>
              <a:rPr lang="en-US" sz="2000" dirty="0"/>
              <a:t>It is a reasonable research </a:t>
            </a:r>
            <a:r>
              <a:rPr lang="en-US" sz="2000" i="1" dirty="0"/>
              <a:t>strategy</a:t>
            </a:r>
            <a:r>
              <a:rPr lang="en-US" sz="2000" dirty="0"/>
              <a:t> to try to infer this characterization from the details of such psychological theories as seem likely to prove true.</a:t>
            </a:r>
          </a:p>
          <a:p>
            <a:pPr marL="457200" indent="-457200">
              <a:buFont typeface="+mj-lt"/>
              <a:buAutoNum type="arabicPeriod"/>
            </a:pPr>
            <a:r>
              <a:rPr lang="en-US" sz="2000" dirty="0"/>
              <a:t>This strategy may actually work: It is possible to exhibit specimen inferences along the lines of item 6 which, if not precisely apodictic, have at least an air of prima facie plausibility.</a:t>
            </a:r>
            <a:endParaRPr lang="en-DE" sz="2000" dirty="0"/>
          </a:p>
        </p:txBody>
      </p:sp>
      <p:sp>
        <p:nvSpPr>
          <p:cNvPr id="4" name="Content Placeholder 2">
            <a:extLst>
              <a:ext uri="{FF2B5EF4-FFF2-40B4-BE49-F238E27FC236}">
                <a16:creationId xmlns:a16="http://schemas.microsoft.com/office/drawing/2014/main" id="{F8466954-3E61-4009-B164-0C884655F4B5}"/>
              </a:ext>
            </a:extLst>
          </p:cNvPr>
          <p:cNvSpPr txBox="1">
            <a:spLocks/>
          </p:cNvSpPr>
          <p:nvPr/>
        </p:nvSpPr>
        <p:spPr>
          <a:xfrm>
            <a:off x="9916885" y="1738691"/>
            <a:ext cx="2081592" cy="4664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Today’s topic!</a:t>
            </a:r>
          </a:p>
          <a:p>
            <a:pPr marL="0" indent="0">
              <a:buNone/>
            </a:pPr>
            <a:endParaRPr lang="en-US" sz="2000" dirty="0"/>
          </a:p>
          <a:p>
            <a:pPr marL="0" indent="0">
              <a:buNone/>
            </a:pPr>
            <a:r>
              <a:rPr lang="en-US" sz="2000" dirty="0"/>
              <a:t>Self evident!</a:t>
            </a:r>
          </a:p>
          <a:p>
            <a:pPr marL="0" indent="0">
              <a:buNone/>
            </a:pPr>
            <a:endParaRPr lang="en-US" sz="2000" dirty="0"/>
          </a:p>
          <a:p>
            <a:pPr marL="0" indent="0">
              <a:buNone/>
            </a:pPr>
            <a:r>
              <a:rPr lang="en-US" sz="2000" dirty="0"/>
              <a:t>Follows from 1-3</a:t>
            </a:r>
          </a:p>
          <a:p>
            <a:pPr marL="0" indent="0">
              <a:buNone/>
            </a:pPr>
            <a:endParaRPr lang="en-US" sz="2000" dirty="0"/>
          </a:p>
          <a:p>
            <a:pPr marL="0" indent="0">
              <a:buNone/>
            </a:pPr>
            <a:endParaRPr lang="en-US" sz="2000" dirty="0"/>
          </a:p>
          <a:p>
            <a:pPr marL="0" indent="0">
              <a:buNone/>
            </a:pPr>
            <a:r>
              <a:rPr lang="en-US" sz="2000" dirty="0"/>
              <a:t>To justify in practice</a:t>
            </a:r>
          </a:p>
        </p:txBody>
      </p:sp>
      <p:cxnSp>
        <p:nvCxnSpPr>
          <p:cNvPr id="6" name="Straight Arrow Connector 5">
            <a:extLst>
              <a:ext uri="{FF2B5EF4-FFF2-40B4-BE49-F238E27FC236}">
                <a16:creationId xmlns:a16="http://schemas.microsoft.com/office/drawing/2014/main" id="{70D05745-38CF-409C-B371-33FB2A69458E}"/>
              </a:ext>
            </a:extLst>
          </p:cNvPr>
          <p:cNvCxnSpPr>
            <a:cxnSpLocks/>
          </p:cNvCxnSpPr>
          <p:nvPr/>
        </p:nvCxnSpPr>
        <p:spPr>
          <a:xfrm>
            <a:off x="7745790" y="3101219"/>
            <a:ext cx="2070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2A44DDB-6E1F-413A-BD66-5016964E0987}"/>
              </a:ext>
            </a:extLst>
          </p:cNvPr>
          <p:cNvCxnSpPr>
            <a:cxnSpLocks/>
          </p:cNvCxnSpPr>
          <p:nvPr/>
        </p:nvCxnSpPr>
        <p:spPr>
          <a:xfrm>
            <a:off x="9250438" y="3909181"/>
            <a:ext cx="622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ight Brace 8">
            <a:extLst>
              <a:ext uri="{FF2B5EF4-FFF2-40B4-BE49-F238E27FC236}">
                <a16:creationId xmlns:a16="http://schemas.microsoft.com/office/drawing/2014/main" id="{271DA404-E078-4DF6-A3D9-7781492B89E0}"/>
              </a:ext>
            </a:extLst>
          </p:cNvPr>
          <p:cNvSpPr/>
          <p:nvPr/>
        </p:nvSpPr>
        <p:spPr>
          <a:xfrm>
            <a:off x="9350828" y="4480076"/>
            <a:ext cx="280609" cy="183847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1" name="Straight Arrow Connector 10">
            <a:extLst>
              <a:ext uri="{FF2B5EF4-FFF2-40B4-BE49-F238E27FC236}">
                <a16:creationId xmlns:a16="http://schemas.microsoft.com/office/drawing/2014/main" id="{1FD19D53-9B5B-4F96-8820-D8A1ECE344EF}"/>
              </a:ext>
            </a:extLst>
          </p:cNvPr>
          <p:cNvCxnSpPr>
            <a:cxnSpLocks/>
          </p:cNvCxnSpPr>
          <p:nvPr/>
        </p:nvCxnSpPr>
        <p:spPr>
          <a:xfrm flipV="1">
            <a:off x="9597571" y="5389638"/>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ight Brace 11">
            <a:extLst>
              <a:ext uri="{FF2B5EF4-FFF2-40B4-BE49-F238E27FC236}">
                <a16:creationId xmlns:a16="http://schemas.microsoft.com/office/drawing/2014/main" id="{5B809F12-3C8B-4E44-9791-38FDF42F4059}"/>
              </a:ext>
            </a:extLst>
          </p:cNvPr>
          <p:cNvSpPr/>
          <p:nvPr/>
        </p:nvSpPr>
        <p:spPr>
          <a:xfrm>
            <a:off x="9316962" y="1780420"/>
            <a:ext cx="280609" cy="104019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3" name="Straight Arrow Connector 12">
            <a:extLst>
              <a:ext uri="{FF2B5EF4-FFF2-40B4-BE49-F238E27FC236}">
                <a16:creationId xmlns:a16="http://schemas.microsoft.com/office/drawing/2014/main" id="{BD89119A-E538-4604-BDBA-1AACBF63CFCA}"/>
              </a:ext>
            </a:extLst>
          </p:cNvPr>
          <p:cNvCxnSpPr>
            <a:cxnSpLocks/>
          </p:cNvCxnSpPr>
          <p:nvPr/>
        </p:nvCxnSpPr>
        <p:spPr>
          <a:xfrm flipV="1">
            <a:off x="9581846" y="2288420"/>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Footer Placeholder 4">
            <a:extLst>
              <a:ext uri="{FF2B5EF4-FFF2-40B4-BE49-F238E27FC236}">
                <a16:creationId xmlns:a16="http://schemas.microsoft.com/office/drawing/2014/main" id="{B6D9D450-3544-5AA6-DA4C-8F7BE14F1B4E}"/>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EC104453-151C-97AC-724D-222C786EA34E}"/>
              </a:ext>
            </a:extLst>
          </p:cNvPr>
          <p:cNvSpPr>
            <a:spLocks noGrp="1"/>
          </p:cNvSpPr>
          <p:nvPr>
            <p:ph type="sldNum" sz="quarter" idx="12"/>
          </p:nvPr>
        </p:nvSpPr>
        <p:spPr/>
        <p:txBody>
          <a:bodyPr/>
          <a:lstStyle/>
          <a:p>
            <a:fld id="{87C6F9F5-FD91-41AF-9631-9F406EBEB36A}" type="slidenum">
              <a:rPr lang="en-DE" smtClean="0"/>
              <a:t>42</a:t>
            </a:fld>
            <a:endParaRPr lang="en-DE"/>
          </a:p>
        </p:txBody>
      </p:sp>
    </p:spTree>
    <p:extLst>
      <p:ext uri="{BB962C8B-B14F-4D97-AF65-F5344CB8AC3E}">
        <p14:creationId xmlns:p14="http://schemas.microsoft.com/office/powerpoint/2010/main" val="51114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6872-02A9-EADF-7B0D-5403A8A34A9A}"/>
              </a:ext>
            </a:extLst>
          </p:cNvPr>
          <p:cNvSpPr>
            <a:spLocks noGrp="1"/>
          </p:cNvSpPr>
          <p:nvPr>
            <p:ph type="title"/>
          </p:nvPr>
        </p:nvSpPr>
        <p:spPr/>
        <p:txBody>
          <a:bodyPr/>
          <a:lstStyle/>
          <a:p>
            <a:r>
              <a:rPr lang="en-US" dirty="0"/>
              <a:t>The plan for the session</a:t>
            </a:r>
            <a:endParaRPr lang="en-DE" dirty="0"/>
          </a:p>
        </p:txBody>
      </p:sp>
      <p:sp>
        <p:nvSpPr>
          <p:cNvPr id="3" name="Content Placeholder 2">
            <a:extLst>
              <a:ext uri="{FF2B5EF4-FFF2-40B4-BE49-F238E27FC236}">
                <a16:creationId xmlns:a16="http://schemas.microsoft.com/office/drawing/2014/main" id="{B7B99B7C-3ECD-0A79-E4AC-37C160C3C0B7}"/>
              </a:ext>
            </a:extLst>
          </p:cNvPr>
          <p:cNvSpPr>
            <a:spLocks noGrp="1"/>
          </p:cNvSpPr>
          <p:nvPr>
            <p:ph idx="1"/>
          </p:nvPr>
        </p:nvSpPr>
        <p:spPr/>
        <p:txBody>
          <a:bodyPr anchor="ctr"/>
          <a:lstStyle/>
          <a:p>
            <a:r>
              <a:rPr lang="en-US" dirty="0"/>
              <a:t>Some observations about the mind</a:t>
            </a:r>
          </a:p>
          <a:p>
            <a:endParaRPr lang="en-US" dirty="0"/>
          </a:p>
          <a:p>
            <a:r>
              <a:rPr lang="en-US" dirty="0"/>
              <a:t>The Language of Thought (</a:t>
            </a:r>
            <a:r>
              <a:rPr lang="en-US" dirty="0" err="1"/>
              <a:t>LoT</a:t>
            </a:r>
            <a:r>
              <a:rPr lang="en-US" dirty="0"/>
              <a:t>)</a:t>
            </a:r>
          </a:p>
          <a:p>
            <a:endParaRPr lang="en-US" dirty="0"/>
          </a:p>
          <a:p>
            <a:r>
              <a:rPr lang="en-US" dirty="0"/>
              <a:t>How the </a:t>
            </a:r>
            <a:r>
              <a:rPr lang="en-US" dirty="0" err="1"/>
              <a:t>LoT</a:t>
            </a:r>
            <a:r>
              <a:rPr lang="en-US" dirty="0"/>
              <a:t> makes sense of the observations</a:t>
            </a:r>
          </a:p>
          <a:p>
            <a:endParaRPr lang="en-US" dirty="0"/>
          </a:p>
          <a:p>
            <a:r>
              <a:rPr lang="en-US" dirty="0"/>
              <a:t>The probabilistic </a:t>
            </a:r>
            <a:r>
              <a:rPr lang="en-US" dirty="0" err="1"/>
              <a:t>LoT</a:t>
            </a:r>
            <a:r>
              <a:rPr lang="en-US" dirty="0"/>
              <a:t> (</a:t>
            </a:r>
            <a:r>
              <a:rPr lang="en-US" dirty="0" err="1"/>
              <a:t>pLoT</a:t>
            </a:r>
            <a:r>
              <a:rPr lang="en-US" dirty="0"/>
              <a:t>)</a:t>
            </a:r>
          </a:p>
        </p:txBody>
      </p:sp>
      <p:sp>
        <p:nvSpPr>
          <p:cNvPr id="4" name="Footer Placeholder 3">
            <a:extLst>
              <a:ext uri="{FF2B5EF4-FFF2-40B4-BE49-F238E27FC236}">
                <a16:creationId xmlns:a16="http://schemas.microsoft.com/office/drawing/2014/main" id="{7033AF38-C9AC-80AC-0F96-0096553DA43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DD2D953-8256-34D0-E648-A1206C81B2BE}"/>
              </a:ext>
            </a:extLst>
          </p:cNvPr>
          <p:cNvSpPr>
            <a:spLocks noGrp="1"/>
          </p:cNvSpPr>
          <p:nvPr>
            <p:ph type="sldNum" sz="quarter" idx="12"/>
          </p:nvPr>
        </p:nvSpPr>
        <p:spPr/>
        <p:txBody>
          <a:bodyPr/>
          <a:lstStyle/>
          <a:p>
            <a:fld id="{87C6F9F5-FD91-41AF-9631-9F406EBEB36A}" type="slidenum">
              <a:rPr lang="en-DE" smtClean="0"/>
              <a:t>5</a:t>
            </a:fld>
            <a:endParaRPr lang="en-DE"/>
          </a:p>
        </p:txBody>
      </p:sp>
    </p:spTree>
    <p:extLst>
      <p:ext uri="{BB962C8B-B14F-4D97-AF65-F5344CB8AC3E}">
        <p14:creationId xmlns:p14="http://schemas.microsoft.com/office/powerpoint/2010/main" val="300708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F172-55D6-4F4E-A68B-028620CDE4E9}"/>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3DE37FB7-D968-427B-85D1-20BC520A77E4}"/>
              </a:ext>
            </a:extLst>
          </p:cNvPr>
          <p:cNvSpPr>
            <a:spLocks noGrp="1"/>
          </p:cNvSpPr>
          <p:nvPr>
            <p:ph idx="1"/>
          </p:nvPr>
        </p:nvSpPr>
        <p:spPr>
          <a:xfrm>
            <a:off x="838199" y="1825624"/>
            <a:ext cx="10634221" cy="4702437"/>
          </a:xfrm>
        </p:spPr>
        <p:txBody>
          <a:bodyPr>
            <a:normAutofit lnSpcReduction="10000"/>
          </a:bodyPr>
          <a:lstStyle/>
          <a:p>
            <a:pPr marL="0" indent="0">
              <a:buNone/>
            </a:pPr>
            <a:r>
              <a:rPr lang="en-US" sz="2400" dirty="0"/>
              <a:t>Robert Feldman </a:t>
            </a:r>
            <a:r>
              <a:rPr lang="en-US" sz="2400" dirty="0">
                <a:sym typeface="Wingdings" panose="05000000000000000000" pitchFamily="2" charset="2"/>
              </a:rPr>
              <a:t> Dr Feldman</a:t>
            </a:r>
          </a:p>
          <a:p>
            <a:pPr marL="0" indent="0">
              <a:buNone/>
            </a:pPr>
            <a:r>
              <a:rPr lang="en-US" sz="2400" dirty="0">
                <a:sym typeface="Wingdings" panose="05000000000000000000" pitchFamily="2" charset="2"/>
              </a:rPr>
              <a:t>Ruth </a:t>
            </a:r>
            <a:r>
              <a:rPr lang="en-US" sz="2400" dirty="0" err="1">
                <a:sym typeface="Wingdings" panose="05000000000000000000" pitchFamily="2" charset="2"/>
              </a:rPr>
              <a:t>Millican</a:t>
            </a:r>
            <a:r>
              <a:rPr lang="en-US" sz="2400" dirty="0">
                <a:sym typeface="Wingdings" panose="05000000000000000000" pitchFamily="2" charset="2"/>
              </a:rPr>
              <a:t>  Dr Millikan</a:t>
            </a:r>
          </a:p>
          <a:p>
            <a:pPr marL="0" indent="0">
              <a:buNone/>
            </a:pPr>
            <a:r>
              <a:rPr lang="en-US" sz="2400" dirty="0">
                <a:sym typeface="Wingdings" panose="05000000000000000000" pitchFamily="2" charset="2"/>
              </a:rPr>
              <a:t>Joanna Newsom  ??</a:t>
            </a:r>
          </a:p>
          <a:p>
            <a:r>
              <a:rPr lang="en-US" sz="2400" dirty="0" err="1">
                <a:sym typeface="Wingdings" panose="05000000000000000000" pitchFamily="2" charset="2"/>
              </a:rPr>
              <a:t>Dj</a:t>
            </a:r>
            <a:r>
              <a:rPr lang="en-US" sz="2400" dirty="0">
                <a:sym typeface="Wingdings" panose="05000000000000000000" pitchFamily="2" charset="2"/>
              </a:rPr>
              <a:t> Newsom</a:t>
            </a:r>
          </a:p>
          <a:p>
            <a:pPr marL="0" indent="0">
              <a:buNone/>
            </a:pPr>
            <a:r>
              <a:rPr lang="en-US" sz="2400" dirty="0">
                <a:sym typeface="Wingdings" panose="05000000000000000000" pitchFamily="2" charset="2"/>
              </a:rPr>
              <a:t>“Dr</a:t>
            </a:r>
            <a:r>
              <a:rPr lang="en-US" dirty="0">
                <a:sym typeface="Wingdings" panose="05000000000000000000" pitchFamily="2" charset="2"/>
              </a:rPr>
              <a:t> &lt;</a:t>
            </a:r>
            <a:r>
              <a:rPr lang="en-US" sz="2400" i="1" dirty="0">
                <a:sym typeface="Wingdings" panose="05000000000000000000" pitchFamily="2" charset="2"/>
              </a:rPr>
              <a:t>last name&gt;” </a:t>
            </a:r>
            <a:r>
              <a:rPr lang="en-US" sz="2400" b="1" dirty="0">
                <a:sym typeface="Wingdings" panose="05000000000000000000" pitchFamily="2" charset="2"/>
              </a:rPr>
              <a:t>or</a:t>
            </a:r>
            <a:r>
              <a:rPr lang="en-US" sz="2400" dirty="0">
                <a:sym typeface="Wingdings" panose="05000000000000000000" pitchFamily="2" charset="2"/>
              </a:rPr>
              <a:t> “D&lt;</a:t>
            </a:r>
            <a:r>
              <a:rPr lang="en-US" sz="2400" i="1" dirty="0">
                <a:sym typeface="Wingdings" panose="05000000000000000000" pitchFamily="2" charset="2"/>
              </a:rPr>
              <a:t>first letter of first name&gt; &lt;last name&gt;</a:t>
            </a:r>
            <a:r>
              <a:rPr lang="en-US" sz="2400" dirty="0">
                <a:sym typeface="Wingdings" panose="05000000000000000000" pitchFamily="2" charset="2"/>
              </a:rPr>
              <a:t>”?</a:t>
            </a:r>
          </a:p>
          <a:p>
            <a:endParaRPr lang="en-US" dirty="0">
              <a:sym typeface="Wingdings" panose="05000000000000000000" pitchFamily="2" charset="2"/>
            </a:endParaRPr>
          </a:p>
          <a:p>
            <a:pPr marL="0" indent="0">
              <a:buNone/>
            </a:pPr>
            <a:r>
              <a:rPr lang="en-US" sz="2400" dirty="0">
                <a:sym typeface="Wingdings" panose="05000000000000000000" pitchFamily="2" charset="2"/>
              </a:rPr>
              <a:t>6 @ 2 = 12</a:t>
            </a:r>
          </a:p>
          <a:p>
            <a:pPr marL="0" indent="0">
              <a:buNone/>
            </a:pPr>
            <a:r>
              <a:rPr lang="en-US" dirty="0">
                <a:sym typeface="Wingdings" panose="05000000000000000000" pitchFamily="2" charset="2"/>
              </a:rPr>
              <a:t>3 @ 4 = 12</a:t>
            </a:r>
          </a:p>
          <a:p>
            <a:pPr marL="0" indent="0">
              <a:buNone/>
            </a:pPr>
            <a:r>
              <a:rPr lang="en-US" sz="2400" dirty="0">
                <a:sym typeface="Wingdings" panose="05000000000000000000" pitchFamily="2" charset="2"/>
              </a:rPr>
              <a:t>10 @ 2 = ??</a:t>
            </a:r>
          </a:p>
          <a:p>
            <a:r>
              <a:rPr lang="en-US" sz="2400" dirty="0">
                <a:sym typeface="Wingdings" panose="05000000000000000000" pitchFamily="2" charset="2"/>
              </a:rPr>
              <a:t>12</a:t>
            </a:r>
          </a:p>
          <a:p>
            <a:pPr marL="0" indent="0">
              <a:buNone/>
            </a:pPr>
            <a:r>
              <a:rPr lang="en-US" dirty="0">
                <a:sym typeface="Wingdings" panose="05000000000000000000" pitchFamily="2" charset="2"/>
              </a:rPr>
              <a:t>@ = multiplication </a:t>
            </a:r>
            <a:r>
              <a:rPr lang="en-US" b="1" dirty="0">
                <a:sym typeface="Wingdings" panose="05000000000000000000" pitchFamily="2" charset="2"/>
              </a:rPr>
              <a:t>or</a:t>
            </a:r>
            <a:r>
              <a:rPr lang="en-US" dirty="0">
                <a:sym typeface="Wingdings" panose="05000000000000000000" pitchFamily="2" charset="2"/>
              </a:rPr>
              <a:t> return 12?</a:t>
            </a:r>
            <a:endParaRPr lang="en-US" sz="2400" dirty="0"/>
          </a:p>
        </p:txBody>
      </p:sp>
      <p:sp>
        <p:nvSpPr>
          <p:cNvPr id="4" name="Footer Placeholder 3">
            <a:extLst>
              <a:ext uri="{FF2B5EF4-FFF2-40B4-BE49-F238E27FC236}">
                <a16:creationId xmlns:a16="http://schemas.microsoft.com/office/drawing/2014/main" id="{E8572020-6DDC-C140-0DEB-012535DB7410}"/>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D49F5EAD-5A1F-ED0B-2FD4-D5B3AD28DEDE}"/>
              </a:ext>
            </a:extLst>
          </p:cNvPr>
          <p:cNvSpPr>
            <a:spLocks noGrp="1"/>
          </p:cNvSpPr>
          <p:nvPr>
            <p:ph type="sldNum" sz="quarter" idx="12"/>
          </p:nvPr>
        </p:nvSpPr>
        <p:spPr/>
        <p:txBody>
          <a:bodyPr/>
          <a:lstStyle/>
          <a:p>
            <a:fld id="{87C6F9F5-FD91-41AF-9631-9F406EBEB36A}" type="slidenum">
              <a:rPr lang="en-DE" smtClean="0"/>
              <a:t>6</a:t>
            </a:fld>
            <a:endParaRPr lang="en-DE"/>
          </a:p>
        </p:txBody>
      </p:sp>
    </p:spTree>
    <p:extLst>
      <p:ext uri="{BB962C8B-B14F-4D97-AF65-F5344CB8AC3E}">
        <p14:creationId xmlns:p14="http://schemas.microsoft.com/office/powerpoint/2010/main" val="372865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 </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classify new examples:</a:t>
            </a:r>
            <a:endParaRPr lang="en-DE" dirty="0"/>
          </a:p>
        </p:txBody>
      </p:sp>
      <p:pic>
        <p:nvPicPr>
          <p:cNvPr id="8" name="Picture 7">
            <a:extLst>
              <a:ext uri="{FF2B5EF4-FFF2-40B4-BE49-F238E27FC236}">
                <a16:creationId xmlns:a16="http://schemas.microsoft.com/office/drawing/2014/main" id="{CA47ECE7-6867-9BE8-FEAE-33058B9DAE7A}"/>
              </a:ext>
            </a:extLst>
          </p:cNvPr>
          <p:cNvPicPr>
            <a:picLocks noChangeAspect="1"/>
          </p:cNvPicPr>
          <p:nvPr/>
        </p:nvPicPr>
        <p:blipFill>
          <a:blip r:embed="rId3"/>
          <a:stretch>
            <a:fillRect/>
          </a:stretch>
        </p:blipFill>
        <p:spPr>
          <a:xfrm>
            <a:off x="6148772" y="3807992"/>
            <a:ext cx="3246810" cy="2358685"/>
          </a:xfrm>
          <a:prstGeom prst="rect">
            <a:avLst/>
          </a:prstGeom>
        </p:spPr>
      </p:pic>
      <p:sp>
        <p:nvSpPr>
          <p:cNvPr id="4" name="TextBox 3">
            <a:extLst>
              <a:ext uri="{FF2B5EF4-FFF2-40B4-BE49-F238E27FC236}">
                <a16:creationId xmlns:a16="http://schemas.microsoft.com/office/drawing/2014/main" id="{994375AA-6854-3FCD-4798-7D85D433F63A}"/>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7" name="Footer Placeholder 6">
            <a:extLst>
              <a:ext uri="{FF2B5EF4-FFF2-40B4-BE49-F238E27FC236}">
                <a16:creationId xmlns:a16="http://schemas.microsoft.com/office/drawing/2014/main" id="{2FCB22FB-1B49-7ADD-80CD-5B75D5548241}"/>
              </a:ext>
            </a:extLst>
          </p:cNvPr>
          <p:cNvSpPr>
            <a:spLocks noGrp="1"/>
          </p:cNvSpPr>
          <p:nvPr>
            <p:ph type="ftr" sz="quarter" idx="11"/>
          </p:nvPr>
        </p:nvSpPr>
        <p:spPr/>
        <p:txBody>
          <a:bodyPr/>
          <a:lstStyle/>
          <a:p>
            <a:r>
              <a:rPr lang="en-US"/>
              <a:t>Fausto Carcassi – A day with the pLoT</a:t>
            </a:r>
            <a:endParaRPr lang="en-DE"/>
          </a:p>
        </p:txBody>
      </p:sp>
      <p:sp>
        <p:nvSpPr>
          <p:cNvPr id="9" name="Slide Number Placeholder 8">
            <a:extLst>
              <a:ext uri="{FF2B5EF4-FFF2-40B4-BE49-F238E27FC236}">
                <a16:creationId xmlns:a16="http://schemas.microsoft.com/office/drawing/2014/main" id="{8988434C-8461-4915-A6CD-D44374896048}"/>
              </a:ext>
            </a:extLst>
          </p:cNvPr>
          <p:cNvSpPr>
            <a:spLocks noGrp="1"/>
          </p:cNvSpPr>
          <p:nvPr>
            <p:ph type="sldNum" sz="quarter" idx="12"/>
          </p:nvPr>
        </p:nvSpPr>
        <p:spPr/>
        <p:txBody>
          <a:bodyPr/>
          <a:lstStyle/>
          <a:p>
            <a:fld id="{87C6F9F5-FD91-41AF-9631-9F406EBEB36A}" type="slidenum">
              <a:rPr lang="en-DE" smtClean="0"/>
              <a:t>7</a:t>
            </a:fld>
            <a:endParaRPr lang="en-DE"/>
          </a:p>
        </p:txBody>
      </p:sp>
    </p:spTree>
    <p:extLst>
      <p:ext uri="{BB962C8B-B14F-4D97-AF65-F5344CB8AC3E}">
        <p14:creationId xmlns:p14="http://schemas.microsoft.com/office/powerpoint/2010/main" val="169318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 </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generate new examples:</a:t>
            </a:r>
            <a:endParaRPr lang="en-DE" dirty="0"/>
          </a:p>
        </p:txBody>
      </p:sp>
      <p:pic>
        <p:nvPicPr>
          <p:cNvPr id="7" name="Picture 6">
            <a:extLst>
              <a:ext uri="{FF2B5EF4-FFF2-40B4-BE49-F238E27FC236}">
                <a16:creationId xmlns:a16="http://schemas.microsoft.com/office/drawing/2014/main" id="{D4743F31-B456-7177-9D16-A477AABF4E87}"/>
              </a:ext>
            </a:extLst>
          </p:cNvPr>
          <p:cNvPicPr>
            <a:picLocks noChangeAspect="1"/>
          </p:cNvPicPr>
          <p:nvPr/>
        </p:nvPicPr>
        <p:blipFill>
          <a:blip r:embed="rId3"/>
          <a:stretch>
            <a:fillRect/>
          </a:stretch>
        </p:blipFill>
        <p:spPr>
          <a:xfrm>
            <a:off x="6381091" y="3697003"/>
            <a:ext cx="2061386" cy="2730744"/>
          </a:xfrm>
          <a:prstGeom prst="rect">
            <a:avLst/>
          </a:prstGeom>
        </p:spPr>
      </p:pic>
      <p:sp>
        <p:nvSpPr>
          <p:cNvPr id="4" name="TextBox 3">
            <a:extLst>
              <a:ext uri="{FF2B5EF4-FFF2-40B4-BE49-F238E27FC236}">
                <a16:creationId xmlns:a16="http://schemas.microsoft.com/office/drawing/2014/main" id="{00DE8499-A491-9942-07C4-99353DDC80B4}"/>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8" name="Footer Placeholder 7">
            <a:extLst>
              <a:ext uri="{FF2B5EF4-FFF2-40B4-BE49-F238E27FC236}">
                <a16:creationId xmlns:a16="http://schemas.microsoft.com/office/drawing/2014/main" id="{62B0CFD5-7FC2-0025-E4A2-83F597D065E0}"/>
              </a:ext>
            </a:extLst>
          </p:cNvPr>
          <p:cNvSpPr>
            <a:spLocks noGrp="1"/>
          </p:cNvSpPr>
          <p:nvPr>
            <p:ph type="ftr" sz="quarter" idx="11"/>
          </p:nvPr>
        </p:nvSpPr>
        <p:spPr/>
        <p:txBody>
          <a:bodyPr/>
          <a:lstStyle/>
          <a:p>
            <a:r>
              <a:rPr lang="en-US"/>
              <a:t>Fausto Carcassi – A day with the pLoT</a:t>
            </a:r>
            <a:endParaRPr lang="en-DE"/>
          </a:p>
        </p:txBody>
      </p:sp>
      <p:sp>
        <p:nvSpPr>
          <p:cNvPr id="9" name="Slide Number Placeholder 8">
            <a:extLst>
              <a:ext uri="{FF2B5EF4-FFF2-40B4-BE49-F238E27FC236}">
                <a16:creationId xmlns:a16="http://schemas.microsoft.com/office/drawing/2014/main" id="{545653D8-FB84-BF8E-E5BE-9931EAFC49AB}"/>
              </a:ext>
            </a:extLst>
          </p:cNvPr>
          <p:cNvSpPr>
            <a:spLocks noGrp="1"/>
          </p:cNvSpPr>
          <p:nvPr>
            <p:ph type="sldNum" sz="quarter" idx="12"/>
          </p:nvPr>
        </p:nvSpPr>
        <p:spPr/>
        <p:txBody>
          <a:bodyPr/>
          <a:lstStyle/>
          <a:p>
            <a:fld id="{87C6F9F5-FD91-41AF-9631-9F406EBEB36A}" type="slidenum">
              <a:rPr lang="en-DE" smtClean="0"/>
              <a:t>8</a:t>
            </a:fld>
            <a:endParaRPr lang="en-DE"/>
          </a:p>
        </p:txBody>
      </p:sp>
    </p:spTree>
    <p:extLst>
      <p:ext uri="{BB962C8B-B14F-4D97-AF65-F5344CB8AC3E}">
        <p14:creationId xmlns:p14="http://schemas.microsoft.com/office/powerpoint/2010/main" val="10589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 </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parse the object into parts:</a:t>
            </a:r>
            <a:endParaRPr lang="en-DE" dirty="0"/>
          </a:p>
        </p:txBody>
      </p:sp>
      <p:pic>
        <p:nvPicPr>
          <p:cNvPr id="8" name="Picture 7">
            <a:extLst>
              <a:ext uri="{FF2B5EF4-FFF2-40B4-BE49-F238E27FC236}">
                <a16:creationId xmlns:a16="http://schemas.microsoft.com/office/drawing/2014/main" id="{21CC83E2-BA2B-52A2-401B-C899602EA612}"/>
              </a:ext>
            </a:extLst>
          </p:cNvPr>
          <p:cNvPicPr>
            <a:picLocks noChangeAspect="1"/>
          </p:cNvPicPr>
          <p:nvPr/>
        </p:nvPicPr>
        <p:blipFill>
          <a:blip r:embed="rId3"/>
          <a:stretch>
            <a:fillRect/>
          </a:stretch>
        </p:blipFill>
        <p:spPr>
          <a:xfrm>
            <a:off x="6686169" y="3850328"/>
            <a:ext cx="1531298" cy="2395654"/>
          </a:xfrm>
          <a:prstGeom prst="rect">
            <a:avLst/>
          </a:prstGeom>
        </p:spPr>
      </p:pic>
      <p:sp>
        <p:nvSpPr>
          <p:cNvPr id="4" name="TextBox 3">
            <a:extLst>
              <a:ext uri="{FF2B5EF4-FFF2-40B4-BE49-F238E27FC236}">
                <a16:creationId xmlns:a16="http://schemas.microsoft.com/office/drawing/2014/main" id="{A3C78FDB-758A-59B4-A17A-6671C4B035B4}"/>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7" name="Footer Placeholder 6">
            <a:extLst>
              <a:ext uri="{FF2B5EF4-FFF2-40B4-BE49-F238E27FC236}">
                <a16:creationId xmlns:a16="http://schemas.microsoft.com/office/drawing/2014/main" id="{4DC812D1-B759-0FDC-1C86-458BC14C55A3}"/>
              </a:ext>
            </a:extLst>
          </p:cNvPr>
          <p:cNvSpPr>
            <a:spLocks noGrp="1"/>
          </p:cNvSpPr>
          <p:nvPr>
            <p:ph type="ftr" sz="quarter" idx="11"/>
          </p:nvPr>
        </p:nvSpPr>
        <p:spPr/>
        <p:txBody>
          <a:bodyPr/>
          <a:lstStyle/>
          <a:p>
            <a:r>
              <a:rPr lang="en-US"/>
              <a:t>Fausto Carcassi – A day with the pLoT</a:t>
            </a:r>
            <a:endParaRPr lang="en-DE"/>
          </a:p>
        </p:txBody>
      </p:sp>
      <p:sp>
        <p:nvSpPr>
          <p:cNvPr id="9" name="Slide Number Placeholder 8">
            <a:extLst>
              <a:ext uri="{FF2B5EF4-FFF2-40B4-BE49-F238E27FC236}">
                <a16:creationId xmlns:a16="http://schemas.microsoft.com/office/drawing/2014/main" id="{B673C281-24D0-244D-7EB7-C58FD547EF2B}"/>
              </a:ext>
            </a:extLst>
          </p:cNvPr>
          <p:cNvSpPr>
            <a:spLocks noGrp="1"/>
          </p:cNvSpPr>
          <p:nvPr>
            <p:ph type="sldNum" sz="quarter" idx="12"/>
          </p:nvPr>
        </p:nvSpPr>
        <p:spPr/>
        <p:txBody>
          <a:bodyPr/>
          <a:lstStyle/>
          <a:p>
            <a:fld id="{87C6F9F5-FD91-41AF-9631-9F406EBEB36A}" type="slidenum">
              <a:rPr lang="en-DE" smtClean="0"/>
              <a:t>9</a:t>
            </a:fld>
            <a:endParaRPr lang="en-DE"/>
          </a:p>
        </p:txBody>
      </p:sp>
    </p:spTree>
    <p:extLst>
      <p:ext uri="{BB962C8B-B14F-4D97-AF65-F5344CB8AC3E}">
        <p14:creationId xmlns:p14="http://schemas.microsoft.com/office/powerpoint/2010/main" val="20042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2661</Words>
  <Application>Microsoft Office PowerPoint</Application>
  <PresentationFormat>Widescreen</PresentationFormat>
  <Paragraphs>516</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Georgia</vt:lpstr>
      <vt:lpstr>Helvetica</vt:lpstr>
      <vt:lpstr>Helvetica Neue Medium</vt:lpstr>
      <vt:lpstr>Office Theme</vt:lpstr>
      <vt:lpstr>Part I On the very idea of an LoT</vt:lpstr>
      <vt:lpstr>Introduction &amp; disclaimers</vt:lpstr>
      <vt:lpstr>Introduction &amp; disclaimers</vt:lpstr>
      <vt:lpstr>The overall plan</vt:lpstr>
      <vt:lpstr>The plan for the session</vt:lpstr>
      <vt:lpstr>Learning a rule</vt:lpstr>
      <vt:lpstr>Learning a rule</vt:lpstr>
      <vt:lpstr>Learning a rule</vt:lpstr>
      <vt:lpstr>Learning a rule</vt:lpstr>
      <vt:lpstr>Learning a rule</vt:lpstr>
      <vt:lpstr>Learning a rule</vt:lpstr>
      <vt:lpstr>Pills of Fodorianism</vt:lpstr>
      <vt:lpstr>Productivity</vt:lpstr>
      <vt:lpstr>Systematicity</vt:lpstr>
      <vt:lpstr>Inferential coherence</vt:lpstr>
      <vt:lpstr>Questions?</vt:lpstr>
      <vt:lpstr>The LoT</vt:lpstr>
      <vt:lpstr>The main idea</vt:lpstr>
      <vt:lpstr>The main idea</vt:lpstr>
      <vt:lpstr>The main idea – example</vt:lpstr>
      <vt:lpstr>Properties - Quilty-Dunn, Porot, &amp; Mandelbaum (2022)</vt:lpstr>
      <vt:lpstr>Properties - Quilty-Dunn, Porot, &amp; Mandelbaum (2022)</vt:lpstr>
      <vt:lpstr>Alternative representational formats</vt:lpstr>
      <vt:lpstr>Alternative representational formats</vt:lpstr>
      <vt:lpstr>Alternative representational formats</vt:lpstr>
      <vt:lpstr>Alternative representational formats</vt:lpstr>
      <vt:lpstr>Alternative representational formats</vt:lpstr>
      <vt:lpstr>A rough sketch of failures</vt:lpstr>
      <vt:lpstr>The Fodorian challenges</vt:lpstr>
      <vt:lpstr>Block (1995) The Mind as the Software of the Brain</vt:lpstr>
      <vt:lpstr>Block (1995) The Mind as the Software of the Brain</vt:lpstr>
      <vt:lpstr>Block (1995) The Mind as the Software of the Brain</vt:lpstr>
      <vt:lpstr>The pLoT</vt:lpstr>
      <vt:lpstr>The “p” in “pLoT”</vt:lpstr>
      <vt:lpstr>Taking stock – a family of claims</vt:lpstr>
      <vt:lpstr>Conclusions</vt:lpstr>
      <vt:lpstr>Questions?</vt:lpstr>
      <vt:lpstr>If there’s time left…</vt:lpstr>
      <vt:lpstr>Action - Fodor’s LoT (p.28-31)</vt:lpstr>
      <vt:lpstr>Learning</vt:lpstr>
      <vt:lpstr>Perception</vt:lpstr>
      <vt:lpstr>The big argument in the LoT (p.27)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593</cp:revision>
  <dcterms:created xsi:type="dcterms:W3CDTF">2022-03-28T11:58:41Z</dcterms:created>
  <dcterms:modified xsi:type="dcterms:W3CDTF">2023-08-06T11:59:31Z</dcterms:modified>
</cp:coreProperties>
</file>