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58" r:id="rId4"/>
    <p:sldId id="264" r:id="rId5"/>
    <p:sldId id="265" r:id="rId6"/>
    <p:sldId id="266" r:id="rId7"/>
    <p:sldId id="267" r:id="rId8"/>
    <p:sldId id="268" r:id="rId9"/>
    <p:sldId id="310" r:id="rId10"/>
    <p:sldId id="275" r:id="rId11"/>
    <p:sldId id="292" r:id="rId12"/>
    <p:sldId id="259" r:id="rId13"/>
    <p:sldId id="280" r:id="rId14"/>
    <p:sldId id="296" r:id="rId15"/>
    <p:sldId id="297" r:id="rId16"/>
    <p:sldId id="303" r:id="rId17"/>
    <p:sldId id="285" r:id="rId18"/>
    <p:sldId id="294" r:id="rId19"/>
    <p:sldId id="260" r:id="rId20"/>
    <p:sldId id="314" r:id="rId21"/>
    <p:sldId id="304" r:id="rId22"/>
    <p:sldId id="313" r:id="rId23"/>
    <p:sldId id="305" r:id="rId24"/>
    <p:sldId id="276" r:id="rId25"/>
    <p:sldId id="308" r:id="rId26"/>
    <p:sldId id="315" r:id="rId27"/>
    <p:sldId id="309" r:id="rId28"/>
    <p:sldId id="311" r:id="rId29"/>
    <p:sldId id="312" r:id="rId30"/>
    <p:sldId id="284" r:id="rId31"/>
    <p:sldId id="290" r:id="rId32"/>
    <p:sldId id="293" r:id="rId33"/>
    <p:sldId id="270" r:id="rId34"/>
    <p:sldId id="271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693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3CCA-C154-4C2A-AEFE-CC2D929D183B}" type="datetimeFigureOut">
              <a:rPr lang="en-DE" smtClean="0"/>
              <a:t>04/08/2023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CAF2-866C-4B9D-AF04-DA0C179C132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6260-0FB1-4E48-A417-C9D5A35E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3B01-5E98-47AA-90A0-F242C839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DA13-2853-4607-80AC-F095D4A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E644-D276-4DA5-987A-D63DAAA33BD0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0EB4-C0E7-4A92-BF02-30866F8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AE0D-0677-427E-A19E-FFEE3AE3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89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BAC-EDC2-40DF-9C70-C2C3D09B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4143-6516-4F7F-B914-3CA8CBDA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8B5C-215A-4AFB-BCFA-01D7DB7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B65E-FD4B-475C-A887-7EDCD0F4154A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D5C8-2B11-4BF7-B994-9AFBCC01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CA5F-1FBF-4977-9B85-AD51297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4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12D6-A001-47B0-B5C0-E4F868DB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B47-9E18-43FB-A5ED-A89D117F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97C6-0BFC-4466-89ED-B90F582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2E8A-454B-4915-9369-9DA315FC76CD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0218-24B3-4EF0-887D-75081725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BE0F-D314-4C66-8A1A-45AB799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09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9BDA-2223-4072-A33C-2932510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BCC7-35B6-4B87-B3D6-849E5B24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400">
                <a:latin typeface="Georgia" panose="02040502050405020303" pitchFamily="18" charset="0"/>
              </a:defRPr>
            </a:lvl4pPr>
            <a:lvl5pPr>
              <a:defRPr sz="24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62A4-C028-490C-9BBA-CDA64761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868-781B-48C4-ABDE-62829052F3A0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D682-3089-465F-AFEC-9ABC580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1AA8-6793-4D9D-BE87-9893D71B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60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6DF8-E1E3-4AA8-9041-C2EC2DFE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1762-686F-4858-9CDB-93883B82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66B6-1E3E-46F4-A85B-52EF6E5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53B-829D-434F-9F2A-86E292237545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DFA4-DD4D-4E4E-B505-FF129A18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4F72-B4DB-4508-9A02-0FE823AA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5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7367-3847-4F9B-97BE-F1FA19F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E194-ED46-407F-BA51-4E8F7C65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BD3-2612-410E-91AD-1BF187B4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BE8A-A150-456E-AE42-54D977D5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070-8511-4873-912B-437831413ADA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84C7-1E6D-44DE-B0C9-B3345E7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0AC8-F74A-4AE8-8FE7-F14AB39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67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4D-DCF1-4F33-9310-E6A26C1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5F88-42E0-4D3C-BBE7-F1723D3B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2408-2148-4EE5-B320-00D3E51F0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CE8F7-A745-4333-B8CA-03D854F9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6E82E-36E1-4722-A251-45F60B71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EDEC-F5AE-4DB0-9A2B-908CFCC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B191-F273-473D-BFE5-64A112D07C53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726A-3271-45D2-A025-8E516786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2EDC-B302-4851-A2E4-A4DB78F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6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B041-E555-481A-8EAE-7A11486A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FAA3-FAB8-4D70-8330-4AAEB57A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4E3E-9206-4D0A-BAA9-9D117F490EE5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2BF0-8812-4FD1-AD8C-1587BFAB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A54B-8E5F-49AA-8D5E-9119A96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10AB-5E38-4768-BE1A-E1589068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AEEF-D2B5-4CA8-A315-D36CC8206B8A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C2A-0E37-479D-8FF3-FCFC8494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2A046-ECDA-43B8-ADAA-2EFDEC35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6CC-D4AC-41D8-B53C-2D799B7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53B6-DBF0-4798-B8C1-A54D0E47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7FA6-0256-429A-BFE1-9C77634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8A1A-4C5A-4EFD-880D-17DF0E82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F83F-410E-4DFC-8C83-BED89E14F7F5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CB47-A734-4834-992B-2BBB15D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9AE-3D36-4CA5-A241-33B974B0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6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DB5-2B31-4B90-898F-EF6342A7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E8274-2057-4A1F-ADC6-7F4B9823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BA8A-0A21-49AE-B1D5-B1FBD296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027-CFD3-49E2-8087-346F432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C089-3892-466E-88BE-555E9B870723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0F18-65ED-45AF-92B0-C8ADD33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7D0BB-4E30-4D4B-98C0-4D2172E3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9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A8D32-E9AF-40D5-9668-F89D585D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EEBE-5E3F-4C38-8B78-A54DE51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458C-8E35-4C74-9580-99D5C34B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139C-6158-4BB0-9CA3-212422006199}" type="datetime8">
              <a:rPr lang="en-DE" smtClean="0"/>
              <a:t>04/08/2023 16:45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C748-B882-4EC3-90FE-18B8FCC12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Fausto Carcassi – A day with the </a:t>
            </a:r>
            <a:r>
              <a:rPr lang="en-US" dirty="0" err="1"/>
              <a:t>pLoT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FC77-59D9-428F-8080-F5DEF429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9F5-FD91-41AF-9631-9F406EBEB3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7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0A97-26E4-9C22-9BD6-81A525EF9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Part II</a:t>
            </a:r>
            <a:br>
              <a:rPr lang="en-US" u="sng" dirty="0"/>
            </a:br>
            <a:r>
              <a:rPr lang="en-US" sz="4800" dirty="0"/>
              <a:t>Technical background</a:t>
            </a:r>
            <a:endParaRPr lang="en-DE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8689-F67B-A624-CC5D-04727C31A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Fausto Carcassi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36DCF-C41F-53BA-9016-6418DD8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5201-97A0-BC8C-A1FA-AF40E98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</a:t>
            </a:fld>
            <a:endParaRPr lang="en-DE" dirty="0"/>
          </a:p>
        </p:txBody>
      </p:sp>
      <p:pic>
        <p:nvPicPr>
          <p:cNvPr id="6" name="Picture 2" descr="PhD Position Available at Tubingen University (Germany) - Nanocohybri">
            <a:extLst>
              <a:ext uri="{FF2B5EF4-FFF2-40B4-BE49-F238E27FC236}">
                <a16:creationId xmlns:a16="http://schemas.microsoft.com/office/drawing/2014/main" id="{A9972AD4-B5F0-D54D-2999-4BEFBBB9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623" y="202185"/>
            <a:ext cx="950910" cy="6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7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G = (N, </a:t>
                </a:r>
                <a:r>
                  <a:rPr lang="el-GR" dirty="0"/>
                  <a:t>Σ</a:t>
                </a:r>
                <a:r>
                  <a:rPr lang="en-US" i="1" dirty="0"/>
                  <a:t>, P, 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/>
                  <a:t>New: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probability of applying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Conditional</a:t>
                </a:r>
                <a:r>
                  <a:rPr lang="en-US" dirty="0"/>
                  <a:t> on the left side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derivation has a probability of being derived</a:t>
                </a:r>
              </a:p>
              <a:p>
                <a:pPr lvl="1"/>
                <a:r>
                  <a:rPr lang="en-US" dirty="0"/>
                  <a:t>The product of the probabilities of the applied rules.</a:t>
                </a:r>
              </a:p>
              <a:p>
                <a:pPr lvl="1"/>
                <a:r>
                  <a:rPr lang="en-US" dirty="0"/>
                  <a:t>Higher probability to smaller trees</a:t>
                </a: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EB07-3E44-403B-A7D6-8571138C9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18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/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N: </a:t>
                </a:r>
                <a:r>
                  <a:rPr lang="en-US" sz="2400" dirty="0"/>
                  <a:t>nonterminal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400" dirty="0"/>
                  <a:t>Σ</a:t>
                </a:r>
                <a:r>
                  <a:rPr lang="en-US" sz="2400" dirty="0"/>
                  <a:t>: terminal symbols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P: </a:t>
                </a:r>
                <a:r>
                  <a:rPr lang="en-US" sz="2400" dirty="0"/>
                  <a:t>production rules</a:t>
                </a:r>
                <a:endParaRPr lang="en-US" sz="2400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i="1" dirty="0"/>
                  <a:t>S: </a:t>
                </a:r>
                <a:r>
                  <a:rPr lang="en-US" sz="2400" dirty="0"/>
                  <a:t>start symbol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/>
                  <a:t>: probabilities on production rules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FE9BB-D761-959A-8D8E-C61806C5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74" y="1825624"/>
                <a:ext cx="5884189" cy="1938992"/>
              </a:xfrm>
              <a:prstGeom prst="rect">
                <a:avLst/>
              </a:prstGeom>
              <a:blipFill>
                <a:blip r:embed="rId3"/>
                <a:stretch>
                  <a:fillRect t="-2821" b="-59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A1D2A-A3E4-FF4A-3827-FF1FFC5D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F48F-18BB-F447-DDB9-AF32009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23C-6105-4F2F-896F-2DACBD22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PCFG - Probabilistic CFG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N</a:t>
                </a:r>
                <a:r>
                  <a:rPr lang="en-US" dirty="0"/>
                  <a:t> (nonterminal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l-GR" dirty="0"/>
                  <a:t>Σ</a:t>
                </a:r>
                <a:r>
                  <a:rPr lang="en-US" dirty="0"/>
                  <a:t> (terminal symbols)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P</a:t>
                </a:r>
                <a:r>
                  <a:rPr lang="en-US" dirty="0"/>
                  <a:t> (production rules)</a:t>
                </a: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S</a:t>
                </a:r>
                <a:r>
                  <a:rPr lang="en-US" dirty="0"/>
                  <a:t> (start symbol)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(probabilities on production rules)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F54F99D-D650-0BF7-5765-3DC4FD3F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1" y="2537354"/>
                <a:ext cx="6152827" cy="3739460"/>
              </a:xfrm>
              <a:prstGeom prst="rect">
                <a:avLst/>
              </a:prstGeom>
              <a:blipFill>
                <a:blip r:embed="rId2"/>
                <a:stretch>
                  <a:fillRect l="-1487" t="-22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{S}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{a, b}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1. 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ym typeface="Wingdings" panose="05000000000000000000" pitchFamily="2" charset="2"/>
                  </a:rPr>
                  <a:t>aSa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2. S  </a:t>
                </a:r>
                <a:r>
                  <a:rPr lang="en-US" dirty="0" err="1">
                    <a:sym typeface="Wingdings" panose="05000000000000000000" pitchFamily="2" charset="2"/>
                  </a:rPr>
                  <a:t>bSb</a:t>
                </a:r>
                <a:r>
                  <a:rPr lang="en-US" dirty="0">
                    <a:sym typeface="Wingdings" panose="05000000000000000000" pitchFamily="2" charset="2"/>
                  </a:rPr>
                  <a:t>	0.3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3. S  e	0.2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4. S  a	0.1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5. S  b	0.1</a:t>
                </a:r>
                <a:endParaRPr lang="en-US" b="1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29585C0-3807-A78B-766C-05190E4E6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69" y="2537354"/>
                <a:ext cx="5505753" cy="2902859"/>
              </a:xfrm>
              <a:prstGeom prst="rect">
                <a:avLst/>
              </a:prstGeom>
              <a:blipFill>
                <a:blip r:embed="rId3"/>
                <a:stretch>
                  <a:fillRect t="-2941" b="-63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7D25A-6260-8A7C-F0A8-CBE79B87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114A8-ED90-97B9-C8D1-7B2801AF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53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grammar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60E9-0EC1-6148-0DF9-43BF9AFF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5E52E-CFEB-8F2A-4429-A34BD167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1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5A2-49BF-4000-AA24-3C271091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down functions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1, 2, 3, …, +, %, ‘every’, ‘some’, … </a:t>
                </a:r>
                <a:r>
                  <a:rPr lang="en-US" b="1" dirty="0"/>
                  <a:t>vs</a:t>
                </a:r>
                <a:r>
                  <a:rPr lang="en-US" dirty="0"/>
                  <a:t> x, y, z, …</a:t>
                </a:r>
              </a:p>
              <a:p>
                <a:pPr lvl="1"/>
                <a:r>
                  <a:rPr lang="en-US" dirty="0"/>
                  <a:t>Unsaturated vs saturated	‘x + 1’ vs ‘1 + 1’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Unsaturated to function</a:t>
                </a:r>
              </a:p>
              <a:p>
                <a:pPr lvl="1"/>
                <a:r>
                  <a:rPr lang="en-US" dirty="0"/>
                  <a:t>f(x) = x+1</a:t>
                </a:r>
              </a:p>
              <a:p>
                <a:pPr lvl="1"/>
                <a:r>
                  <a:rPr lang="en-US" dirty="0"/>
                  <a:t>f(x) notation is </a:t>
                </a:r>
                <a:r>
                  <a:rPr lang="en-US" i="1" dirty="0"/>
                  <a:t>inconvenient</a:t>
                </a:r>
                <a:r>
                  <a:rPr lang="en-US" dirty="0"/>
                  <a:t>: forces us to name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i="1" dirty="0"/>
                  <a:t>lambda </a:t>
                </a:r>
                <a:r>
                  <a:rPr lang="en-US" dirty="0"/>
                  <a:t>expressions</a:t>
                </a:r>
              </a:p>
              <a:p>
                <a:pPr lvl="1"/>
                <a:r>
                  <a:rPr lang="en-US" dirty="0"/>
                  <a:t>Start with expression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expression w/ variable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Function</a:t>
                </a:r>
                <a:r>
                  <a:rPr lang="en-US" dirty="0"/>
                  <a:t> from bound variable to the evaluated expression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6"/>
              </a:xfrm>
              <a:blipFill>
                <a:blip r:embed="rId2"/>
                <a:stretch>
                  <a:fillRect l="-812" t="-1864" b="-79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4093-2AE9-4254-8A59-3F8D907B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CCD0F-9336-E415-51D4-BFAD1CC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08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and languages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/>
                  <a:t>We can nest lambda expressions!</a:t>
                </a:r>
              </a:p>
              <a:p>
                <a:pPr lvl="1"/>
                <a:r>
                  <a:rPr lang="en-US" dirty="0"/>
                  <a:t>For instance: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expression can go inside</a:t>
                </a:r>
              </a:p>
              <a:p>
                <a:pPr lvl="1"/>
                <a:r>
                  <a:rPr lang="en-US" dirty="0"/>
                  <a:t>E.g., English: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bird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We’ll mostly use variations of predicate logic.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66F6-4D9D-492F-743D-133A7173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29AE-859A-B6FA-7CAF-E2506C5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145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notation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-calculus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A35A2-49BF-4000-AA24-3C2710915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Notation</a:t>
                </a:r>
                <a:r>
                  <a:rPr lang="en-US" dirty="0"/>
                  <a:t> for applying an argument to a function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argument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-reduction: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every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remove the lambda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rename variables w/ </a:t>
                </a:r>
                <a:r>
                  <a:rPr lang="en-US"/>
                  <a:t>alpha conversion </a:t>
                </a:r>
                <a:r>
                  <a:rPr lang="en-US" dirty="0"/>
                  <a:t>(Let’s ignore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67CC7-E3AF-4123-95CD-BC1C518C1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7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16FE8-25E9-3003-A299-3A0F2EDF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BEDC-6FBB-7D21-8BA5-DDAFCAA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68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</a:t>
                </a:r>
                <a:endParaRPr lang="en-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26825-32C5-439A-95B3-E0F78EB35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en-NL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78DA6-5716-4A86-9E05-0D4A9D066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090" y="1784297"/>
                <a:ext cx="6399510" cy="4351338"/>
              </a:xfrm>
              <a:blipFill>
                <a:blip r:embed="rId3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049D6-03C5-1C83-3D21-77ED14ED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28D65-6318-0BDF-06DB-CE8F7D43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build an </a:t>
                </a:r>
                <a:r>
                  <a:rPr lang="en-US" i="1" dirty="0"/>
                  <a:t>interpretation function </a:t>
                </a:r>
                <a:r>
                  <a:rPr lang="en-US" dirty="0"/>
                  <a:t>for a grammar!</a:t>
                </a:r>
              </a:p>
              <a:p>
                <a:pPr lvl="1"/>
                <a:r>
                  <a:rPr lang="en-US" dirty="0"/>
                  <a:t>Associate each sentence with a meaning!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E.g., propositional logic</a:t>
                </a:r>
              </a:p>
              <a:p>
                <a:pPr lvl="2"/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p | q | 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:r>
                  <a:rPr lang="en-US" dirty="0">
                    <a:sym typeface="Wingdings" panose="05000000000000000000" pitchFamily="2" charset="2"/>
                  </a:rPr>
                  <a:t>(S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∨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/>
                  <a:t>S)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 of basic symbols: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</a:t>
                </a:r>
                <a:r>
                  <a:rPr lang="en-US" dirty="0"/>
                  <a:t>(p) = True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(q) = False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@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1075"/>
              </a:xfrm>
              <a:blipFill>
                <a:blip r:embed="rId2"/>
                <a:stretch>
                  <a:fillRect l="-928" t="-2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A3562-8314-88EA-0678-6BD616FD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7347-483B-785C-665D-DE84CE8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52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2941-26CF-1474-FC52-4152DE29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interpretation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53705"/>
                <a:ext cx="10655595" cy="47391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Meaning of complex sentences: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has the form		      then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= 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)(I(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)) I(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you tell what the rules are for the other entries?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83B59-AA26-84C8-388A-C674C345C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53705"/>
                <a:ext cx="10655595" cy="4739169"/>
              </a:xfrm>
              <a:blipFill>
                <a:blip r:embed="rId2"/>
                <a:stretch>
                  <a:fillRect l="-858" t="-180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5708A8-1F04-BA18-3313-4516B1345B10}"/>
              </a:ext>
            </a:extLst>
          </p:cNvPr>
          <p:cNvGrpSpPr/>
          <p:nvPr/>
        </p:nvGrpSpPr>
        <p:grpSpPr>
          <a:xfrm>
            <a:off x="3469804" y="2309467"/>
            <a:ext cx="1252643" cy="1119533"/>
            <a:chOff x="3614944" y="3952970"/>
            <a:chExt cx="1252643" cy="1119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/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58A3BA-3133-4839-814A-8C3360B75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3952970"/>
                  <a:ext cx="3193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DB0885D-B478-4A7A-AE0E-6F2D5C426C69}"/>
                </a:ext>
              </a:extLst>
            </p:cNvPr>
            <p:cNvGrpSpPr/>
            <p:nvPr/>
          </p:nvGrpSpPr>
          <p:grpSpPr>
            <a:xfrm>
              <a:off x="3834951" y="4232501"/>
              <a:ext cx="798290" cy="470670"/>
              <a:chOff x="2394857" y="4352911"/>
              <a:chExt cx="798290" cy="47067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F6C1D40-ECA5-483C-A0EC-639DD55D650D}"/>
                  </a:ext>
                </a:extLst>
              </p:cNvPr>
              <p:cNvCxnSpPr/>
              <p:nvPr/>
            </p:nvCxnSpPr>
            <p:spPr>
              <a:xfrm flipH="1">
                <a:off x="2394857" y="4352911"/>
                <a:ext cx="324154" cy="4706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7519C4-F2D9-46E8-A3D2-8565F1CDA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993" y="4352911"/>
                <a:ext cx="324154" cy="4706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/>
                <p:nvPr/>
              </p:nvSpPr>
              <p:spPr>
                <a:xfrm>
                  <a:off x="3614944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A3AED8B-4D99-4F7E-A996-D0775038E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944" y="4703171"/>
                  <a:ext cx="31931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769" r="-7692" b="-1333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/>
                <p:nvPr/>
              </p:nvSpPr>
              <p:spPr>
                <a:xfrm>
                  <a:off x="4548273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4A907D-D7A8-47C3-B7E3-F4E5CAEB0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273" y="4703171"/>
                  <a:ext cx="31931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4D05FF-3D82-4DF1-B293-15C3CDB3A303}"/>
                </a:ext>
              </a:extLst>
            </p:cNvPr>
            <p:cNvCxnSpPr>
              <a:cxnSpLocks/>
            </p:cNvCxnSpPr>
            <p:nvPr/>
          </p:nvCxnSpPr>
          <p:spPr>
            <a:xfrm>
              <a:off x="4252966" y="4266435"/>
              <a:ext cx="0" cy="4907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/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9FC0341-DF8F-4345-A9F2-3677931AB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173" y="4703171"/>
                  <a:ext cx="3193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B98526-607A-9EFA-3EF4-27AFE4D838A7}"/>
              </a:ext>
            </a:extLst>
          </p:cNvPr>
          <p:cNvGrpSpPr/>
          <p:nvPr/>
        </p:nvGrpSpPr>
        <p:grpSpPr>
          <a:xfrm>
            <a:off x="2632496" y="4365312"/>
            <a:ext cx="1191864" cy="1959202"/>
            <a:chOff x="4974132" y="4239524"/>
            <a:chExt cx="1191864" cy="19592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2C11B-A5B9-FC44-09B2-1AF9B9A356F3}"/>
                </a:ext>
              </a:extLst>
            </p:cNvPr>
            <p:cNvSpPr txBox="1"/>
            <p:nvPr/>
          </p:nvSpPr>
          <p:spPr>
            <a:xfrm>
              <a:off x="5599979" y="5829394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q</a:t>
              </a:r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E7455C-8B15-0D07-E82F-0735B8C3690A}"/>
                </a:ext>
              </a:extLst>
            </p:cNvPr>
            <p:cNvSpPr txBox="1"/>
            <p:nvPr/>
          </p:nvSpPr>
          <p:spPr>
            <a:xfrm>
              <a:off x="4974132" y="5820620"/>
              <a:ext cx="22533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p</a:t>
              </a:r>
              <a:endParaRPr lang="en-DE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13CFF91-C85A-6F4F-5E24-B0AA83AB7C4A}"/>
                </a:ext>
              </a:extLst>
            </p:cNvPr>
            <p:cNvGrpSpPr/>
            <p:nvPr/>
          </p:nvGrpSpPr>
          <p:grpSpPr>
            <a:xfrm>
              <a:off x="4985229" y="4239524"/>
              <a:ext cx="1180767" cy="1710161"/>
              <a:chOff x="4985229" y="4239524"/>
              <a:chExt cx="1180767" cy="171016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FDA26-6FFA-F2CD-86C2-7059AF70C016}"/>
                  </a:ext>
                </a:extLst>
              </p:cNvPr>
              <p:cNvSpPr txBox="1"/>
              <p:nvPr/>
            </p:nvSpPr>
            <p:spPr>
              <a:xfrm>
                <a:off x="5625160" y="4239524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32983-508D-BFEF-005D-E9435ED5300C}"/>
                  </a:ext>
                </a:extLst>
              </p:cNvPr>
              <p:cNvSpPr txBox="1"/>
              <p:nvPr/>
            </p:nvSpPr>
            <p:spPr>
              <a:xfrm>
                <a:off x="5282043" y="4768920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F03E8-DBDE-026A-DACD-958BEBE7AB70}"/>
                  </a:ext>
                </a:extLst>
              </p:cNvPr>
              <p:cNvSpPr txBox="1"/>
              <p:nvPr/>
            </p:nvSpPr>
            <p:spPr>
              <a:xfrm>
                <a:off x="5940666" y="4768920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endParaRPr lang="en-DE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A4592-86F2-A7E1-2A9B-080AFF94DAD8}"/>
                  </a:ext>
                </a:extLst>
              </p:cNvPr>
              <p:cNvSpPr txBox="1"/>
              <p:nvPr/>
            </p:nvSpPr>
            <p:spPr>
              <a:xfrm>
                <a:off x="4985229" y="5297363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3457AF-C6EC-04D9-6497-DE1F1FCEF0FA}"/>
                  </a:ext>
                </a:extLst>
              </p:cNvPr>
              <p:cNvSpPr txBox="1"/>
              <p:nvPr/>
            </p:nvSpPr>
            <p:spPr>
              <a:xfrm>
                <a:off x="5599979" y="5303227"/>
                <a:ext cx="22533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endParaRPr lang="en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/>
                  <p:nvPr/>
                </p:nvSpPr>
                <p:spPr>
                  <a:xfrm>
                    <a:off x="5282043" y="5382058"/>
                    <a:ext cx="225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BB38562-2908-5717-8C58-1B4263658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043" y="5382058"/>
                    <a:ext cx="2253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243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3007D0B-4111-80A7-1F7C-E4DB24B22460}"/>
                  </a:ext>
                </a:extLst>
              </p:cNvPr>
              <p:cNvGrpSpPr/>
              <p:nvPr/>
            </p:nvGrpSpPr>
            <p:grpSpPr>
              <a:xfrm>
                <a:off x="5086797" y="4503930"/>
                <a:ext cx="913828" cy="1445755"/>
                <a:chOff x="5086797" y="4503930"/>
                <a:chExt cx="913828" cy="144575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B0D1A17-85A1-5350-111F-B8308BF11961}"/>
                    </a:ext>
                  </a:extLst>
                </p:cNvPr>
                <p:cNvGrpSpPr/>
                <p:nvPr/>
              </p:nvGrpSpPr>
              <p:grpSpPr>
                <a:xfrm>
                  <a:off x="5437295" y="4503930"/>
                  <a:ext cx="563330" cy="332138"/>
                  <a:chOff x="2394857" y="4352911"/>
                  <a:chExt cx="798290" cy="470670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467A90C-F343-B955-56A1-384A15090F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394857" y="4352911"/>
                    <a:ext cx="324154" cy="4706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EDE9BB5-C444-2836-1779-B38A1586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8993" y="4352911"/>
                    <a:ext cx="324154" cy="47067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EF55CF2-CCFF-FC7F-D732-B91226EF88DB}"/>
                    </a:ext>
                  </a:extLst>
                </p:cNvPr>
                <p:cNvCxnSpPr/>
                <p:nvPr/>
              </p:nvCxnSpPr>
              <p:spPr>
                <a:xfrm flipH="1">
                  <a:off x="5113043" y="5067465"/>
                  <a:ext cx="228746" cy="332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C816E1D-F955-15B7-8F02-513F7D4DE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47627" y="5067465"/>
                  <a:ext cx="228746" cy="3321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CA014A9-0207-61C6-FB3F-C2CED4CA6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12644" y="5603355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A249990-BABB-028C-780E-95ABEFD1B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9159" y="5088871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CF18EE7-11C7-14A3-603C-BEB799820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797" y="5594582"/>
                  <a:ext cx="0" cy="34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FCD3940-104D-3718-0A07-E752B81EF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213" y="4570405"/>
                <a:ext cx="0" cy="34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5614097" y="4863592"/>
                    <a:ext cx="225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332911D-2364-47E9-54A8-CF3F7F6E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4097" y="4863592"/>
                    <a:ext cx="2253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052A9-A5D8-9104-0A3B-6A2AA88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2C72662-6BCE-0669-18F8-76F3A6E3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3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579B-3F21-7AA9-AEEE-2EBDB68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9318-7384-2F38-C6A1-6875A2D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94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4364-72A5-F96C-8898-9135BDE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1A14-FAE9-CBCE-D989-640B2701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4067" cy="4351338"/>
          </a:xfrm>
        </p:spPr>
        <p:txBody>
          <a:bodyPr anchor="ctr"/>
          <a:lstStyle/>
          <a:p>
            <a:r>
              <a:rPr lang="en-US" dirty="0"/>
              <a:t>Formal grammars (30m)</a:t>
            </a:r>
          </a:p>
          <a:p>
            <a:endParaRPr lang="en-US" dirty="0"/>
          </a:p>
          <a:p>
            <a:r>
              <a:rPr lang="en-US" dirty="0"/>
              <a:t>Semantics for formal grammars (30m)</a:t>
            </a:r>
          </a:p>
          <a:p>
            <a:endParaRPr lang="en-US" dirty="0"/>
          </a:p>
          <a:p>
            <a:r>
              <a:rPr lang="en-US" dirty="0"/>
              <a:t>Bayesian inference (30m)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B765E-5494-937B-D99A-7EAB4DED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D067-50A7-C2B3-E484-4F3851E3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</a:t>
            </a:fld>
            <a:endParaRPr lang="en-DE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EC636-53EA-17DD-CA05-C498F8942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427066"/>
              </p:ext>
            </p:extLst>
          </p:nvPr>
        </p:nvGraphicFramePr>
        <p:xfrm>
          <a:off x="6995886" y="2695172"/>
          <a:ext cx="4743580" cy="3040416"/>
        </p:xfrm>
        <a:graphic>
          <a:graphicData uri="http://schemas.openxmlformats.org/drawingml/2006/table">
            <a:tbl>
              <a:tblPr/>
              <a:tblGrid>
                <a:gridCol w="890209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853371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0" dirty="0">
                          <a:effectLst/>
                        </a:rPr>
                        <a:t>Part I</a:t>
                      </a:r>
                      <a:endParaRPr lang="en-DE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1" dirty="0">
                          <a:effectLst/>
                        </a:rPr>
                        <a:t>Part II</a:t>
                      </a:r>
                      <a:endParaRPr lang="en-DE" sz="1600" b="1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III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IV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V</a:t>
                      </a:r>
                      <a:endParaRPr lang="en-DE" sz="160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 &amp; Future prospects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C27C-D851-B4D9-ACE1-2FC4CDC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&amp; conditional probability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45C1-C215-52BA-5291-2A6D2DD9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probability?</a:t>
            </a:r>
          </a:p>
          <a:p>
            <a:r>
              <a:rPr lang="en-US" dirty="0"/>
              <a:t>Feature of system in the world </a:t>
            </a:r>
          </a:p>
          <a:p>
            <a:pPr lvl="1"/>
            <a:r>
              <a:rPr lang="en-US" sz="2000" dirty="0"/>
              <a:t>Dice </a:t>
            </a:r>
            <a:r>
              <a:rPr lang="en-US" sz="2000" dirty="0" err="1"/>
              <a:t>behaviour</a:t>
            </a:r>
            <a:r>
              <a:rPr lang="en-US" sz="2000" dirty="0"/>
              <a:t> over many rolls</a:t>
            </a:r>
          </a:p>
          <a:p>
            <a:r>
              <a:rPr lang="en-US" dirty="0"/>
              <a:t>Degree of support btw propositions</a:t>
            </a:r>
          </a:p>
          <a:p>
            <a:pPr lvl="1"/>
            <a:r>
              <a:rPr lang="en-US" sz="2000" dirty="0"/>
              <a:t>“Given that it’s raining, we’ll </a:t>
            </a:r>
            <a:r>
              <a:rPr lang="en-US" sz="2000" i="1" dirty="0"/>
              <a:t>probably</a:t>
            </a:r>
            <a:r>
              <a:rPr lang="en-US" sz="2000" dirty="0"/>
              <a:t> get wet”</a:t>
            </a:r>
          </a:p>
          <a:p>
            <a:r>
              <a:rPr lang="en-US" dirty="0"/>
              <a:t>Strength or degree of a belief, or </a:t>
            </a:r>
            <a:r>
              <a:rPr lang="en-US" i="1" dirty="0"/>
              <a:t>credence</a:t>
            </a:r>
          </a:p>
          <a:p>
            <a:pPr lvl="1"/>
            <a:r>
              <a:rPr lang="en-US" sz="2000" dirty="0"/>
              <a:t>“I think George is </a:t>
            </a:r>
            <a:r>
              <a:rPr lang="en-US" sz="2000" i="1" dirty="0"/>
              <a:t>probably</a:t>
            </a:r>
            <a:r>
              <a:rPr lang="en-US" sz="2000" dirty="0"/>
              <a:t> at the party”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write </a:t>
            </a:r>
          </a:p>
          <a:p>
            <a:r>
              <a:rPr lang="en-US" dirty="0"/>
              <a:t>P(A) for “credence of A”</a:t>
            </a:r>
          </a:p>
          <a:p>
            <a:r>
              <a:rPr lang="en-US" dirty="0"/>
              <a:t>P(A | B) for “credence of A given B”</a:t>
            </a:r>
          </a:p>
          <a:p>
            <a:pPr marL="0" indent="0">
              <a:buNone/>
            </a:pPr>
            <a:r>
              <a:rPr lang="en-US" dirty="0"/>
              <a:t>In general, P(A | B) ≠ P(B | A)</a:t>
            </a:r>
          </a:p>
          <a:p>
            <a:r>
              <a:rPr lang="en-US" dirty="0"/>
              <a:t>P(X flies | X is a Kakapo) is </a:t>
            </a:r>
            <a:r>
              <a:rPr lang="en-US" b="1" dirty="0"/>
              <a:t>high</a:t>
            </a:r>
            <a:r>
              <a:rPr lang="en-US" dirty="0"/>
              <a:t>, P(X is a Kakapo | X flies) is </a:t>
            </a:r>
            <a:r>
              <a:rPr lang="en-US" b="1" dirty="0"/>
              <a:t>low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62B24-3D6E-0417-F032-8A5512AF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4216-071D-BF9E-F8AE-38CC20F1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20</a:t>
            </a:fld>
            <a:endParaRPr lang="en-DE"/>
          </a:p>
        </p:txBody>
      </p:sp>
      <p:pic>
        <p:nvPicPr>
          <p:cNvPr id="1026" name="Picture 2" descr="THE 10 RAREST BIRDS IN THE WORLD – Nature Anywhere">
            <a:extLst>
              <a:ext uri="{FF2B5EF4-FFF2-40B4-BE49-F238E27FC236}">
                <a16:creationId xmlns:a16="http://schemas.microsoft.com/office/drawing/2014/main" id="{02FB5B73-5527-C597-164A-2F66B499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6" y="1924957"/>
            <a:ext cx="3008085" cy="3008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5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06A-9529-EC6D-8718-9EA2AF1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CE7F-E10D-9C67-C48C-AAF30537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09488" cy="40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Question: “Is my new haircut better than the old one?”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are completely unsure: 50/50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You are pretty sure it’s worse than it was: 90/10</a:t>
            </a:r>
          </a:p>
          <a:p>
            <a:pPr lvl="1"/>
            <a:r>
              <a:rPr lang="en-US" sz="2000" dirty="0"/>
              <a:t>Mother of a friend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 </a:t>
            </a:r>
            <a:endParaRPr lang="en-US" sz="2000" dirty="0"/>
          </a:p>
          <a:p>
            <a:pPr lvl="1"/>
            <a:r>
              <a:rPr lang="en-US" sz="2000" dirty="0"/>
              <a:t>Your worst enemy says “Yes” 	</a:t>
            </a:r>
            <a:r>
              <a:rPr lang="en-US" sz="2000" dirty="0">
                <a:sym typeface="Wingdings" panose="05000000000000000000" pitchFamily="2" charset="2"/>
              </a:rPr>
              <a:t>–&gt; new belief?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1582-B576-E77E-4DA7-5E2FBB26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A876-4A8B-E436-CD67-58ADE9D8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21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FE20-DD52-CE18-1F55-58E51B0C2606}"/>
              </a:ext>
            </a:extLst>
          </p:cNvPr>
          <p:cNvSpPr txBox="1"/>
          <p:nvPr/>
        </p:nvSpPr>
        <p:spPr>
          <a:xfrm>
            <a:off x="8066356" y="3506886"/>
            <a:ext cx="2506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What is at play?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Likelihood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2807B-8970-1548-4AA3-DE317B057F6D}"/>
              </a:ext>
            </a:extLst>
          </p:cNvPr>
          <p:cNvCxnSpPr/>
          <p:nvPr/>
        </p:nvCxnSpPr>
        <p:spPr>
          <a:xfrm>
            <a:off x="7862807" y="2820692"/>
            <a:ext cx="0" cy="2572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3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C27C-D851-B4D9-ACE1-2FC4CDC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motivating example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45C1-C215-52BA-5291-2A6D2DD9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62B24-3D6E-0417-F032-8A5512AF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4216-071D-BF9E-F8AE-38CC20F1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22</a:t>
            </a:fld>
            <a:endParaRPr lang="en-DE"/>
          </a:p>
        </p:txBody>
      </p:sp>
      <p:pic>
        <p:nvPicPr>
          <p:cNvPr id="22" name="Picture 21" descr="\documentclass{article}&#10;\usepackage{amsmath, mathtools}&#10;\pagestyle{empty}&#10;\begin{document}&#10;\begin{equation*}&#10;P(\text{Improvement} \mid \text{`Yes' from mum}) = &#10;\frac{&#10;P(\text{`Yes' from mum} \mid \text{Improvement}) P(\text{Improvement})&#10;}{&#10;P(D)&#10;}&#10;\end{equation*}&#10;\end{document}" title="IguanaTex Bitmap Display">
            <a:extLst>
              <a:ext uri="{FF2B5EF4-FFF2-40B4-BE49-F238E27FC236}">
                <a16:creationId xmlns:a16="http://schemas.microsoft.com/office/drawing/2014/main" id="{C305985D-22D4-E834-4328-A74F66C70F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15" y="2450442"/>
            <a:ext cx="9090170" cy="5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B49-860C-D940-4F89-33E39301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Bayes theorem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2354-5490-C78B-47E6-EDB945C9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477"/>
            <a:ext cx="10515600" cy="2621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Four ingredients in Bayes theorem: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Posterior</a:t>
            </a:r>
            <a:r>
              <a:rPr lang="en-US" sz="2000" dirty="0"/>
              <a:t>		Probability of hypothesis given data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Likelihood</a:t>
            </a:r>
            <a:r>
              <a:rPr lang="en-US" sz="2000" dirty="0"/>
              <a:t> 	Probability of the data </a:t>
            </a:r>
            <a:r>
              <a:rPr lang="en-US" sz="2000" i="1" dirty="0"/>
              <a:t>given </a:t>
            </a:r>
            <a:r>
              <a:rPr lang="en-US" sz="2000" dirty="0"/>
              <a:t>the hypothesis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Prior</a:t>
            </a:r>
            <a:r>
              <a:rPr lang="en-US" sz="2000" dirty="0"/>
              <a:t> 		Probability of the hypothesis, NOT conditioned 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Evidence</a:t>
            </a:r>
            <a:r>
              <a:rPr lang="en-US" sz="2000" dirty="0"/>
              <a:t> 		Probability of the data, NOT conditioned on H</a:t>
            </a:r>
          </a:p>
        </p:txBody>
      </p:sp>
      <p:pic>
        <p:nvPicPr>
          <p:cNvPr id="7" name="Picture 6" descr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 title="IguanaTex Bitmap Display">
            <a:extLst>
              <a:ext uri="{FF2B5EF4-FFF2-40B4-BE49-F238E27FC236}">
                <a16:creationId xmlns:a16="http://schemas.microsoft.com/office/drawing/2014/main" id="{6C5A2B06-69BC-07BF-2BAB-10FB7CCEE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788" y="2209415"/>
            <a:ext cx="4220274" cy="16902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E10EC-435E-5683-8404-ABE7FFE2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766F-2C42-EDEE-E191-DAA0CC95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1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5EC-FC2E-4A33-F4CE-DB9403C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358D-8AFB-6539-FE6A-0A353EDF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  <a:r>
              <a:rPr lang="en-US" dirty="0"/>
              <a:t>: learn a category from examples.</a:t>
            </a:r>
          </a:p>
          <a:p>
            <a:r>
              <a:rPr lang="en-US" sz="2000" dirty="0"/>
              <a:t>The space is simply the integers from 1 to 50</a:t>
            </a:r>
          </a:p>
          <a:p>
            <a:r>
              <a:rPr lang="en-US" sz="2000" dirty="0"/>
              <a:t>The examples are numbers from the category</a:t>
            </a:r>
          </a:p>
          <a:p>
            <a:r>
              <a:rPr lang="en-US" sz="2000" dirty="0"/>
              <a:t>The category is a </a:t>
            </a:r>
            <a:r>
              <a:rPr lang="en-US" sz="2000" i="1" dirty="0"/>
              <a:t>convex</a:t>
            </a:r>
            <a:r>
              <a:rPr lang="en-US" sz="2000" dirty="0"/>
              <a:t> region</a:t>
            </a:r>
          </a:p>
          <a:p>
            <a:r>
              <a:rPr lang="en-US" sz="2000" dirty="0"/>
              <a:t>We get examples from inside the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Bayesian category learning</a:t>
            </a:r>
          </a:p>
          <a:p>
            <a:r>
              <a:rPr lang="en-US" sz="2000" dirty="0"/>
              <a:t>What’s the space of hypotheses?</a:t>
            </a:r>
          </a:p>
          <a:p>
            <a:r>
              <a:rPr lang="en-US" sz="2000" dirty="0"/>
              <a:t>What’s the posterior, likelihood, and prior?</a:t>
            </a:r>
          </a:p>
          <a:p>
            <a:r>
              <a:rPr lang="en-US" sz="2000" dirty="0"/>
              <a:t>What happens if we get more observations?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7649E-ED8A-D9EB-877B-11988B07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740" y="1961476"/>
            <a:ext cx="4464535" cy="3313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97BAC-1000-A95B-DD19-6FDC73C3D028}"/>
              </a:ext>
            </a:extLst>
          </p:cNvPr>
          <p:cNvSpPr txBox="1"/>
          <p:nvPr/>
        </p:nvSpPr>
        <p:spPr>
          <a:xfrm>
            <a:off x="7789335" y="5548391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CC82-EFAE-299D-1CE4-7D904821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F8DA-9290-BB90-901D-7B353AD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8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category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875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Strong sampling </a:t>
            </a:r>
            <a:r>
              <a:rPr lang="en-US" dirty="0">
                <a:sym typeface="Wingdings" panose="05000000000000000000" pitchFamily="2" charset="2"/>
              </a:rPr>
              <a:t>–&gt; </a:t>
            </a:r>
            <a:r>
              <a:rPr lang="en-US" i="1" dirty="0"/>
              <a:t>size effect</a:t>
            </a:r>
            <a:endParaRPr lang="en-US" dirty="0"/>
          </a:p>
          <a:p>
            <a:r>
              <a:rPr lang="en-US" dirty="0"/>
              <a:t>Can you see why intuitively?</a:t>
            </a:r>
          </a:p>
          <a:p>
            <a:r>
              <a:rPr lang="en-US" dirty="0"/>
              <a:t>Can you see why formally?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A4BE-91A7-C9D6-7290-BE0EFCE4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7747" y="2023174"/>
            <a:ext cx="5154609" cy="3719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ED89C-A0B9-2D24-4F1B-2210B0992E12}"/>
              </a:ext>
            </a:extLst>
          </p:cNvPr>
          <p:cNvSpPr txBox="1"/>
          <p:nvPr/>
        </p:nvSpPr>
        <p:spPr>
          <a:xfrm>
            <a:off x="7489376" y="5922206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Tenenbaum &amp; Griffiths (2001)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F8CD-DC67-5B5B-581E-9774D59C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801C-DCD7-CCF8-F59A-899C2609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68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64EE-7651-50DC-D6AC-837DEC7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grand plan of the pLoT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5A96-DB9E-44B9-615D-C90E7346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B758-432A-E82E-2A13-B49558A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26</a:t>
            </a:fld>
            <a:endParaRPr lang="en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671968-4188-6649-3936-DA2357A42CBF}"/>
              </a:ext>
            </a:extLst>
          </p:cNvPr>
          <p:cNvSpPr txBox="1">
            <a:spLocks/>
          </p:cNvSpPr>
          <p:nvPr/>
        </p:nvSpPr>
        <p:spPr>
          <a:xfrm>
            <a:off x="843039" y="1825625"/>
            <a:ext cx="4836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Interpreted PCFG</a:t>
            </a:r>
          </a:p>
          <a:p>
            <a:pPr marL="457200" lvl="1" indent="0">
              <a:buNone/>
            </a:pPr>
            <a:r>
              <a:rPr lang="en-US" dirty="0"/>
              <a:t>Defines </a:t>
            </a:r>
            <a:r>
              <a:rPr lang="en-US" b="1" dirty="0"/>
              <a:t>hypotheses</a:t>
            </a:r>
            <a:r>
              <a:rPr lang="en-US" dirty="0"/>
              <a:t> </a:t>
            </a:r>
            <a:r>
              <a:rPr lang="en-US" i="1" dirty="0"/>
              <a:t>H</a:t>
            </a:r>
          </a:p>
          <a:p>
            <a:pPr marL="457200" lvl="1" indent="0">
              <a:buNone/>
            </a:pPr>
            <a:r>
              <a:rPr lang="en-US" dirty="0"/>
              <a:t>Defines </a:t>
            </a:r>
            <a:r>
              <a:rPr lang="en-US" b="1" dirty="0"/>
              <a:t>prior</a:t>
            </a:r>
            <a:r>
              <a:rPr lang="en-US" dirty="0"/>
              <a:t> over </a:t>
            </a:r>
            <a:r>
              <a:rPr lang="en-US" i="1" dirty="0"/>
              <a:t>H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Observations </a:t>
            </a:r>
            <a:r>
              <a:rPr lang="en-US" i="1" dirty="0"/>
              <a:t>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Generated by unknown </a:t>
            </a:r>
            <a:r>
              <a:rPr lang="en-US" i="1" dirty="0"/>
              <a:t>H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Likelihood </a:t>
            </a:r>
            <a:r>
              <a:rPr lang="en-US" i="1" dirty="0"/>
              <a:t>P(O | H)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Bayesian inference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Gets </a:t>
            </a:r>
            <a:r>
              <a:rPr lang="en-US" i="1" dirty="0"/>
              <a:t>P(H | O)</a:t>
            </a:r>
            <a:endParaRPr lang="en-D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E72DC6-A8A7-B61C-EEBC-3436D11A4672}"/>
              </a:ext>
            </a:extLst>
          </p:cNvPr>
          <p:cNvSpPr txBox="1">
            <a:spLocks/>
          </p:cNvSpPr>
          <p:nvPr/>
        </p:nvSpPr>
        <p:spPr>
          <a:xfrm>
            <a:off x="5031620" y="1757891"/>
            <a:ext cx="6352418" cy="4449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&lt;- Models the Language of Thought</a:t>
            </a:r>
          </a:p>
          <a:p>
            <a:pPr marL="0" indent="0">
              <a:buNone/>
            </a:pPr>
            <a:r>
              <a:rPr lang="en-US" dirty="0"/>
              <a:t>&lt;- Sentences in the </a:t>
            </a:r>
            <a:r>
              <a:rPr lang="en-US" dirty="0" err="1"/>
              <a:t>LoT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&lt;- Prior probability of </a:t>
            </a:r>
            <a:r>
              <a:rPr lang="en-US" dirty="0" err="1"/>
              <a:t>LoT</a:t>
            </a:r>
            <a:r>
              <a:rPr lang="en-US" dirty="0"/>
              <a:t> sentences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&lt;- Data for learning</a:t>
            </a:r>
          </a:p>
          <a:p>
            <a:pPr marL="0" indent="0">
              <a:buNone/>
            </a:pPr>
            <a:r>
              <a:rPr lang="en-US" dirty="0"/>
              <a:t>&lt;- To be represented in the </a:t>
            </a:r>
            <a:r>
              <a:rPr lang="en-US" dirty="0" err="1"/>
              <a:t>LoT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&lt;- From a world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&lt;- Gives us a distribution over </a:t>
            </a:r>
            <a:r>
              <a:rPr lang="en-US" dirty="0" err="1"/>
              <a:t>LoT</a:t>
            </a:r>
            <a:r>
              <a:rPr lang="en-US" dirty="0"/>
              <a:t> sentences</a:t>
            </a:r>
          </a:p>
          <a:p>
            <a:pPr marL="0" indent="0">
              <a:buNone/>
            </a:pPr>
            <a:r>
              <a:rPr lang="en-US" dirty="0"/>
              <a:t>Our best guess for the representation content!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9205-AC37-C7C0-EE35-41C4464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217-6E0F-DA30-C9C7-11FA3E79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74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We’ve learned about</a:t>
            </a:r>
          </a:p>
          <a:p>
            <a:r>
              <a:rPr lang="en-US" dirty="0"/>
              <a:t>PCFGs</a:t>
            </a:r>
          </a:p>
          <a:p>
            <a:r>
              <a:rPr lang="en-US" dirty="0"/>
              <a:t>their interpretation</a:t>
            </a:r>
          </a:p>
          <a:p>
            <a:r>
              <a:rPr lang="en-US" dirty="0"/>
              <a:t>Bayesian category learning</a:t>
            </a:r>
          </a:p>
          <a:p>
            <a:pPr marL="0" indent="0">
              <a:buNone/>
            </a:pPr>
            <a:r>
              <a:rPr lang="en-US" dirty="0"/>
              <a:t>We can use this as a model of the </a:t>
            </a:r>
            <a:r>
              <a:rPr lang="en-US" dirty="0" err="1"/>
              <a:t>pLoT</a:t>
            </a:r>
            <a:endParaRPr lang="en-US" dirty="0"/>
          </a:p>
          <a:p>
            <a:r>
              <a:rPr lang="en-US" dirty="0"/>
              <a:t>Can you see how?</a:t>
            </a:r>
          </a:p>
          <a:p>
            <a:pPr marL="0" indent="0">
              <a:buNone/>
            </a:pPr>
            <a:r>
              <a:rPr lang="en-US" dirty="0"/>
              <a:t>Next session: </a:t>
            </a:r>
          </a:p>
          <a:p>
            <a:r>
              <a:rPr lang="en-US" dirty="0"/>
              <a:t>Combine into computational model!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C42E-8C85-2D11-0024-E8929D4C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6B14-A785-453C-6068-D50532DF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27</a:t>
            </a:fld>
            <a:endParaRPr lang="en-DE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35F6D1A-C7AF-F21B-6C1C-100CAFB29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094124"/>
              </p:ext>
            </p:extLst>
          </p:nvPr>
        </p:nvGraphicFramePr>
        <p:xfrm>
          <a:off x="6816876" y="2172657"/>
          <a:ext cx="4743580" cy="3040416"/>
        </p:xfrm>
        <a:graphic>
          <a:graphicData uri="http://schemas.openxmlformats.org/drawingml/2006/table">
            <a:tbl>
              <a:tblPr/>
              <a:tblGrid>
                <a:gridCol w="890209">
                  <a:extLst>
                    <a:ext uri="{9D8B030D-6E8A-4147-A177-3AD203B41FA5}">
                      <a16:colId xmlns:a16="http://schemas.microsoft.com/office/drawing/2014/main" val="337463267"/>
                    </a:ext>
                  </a:extLst>
                </a:gridCol>
                <a:gridCol w="3853371">
                  <a:extLst>
                    <a:ext uri="{9D8B030D-6E8A-4147-A177-3AD203B41FA5}">
                      <a16:colId xmlns:a16="http://schemas.microsoft.com/office/drawing/2014/main" val="3286455243"/>
                    </a:ext>
                  </a:extLst>
                </a:gridCol>
              </a:tblGrid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0" dirty="0">
                          <a:effectLst/>
                        </a:rPr>
                        <a:t>Part I</a:t>
                      </a:r>
                      <a:endParaRPr lang="en-DE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Introduction: On the very idea of an </a:t>
                      </a:r>
                      <a:r>
                        <a:rPr lang="en-US" sz="1600" b="0" dirty="0" err="1">
                          <a:effectLst/>
                        </a:rPr>
                        <a:t>LoT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7968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b="1" dirty="0">
                          <a:effectLst/>
                        </a:rPr>
                        <a:t>Part II</a:t>
                      </a:r>
                      <a:endParaRPr lang="en-DE" sz="1600" b="1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1" dirty="0">
                          <a:effectLst/>
                        </a:rPr>
                        <a:t>Technical background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488022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III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Bayesian program induction </a:t>
                      </a:r>
                    </a:p>
                    <a:p>
                      <a:pPr fontAlgn="base" latinLnBrk="0"/>
                      <a:r>
                        <a:rPr lang="en-US" sz="1600" b="0" dirty="0">
                          <a:effectLst/>
                        </a:rPr>
                        <a:t>(LOTlib3)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156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IV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Case studies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703649"/>
                  </a:ext>
                </a:extLst>
              </a:tr>
              <a:tr h="569604">
                <a:tc>
                  <a:txBody>
                    <a:bodyPr/>
                    <a:lstStyle/>
                    <a:p>
                      <a:pPr algn="r" fontAlgn="base" latinLnBrk="0"/>
                      <a:r>
                        <a:rPr lang="en-US" sz="1600" dirty="0">
                          <a:effectLst/>
                        </a:rPr>
                        <a:t>Part V</a:t>
                      </a:r>
                      <a:endParaRPr lang="en-DE" sz="1600" dirty="0">
                        <a:effectLst/>
                      </a:endParaRPr>
                    </a:p>
                  </a:txBody>
                  <a:tcPr marL="137160" marR="137160" marT="137160" marB="13716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Summary &amp; Future prospects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8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3D76-3635-CD9E-BFE9-8B846BFA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there’s time left…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0DA-2795-311C-AD7B-3A8B7101F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7EBA-32D3-A63F-2CF4-6433C451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900C3-04AB-1C15-48D7-2A98673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(This part might be confusing!)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A579B-3F21-7AA9-AEEE-2EBDB68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C9318-7384-2F38-C6A1-6875A2D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7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164-6AA4-C01E-BF96-9267915F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94A6-5AE4-A97E-F6D6-EC67D7D12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3884-3633-67B6-230C-76E0EE77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1BC50-79C6-B1C8-2833-63930DF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783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439-1C9E-4DC5-AA22-31AC6A3C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reasons that will become clear soon, we associate each of our expressions with a </a:t>
                </a:r>
                <a:r>
                  <a:rPr lang="en-US" i="1" dirty="0"/>
                  <a:t>type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Let’s define the set of types:</a:t>
                </a:r>
              </a:p>
              <a:p>
                <a:pPr lvl="1"/>
                <a:r>
                  <a:rPr lang="en-US" dirty="0"/>
                  <a:t>e and t are types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are types,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is a type</a:t>
                </a:r>
              </a:p>
              <a:p>
                <a:pPr lvl="1"/>
                <a:r>
                  <a:rPr lang="en-US" dirty="0"/>
                  <a:t>Nothing else is a type</a:t>
                </a:r>
              </a:p>
              <a:p>
                <a:r>
                  <a:rPr lang="en-US" dirty="0"/>
                  <a:t>And how to interpret them:</a:t>
                </a:r>
              </a:p>
              <a:p>
                <a:pPr lvl="1"/>
                <a:r>
                  <a:rPr lang="en-US" i="1" dirty="0"/>
                  <a:t>e </a:t>
                </a:r>
                <a:r>
                  <a:rPr lang="en-US" dirty="0"/>
                  <a:t>refers to the set of individuals</a:t>
                </a:r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 refers to the set of truth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refers to the set of functions from objects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to objects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56C89-274D-4C53-B9A2-CE548942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689495" cy="4351338"/>
              </a:xfrm>
              <a:blipFill>
                <a:blip r:embed="rId2"/>
                <a:stretch>
                  <a:fillRect l="-881" t="-1961" b="-32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154B-021C-F335-6D34-2DDC932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33E1-0465-15E0-E195-E1EC1DB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4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Let’s consider some expressions and what type they are: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 individual.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individuals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predicates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it can get as complicated as you want!</a:t>
                </a:r>
              </a:p>
              <a:p>
                <a:pPr lvl="1"/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0501" cy="4351338"/>
              </a:xfrm>
              <a:blipFill>
                <a:blip r:embed="rId2"/>
                <a:stretch>
                  <a:fillRect l="-852" t="-2801" b="-308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3016F-C31A-BD38-3628-95CF845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F20B-B09D-019D-5C4B-B9EEBA0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5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1A2-CA29-A78D-E169-4D39AFB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theory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keep things tidy, we can put domain restrictions after a colon.</a:t>
                </a:r>
              </a:p>
              <a:p>
                <a:pPr marL="0" indent="0">
                  <a:buNone/>
                </a:pPr>
                <a:r>
                  <a:rPr lang="en-US" dirty="0"/>
                  <a:t>Therefore, we can write the type of each argument of a lambda function as follows: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predicate with two arguments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individual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Sometimes, you’ll also see the type written as a subfix: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28B19-F649-A67E-3145-7BE692EF9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061B-B024-65DF-BB26-80EF30BD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AE94F-1744-3F62-99C7-248D1BCC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1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We’ve seen grammar –&gt; language </a:t>
            </a:r>
          </a:p>
          <a:p>
            <a:r>
              <a:rPr lang="en-US" dirty="0"/>
              <a:t>We can also go language –&gt; grammar</a:t>
            </a:r>
          </a:p>
          <a:p>
            <a:r>
              <a:rPr lang="en-US" dirty="0"/>
              <a:t>Let’s try to write a grammar that produces all the palindromes in {a, b}*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286828" y="3432405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dirty="0" err="1">
                <a:sym typeface="Wingdings" panose="05000000000000000000" pitchFamily="2" charset="2"/>
              </a:rPr>
              <a:t>bSb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S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S  b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9FD2-1658-AF47-E58E-AB444A31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C101-5901-D683-C251-AE8431DA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90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to grammar</a:t>
            </a:r>
            <a:endParaRPr lang="en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910770" y="1690688"/>
            <a:ext cx="10192658" cy="4005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strings with the form: </a:t>
            </a:r>
            <a:r>
              <a:rPr lang="en-US" dirty="0" err="1"/>
              <a:t>a</a:t>
            </a:r>
            <a:r>
              <a:rPr lang="en-US" i="1" baseline="30000" dirty="0" err="1"/>
              <a:t>n</a:t>
            </a:r>
            <a:r>
              <a:rPr lang="en-US" dirty="0" err="1"/>
              <a:t>b</a:t>
            </a:r>
            <a:r>
              <a:rPr lang="en-US" i="1" baseline="30000" dirty="0" err="1"/>
              <a:t>n</a:t>
            </a:r>
            <a:endParaRPr lang="en-US" i="1" baseline="30000" dirty="0"/>
          </a:p>
          <a:p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9ABA3-BEA9-4024-9455-7112C65689D7}"/>
              </a:ext>
            </a:extLst>
          </p:cNvPr>
          <p:cNvSpPr txBox="1">
            <a:spLocks/>
          </p:cNvSpPr>
          <p:nvPr/>
        </p:nvSpPr>
        <p:spPr>
          <a:xfrm>
            <a:off x="5412619" y="2522840"/>
            <a:ext cx="5505753" cy="2902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aSb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S  </a:t>
            </a:r>
            <a:r>
              <a:rPr lang="en-US" i="1" dirty="0">
                <a:sym typeface="Wingdings" panose="05000000000000000000" pitchFamily="2" charset="2"/>
              </a:rPr>
              <a:t>e</a:t>
            </a:r>
            <a:endParaRPr lang="en-US" b="1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CE2DD-FB00-9AA0-0A2D-15A77AEE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2E8F-C5EF-A8B1-885A-DFC9DD5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02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</a:t>
            </a:r>
            <a:r>
              <a:rPr lang="en-US" i="1" dirty="0"/>
              <a:t>grammar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860B-F221-4395-BB82-9ABA86B3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with a </a:t>
            </a:r>
            <a:r>
              <a:rPr lang="en-US" i="1" dirty="0"/>
              <a:t>language</a:t>
            </a:r>
            <a:r>
              <a:rPr lang="en-US" dirty="0"/>
              <a:t> (Typically, a natural language)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notion of </a:t>
            </a:r>
            <a:r>
              <a:rPr lang="en-US" b="1" dirty="0"/>
              <a:t>well-formedness </a:t>
            </a:r>
            <a:r>
              <a:rPr lang="en-US" dirty="0"/>
              <a:t>independent of meaning</a:t>
            </a:r>
          </a:p>
          <a:p>
            <a:r>
              <a:rPr lang="en-US" dirty="0"/>
              <a:t>E.g., ‘3 is more curious than the past table’ </a:t>
            </a:r>
          </a:p>
          <a:p>
            <a:r>
              <a:rPr lang="en-US" dirty="0"/>
              <a:t>We call this </a:t>
            </a:r>
            <a:r>
              <a:rPr lang="en-US" i="1" dirty="0"/>
              <a:t>grammatical</a:t>
            </a:r>
            <a:r>
              <a:rPr lang="en-US" dirty="0"/>
              <a:t> well-formedness.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build an </a:t>
            </a:r>
            <a:r>
              <a:rPr lang="en-US" b="1" dirty="0"/>
              <a:t>abstract device</a:t>
            </a:r>
            <a:r>
              <a:rPr lang="en-US" dirty="0"/>
              <a:t> to encode grammaticality</a:t>
            </a:r>
          </a:p>
          <a:p>
            <a:r>
              <a:rPr lang="en-US" dirty="0"/>
              <a:t>Two types of such devices are popular: automata and formal grammars.</a:t>
            </a:r>
          </a:p>
          <a:p>
            <a:r>
              <a:rPr lang="en-US" dirty="0"/>
              <a:t>There is a correspondence between automata and grammars!</a:t>
            </a:r>
          </a:p>
          <a:p>
            <a:r>
              <a:rPr lang="en-US" dirty="0"/>
              <a:t>In the rest of the course we’ll just use grammars.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9049-2082-BFF9-4D6F-6F4D9625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027A-83E1-2A32-977E-5890136C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6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1019265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Grammars: Infinite use of finite means</a:t>
            </a:r>
          </a:p>
          <a:p>
            <a:pPr marL="0" indent="0">
              <a:buNone/>
            </a:pPr>
            <a:r>
              <a:rPr lang="en-US" dirty="0"/>
              <a:t>Four ingredients: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nonterminal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l-GR" dirty="0"/>
              <a:t>Σ</a:t>
            </a:r>
            <a:r>
              <a:rPr lang="en-US" dirty="0"/>
              <a:t> of </a:t>
            </a:r>
            <a:r>
              <a:rPr lang="en-US" i="1" dirty="0"/>
              <a:t>terminal symbols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finite set </a:t>
            </a:r>
            <a:r>
              <a:rPr lang="en-US" i="1" dirty="0"/>
              <a:t>P</a:t>
            </a:r>
            <a:r>
              <a:rPr lang="en-US" dirty="0"/>
              <a:t> of </a:t>
            </a:r>
            <a:r>
              <a:rPr lang="en-US" i="1" dirty="0"/>
              <a:t>production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symbol </a:t>
            </a:r>
            <a:r>
              <a:rPr lang="en-US" i="1" dirty="0"/>
              <a:t>S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: the </a:t>
            </a:r>
            <a:r>
              <a:rPr lang="en-US" i="1" dirty="0"/>
              <a:t>start symbol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1CF2D-FD0E-A48F-69AA-92770867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08B1-965B-4D12-AC8A-C527ADDD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0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41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y  a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3CE6-81C7-C430-AFF3-E496D1135E8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647E-4857-F19A-A249-C700A5C4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598B-1C53-057B-0EE3-528193D4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40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5" y="1925560"/>
            <a:ext cx="4653038" cy="2689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83417C-467B-4AF8-B30A-EFCA09A0A497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0219D-2818-D10C-1A4D-E863CD16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9C71-8096-2459-C1C7-3817A1B2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43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877-9BB6-4CEF-A53B-3BCB34B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grammars</a:t>
            </a:r>
            <a:endParaRPr lang="en-D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3E9079-B7A5-4E0C-A029-B133EC4EA425}"/>
              </a:ext>
            </a:extLst>
          </p:cNvPr>
          <p:cNvSpPr txBox="1">
            <a:spLocks/>
          </p:cNvSpPr>
          <p:nvPr/>
        </p:nvSpPr>
        <p:spPr>
          <a:xfrm>
            <a:off x="872067" y="1925561"/>
            <a:ext cx="4653038" cy="296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N</a:t>
            </a:r>
            <a:r>
              <a:rPr lang="en-US" dirty="0"/>
              <a:t> (nonterminal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Σ</a:t>
            </a:r>
            <a:r>
              <a:rPr lang="en-US" dirty="0"/>
              <a:t> (terminal symbols)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dirty="0"/>
              <a:t> (production rules)</a:t>
            </a:r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S</a:t>
            </a:r>
            <a:r>
              <a:rPr lang="en-US" dirty="0"/>
              <a:t> (start symbol)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71FA4-6DB0-4D65-A57E-27DD1FE4C2F9}"/>
              </a:ext>
            </a:extLst>
          </p:cNvPr>
          <p:cNvSpPr txBox="1">
            <a:spLocks/>
          </p:cNvSpPr>
          <p:nvPr/>
        </p:nvSpPr>
        <p:spPr>
          <a:xfrm>
            <a:off x="5525104" y="1925560"/>
            <a:ext cx="5505753" cy="32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dirty="0"/>
              <a:t>{S, x, y}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{a, b}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1. S </a:t>
            </a:r>
            <a:r>
              <a:rPr lang="en-US" dirty="0">
                <a:sym typeface="Wingdings" panose="05000000000000000000" pitchFamily="2" charset="2"/>
              </a:rPr>
              <a:t> x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2. x  </a:t>
            </a:r>
            <a:r>
              <a:rPr lang="en-US" dirty="0" err="1">
                <a:sym typeface="Wingdings" panose="05000000000000000000" pitchFamily="2" charset="2"/>
              </a:rPr>
              <a:t>xy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3. by  </a:t>
            </a:r>
            <a:r>
              <a:rPr lang="en-US" dirty="0" err="1">
                <a:sym typeface="Wingdings" panose="05000000000000000000" pitchFamily="2" charset="2"/>
              </a:rPr>
              <a:t>ba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4. x  b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5. b  a     </a:t>
            </a:r>
            <a:r>
              <a:rPr lang="en-US" b="1" dirty="0">
                <a:sym typeface="Wingdings" panose="05000000000000000000" pitchFamily="2" charset="2"/>
              </a:rPr>
              <a:t>WRONG! </a:t>
            </a:r>
            <a:r>
              <a:rPr lang="en-US" dirty="0">
                <a:sym typeface="Wingdings" panose="05000000000000000000" pitchFamily="2" charset="2"/>
              </a:rPr>
              <a:t>Why?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BD2B-A8FE-4733-90BC-51B3E79B0368}"/>
              </a:ext>
            </a:extLst>
          </p:cNvPr>
          <p:cNvSpPr txBox="1">
            <a:spLocks/>
          </p:cNvSpPr>
          <p:nvPr/>
        </p:nvSpPr>
        <p:spPr>
          <a:xfrm>
            <a:off x="1316751" y="5364007"/>
            <a:ext cx="6534873" cy="93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Let’s derive a sentence in this grammar!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3C12-7218-EF9A-2DE8-F8F6FA44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795B-8D7F-54E3-49EB-5E5A2B5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464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AD5B-F941-44A8-0C50-9DD7304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- Context Free Grammars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Context-free grammar (CFGs) are grammars with rules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</a:p>
              <a:p>
                <a:pPr marL="0" indent="0">
                  <a:buNone/>
                </a:pPr>
                <a:r>
                  <a:rPr lang="en-US" dirty="0"/>
                  <a:t>		A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r>
                  <a:rPr lang="en-US" dirty="0"/>
                  <a:t>A: </a:t>
                </a:r>
                <a:r>
                  <a:rPr lang="en-US" i="1" dirty="0"/>
                  <a:t>single </a:t>
                </a:r>
                <a:r>
                  <a:rPr lang="en-US" dirty="0"/>
                  <a:t>nonterminal symbol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/>
                  <a:t>: (possibly empty) string of terminals and/or </a:t>
                </a:r>
                <a:r>
                  <a:rPr lang="en-US" dirty="0" err="1"/>
                  <a:t>nonterminals</a:t>
                </a:r>
                <a:endParaRPr lang="en-D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F4B5A-4B5D-BF43-00C6-B8149CEC3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DBABE-E23E-29D6-B852-9B95D3FB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Fausto Carcassi – A day with the pLoT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83CF4-A25D-DFA6-D5E4-6A94B470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F9F5-FD91-41AF-9631-9F406EBEB36A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78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,7131"/>
  <p:tag name="ORIGINALWIDTH" val="4845,894"/>
  <p:tag name="OUTPUTTYPE" val="PNG"/>
  <p:tag name="IGUANATEXVERSION" val="160"/>
  <p:tag name="LATEXADDIN" val="\documentclass{article}&#10;\usepackage{amsmath, mathtools}&#10;\pagestyle{empty}&#10;\begin{document}&#10;\begin{equation*}&#10;P(\text{Improvement} \mid \text{`Yes' from mum}) = &#10;\frac{&#10;P(\text{`Yes' from mum} \mid \text{Improvement}) P(\text{Improvement})&#10;}{&#10;P(D)&#10;}&#10;\end{equation*}&#10;\end{document}"/>
  <p:tag name="IGUANATEXSIZE" val="24"/>
  <p:tag name="IGUANATEXCURSOR" val="236"/>
  <p:tag name="TRANSPARENCY" val="True"/>
  <p:tag name="LATEXENGINEID" val="0"/>
  <p:tag name="TEMPFOLDER" val="C:\temp\"/>
  <p:tag name="LATEXFORMHEIGHT" val="320"/>
  <p:tag name="LATEXFORMWIDTH" val="690,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,1724"/>
  <p:tag name="ORIGINALWIDTH" val="1551,556"/>
  <p:tag name="OUTPUTTYPE" val="PNG"/>
  <p:tag name="IGUANATEXVERSION" val="160"/>
  <p:tag name="LATEXADDIN" val="\documentclass{article}&#10;\usepackage{amsmath, mathtools}&#10;\pagestyle{empty}&#10;\begin{document}&#10;\begin{equation*}&#10;\overbrace{P(H \mid D)}^{\text{Posterior}} = &#10;\frac{&#10;\overbrace{P(D \mid H)}^{\text{Likelihood}}&#10;\overbrace{P(H)}^{\text{Prior}}&#10;}{&#10;\underbrace{P(D)}_{\text{Evidence}}&#10;}&#10;\end{equation*}&#10;\end{document}"/>
  <p:tag name="IGUANATEXSIZE" val="24"/>
  <p:tag name="IGUANATEXCURSOR" val="2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2385</Words>
  <Application>Microsoft Office PowerPoint</Application>
  <PresentationFormat>Widescreen</PresentationFormat>
  <Paragraphs>425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Georgia</vt:lpstr>
      <vt:lpstr>Office Theme</vt:lpstr>
      <vt:lpstr>Part II Technical background</vt:lpstr>
      <vt:lpstr>Plan</vt:lpstr>
      <vt:lpstr>Formal grammars</vt:lpstr>
      <vt:lpstr>What’s a grammar</vt:lpstr>
      <vt:lpstr>Formal grammars</vt:lpstr>
      <vt:lpstr>Formal grammars</vt:lpstr>
      <vt:lpstr>Formal grammars</vt:lpstr>
      <vt:lpstr>Formal grammars</vt:lpstr>
      <vt:lpstr>CFG - Context Free Grammars</vt:lpstr>
      <vt:lpstr>PCFG - Probabilistic CFG</vt:lpstr>
      <vt:lpstr>PCFG - Probabilistic CFG</vt:lpstr>
      <vt:lpstr>Interpreting a grammar</vt:lpstr>
      <vt:lpstr>Writing down functions</vt:lpstr>
      <vt:lpstr>Multiple λs and languages</vt:lpstr>
      <vt:lpstr>The notation of λ-calculus</vt:lpstr>
      <vt:lpstr>Example of β reduction</vt:lpstr>
      <vt:lpstr>Compositional interpretation</vt:lpstr>
      <vt:lpstr>Compositional interpretation</vt:lpstr>
      <vt:lpstr>Bayesian inference</vt:lpstr>
      <vt:lpstr>Probability &amp; conditional probability</vt:lpstr>
      <vt:lpstr>A motivating example</vt:lpstr>
      <vt:lpstr>A motivating example</vt:lpstr>
      <vt:lpstr>The components of Bayes theorem</vt:lpstr>
      <vt:lpstr>Case study: Simple category learning</vt:lpstr>
      <vt:lpstr>Case study: Simple category learning</vt:lpstr>
      <vt:lpstr>The grand plan of the pLoT</vt:lpstr>
      <vt:lpstr>Conclusions</vt:lpstr>
      <vt:lpstr>If there’s time left…</vt:lpstr>
      <vt:lpstr>Type theory</vt:lpstr>
      <vt:lpstr>Type theory</vt:lpstr>
      <vt:lpstr>Type theory</vt:lpstr>
      <vt:lpstr>Type theory</vt:lpstr>
      <vt:lpstr>Language to grammar</vt:lpstr>
      <vt:lpstr>Language to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Fausto Carcassi</dc:creator>
  <cp:lastModifiedBy>carcassi fausto</cp:lastModifiedBy>
  <cp:revision>468</cp:revision>
  <dcterms:created xsi:type="dcterms:W3CDTF">2022-03-28T11:58:41Z</dcterms:created>
  <dcterms:modified xsi:type="dcterms:W3CDTF">2023-08-04T17:31:00Z</dcterms:modified>
</cp:coreProperties>
</file>