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7" r:id="rId3"/>
    <p:sldId id="295" r:id="rId4"/>
    <p:sldId id="296" r:id="rId5"/>
    <p:sldId id="297" r:id="rId6"/>
    <p:sldId id="265" r:id="rId7"/>
    <p:sldId id="276" r:id="rId8"/>
    <p:sldId id="266" r:id="rId9"/>
    <p:sldId id="273" r:id="rId10"/>
    <p:sldId id="277" r:id="rId11"/>
    <p:sldId id="269" r:id="rId12"/>
    <p:sldId id="271" r:id="rId13"/>
    <p:sldId id="272" r:id="rId14"/>
    <p:sldId id="274" r:id="rId15"/>
    <p:sldId id="285" r:id="rId16"/>
    <p:sldId id="286" r:id="rId17"/>
    <p:sldId id="287" r:id="rId18"/>
    <p:sldId id="288" r:id="rId19"/>
    <p:sldId id="270" r:id="rId20"/>
    <p:sldId id="278" r:id="rId21"/>
    <p:sldId id="281" r:id="rId22"/>
    <p:sldId id="292" r:id="rId23"/>
    <p:sldId id="293" r:id="rId24"/>
    <p:sldId id="283" r:id="rId25"/>
    <p:sldId id="291" r:id="rId26"/>
    <p:sldId id="294" r:id="rId27"/>
    <p:sldId id="289" r:id="rId28"/>
    <p:sldId id="279" r:id="rId29"/>
    <p:sldId id="280" r:id="rId30"/>
    <p:sldId id="2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737" autoAdjust="0"/>
  </p:normalViewPr>
  <p:slideViewPr>
    <p:cSldViewPr snapToGrid="0">
      <p:cViewPr varScale="1">
        <p:scale>
          <a:sx n="65" d="100"/>
          <a:sy n="65" d="100"/>
        </p:scale>
        <p:origin x="700" y="4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69F0BD2-D149-4DB3-98D3-94A1441EE48A}" type="datetimeFigureOut">
              <a:rPr lang="en-GB" smtClean="0"/>
              <a:t>09/11/2019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1367669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9F0BD2-D149-4DB3-98D3-94A1441EE48A}" type="datetimeFigureOut">
              <a:rPr lang="en-GB" smtClean="0"/>
              <a:t>09/11/2019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361134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9F0BD2-D149-4DB3-98D3-94A1441EE48A}" type="datetimeFigureOut">
              <a:rPr lang="en-GB" smtClean="0"/>
              <a:t>09/11/2019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3058156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69F0BD2-D149-4DB3-98D3-94A1441EE48A}" type="datetimeFigureOut">
              <a:rPr lang="en-GB" smtClean="0"/>
              <a:t>09/11/2019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3214342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F0BD2-D149-4DB3-98D3-94A1441EE48A}" type="datetimeFigureOut">
              <a:rPr lang="en-GB" smtClean="0"/>
              <a:t>09/11/2019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988697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69F0BD2-D149-4DB3-98D3-94A1441EE48A}" type="datetimeFigureOut">
              <a:rPr lang="en-GB" smtClean="0"/>
              <a:t>09/11/2019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986784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69F0BD2-D149-4DB3-98D3-94A1441EE48A}" type="datetimeFigureOut">
              <a:rPr lang="en-GB" smtClean="0"/>
              <a:t>09/11/2019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3321332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69F0BD2-D149-4DB3-98D3-94A1441EE48A}" type="datetimeFigureOut">
              <a:rPr lang="en-GB" smtClean="0"/>
              <a:t>09/11/2019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275427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F0BD2-D149-4DB3-98D3-94A1441EE48A}" type="datetimeFigureOut">
              <a:rPr lang="en-GB" smtClean="0"/>
              <a:t>09/11/2019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1043739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F0BD2-D149-4DB3-98D3-94A1441EE48A}" type="datetimeFigureOut">
              <a:rPr lang="en-GB" smtClean="0"/>
              <a:t>09/11/2019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1545938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F0BD2-D149-4DB3-98D3-94A1441EE48A}" type="datetimeFigureOut">
              <a:rPr lang="en-GB" smtClean="0"/>
              <a:t>09/11/2019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E6668F9-711D-422D-ADE6-398F53E60EDF}" type="slidenum">
              <a:rPr lang="en-GB" smtClean="0"/>
              <a:t>‹#›</a:t>
            </a:fld>
            <a:endParaRPr lang="en-GB"/>
          </a:p>
        </p:txBody>
      </p:sp>
    </p:spTree>
    <p:extLst>
      <p:ext uri="{BB962C8B-B14F-4D97-AF65-F5344CB8AC3E}">
        <p14:creationId xmlns:p14="http://schemas.microsoft.com/office/powerpoint/2010/main" val="353246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9F0BD2-D149-4DB3-98D3-94A1441EE48A}" type="datetimeFigureOut">
              <a:rPr lang="en-GB" smtClean="0"/>
              <a:t>09/11/2019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6668F9-711D-422D-ADE6-398F53E60EDF}" type="slidenum">
              <a:rPr lang="en-GB" smtClean="0"/>
              <a:t>‹#›</a:t>
            </a:fld>
            <a:endParaRPr lang="en-GB"/>
          </a:p>
        </p:txBody>
      </p:sp>
    </p:spTree>
    <p:extLst>
      <p:ext uri="{BB962C8B-B14F-4D97-AF65-F5344CB8AC3E}">
        <p14:creationId xmlns:p14="http://schemas.microsoft.com/office/powerpoint/2010/main" val="1666418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7.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4.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image" Target="../media/image11.png"/><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tags" Target="../tags/tag10.xml"/><Relationship Id="rId16" Type="http://schemas.openxmlformats.org/officeDocument/2006/relationships/image" Target="../media/image14.png"/><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image" Target="../media/image9.png"/><Relationship Id="rId5" Type="http://schemas.openxmlformats.org/officeDocument/2006/relationships/tags" Target="../tags/tag13.xml"/><Relationship Id="rId15" Type="http://schemas.openxmlformats.org/officeDocument/2006/relationships/image" Target="../media/image13.png"/><Relationship Id="rId10" Type="http://schemas.openxmlformats.org/officeDocument/2006/relationships/slideLayout" Target="../slideLayouts/slideLayout2.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17.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6.png"/><Relationship Id="rId5" Type="http://schemas.openxmlformats.org/officeDocument/2006/relationships/image" Target="../media/image10.png"/><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Aims for this session	</a:t>
            </a:r>
          </a:p>
        </p:txBody>
      </p:sp>
      <p:sp>
        <p:nvSpPr>
          <p:cNvPr id="3" name="Content Placeholder 2"/>
          <p:cNvSpPr>
            <a:spLocks noGrp="1"/>
          </p:cNvSpPr>
          <p:nvPr>
            <p:ph idx="1"/>
          </p:nvPr>
        </p:nvSpPr>
        <p:spPr/>
        <p:txBody>
          <a:bodyPr/>
          <a:lstStyle/>
          <a:p>
            <a:r>
              <a:rPr lang="en-GB" dirty="0"/>
              <a:t>A little bit of probability (probably redundant)</a:t>
            </a:r>
          </a:p>
          <a:p>
            <a:r>
              <a:rPr lang="en-GB" dirty="0"/>
              <a:t>Bayes’ theorem from scratch (probably redundant)</a:t>
            </a:r>
          </a:p>
          <a:p>
            <a:r>
              <a:rPr lang="en-GB" dirty="0"/>
              <a:t>Usual linear regression (maybe redundant)</a:t>
            </a:r>
          </a:p>
          <a:p>
            <a:r>
              <a:rPr lang="en-GB" dirty="0"/>
              <a:t>Bayesian linear regression </a:t>
            </a:r>
          </a:p>
        </p:txBody>
      </p:sp>
    </p:spTree>
    <p:extLst>
      <p:ext uri="{BB962C8B-B14F-4D97-AF65-F5344CB8AC3E}">
        <p14:creationId xmlns:p14="http://schemas.microsoft.com/office/powerpoint/2010/main" val="904666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intuition behind Bayes’ theorem</a:t>
            </a:r>
          </a:p>
        </p:txBody>
      </p:sp>
      <p:sp>
        <p:nvSpPr>
          <p:cNvPr id="3" name="Content Placeholder 2"/>
          <p:cNvSpPr>
            <a:spLocks noGrp="1"/>
          </p:cNvSpPr>
          <p:nvPr>
            <p:ph idx="1"/>
          </p:nvPr>
        </p:nvSpPr>
        <p:spPr/>
        <p:txBody>
          <a:bodyPr/>
          <a:lstStyle/>
          <a:p>
            <a:r>
              <a:rPr lang="en-GB" dirty="0"/>
              <a:t>If we observe some data, the probability that it was produced by a world-state depends on two things:</a:t>
            </a:r>
          </a:p>
          <a:p>
            <a:pPr marL="514350" indent="-514350">
              <a:buAutoNum type="arabicParenBoth"/>
            </a:pPr>
            <a:r>
              <a:rPr lang="en-GB" dirty="0"/>
              <a:t>the probability of that world-state producing the observed data  </a:t>
            </a:r>
          </a:p>
          <a:p>
            <a:pPr marL="514350" indent="-514350">
              <a:buAutoNum type="arabicParenBoth"/>
            </a:pPr>
            <a:r>
              <a:rPr lang="en-GB" dirty="0"/>
              <a:t>the probability of the world-state (independently of the data).</a:t>
            </a:r>
          </a:p>
          <a:p>
            <a:pPr marL="0" indent="0">
              <a:buNone/>
            </a:pPr>
            <a:endParaRPr lang="en-GB" dirty="0"/>
          </a:p>
          <a:p>
            <a:r>
              <a:rPr lang="en-GB" dirty="0"/>
              <a:t>The more probable (1) or (2) are, the more probably is the world state.</a:t>
            </a:r>
          </a:p>
          <a:p>
            <a:r>
              <a:rPr lang="en-GB" dirty="0"/>
              <a:t>The probability of the data across all world-states (i.e. the “evidence”, the denominator) is just for normalizing and doesn’t mean too much.</a:t>
            </a:r>
          </a:p>
          <a:p>
            <a:endParaRPr lang="en-GB" dirty="0"/>
          </a:p>
        </p:txBody>
      </p:sp>
    </p:spTree>
    <p:extLst>
      <p:ext uri="{BB962C8B-B14F-4D97-AF65-F5344CB8AC3E}">
        <p14:creationId xmlns:p14="http://schemas.microsoft.com/office/powerpoint/2010/main" val="1586616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Linear regression</a:t>
            </a:r>
          </a:p>
        </p:txBody>
      </p:sp>
      <p:sp>
        <p:nvSpPr>
          <p:cNvPr id="4" name="Subtitle 3"/>
          <p:cNvSpPr>
            <a:spLocks noGrp="1"/>
          </p:cNvSpPr>
          <p:nvPr>
            <p:ph type="subTitle" idx="1"/>
          </p:nvPr>
        </p:nvSpPr>
        <p:spPr/>
        <p:txBody>
          <a:bodyPr/>
          <a:lstStyle/>
          <a:p>
            <a:endParaRPr lang="en-GB"/>
          </a:p>
        </p:txBody>
      </p:sp>
    </p:spTree>
    <p:extLst>
      <p:ext uri="{BB962C8B-B14F-4D97-AF65-F5344CB8AC3E}">
        <p14:creationId xmlns:p14="http://schemas.microsoft.com/office/powerpoint/2010/main" val="3903980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bunch of measurements</a:t>
            </a:r>
          </a:p>
        </p:txBody>
      </p:sp>
      <p:sp>
        <p:nvSpPr>
          <p:cNvPr id="3" name="Content Placeholder 2"/>
          <p:cNvSpPr>
            <a:spLocks noGrp="1"/>
          </p:cNvSpPr>
          <p:nvPr>
            <p:ph idx="1"/>
          </p:nvPr>
        </p:nvSpPr>
        <p:spPr>
          <a:xfrm>
            <a:off x="465992" y="2599970"/>
            <a:ext cx="6947682" cy="2802646"/>
          </a:xfrm>
        </p:spPr>
        <p:txBody>
          <a:bodyPr/>
          <a:lstStyle/>
          <a:p>
            <a:r>
              <a:rPr lang="en-GB" dirty="0"/>
              <a:t>Imagine you have a bunch of measurements of a quantity in a population</a:t>
            </a:r>
          </a:p>
          <a:p>
            <a:r>
              <a:rPr lang="en-GB" dirty="0"/>
              <a:t>Let’s say, you measured the height of a bunch of dogs</a:t>
            </a:r>
          </a:p>
          <a:p>
            <a:r>
              <a:rPr lang="en-GB" dirty="0"/>
              <a:t>Presumably, they are going to be distributed normally around a value, something like this:</a:t>
            </a:r>
          </a:p>
        </p:txBody>
      </p:sp>
      <p:pic>
        <p:nvPicPr>
          <p:cNvPr id="4" name="Picture 3"/>
          <p:cNvPicPr>
            <a:picLocks noChangeAspect="1"/>
          </p:cNvPicPr>
          <p:nvPr/>
        </p:nvPicPr>
        <p:blipFill>
          <a:blip r:embed="rId2"/>
          <a:stretch>
            <a:fillRect/>
          </a:stretch>
        </p:blipFill>
        <p:spPr>
          <a:xfrm>
            <a:off x="7510665" y="2406135"/>
            <a:ext cx="4253753" cy="3190315"/>
          </a:xfrm>
          <a:prstGeom prst="rect">
            <a:avLst/>
          </a:prstGeom>
        </p:spPr>
      </p:pic>
    </p:spTree>
    <p:extLst>
      <p:ext uri="{BB962C8B-B14F-4D97-AF65-F5344CB8AC3E}">
        <p14:creationId xmlns:p14="http://schemas.microsoft.com/office/powerpoint/2010/main" val="42297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bunch of measurements</a:t>
            </a:r>
          </a:p>
        </p:txBody>
      </p:sp>
      <p:sp>
        <p:nvSpPr>
          <p:cNvPr id="3" name="Content Placeholder 2"/>
          <p:cNvSpPr>
            <a:spLocks noGrp="1"/>
          </p:cNvSpPr>
          <p:nvPr>
            <p:ph idx="1"/>
          </p:nvPr>
        </p:nvSpPr>
        <p:spPr>
          <a:xfrm>
            <a:off x="529884" y="1690688"/>
            <a:ext cx="7193280" cy="4878924"/>
          </a:xfrm>
        </p:spPr>
        <p:txBody>
          <a:bodyPr/>
          <a:lstStyle/>
          <a:p>
            <a:r>
              <a:rPr lang="en-GB" dirty="0"/>
              <a:t>Each of the dots corresponds </a:t>
            </a:r>
            <a:r>
              <a:rPr lang="en-GB" b="1" dirty="0"/>
              <a:t>not to a height, but to a dog</a:t>
            </a:r>
            <a:r>
              <a:rPr lang="en-GB" dirty="0"/>
              <a:t>. </a:t>
            </a:r>
          </a:p>
          <a:p>
            <a:r>
              <a:rPr lang="en-GB" dirty="0"/>
              <a:t>That makes sense: you can have more than one point on the same height. </a:t>
            </a:r>
          </a:p>
          <a:p>
            <a:r>
              <a:rPr lang="en-GB" dirty="0"/>
              <a:t>Therefore, each of those points (i.e. dogs) can be given a value </a:t>
            </a:r>
            <a:r>
              <a:rPr lang="en-GB" dirty="0" err="1"/>
              <a:t>wrt</a:t>
            </a:r>
            <a:r>
              <a:rPr lang="en-GB" dirty="0"/>
              <a:t> to other dimensions too – depending on the properties of the dog corresponding to the point.</a:t>
            </a:r>
          </a:p>
          <a:p>
            <a:r>
              <a:rPr lang="en-GB" dirty="0"/>
              <a:t>For instance, for each point there is a corresponding weight, colour, age, average walking speed. E.g. :</a:t>
            </a:r>
          </a:p>
          <a:p>
            <a:endParaRPr lang="en-GB" dirty="0"/>
          </a:p>
          <a:p>
            <a:endParaRPr lang="en-GB" dirty="0"/>
          </a:p>
          <a:p>
            <a:endParaRPr lang="en-GB" dirty="0"/>
          </a:p>
        </p:txBody>
      </p:sp>
      <p:pic>
        <p:nvPicPr>
          <p:cNvPr id="4" name="Picture 3"/>
          <p:cNvPicPr>
            <a:picLocks noChangeAspect="1"/>
          </p:cNvPicPr>
          <p:nvPr/>
        </p:nvPicPr>
        <p:blipFill>
          <a:blip r:embed="rId2"/>
          <a:stretch>
            <a:fillRect/>
          </a:stretch>
        </p:blipFill>
        <p:spPr>
          <a:xfrm>
            <a:off x="7830862" y="2639026"/>
            <a:ext cx="4246665" cy="3184999"/>
          </a:xfrm>
          <a:prstGeom prst="rect">
            <a:avLst/>
          </a:prstGeom>
        </p:spPr>
      </p:pic>
    </p:spTree>
    <p:extLst>
      <p:ext uri="{BB962C8B-B14F-4D97-AF65-F5344CB8AC3E}">
        <p14:creationId xmlns:p14="http://schemas.microsoft.com/office/powerpoint/2010/main" val="2744329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bunch of measurements</a:t>
            </a:r>
          </a:p>
        </p:txBody>
      </p:sp>
      <p:sp>
        <p:nvSpPr>
          <p:cNvPr id="3" name="Content Placeholder 2"/>
          <p:cNvSpPr>
            <a:spLocks noGrp="1"/>
          </p:cNvSpPr>
          <p:nvPr>
            <p:ph idx="1"/>
          </p:nvPr>
        </p:nvSpPr>
        <p:spPr>
          <a:xfrm>
            <a:off x="472440" y="1502068"/>
            <a:ext cx="6477000" cy="4912800"/>
          </a:xfrm>
        </p:spPr>
        <p:txBody>
          <a:bodyPr>
            <a:normAutofit/>
          </a:bodyPr>
          <a:lstStyle/>
          <a:p>
            <a:r>
              <a:rPr lang="en-GB" dirty="0"/>
              <a:t>Across plots, the points refer to the very same dogs.</a:t>
            </a:r>
          </a:p>
          <a:p>
            <a:r>
              <a:rPr lang="en-GB" dirty="0"/>
              <a:t>But it is hard to recognize which points refer to the same dog across one-dimensional plots, so if we want to do that we can plot in more dimensions, each dimension corresponding to one property.</a:t>
            </a:r>
          </a:p>
          <a:p>
            <a:r>
              <a:rPr lang="en-GB" dirty="0"/>
              <a:t>E.g. the relation between height and weights:</a:t>
            </a:r>
          </a:p>
          <a:p>
            <a:r>
              <a:rPr lang="en-GB" dirty="0"/>
              <a:t>This becomes harder for &gt;2 dimensions.</a:t>
            </a:r>
          </a:p>
        </p:txBody>
      </p:sp>
      <p:pic>
        <p:nvPicPr>
          <p:cNvPr id="4" name="Picture 3"/>
          <p:cNvPicPr>
            <a:picLocks noChangeAspect="1"/>
          </p:cNvPicPr>
          <p:nvPr/>
        </p:nvPicPr>
        <p:blipFill>
          <a:blip r:embed="rId2"/>
          <a:stretch>
            <a:fillRect/>
          </a:stretch>
        </p:blipFill>
        <p:spPr>
          <a:xfrm>
            <a:off x="6949440" y="2375749"/>
            <a:ext cx="5083402" cy="3812552"/>
          </a:xfrm>
          <a:prstGeom prst="rect">
            <a:avLst/>
          </a:prstGeom>
        </p:spPr>
      </p:pic>
    </p:spTree>
    <p:extLst>
      <p:ext uri="{BB962C8B-B14F-4D97-AF65-F5344CB8AC3E}">
        <p14:creationId xmlns:p14="http://schemas.microsoft.com/office/powerpoint/2010/main" val="154579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bunch of measurements</a:t>
            </a:r>
          </a:p>
        </p:txBody>
      </p:sp>
      <p:sp>
        <p:nvSpPr>
          <p:cNvPr id="3" name="Content Placeholder 2"/>
          <p:cNvSpPr>
            <a:spLocks noGrp="1"/>
          </p:cNvSpPr>
          <p:nvPr>
            <p:ph idx="1"/>
          </p:nvPr>
        </p:nvSpPr>
        <p:spPr>
          <a:xfrm>
            <a:off x="838200" y="1572405"/>
            <a:ext cx="10515600" cy="5285595"/>
          </a:xfrm>
        </p:spPr>
        <p:txBody>
          <a:bodyPr>
            <a:normAutofit/>
          </a:bodyPr>
          <a:lstStyle/>
          <a:p>
            <a:r>
              <a:rPr lang="en-GB" dirty="0"/>
              <a:t>Why would we want to consider more than one property at a time?</a:t>
            </a:r>
          </a:p>
          <a:p>
            <a:r>
              <a:rPr lang="en-GB" dirty="0"/>
              <a:t>Because we can be interested in the relations between different properties. We might investigate the relations between them.</a:t>
            </a:r>
          </a:p>
          <a:p>
            <a:r>
              <a:rPr lang="en-GB" dirty="0"/>
              <a:t>In particular, the </a:t>
            </a:r>
            <a:r>
              <a:rPr lang="en-GB" b="1" u="sng" dirty="0"/>
              <a:t>value</a:t>
            </a:r>
            <a:r>
              <a:rPr lang="en-GB" dirty="0"/>
              <a:t> of one property can affect the way another property is </a:t>
            </a:r>
            <a:r>
              <a:rPr lang="en-GB" b="1" u="sng" dirty="0"/>
              <a:t>distributed</a:t>
            </a:r>
            <a:r>
              <a:rPr lang="en-GB" dirty="0"/>
              <a:t>. </a:t>
            </a:r>
          </a:p>
          <a:p>
            <a:r>
              <a:rPr lang="en-GB" b="1" dirty="0"/>
              <a:t>IMPORTANT</a:t>
            </a:r>
            <a:r>
              <a:rPr lang="en-GB" dirty="0"/>
              <a:t>: </a:t>
            </a:r>
            <a:r>
              <a:rPr lang="en-GB" b="1" dirty="0"/>
              <a:t>this is the central intuition!</a:t>
            </a:r>
            <a:endParaRPr lang="en-GB" dirty="0"/>
          </a:p>
          <a:p>
            <a:r>
              <a:rPr lang="en-GB" dirty="0"/>
              <a:t>Each observation is a realization of a random variable with a certain distribution. We can look at the </a:t>
            </a:r>
            <a:r>
              <a:rPr lang="en-GB" i="1" dirty="0"/>
              <a:t>conditional distribution</a:t>
            </a:r>
            <a:r>
              <a:rPr lang="en-GB" dirty="0"/>
              <a:t> of the random variable. In particular, we can condition the distribution on the value of another property.</a:t>
            </a:r>
          </a:p>
          <a:p>
            <a:r>
              <a:rPr lang="en-GB" dirty="0"/>
              <a:t>We are then interested in the conditional distribution.</a:t>
            </a:r>
          </a:p>
        </p:txBody>
      </p:sp>
    </p:spTree>
    <p:extLst>
      <p:ext uri="{BB962C8B-B14F-4D97-AF65-F5344CB8AC3E}">
        <p14:creationId xmlns:p14="http://schemas.microsoft.com/office/powerpoint/2010/main" val="301555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bunch of measurements</a:t>
            </a:r>
          </a:p>
        </p:txBody>
      </p:sp>
      <p:sp>
        <p:nvSpPr>
          <p:cNvPr id="3" name="Content Placeholder 2"/>
          <p:cNvSpPr>
            <a:spLocks noGrp="1"/>
          </p:cNvSpPr>
          <p:nvPr>
            <p:ph idx="1"/>
          </p:nvPr>
        </p:nvSpPr>
        <p:spPr>
          <a:xfrm>
            <a:off x="374552" y="1530203"/>
            <a:ext cx="8108267" cy="5180085"/>
          </a:xfrm>
        </p:spPr>
        <p:txBody>
          <a:bodyPr>
            <a:normAutofit/>
          </a:bodyPr>
          <a:lstStyle/>
          <a:p>
            <a:r>
              <a:rPr lang="en-GB" dirty="0"/>
              <a:t>In principle, we can condition the distribution of one variable on the values of other variables however we want – imagination is the only limit! </a:t>
            </a:r>
          </a:p>
          <a:p>
            <a:r>
              <a:rPr lang="en-GB" dirty="0">
                <a:sym typeface="Wingdings" panose="05000000000000000000" pitchFamily="2" charset="2"/>
              </a:rPr>
              <a:t>(that is hierarchical Bayesian models &lt;3!)</a:t>
            </a:r>
            <a:endParaRPr lang="en-GB" dirty="0"/>
          </a:p>
          <a:p>
            <a:r>
              <a:rPr lang="en-GB" dirty="0"/>
              <a:t>In simple linear regression however, we use a fixed schema.</a:t>
            </a:r>
          </a:p>
          <a:p>
            <a:r>
              <a:rPr lang="en-GB" dirty="0"/>
              <a:t>We assume that one variable (the dependent variable) is distributed normally with a fixed variance and a mean that depends </a:t>
            </a:r>
            <a:r>
              <a:rPr lang="en-GB" i="1" dirty="0"/>
              <a:t>linearly </a:t>
            </a:r>
            <a:r>
              <a:rPr lang="en-GB" dirty="0"/>
              <a:t>on the value of another variable (the independent variable)</a:t>
            </a:r>
          </a:p>
          <a:p>
            <a:r>
              <a:rPr lang="en-GB" dirty="0"/>
              <a:t>This is clearly expressed as an equation:</a:t>
            </a:r>
          </a:p>
        </p:txBody>
      </p:sp>
      <p:pic>
        <p:nvPicPr>
          <p:cNvPr id="6" name="Picture 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8707902" y="3110054"/>
            <a:ext cx="3052650" cy="1625629"/>
          </a:xfrm>
          <a:prstGeom prst="rect">
            <a:avLst/>
          </a:prstGeom>
        </p:spPr>
      </p:pic>
    </p:spTree>
    <p:extLst>
      <p:ext uri="{BB962C8B-B14F-4D97-AF65-F5344CB8AC3E}">
        <p14:creationId xmlns:p14="http://schemas.microsoft.com/office/powerpoint/2010/main" val="815707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bunch of measurements</a:t>
            </a:r>
          </a:p>
        </p:txBody>
      </p:sp>
      <p:sp>
        <p:nvSpPr>
          <p:cNvPr id="3" name="Content Placeholder 2"/>
          <p:cNvSpPr>
            <a:spLocks noGrp="1"/>
          </p:cNvSpPr>
          <p:nvPr>
            <p:ph idx="1"/>
          </p:nvPr>
        </p:nvSpPr>
        <p:spPr>
          <a:xfrm>
            <a:off x="838200" y="1825624"/>
            <a:ext cx="10515600" cy="4828393"/>
          </a:xfrm>
        </p:spPr>
        <p:txBody>
          <a:bodyPr/>
          <a:lstStyle/>
          <a:p>
            <a:r>
              <a:rPr lang="en-GB" dirty="0"/>
              <a:t>Basically, we have three free parameters in the model that we want to estimate: the variance (one value), the intercept (one value) and the slope (one value).</a:t>
            </a:r>
          </a:p>
          <a:p>
            <a:r>
              <a:rPr lang="en-GB" dirty="0"/>
              <a:t>These three values describe how the distribution of one (set of) variable depend on another (set of) variable, </a:t>
            </a:r>
            <a:r>
              <a:rPr lang="en-GB" b="1" dirty="0"/>
              <a:t>assuming the model is correct up to the values of the model parameters</a:t>
            </a:r>
            <a:r>
              <a:rPr lang="en-GB" dirty="0"/>
              <a:t>.</a:t>
            </a:r>
          </a:p>
          <a:p>
            <a:r>
              <a:rPr lang="en-GB" dirty="0"/>
              <a:t>So we are interested in:</a:t>
            </a:r>
          </a:p>
          <a:p>
            <a:r>
              <a:rPr lang="en-GB" dirty="0"/>
              <a:t>Bayes tells us how to calculate this in terms of                              and </a:t>
            </a:r>
          </a:p>
          <a:p>
            <a:endParaRPr lang="en-GB" dirty="0"/>
          </a:p>
        </p:txBody>
      </p:sp>
      <p:pic>
        <p:nvPicPr>
          <p:cNvPr id="6" name="Picture 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721771" y="4417255"/>
            <a:ext cx="2212866" cy="373308"/>
          </a:xfrm>
          <a:prstGeom prst="rect">
            <a:avLst/>
          </a:prstGeom>
        </p:spPr>
      </p:pic>
      <p:pic>
        <p:nvPicPr>
          <p:cNvPr id="8" name="Picture 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7891240" y="4938896"/>
            <a:ext cx="2212866" cy="373308"/>
          </a:xfrm>
          <a:prstGeom prst="rect">
            <a:avLst/>
          </a:prstGeom>
        </p:spPr>
      </p:pic>
      <p:pic>
        <p:nvPicPr>
          <p:cNvPr id="10" name="Picture 9"/>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1202504" y="5424746"/>
            <a:ext cx="1484240" cy="371059"/>
          </a:xfrm>
          <a:prstGeom prst="rect">
            <a:avLst/>
          </a:prstGeom>
        </p:spPr>
      </p:pic>
    </p:spTree>
    <p:extLst>
      <p:ext uri="{BB962C8B-B14F-4D97-AF65-F5344CB8AC3E}">
        <p14:creationId xmlns:p14="http://schemas.microsoft.com/office/powerpoint/2010/main" val="98746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A bunch of measurements</a:t>
            </a:r>
          </a:p>
        </p:txBody>
      </p:sp>
      <p:sp>
        <p:nvSpPr>
          <p:cNvPr id="3" name="Content Placeholder 2"/>
          <p:cNvSpPr>
            <a:spLocks noGrp="1"/>
          </p:cNvSpPr>
          <p:nvPr>
            <p:ph idx="1"/>
          </p:nvPr>
        </p:nvSpPr>
        <p:spPr/>
        <p:txBody>
          <a:bodyPr/>
          <a:lstStyle/>
          <a:p>
            <a:r>
              <a:rPr lang="en-GB" dirty="0"/>
              <a:t>Before we get to Bayes, there is one thing to notice.</a:t>
            </a:r>
          </a:p>
          <a:p>
            <a:r>
              <a:rPr lang="en-GB" dirty="0"/>
              <a:t>If you are happy with uniform priors for all parameters and only getting the parameters with the highest posterior probability rather than a full posterior distribution, then all you need to do is to minimize the sum of the squared residuals.</a:t>
            </a:r>
          </a:p>
          <a:p>
            <a:r>
              <a:rPr lang="en-GB" dirty="0"/>
              <a:t>This is what classical non-Bayesian regression does.</a:t>
            </a:r>
          </a:p>
        </p:txBody>
      </p:sp>
    </p:spTree>
    <p:extLst>
      <p:ext uri="{BB962C8B-B14F-4D97-AF65-F5344CB8AC3E}">
        <p14:creationId xmlns:p14="http://schemas.microsoft.com/office/powerpoint/2010/main" val="391430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Bayesian linear regression</a:t>
            </a:r>
          </a:p>
        </p:txBody>
      </p:sp>
      <p:sp>
        <p:nvSpPr>
          <p:cNvPr id="3" name="Subtitle 2"/>
          <p:cNvSpPr>
            <a:spLocks noGrp="1"/>
          </p:cNvSpPr>
          <p:nvPr>
            <p:ph type="subTitle" idx="1"/>
          </p:nvPr>
        </p:nvSpPr>
        <p:spPr/>
        <p:txBody>
          <a:bodyPr/>
          <a:lstStyle/>
          <a:p>
            <a:r>
              <a:rPr lang="en-GB" dirty="0"/>
              <a:t>: )</a:t>
            </a:r>
          </a:p>
        </p:txBody>
      </p:sp>
    </p:spTree>
    <p:extLst>
      <p:ext uri="{BB962C8B-B14F-4D97-AF65-F5344CB8AC3E}">
        <p14:creationId xmlns:p14="http://schemas.microsoft.com/office/powerpoint/2010/main" val="258584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language to talk about probabilities</a:t>
            </a:r>
          </a:p>
        </p:txBody>
      </p:sp>
      <p:sp>
        <p:nvSpPr>
          <p:cNvPr id="3" name="Content Placeholder 2"/>
          <p:cNvSpPr>
            <a:spLocks noGrp="1"/>
          </p:cNvSpPr>
          <p:nvPr>
            <p:ph idx="1"/>
          </p:nvPr>
        </p:nvSpPr>
        <p:spPr/>
        <p:txBody>
          <a:bodyPr/>
          <a:lstStyle/>
          <a:p>
            <a:r>
              <a:rPr lang="en-GB" dirty="0"/>
              <a:t>A probability </a:t>
            </a:r>
            <a:r>
              <a:rPr lang="en-GB" i="1" dirty="0"/>
              <a:t>distribution</a:t>
            </a:r>
            <a:r>
              <a:rPr lang="en-GB" dirty="0"/>
              <a:t> is a function that associates numbers to events and satisfies certain axioms. </a:t>
            </a:r>
          </a:p>
          <a:p>
            <a:r>
              <a:rPr lang="en-GB" dirty="0"/>
              <a:t>If the domain is discrete, it tells the probability of each event. If it is continuous, it tells the probability density (each event has </a:t>
            </a:r>
            <a:r>
              <a:rPr lang="en-GB" dirty="0" err="1"/>
              <a:t>prob</a:t>
            </a:r>
            <a:r>
              <a:rPr lang="en-GB" dirty="0"/>
              <a:t> 0, and p of event in an interval is the integral of the function in the interval)</a:t>
            </a:r>
          </a:p>
          <a:p>
            <a:r>
              <a:rPr lang="en-GB" dirty="0"/>
              <a:t>A conditional probability, written p(A|B), is the probability of event A occurring given that event B occurs. </a:t>
            </a:r>
          </a:p>
          <a:p>
            <a:r>
              <a:rPr lang="en-GB" dirty="0"/>
              <a:t>p(A|B) can be different from p(B|A). For instance, p(called “Fausto” | Italian) = LOW, while p(Italian | called “Fausto”) = HIGH. </a:t>
            </a:r>
          </a:p>
        </p:txBody>
      </p:sp>
    </p:spTree>
    <p:extLst>
      <p:ext uri="{BB962C8B-B14F-4D97-AF65-F5344CB8AC3E}">
        <p14:creationId xmlns:p14="http://schemas.microsoft.com/office/powerpoint/2010/main" val="311976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it works…</a:t>
            </a:r>
          </a:p>
        </p:txBody>
      </p:sp>
      <p:sp>
        <p:nvSpPr>
          <p:cNvPr id="3" name="Content Placeholder 2"/>
          <p:cNvSpPr>
            <a:spLocks noGrp="1"/>
          </p:cNvSpPr>
          <p:nvPr>
            <p:ph idx="1"/>
          </p:nvPr>
        </p:nvSpPr>
        <p:spPr>
          <a:xfrm>
            <a:off x="838200" y="1690688"/>
            <a:ext cx="10515600" cy="4828394"/>
          </a:xfrm>
        </p:spPr>
        <p:txBody>
          <a:bodyPr>
            <a:normAutofit/>
          </a:bodyPr>
          <a:lstStyle/>
          <a:p>
            <a:pPr marL="0" indent="0">
              <a:buNone/>
            </a:pPr>
            <a:r>
              <a:rPr lang="en-GB" dirty="0"/>
              <a:t>General Bayesian approach:</a:t>
            </a:r>
          </a:p>
          <a:p>
            <a:r>
              <a:rPr lang="en-GB" dirty="0"/>
              <a:t>We think informally about a model that we assume generates the data, up to the value of some well-defined free variables. This encodes our assumptions about the world. In our case, linear model.</a:t>
            </a:r>
          </a:p>
          <a:p>
            <a:r>
              <a:rPr lang="en-GB" dirty="0"/>
              <a:t>We define a prior over the values of the free model parameters.</a:t>
            </a:r>
          </a:p>
          <a:p>
            <a:r>
              <a:rPr lang="en-GB" dirty="0"/>
              <a:t>We define the formula to calculate the likelihood (i.e. the probability of the data we observed given every value of the free parameters) </a:t>
            </a:r>
          </a:p>
          <a:p>
            <a:r>
              <a:rPr lang="en-GB" dirty="0">
                <a:sym typeface="Wingdings" panose="05000000000000000000" pitchFamily="2" charset="2"/>
              </a:rPr>
              <a:t>We can use the general purpose language I presented earlier!</a:t>
            </a:r>
          </a:p>
          <a:p>
            <a:r>
              <a:rPr lang="en-GB" dirty="0">
                <a:sym typeface="Wingdings" panose="05000000000000000000" pitchFamily="2" charset="2"/>
              </a:rPr>
              <a:t>We put the formula in a machine and let it deal with the calculations. </a:t>
            </a:r>
          </a:p>
          <a:p>
            <a:r>
              <a:rPr lang="en-GB" dirty="0">
                <a:sym typeface="Wingdings" panose="05000000000000000000" pitchFamily="2" charset="2"/>
              </a:rPr>
              <a:t>Finally, we get a posterior over the free variables!</a:t>
            </a:r>
            <a:endParaRPr lang="en-GB" dirty="0"/>
          </a:p>
        </p:txBody>
      </p:sp>
    </p:spTree>
    <p:extLst>
      <p:ext uri="{BB962C8B-B14F-4D97-AF65-F5344CB8AC3E}">
        <p14:creationId xmlns:p14="http://schemas.microsoft.com/office/powerpoint/2010/main" val="196504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specify the prior in general?</a:t>
            </a:r>
          </a:p>
        </p:txBody>
      </p:sp>
      <p:sp>
        <p:nvSpPr>
          <p:cNvPr id="3" name="Content Placeholder 2"/>
          <p:cNvSpPr>
            <a:spLocks noGrp="1"/>
          </p:cNvSpPr>
          <p:nvPr>
            <p:ph idx="1"/>
          </p:nvPr>
        </p:nvSpPr>
        <p:spPr/>
        <p:txBody>
          <a:bodyPr/>
          <a:lstStyle/>
          <a:p>
            <a:r>
              <a:rPr lang="en-GB" dirty="0"/>
              <a:t>The prior are supposed to encode the prior uncertainty (but also information) about the state of the world.</a:t>
            </a:r>
          </a:p>
          <a:p>
            <a:r>
              <a:rPr lang="en-GB" dirty="0"/>
              <a:t>For each free parameter, we should specify a prior distribution.</a:t>
            </a:r>
          </a:p>
          <a:p>
            <a:r>
              <a:rPr lang="en-GB" dirty="0"/>
              <a:t>There is an important intuition here. The likelihood encodes the probability of getting the data given a state of the world. The prior encodes the probability of the world state.</a:t>
            </a:r>
          </a:p>
          <a:p>
            <a:pPr marL="0" indent="0">
              <a:buNone/>
            </a:pPr>
            <a:endParaRPr lang="en-GB" dirty="0"/>
          </a:p>
        </p:txBody>
      </p:sp>
    </p:spTree>
    <p:extLst>
      <p:ext uri="{BB962C8B-B14F-4D97-AF65-F5344CB8AC3E}">
        <p14:creationId xmlns:p14="http://schemas.microsoft.com/office/powerpoint/2010/main" val="1621235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specify the prior in a linear model?</a:t>
            </a:r>
          </a:p>
        </p:txBody>
      </p:sp>
      <p:sp>
        <p:nvSpPr>
          <p:cNvPr id="3" name="Content Placeholder 2"/>
          <p:cNvSpPr>
            <a:spLocks noGrp="1"/>
          </p:cNvSpPr>
          <p:nvPr>
            <p:ph idx="1"/>
          </p:nvPr>
        </p:nvSpPr>
        <p:spPr/>
        <p:txBody>
          <a:bodyPr/>
          <a:lstStyle/>
          <a:p>
            <a:r>
              <a:rPr lang="en-GB" dirty="0"/>
              <a:t>We write the </a:t>
            </a:r>
            <a:r>
              <a:rPr lang="en-GB" b="1" dirty="0"/>
              <a:t>generative model </a:t>
            </a:r>
            <a:r>
              <a:rPr lang="en-GB" dirty="0"/>
              <a:t>like this:</a:t>
            </a:r>
          </a:p>
        </p:txBody>
      </p:sp>
      <p:grpSp>
        <p:nvGrpSpPr>
          <p:cNvPr id="30" name="Group 29"/>
          <p:cNvGrpSpPr/>
          <p:nvPr/>
        </p:nvGrpSpPr>
        <p:grpSpPr>
          <a:xfrm>
            <a:off x="2132930" y="2830080"/>
            <a:ext cx="8810842" cy="3346883"/>
            <a:chOff x="1392701" y="2830080"/>
            <a:chExt cx="8810842" cy="3346883"/>
          </a:xfrm>
        </p:grpSpPr>
        <p:pic>
          <p:nvPicPr>
            <p:cNvPr id="10" name="Picture 9"/>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392701" y="2830080"/>
              <a:ext cx="3913276" cy="3346883"/>
            </a:xfrm>
            <a:prstGeom prst="rect">
              <a:avLst/>
            </a:prstGeom>
          </p:spPr>
        </p:pic>
        <p:cxnSp>
          <p:nvCxnSpPr>
            <p:cNvPr id="12" name="Straight Arrow Connector 11"/>
            <p:cNvCxnSpPr/>
            <p:nvPr/>
          </p:nvCxnSpPr>
          <p:spPr>
            <a:xfrm flipH="1">
              <a:off x="5111261" y="3066757"/>
              <a:ext cx="19694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H="1">
              <a:off x="5111261" y="3753729"/>
              <a:ext cx="19694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H="1">
              <a:off x="5587221" y="4503521"/>
              <a:ext cx="149351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p:cNvCxnSpPr/>
            <p:nvPr/>
          </p:nvCxnSpPr>
          <p:spPr>
            <a:xfrm flipH="1">
              <a:off x="4771297" y="5246764"/>
              <a:ext cx="23094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flipH="1">
              <a:off x="4771296" y="5947804"/>
              <a:ext cx="23094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p:cNvSpPr txBox="1"/>
            <p:nvPr/>
          </p:nvSpPr>
          <p:spPr>
            <a:xfrm>
              <a:off x="7080738" y="2830080"/>
              <a:ext cx="2092291" cy="461665"/>
            </a:xfrm>
            <a:prstGeom prst="rect">
              <a:avLst/>
            </a:prstGeom>
            <a:noFill/>
          </p:spPr>
          <p:txBody>
            <a:bodyPr wrap="square" rtlCol="0">
              <a:spAutoFit/>
            </a:bodyPr>
            <a:lstStyle/>
            <a:p>
              <a:r>
                <a:rPr lang="en-GB" sz="2400" u="sng" dirty="0"/>
                <a:t>Likelihood</a:t>
              </a:r>
            </a:p>
          </p:txBody>
        </p:sp>
        <p:sp>
          <p:nvSpPr>
            <p:cNvPr id="26" name="TextBox 25"/>
            <p:cNvSpPr txBox="1"/>
            <p:nvPr/>
          </p:nvSpPr>
          <p:spPr>
            <a:xfrm>
              <a:off x="7080738" y="4272688"/>
              <a:ext cx="2092291" cy="461665"/>
            </a:xfrm>
            <a:prstGeom prst="rect">
              <a:avLst/>
            </a:prstGeom>
            <a:noFill/>
          </p:spPr>
          <p:txBody>
            <a:bodyPr wrap="square" rtlCol="0">
              <a:spAutoFit/>
            </a:bodyPr>
            <a:lstStyle/>
            <a:p>
              <a:r>
                <a:rPr lang="en-GB" sz="2400" u="sng" dirty="0"/>
                <a:t>Prior</a:t>
              </a:r>
            </a:p>
          </p:txBody>
        </p:sp>
        <p:sp>
          <p:nvSpPr>
            <p:cNvPr id="27" name="TextBox 26"/>
            <p:cNvSpPr txBox="1"/>
            <p:nvPr/>
          </p:nvSpPr>
          <p:spPr>
            <a:xfrm>
              <a:off x="7080737" y="3522578"/>
              <a:ext cx="3122806" cy="461665"/>
            </a:xfrm>
            <a:prstGeom prst="rect">
              <a:avLst/>
            </a:prstGeom>
            <a:noFill/>
          </p:spPr>
          <p:txBody>
            <a:bodyPr wrap="square" rtlCol="0">
              <a:spAutoFit/>
            </a:bodyPr>
            <a:lstStyle/>
            <a:p>
              <a:r>
                <a:rPr lang="en-GB" sz="2400" u="sng" dirty="0"/>
                <a:t>Deterministic function</a:t>
              </a:r>
            </a:p>
          </p:txBody>
        </p:sp>
        <p:sp>
          <p:nvSpPr>
            <p:cNvPr id="28" name="TextBox 27"/>
            <p:cNvSpPr txBox="1"/>
            <p:nvPr/>
          </p:nvSpPr>
          <p:spPr>
            <a:xfrm>
              <a:off x="7080736" y="4993992"/>
              <a:ext cx="2092291" cy="461665"/>
            </a:xfrm>
            <a:prstGeom prst="rect">
              <a:avLst/>
            </a:prstGeom>
            <a:noFill/>
          </p:spPr>
          <p:txBody>
            <a:bodyPr wrap="square" rtlCol="0">
              <a:spAutoFit/>
            </a:bodyPr>
            <a:lstStyle/>
            <a:p>
              <a:r>
                <a:rPr lang="en-GB" sz="2400" u="sng" dirty="0"/>
                <a:t>Prior</a:t>
              </a:r>
            </a:p>
          </p:txBody>
        </p:sp>
        <p:sp>
          <p:nvSpPr>
            <p:cNvPr id="29" name="TextBox 28"/>
            <p:cNvSpPr txBox="1"/>
            <p:nvPr/>
          </p:nvSpPr>
          <p:spPr>
            <a:xfrm>
              <a:off x="7080735" y="5692677"/>
              <a:ext cx="2092291" cy="461665"/>
            </a:xfrm>
            <a:prstGeom prst="rect">
              <a:avLst/>
            </a:prstGeom>
            <a:noFill/>
          </p:spPr>
          <p:txBody>
            <a:bodyPr wrap="square" rtlCol="0">
              <a:spAutoFit/>
            </a:bodyPr>
            <a:lstStyle/>
            <a:p>
              <a:r>
                <a:rPr lang="en-GB" sz="2400" u="sng" dirty="0"/>
                <a:t>Prior</a:t>
              </a:r>
            </a:p>
          </p:txBody>
        </p:sp>
      </p:grpSp>
      <p:sp>
        <p:nvSpPr>
          <p:cNvPr id="4" name="Rectangle 3">
            <a:extLst>
              <a:ext uri="{FF2B5EF4-FFF2-40B4-BE49-F238E27FC236}">
                <a16:creationId xmlns:a16="http://schemas.microsoft.com/office/drawing/2014/main" id="{323C6C31-881E-4E6A-8458-81D33B95C9FB}"/>
              </a:ext>
            </a:extLst>
          </p:cNvPr>
          <p:cNvSpPr/>
          <p:nvPr/>
        </p:nvSpPr>
        <p:spPr>
          <a:xfrm>
            <a:off x="1567543" y="3429000"/>
            <a:ext cx="9492343" cy="637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BEE14BF-A4AD-436A-A3DF-5C73D372A01B}"/>
              </a:ext>
            </a:extLst>
          </p:cNvPr>
          <p:cNvSpPr/>
          <p:nvPr/>
        </p:nvSpPr>
        <p:spPr>
          <a:xfrm>
            <a:off x="1581278" y="4188543"/>
            <a:ext cx="9492343" cy="637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7E734E23-1A5D-4614-B51B-6D74E99342A0}"/>
              </a:ext>
            </a:extLst>
          </p:cNvPr>
          <p:cNvSpPr/>
          <p:nvPr/>
        </p:nvSpPr>
        <p:spPr>
          <a:xfrm>
            <a:off x="1497205" y="4944924"/>
            <a:ext cx="9492343" cy="637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45978176-A518-4308-89DC-D0B5297D6CC4}"/>
              </a:ext>
            </a:extLst>
          </p:cNvPr>
          <p:cNvSpPr/>
          <p:nvPr/>
        </p:nvSpPr>
        <p:spPr>
          <a:xfrm>
            <a:off x="1105318" y="5613131"/>
            <a:ext cx="9492343" cy="6371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328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20"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calculate the likelihood?</a:t>
            </a:r>
          </a:p>
        </p:txBody>
      </p:sp>
      <p:sp>
        <p:nvSpPr>
          <p:cNvPr id="3" name="Content Placeholder 2"/>
          <p:cNvSpPr>
            <a:spLocks noGrp="1"/>
          </p:cNvSpPr>
          <p:nvPr>
            <p:ph idx="1"/>
          </p:nvPr>
        </p:nvSpPr>
        <p:spPr/>
        <p:txBody>
          <a:bodyPr>
            <a:normAutofit/>
          </a:bodyPr>
          <a:lstStyle/>
          <a:p>
            <a:r>
              <a:rPr lang="en-GB" dirty="0"/>
              <a:t>How do we calculate the likelihood in practice?</a:t>
            </a:r>
          </a:p>
          <a:p>
            <a:r>
              <a:rPr lang="en-GB" dirty="0"/>
              <a:t>Good news: you only need the language to express models what I talked about earlier!</a:t>
            </a:r>
          </a:p>
          <a:p>
            <a:r>
              <a:rPr lang="en-GB" dirty="0"/>
              <a:t>In a linear model, the likelihood is quite simple:</a:t>
            </a:r>
          </a:p>
          <a:p>
            <a:endParaRPr lang="en-GB" dirty="0"/>
          </a:p>
          <a:p>
            <a:pPr marL="0" indent="0">
              <a:buNone/>
            </a:pPr>
            <a:endParaRPr lang="en-GB" dirty="0"/>
          </a:p>
          <a:p>
            <a:r>
              <a:rPr lang="en-GB" dirty="0"/>
              <a:t>We assume that the realizations of the dependent variables are independent from each other, so we just need to multiply the probabilities of the model producing each observation.</a:t>
            </a:r>
          </a:p>
          <a:p>
            <a:endParaRPr lang="en-GB" dirty="0"/>
          </a:p>
        </p:txBody>
      </p:sp>
      <p:pic>
        <p:nvPicPr>
          <p:cNvPr id="9" name="Picture 8"/>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018089" y="4001294"/>
            <a:ext cx="5019564" cy="653369"/>
          </a:xfrm>
          <a:prstGeom prst="rect">
            <a:avLst/>
          </a:prstGeom>
        </p:spPr>
      </p:pic>
    </p:spTree>
    <p:extLst>
      <p:ext uri="{BB962C8B-B14F-4D97-AF65-F5344CB8AC3E}">
        <p14:creationId xmlns:p14="http://schemas.microsoft.com/office/powerpoint/2010/main" val="65478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Okay, how do I get the posterior in general?</a:t>
            </a:r>
          </a:p>
        </p:txBody>
      </p:sp>
      <p:sp>
        <p:nvSpPr>
          <p:cNvPr id="3" name="Content Placeholder 2"/>
          <p:cNvSpPr>
            <a:spLocks noGrp="1"/>
          </p:cNvSpPr>
          <p:nvPr>
            <p:ph idx="1"/>
          </p:nvPr>
        </p:nvSpPr>
        <p:spPr>
          <a:xfrm>
            <a:off x="484094" y="1564078"/>
            <a:ext cx="11223812" cy="4938246"/>
          </a:xfrm>
        </p:spPr>
        <p:txBody>
          <a:bodyPr>
            <a:normAutofit/>
          </a:bodyPr>
          <a:lstStyle/>
          <a:p>
            <a:r>
              <a:rPr lang="en-GB" dirty="0"/>
              <a:t>Okay, now we have the prior and we specified the formula for the likelihood. How do we get the posterior?</a:t>
            </a:r>
          </a:p>
          <a:p>
            <a:r>
              <a:rPr lang="en-GB" dirty="0"/>
              <a:t>The problem is that, except for simple cases, calculating the evidence (the denominator of Bayes’ formula) requires solving integrals that cannot be solved analytically. </a:t>
            </a:r>
          </a:p>
          <a:p>
            <a:r>
              <a:rPr lang="en-GB" dirty="0"/>
              <a:t>Good news! There is a family of general purpose algorithms that estimate the posterior given just likelihood and prior: Markov Chain Monte Carlo (MCMC) techniques.</a:t>
            </a:r>
          </a:p>
          <a:p>
            <a:r>
              <a:rPr lang="en-GB" dirty="0"/>
              <a:t>We can do this because the evidence is not that important: it’s basically just a normalization factor.</a:t>
            </a:r>
          </a:p>
          <a:p>
            <a:r>
              <a:rPr lang="en-GB" dirty="0"/>
              <a:t>I can say a bit about MCMC later</a:t>
            </a:r>
          </a:p>
        </p:txBody>
      </p:sp>
    </p:spTree>
    <p:extLst>
      <p:ext uri="{BB962C8B-B14F-4D97-AF65-F5344CB8AC3E}">
        <p14:creationId xmlns:p14="http://schemas.microsoft.com/office/powerpoint/2010/main" val="3884881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to interpret the posterior in general?</a:t>
            </a:r>
          </a:p>
        </p:txBody>
      </p:sp>
      <p:sp>
        <p:nvSpPr>
          <p:cNvPr id="3" name="Content Placeholder 2"/>
          <p:cNvSpPr>
            <a:spLocks noGrp="1"/>
          </p:cNvSpPr>
          <p:nvPr>
            <p:ph idx="1"/>
          </p:nvPr>
        </p:nvSpPr>
        <p:spPr/>
        <p:txBody>
          <a:bodyPr/>
          <a:lstStyle/>
          <a:p>
            <a:r>
              <a:rPr lang="en-GB" dirty="0"/>
              <a:t>The posterior is a probability density function (since our parameters are continuous), namely the distribution describing the probability of the true value of the parameters being in any given interval.</a:t>
            </a:r>
          </a:p>
          <a:p>
            <a:r>
              <a:rPr lang="en-GB" dirty="0"/>
              <a:t>From the posterior we can get the </a:t>
            </a:r>
            <a:r>
              <a:rPr lang="en-GB" b="1" dirty="0"/>
              <a:t>highest posterior density interval</a:t>
            </a:r>
            <a:r>
              <a:rPr lang="en-GB" dirty="0"/>
              <a:t>, namely the narrowest interval that contains e.g. 98% of the probability mass. </a:t>
            </a:r>
          </a:p>
        </p:txBody>
      </p:sp>
    </p:spTree>
    <p:extLst>
      <p:ext uri="{BB962C8B-B14F-4D97-AF65-F5344CB8AC3E}">
        <p14:creationId xmlns:p14="http://schemas.microsoft.com/office/powerpoint/2010/main" val="86367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…and in linear regression?</a:t>
            </a:r>
          </a:p>
        </p:txBody>
      </p:sp>
      <p:sp>
        <p:nvSpPr>
          <p:cNvPr id="3" name="Content Placeholder 2"/>
          <p:cNvSpPr>
            <a:spLocks noGrp="1"/>
          </p:cNvSpPr>
          <p:nvPr>
            <p:ph idx="1"/>
          </p:nvPr>
        </p:nvSpPr>
        <p:spPr/>
        <p:txBody>
          <a:bodyPr/>
          <a:lstStyle/>
          <a:p>
            <a:r>
              <a:rPr lang="en-GB" dirty="0"/>
              <a:t>In the linear regression, the posterior is going to be a joint distribution over the free parameters that tells us the probability density of each combination of values of the parameters.</a:t>
            </a:r>
          </a:p>
        </p:txBody>
      </p:sp>
    </p:spTree>
    <p:extLst>
      <p:ext uri="{BB962C8B-B14F-4D97-AF65-F5344CB8AC3E}">
        <p14:creationId xmlns:p14="http://schemas.microsoft.com/office/powerpoint/2010/main" val="53957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Wrapping up</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4249652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 what’s good about good </a:t>
            </a:r>
            <a:r>
              <a:rPr lang="en-GB" dirty="0" err="1"/>
              <a:t>ol</a:t>
            </a:r>
            <a:r>
              <a:rPr lang="en-GB" dirty="0"/>
              <a:t>’ Bayes?</a:t>
            </a:r>
          </a:p>
        </p:txBody>
      </p:sp>
      <p:sp>
        <p:nvSpPr>
          <p:cNvPr id="3" name="Content Placeholder 2"/>
          <p:cNvSpPr>
            <a:spLocks noGrp="1"/>
          </p:cNvSpPr>
          <p:nvPr>
            <p:ph idx="1"/>
          </p:nvPr>
        </p:nvSpPr>
        <p:spPr/>
        <p:txBody>
          <a:bodyPr/>
          <a:lstStyle/>
          <a:p>
            <a:r>
              <a:rPr lang="en-GB" dirty="0"/>
              <a:t>We get a full posterior distribution over the free parameters instead of point estimates – this is a lot more informative!</a:t>
            </a:r>
          </a:p>
          <a:p>
            <a:r>
              <a:rPr lang="en-GB" dirty="0"/>
              <a:t>We get A LOT more freedom in how we specify the models – it’s easy to specify complicated models with hundreds or even thousands of parameters (this happens when you do hierarchical models)</a:t>
            </a:r>
          </a:p>
          <a:p>
            <a:r>
              <a:rPr lang="en-GB" dirty="0"/>
              <a:t>We get a simple, common language to specify all of our models in – there’s no need anymore for single-purpose statistical tests. Therefore, it becomes much easier to see what is happening.</a:t>
            </a:r>
          </a:p>
          <a:p>
            <a:endParaRPr lang="en-GB" dirty="0"/>
          </a:p>
        </p:txBody>
      </p:sp>
    </p:spTree>
    <p:extLst>
      <p:ext uri="{BB962C8B-B14F-4D97-AF65-F5344CB8AC3E}">
        <p14:creationId xmlns:p14="http://schemas.microsoft.com/office/powerpoint/2010/main" val="420248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What’s bad about Bayes?</a:t>
            </a:r>
          </a:p>
        </p:txBody>
      </p:sp>
      <p:sp>
        <p:nvSpPr>
          <p:cNvPr id="3" name="Content Placeholder 2"/>
          <p:cNvSpPr>
            <a:spLocks noGrp="1"/>
          </p:cNvSpPr>
          <p:nvPr>
            <p:ph idx="1"/>
          </p:nvPr>
        </p:nvSpPr>
        <p:spPr/>
        <p:txBody>
          <a:bodyPr/>
          <a:lstStyle/>
          <a:p>
            <a:r>
              <a:rPr lang="en-GB" dirty="0"/>
              <a:t>It takes some time to learn (I don’t really know it)</a:t>
            </a:r>
          </a:p>
          <a:p>
            <a:r>
              <a:rPr lang="en-GB" dirty="0"/>
              <a:t>A lot of people don’t know how to interpret results in Bayesian terms</a:t>
            </a:r>
          </a:p>
          <a:p>
            <a:r>
              <a:rPr lang="en-GB" dirty="0"/>
              <a:t>Journals want p-values (although maybe Bayes factor could be a substitute)</a:t>
            </a:r>
          </a:p>
          <a:p>
            <a:r>
              <a:rPr lang="en-GB" dirty="0"/>
              <a:t>Overall: definitely go Bayes!</a:t>
            </a:r>
          </a:p>
          <a:p>
            <a:endParaRPr lang="en-GB" dirty="0"/>
          </a:p>
        </p:txBody>
      </p:sp>
    </p:spTree>
    <p:extLst>
      <p:ext uri="{BB962C8B-B14F-4D97-AF65-F5344CB8AC3E}">
        <p14:creationId xmlns:p14="http://schemas.microsoft.com/office/powerpoint/2010/main" val="3124099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language to talk about probabilities</a:t>
            </a:r>
          </a:p>
        </p:txBody>
      </p:sp>
      <p:sp>
        <p:nvSpPr>
          <p:cNvPr id="3" name="Content Placeholder 2"/>
          <p:cNvSpPr>
            <a:spLocks noGrp="1"/>
          </p:cNvSpPr>
          <p:nvPr>
            <p:ph idx="1"/>
          </p:nvPr>
        </p:nvSpPr>
        <p:spPr/>
        <p:txBody>
          <a:bodyPr/>
          <a:lstStyle/>
          <a:p>
            <a:r>
              <a:rPr lang="en-GB" dirty="0"/>
              <a:t>A random variable is an useful abstract notion to talk about probability. It is basically a measurement that hasn’t taken a specific value but whose value is realized according to a distribution.</a:t>
            </a:r>
          </a:p>
          <a:p>
            <a:r>
              <a:rPr lang="en-GB" dirty="0"/>
              <a:t>A random variate is a specific realization of a random variable, i.e. value that a random variable took.</a:t>
            </a:r>
          </a:p>
          <a:p>
            <a:r>
              <a:rPr lang="en-GB" dirty="0"/>
              <a:t>For instance, the height of a person is a random variable. My height is a variate of that random variable.</a:t>
            </a:r>
          </a:p>
          <a:p>
            <a:r>
              <a:rPr lang="en-GB" dirty="0"/>
              <a:t>We use the symbol “~” to express how a random variable is distributed. For instance:  </a:t>
            </a:r>
          </a:p>
          <a:p>
            <a:endParaRPr lang="en-GB"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283200" y="5844672"/>
            <a:ext cx="2228948" cy="467228"/>
          </a:xfrm>
          <a:prstGeom prst="rect">
            <a:avLst/>
          </a:prstGeom>
        </p:spPr>
      </p:pic>
    </p:spTree>
    <p:extLst>
      <p:ext uri="{BB962C8B-B14F-4D97-AF65-F5344CB8AC3E}">
        <p14:creationId xmlns:p14="http://schemas.microsoft.com/office/powerpoint/2010/main" val="8064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Exercises if there is time left</a:t>
            </a:r>
          </a:p>
        </p:txBody>
      </p:sp>
      <p:sp>
        <p:nvSpPr>
          <p:cNvPr id="3" name="Content Placeholder 2"/>
          <p:cNvSpPr>
            <a:spLocks noGrp="1"/>
          </p:cNvSpPr>
          <p:nvPr>
            <p:ph idx="1"/>
          </p:nvPr>
        </p:nvSpPr>
        <p:spPr>
          <a:xfrm>
            <a:off x="838199" y="1825625"/>
            <a:ext cx="10894255" cy="4800258"/>
          </a:xfrm>
        </p:spPr>
        <p:txBody>
          <a:bodyPr/>
          <a:lstStyle/>
          <a:p>
            <a:r>
              <a:rPr lang="en-GB" dirty="0"/>
              <a:t>The real power of Bayesian stats is that one can easily specify a model structure, which would require an ad-hoc test in a frequentist approach.</a:t>
            </a:r>
          </a:p>
          <a:p>
            <a:r>
              <a:rPr lang="en-GB" dirty="0"/>
              <a:t>E.g. What if we don’t want the variance to be fixed? </a:t>
            </a:r>
          </a:p>
          <a:p>
            <a:r>
              <a:rPr lang="en-GB" dirty="0"/>
              <a:t>For instance, imagine that we are modelling the temperature of a room as a function of the number of animals in the room. </a:t>
            </a:r>
          </a:p>
          <a:p>
            <a:r>
              <a:rPr lang="en-GB" dirty="0"/>
              <a:t>In general, if there are no animals then the temperature is </a:t>
            </a:r>
            <a:r>
              <a:rPr lang="en-GB" dirty="0" err="1"/>
              <a:t>gonna</a:t>
            </a:r>
            <a:r>
              <a:rPr lang="en-GB" dirty="0"/>
              <a:t> be distributed normally.</a:t>
            </a:r>
          </a:p>
          <a:p>
            <a:r>
              <a:rPr lang="en-GB" dirty="0"/>
              <a:t>If there are animals, then they might make the room warmer (if they are e.g. people) or not (e.g. lizards). But the more there are, the more they can affect the room’s temperature.</a:t>
            </a:r>
          </a:p>
          <a:p>
            <a:endParaRPr lang="en-GB" dirty="0"/>
          </a:p>
        </p:txBody>
      </p:sp>
    </p:spTree>
    <p:extLst>
      <p:ext uri="{BB962C8B-B14F-4D97-AF65-F5344CB8AC3E}">
        <p14:creationId xmlns:p14="http://schemas.microsoft.com/office/powerpoint/2010/main" val="290715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language to talk about probabilities</a:t>
            </a:r>
          </a:p>
        </p:txBody>
      </p:sp>
      <p:sp>
        <p:nvSpPr>
          <p:cNvPr id="3" name="Content Placeholder 2"/>
          <p:cNvSpPr>
            <a:spLocks noGrp="1"/>
          </p:cNvSpPr>
          <p:nvPr>
            <p:ph idx="1"/>
          </p:nvPr>
        </p:nvSpPr>
        <p:spPr>
          <a:xfrm>
            <a:off x="838200" y="1555502"/>
            <a:ext cx="11133407" cy="4351338"/>
          </a:xfrm>
        </p:spPr>
        <p:txBody>
          <a:bodyPr/>
          <a:lstStyle/>
          <a:p>
            <a:r>
              <a:rPr lang="en-GB" dirty="0"/>
              <a:t>Random variables can also be conditionally distributed:</a:t>
            </a:r>
          </a:p>
          <a:p>
            <a:pPr marL="0" indent="0">
              <a:buNone/>
            </a:pPr>
            <a:endParaRPr lang="en-GB" dirty="0"/>
          </a:p>
          <a:p>
            <a:pPr marL="0" indent="0">
              <a:buNone/>
            </a:pPr>
            <a:endParaRPr lang="en-GB" dirty="0"/>
          </a:p>
          <a:p>
            <a:r>
              <a:rPr lang="en-GB" dirty="0"/>
              <a:t>This notation is used to express how the distribution of a random variable depends on some other values.</a:t>
            </a:r>
          </a:p>
          <a:p>
            <a:r>
              <a:rPr lang="en-GB" dirty="0"/>
              <a:t>For instance, imagine that every day I bring my umbrella with a 0.9 probability if it rains and 0.3 probability otherwise. This can be written as:</a:t>
            </a:r>
          </a:p>
          <a:p>
            <a:endParaRPr lang="en-GB" dirty="0"/>
          </a:p>
        </p:txBody>
      </p:sp>
      <p:pic>
        <p:nvPicPr>
          <p:cNvPr id="6" name="Picture 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5374992" y="2369952"/>
            <a:ext cx="2066817" cy="332412"/>
          </a:xfrm>
          <a:prstGeom prst="rect">
            <a:avLst/>
          </a:prstGeom>
        </p:spPr>
      </p:pic>
      <p:pic>
        <p:nvPicPr>
          <p:cNvPr id="8" name="Picture 7"/>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3052690" y="5089340"/>
            <a:ext cx="7236976" cy="270206"/>
          </a:xfrm>
          <a:prstGeom prst="rect">
            <a:avLst/>
          </a:prstGeom>
        </p:spPr>
      </p:pic>
      <p:pic>
        <p:nvPicPr>
          <p:cNvPr id="12" name="Picture 11"/>
          <p:cNvPicPr>
            <a:picLocks noChangeAspect="1"/>
          </p:cNvPicPr>
          <p:nvPr>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2304760" y="5771654"/>
            <a:ext cx="8203861" cy="810618"/>
          </a:xfrm>
          <a:prstGeom prst="rect">
            <a:avLst/>
          </a:prstGeom>
        </p:spPr>
      </p:pic>
    </p:spTree>
    <p:extLst>
      <p:ext uri="{BB962C8B-B14F-4D97-AF65-F5344CB8AC3E}">
        <p14:creationId xmlns:p14="http://schemas.microsoft.com/office/powerpoint/2010/main" val="2422593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Is everything clear up to this point?</a:t>
            </a:r>
          </a:p>
        </p:txBody>
      </p:sp>
      <p:sp>
        <p:nvSpPr>
          <p:cNvPr id="3" name="Content Placeholder 2"/>
          <p:cNvSpPr>
            <a:spLocks noGrp="1"/>
          </p:cNvSpPr>
          <p:nvPr>
            <p:ph idx="1"/>
          </p:nvPr>
        </p:nvSpPr>
        <p:spPr/>
        <p:txBody>
          <a:bodyPr/>
          <a:lstStyle/>
          <a:p>
            <a:r>
              <a:rPr lang="en-GB" dirty="0"/>
              <a:t>What are other examples of random variables and variates?</a:t>
            </a:r>
          </a:p>
          <a:p>
            <a:r>
              <a:rPr lang="en-GB" dirty="0"/>
              <a:t>How are they distributed?</a:t>
            </a:r>
          </a:p>
          <a:p>
            <a:r>
              <a:rPr lang="en-GB" dirty="0"/>
              <a:t>What does the following mean?</a:t>
            </a:r>
          </a:p>
        </p:txBody>
      </p:sp>
      <p:pic>
        <p:nvPicPr>
          <p:cNvPr id="6" name="Picture 5"/>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391509" y="3731088"/>
            <a:ext cx="8210371" cy="270206"/>
          </a:xfrm>
          <a:prstGeom prst="rect">
            <a:avLst/>
          </a:prstGeom>
        </p:spPr>
      </p:pic>
      <p:pic>
        <p:nvPicPr>
          <p:cNvPr id="8" name="Picture 7">
            <a:extLst>
              <a:ext uri="{FF2B5EF4-FFF2-40B4-BE49-F238E27FC236}">
                <a16:creationId xmlns:a16="http://schemas.microsoft.com/office/drawing/2014/main" id="{DA2D0826-2AB6-4A76-9160-C45F1AD803E2}"/>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2598058" y="5138056"/>
            <a:ext cx="7513905" cy="252952"/>
          </a:xfrm>
          <a:prstGeom prst="rect">
            <a:avLst/>
          </a:prstGeom>
        </p:spPr>
      </p:pic>
    </p:spTree>
    <p:extLst>
      <p:ext uri="{BB962C8B-B14F-4D97-AF65-F5344CB8AC3E}">
        <p14:creationId xmlns:p14="http://schemas.microsoft.com/office/powerpoint/2010/main" val="1380006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Bayes’ theorem</a:t>
            </a:r>
          </a:p>
        </p:txBody>
      </p:sp>
      <p:sp>
        <p:nvSpPr>
          <p:cNvPr id="3" name="Subtitle 2"/>
          <p:cNvSpPr>
            <a:spLocks noGrp="1"/>
          </p:cNvSpPr>
          <p:nvPr>
            <p:ph type="subTitle" idx="1"/>
          </p:nvPr>
        </p:nvSpPr>
        <p:spPr/>
        <p:txBody>
          <a:bodyPr/>
          <a:lstStyle/>
          <a:p>
            <a:r>
              <a:rPr lang="en-GB" dirty="0"/>
              <a:t>It’s a-</a:t>
            </a:r>
            <a:r>
              <a:rPr lang="en-GB" dirty="0" err="1"/>
              <a:t>bayes</a:t>
            </a:r>
            <a:r>
              <a:rPr lang="en-GB" dirty="0"/>
              <a:t>-</a:t>
            </a:r>
            <a:r>
              <a:rPr lang="en-GB" dirty="0" err="1"/>
              <a:t>ing</a:t>
            </a:r>
            <a:endParaRPr lang="en-GB" dirty="0"/>
          </a:p>
        </p:txBody>
      </p:sp>
    </p:spTree>
    <p:extLst>
      <p:ext uri="{BB962C8B-B14F-4D97-AF65-F5344CB8AC3E}">
        <p14:creationId xmlns:p14="http://schemas.microsoft.com/office/powerpoint/2010/main" val="1985473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Conditional probability</a:t>
            </a:r>
          </a:p>
        </p:txBody>
      </p:sp>
      <p:sp>
        <p:nvSpPr>
          <p:cNvPr id="3" name="Content Placeholder 2"/>
          <p:cNvSpPr>
            <a:spLocks noGrp="1"/>
          </p:cNvSpPr>
          <p:nvPr>
            <p:ph idx="1"/>
          </p:nvPr>
        </p:nvSpPr>
        <p:spPr>
          <a:xfrm>
            <a:off x="838200" y="1516342"/>
            <a:ext cx="10995212" cy="5341658"/>
          </a:xfrm>
        </p:spPr>
        <p:txBody>
          <a:bodyPr>
            <a:normAutofit lnSpcReduction="10000"/>
          </a:bodyPr>
          <a:lstStyle/>
          <a:p>
            <a:r>
              <a:rPr lang="en-GB" dirty="0"/>
              <a:t>Definition of conditional probability:</a:t>
            </a:r>
          </a:p>
          <a:p>
            <a:endParaRPr lang="en-GB" dirty="0"/>
          </a:p>
          <a:p>
            <a:pPr marL="0" indent="0">
              <a:buNone/>
            </a:pPr>
            <a:endParaRPr lang="en-GB" dirty="0"/>
          </a:p>
          <a:p>
            <a:r>
              <a:rPr lang="en-GB" dirty="0"/>
              <a:t>Conditional probability formalizes the probability of something (A) given that we know something else (B).</a:t>
            </a:r>
          </a:p>
          <a:p>
            <a:r>
              <a:rPr lang="en-GB" dirty="0"/>
              <a:t>It is a function of two things: the probability of what we assume, P(B), and the probability of (what we assume and what we are interested in).</a:t>
            </a:r>
          </a:p>
          <a:p>
            <a:r>
              <a:rPr lang="en-GB" dirty="0"/>
              <a:t>Apparent problem: Given that we are </a:t>
            </a:r>
            <a:r>
              <a:rPr lang="en-GB" i="1" dirty="0"/>
              <a:t>assuming </a:t>
            </a:r>
            <a:r>
              <a:rPr lang="en-GB" dirty="0"/>
              <a:t>B, why does P(B) in the denominator give us any information?</a:t>
            </a:r>
          </a:p>
          <a:p>
            <a:r>
              <a:rPr lang="en-GB" dirty="0"/>
              <a:t>It’s because B also appears in the numerator!</a:t>
            </a:r>
          </a:p>
          <a:p>
            <a:r>
              <a:rPr lang="en-GB" dirty="0"/>
              <a:t>Assume that B is certain. Then, conditioning on B gives no information. Formally: P(A and B) = P(A) and P(B) = 1. Therefore, P(A|B) = P(A). </a:t>
            </a:r>
          </a:p>
        </p:txBody>
      </p:sp>
      <p:pic>
        <p:nvPicPr>
          <p:cNvPr id="4" name="Picture 3"/>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2773508" y="2137452"/>
            <a:ext cx="3939047" cy="595809"/>
          </a:xfrm>
          <a:prstGeom prst="rect">
            <a:avLst/>
          </a:prstGeom>
        </p:spPr>
      </p:pic>
      <p:pic>
        <p:nvPicPr>
          <p:cNvPr id="8" name="Picture 7">
            <a:extLst>
              <a:ext uri="{FF2B5EF4-FFF2-40B4-BE49-F238E27FC236}">
                <a16:creationId xmlns:a16="http://schemas.microsoft.com/office/drawing/2014/main" id="{C2C66B12-F04B-43F2-9247-3130DE6E8C46}"/>
              </a:ext>
            </a:extLst>
          </p:cNvPr>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7808685" y="2308879"/>
            <a:ext cx="2969905" cy="252952"/>
          </a:xfrm>
          <a:prstGeom prst="rect">
            <a:avLst/>
          </a:prstGeom>
        </p:spPr>
      </p:pic>
    </p:spTree>
    <p:extLst>
      <p:ext uri="{BB962C8B-B14F-4D97-AF65-F5344CB8AC3E}">
        <p14:creationId xmlns:p14="http://schemas.microsoft.com/office/powerpoint/2010/main" val="84819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do derive Bayes’ theorem</a:t>
            </a:r>
          </a:p>
        </p:txBody>
      </p:sp>
      <p:pic>
        <p:nvPicPr>
          <p:cNvPr id="7" name="Picture 6"/>
          <p:cNvPicPr>
            <a:picLocks noChangeAspect="1"/>
          </p:cNvPicPr>
          <p:nvPr>
            <p:custDataLst>
              <p:tags r:id="rId1"/>
            </p:custDataLst>
          </p:nvPr>
        </p:nvPicPr>
        <p:blipFill>
          <a:blip r:embed="rId11" cstate="print">
            <a:extLst>
              <a:ext uri="{28A0092B-C50C-407E-A947-70E740481C1C}">
                <a14:useLocalDpi xmlns:a14="http://schemas.microsoft.com/office/drawing/2010/main" val="0"/>
              </a:ext>
            </a:extLst>
          </a:blip>
          <a:stretch>
            <a:fillRect/>
          </a:stretch>
        </p:blipFill>
        <p:spPr>
          <a:xfrm>
            <a:off x="4235480" y="4974654"/>
            <a:ext cx="3484946" cy="252952"/>
          </a:xfrm>
          <a:prstGeom prst="rect">
            <a:avLst/>
          </a:prstGeom>
        </p:spPr>
      </p:pic>
      <p:pic>
        <p:nvPicPr>
          <p:cNvPr id="11" name="Picture 10"/>
          <p:cNvPicPr>
            <a:picLocks noChangeAspect="1"/>
          </p:cNvPicPr>
          <p:nvPr>
            <p:custDataLst>
              <p:tags r:id="rId2"/>
            </p:custDataLst>
          </p:nvPr>
        </p:nvPicPr>
        <p:blipFill>
          <a:blip r:embed="rId12" cstate="print">
            <a:extLst>
              <a:ext uri="{28A0092B-C50C-407E-A947-70E740481C1C}">
                <a14:useLocalDpi xmlns:a14="http://schemas.microsoft.com/office/drawing/2010/main" val="0"/>
              </a:ext>
            </a:extLst>
          </a:blip>
          <a:stretch>
            <a:fillRect/>
          </a:stretch>
        </p:blipFill>
        <p:spPr>
          <a:xfrm>
            <a:off x="8637535" y="4802463"/>
            <a:ext cx="2942471" cy="597333"/>
          </a:xfrm>
          <a:prstGeom prst="rect">
            <a:avLst/>
          </a:prstGeom>
        </p:spPr>
      </p:pic>
      <p:sp>
        <p:nvSpPr>
          <p:cNvPr id="13" name="Right Brace 12"/>
          <p:cNvSpPr/>
          <p:nvPr/>
        </p:nvSpPr>
        <p:spPr>
          <a:xfrm>
            <a:off x="3482788" y="4246855"/>
            <a:ext cx="524436" cy="1618754"/>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pic>
        <p:nvPicPr>
          <p:cNvPr id="16" name="Picture 15"/>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4757382" y="4976177"/>
            <a:ext cx="2441141" cy="251429"/>
          </a:xfrm>
          <a:prstGeom prst="rect">
            <a:avLst/>
          </a:prstGeom>
        </p:spPr>
      </p:pic>
      <p:pic>
        <p:nvPicPr>
          <p:cNvPr id="19" name="Picture 18"/>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2626099" y="1886152"/>
            <a:ext cx="2427426" cy="595809"/>
          </a:xfrm>
          <a:prstGeom prst="rect">
            <a:avLst/>
          </a:prstGeom>
        </p:spPr>
      </p:pic>
      <p:pic>
        <p:nvPicPr>
          <p:cNvPr id="20" name="Picture 19"/>
          <p:cNvPicPr>
            <a:picLocks noChangeAspect="1"/>
          </p:cNvPicPr>
          <p:nvPr>
            <p:custDataLst>
              <p:tags r:id="rId5"/>
            </p:custDataLst>
          </p:nvPr>
        </p:nvPicPr>
        <p:blipFill>
          <a:blip r:embed="rId15" cstate="print">
            <a:extLst>
              <a:ext uri="{28A0092B-C50C-407E-A947-70E740481C1C}">
                <a14:useLocalDpi xmlns:a14="http://schemas.microsoft.com/office/drawing/2010/main" val="0"/>
              </a:ext>
            </a:extLst>
          </a:blip>
          <a:stretch>
            <a:fillRect/>
          </a:stretch>
        </p:blipFill>
        <p:spPr>
          <a:xfrm>
            <a:off x="2626101" y="2907573"/>
            <a:ext cx="2427425" cy="595809"/>
          </a:xfrm>
          <a:prstGeom prst="rect">
            <a:avLst/>
          </a:prstGeom>
        </p:spPr>
      </p:pic>
      <p:pic>
        <p:nvPicPr>
          <p:cNvPr id="3" name="Picture 2"/>
          <p:cNvPicPr>
            <a:picLocks noChangeAspect="1"/>
          </p:cNvPicPr>
          <p:nvPr>
            <p:custDataLst>
              <p:tags r:id="rId6"/>
            </p:custDataLst>
          </p:nvPr>
        </p:nvPicPr>
        <p:blipFill>
          <a:blip r:embed="rId16" cstate="print">
            <a:extLst>
              <a:ext uri="{28A0092B-C50C-407E-A947-70E740481C1C}">
                <a14:useLocalDpi xmlns:a14="http://schemas.microsoft.com/office/drawing/2010/main" val="0"/>
              </a:ext>
            </a:extLst>
          </a:blip>
          <a:stretch>
            <a:fillRect/>
          </a:stretch>
        </p:blipFill>
        <p:spPr>
          <a:xfrm>
            <a:off x="6299101" y="2072499"/>
            <a:ext cx="2969902" cy="252952"/>
          </a:xfrm>
          <a:prstGeom prst="rect">
            <a:avLst/>
          </a:prstGeom>
        </p:spPr>
      </p:pic>
      <p:pic>
        <p:nvPicPr>
          <p:cNvPr id="5" name="Picture 4"/>
          <p:cNvPicPr>
            <a:picLocks noChangeAspect="1"/>
          </p:cNvPicPr>
          <p:nvPr>
            <p:custDataLst>
              <p:tags r:id="rId7"/>
            </p:custDataLst>
          </p:nvPr>
        </p:nvPicPr>
        <p:blipFill>
          <a:blip r:embed="rId17" cstate="print">
            <a:extLst>
              <a:ext uri="{28A0092B-C50C-407E-A947-70E740481C1C}">
                <a14:useLocalDpi xmlns:a14="http://schemas.microsoft.com/office/drawing/2010/main" val="0"/>
              </a:ext>
            </a:extLst>
          </a:blip>
          <a:stretch>
            <a:fillRect/>
          </a:stretch>
        </p:blipFill>
        <p:spPr>
          <a:xfrm>
            <a:off x="6299102" y="3079000"/>
            <a:ext cx="2954663" cy="252952"/>
          </a:xfrm>
          <a:prstGeom prst="rect">
            <a:avLst/>
          </a:prstGeom>
        </p:spPr>
      </p:pic>
      <p:cxnSp>
        <p:nvCxnSpPr>
          <p:cNvPr id="24" name="Straight Arrow Connector 23"/>
          <p:cNvCxnSpPr/>
          <p:nvPr/>
        </p:nvCxnSpPr>
        <p:spPr>
          <a:xfrm>
            <a:off x="5247249" y="2194560"/>
            <a:ext cx="858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a:off x="5247249" y="3176953"/>
            <a:ext cx="85812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7784052" y="5065249"/>
            <a:ext cx="6338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3" name="Picture 22"/>
          <p:cNvPicPr>
            <a:picLocks noChangeAspect="1"/>
          </p:cNvPicPr>
          <p:nvPr>
            <p:custDataLst>
              <p:tags r:id="rId8"/>
            </p:custDataLst>
          </p:nvPr>
        </p:nvPicPr>
        <p:blipFill>
          <a:blip r:embed="rId16" cstate="print">
            <a:extLst>
              <a:ext uri="{28A0092B-C50C-407E-A947-70E740481C1C}">
                <a14:useLocalDpi xmlns:a14="http://schemas.microsoft.com/office/drawing/2010/main" val="0"/>
              </a:ext>
            </a:extLst>
          </a:blip>
          <a:stretch>
            <a:fillRect/>
          </a:stretch>
        </p:blipFill>
        <p:spPr>
          <a:xfrm>
            <a:off x="606799" y="4424512"/>
            <a:ext cx="2969902" cy="252952"/>
          </a:xfrm>
          <a:prstGeom prst="rect">
            <a:avLst/>
          </a:prstGeom>
        </p:spPr>
      </p:pic>
      <p:pic>
        <p:nvPicPr>
          <p:cNvPr id="27" name="Picture 26"/>
          <p:cNvPicPr>
            <a:picLocks noChangeAspect="1"/>
          </p:cNvPicPr>
          <p:nvPr>
            <p:custDataLst>
              <p:tags r:id="rId9"/>
            </p:custDataLst>
          </p:nvPr>
        </p:nvPicPr>
        <p:blipFill>
          <a:blip r:embed="rId17" cstate="print">
            <a:extLst>
              <a:ext uri="{28A0092B-C50C-407E-A947-70E740481C1C}">
                <a14:useLocalDpi xmlns:a14="http://schemas.microsoft.com/office/drawing/2010/main" val="0"/>
              </a:ext>
            </a:extLst>
          </a:blip>
          <a:stretch>
            <a:fillRect/>
          </a:stretch>
        </p:blipFill>
        <p:spPr>
          <a:xfrm>
            <a:off x="606800" y="5431013"/>
            <a:ext cx="2954663" cy="252952"/>
          </a:xfrm>
          <a:prstGeom prst="rect">
            <a:avLst/>
          </a:prstGeom>
        </p:spPr>
      </p:pic>
    </p:spTree>
    <p:extLst>
      <p:ext uri="{BB962C8B-B14F-4D97-AF65-F5344CB8AC3E}">
        <p14:creationId xmlns:p14="http://schemas.microsoft.com/office/powerpoint/2010/main" val="224506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Bayes’ theorem</a:t>
            </a:r>
          </a:p>
        </p:txBody>
      </p:sp>
      <p:pic>
        <p:nvPicPr>
          <p:cNvPr id="32" name="Picture 3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4563077" y="3411912"/>
            <a:ext cx="2942471" cy="597333"/>
          </a:xfrm>
          <a:prstGeom prst="rect">
            <a:avLst/>
          </a:prstGeom>
        </p:spPr>
      </p:pic>
      <p:grpSp>
        <p:nvGrpSpPr>
          <p:cNvPr id="7" name="Group 6"/>
          <p:cNvGrpSpPr/>
          <p:nvPr/>
        </p:nvGrpSpPr>
        <p:grpSpPr>
          <a:xfrm>
            <a:off x="1693266" y="3448968"/>
            <a:ext cx="2663604" cy="523220"/>
            <a:chOff x="1693266" y="3448968"/>
            <a:chExt cx="2663604" cy="523220"/>
          </a:xfrm>
        </p:grpSpPr>
        <p:cxnSp>
          <p:nvCxnSpPr>
            <p:cNvPr id="4" name="Straight Arrow Connector 3"/>
            <p:cNvCxnSpPr>
              <a:endCxn id="5" idx="3"/>
            </p:cNvCxnSpPr>
            <p:nvPr/>
          </p:nvCxnSpPr>
          <p:spPr>
            <a:xfrm flipH="1">
              <a:off x="3193366" y="3710578"/>
              <a:ext cx="116350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p:cNvSpPr txBox="1"/>
            <p:nvPr/>
          </p:nvSpPr>
          <p:spPr>
            <a:xfrm>
              <a:off x="1693266" y="3448968"/>
              <a:ext cx="1500100" cy="523220"/>
            </a:xfrm>
            <a:prstGeom prst="rect">
              <a:avLst/>
            </a:prstGeom>
            <a:noFill/>
          </p:spPr>
          <p:txBody>
            <a:bodyPr wrap="square" rtlCol="0">
              <a:spAutoFit/>
            </a:bodyPr>
            <a:lstStyle/>
            <a:p>
              <a:r>
                <a:rPr lang="en-GB" sz="2800" dirty="0"/>
                <a:t>Posterior</a:t>
              </a:r>
            </a:p>
          </p:txBody>
        </p:sp>
      </p:grpSp>
      <p:grpSp>
        <p:nvGrpSpPr>
          <p:cNvPr id="9" name="Group 8"/>
          <p:cNvGrpSpPr/>
          <p:nvPr/>
        </p:nvGrpSpPr>
        <p:grpSpPr>
          <a:xfrm>
            <a:off x="7262764" y="2133227"/>
            <a:ext cx="2021501" cy="1180105"/>
            <a:chOff x="7262764" y="2133227"/>
            <a:chExt cx="2021501" cy="1180105"/>
          </a:xfrm>
        </p:grpSpPr>
        <p:cxnSp>
          <p:nvCxnSpPr>
            <p:cNvPr id="28" name="Straight Arrow Connector 27"/>
            <p:cNvCxnSpPr/>
            <p:nvPr/>
          </p:nvCxnSpPr>
          <p:spPr>
            <a:xfrm flipV="1">
              <a:off x="7262764" y="2656447"/>
              <a:ext cx="1089212" cy="656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p:cNvSpPr txBox="1"/>
            <p:nvPr/>
          </p:nvSpPr>
          <p:spPr>
            <a:xfrm>
              <a:off x="8351976" y="2133227"/>
              <a:ext cx="932289" cy="523220"/>
            </a:xfrm>
            <a:prstGeom prst="rect">
              <a:avLst/>
            </a:prstGeom>
            <a:noFill/>
          </p:spPr>
          <p:txBody>
            <a:bodyPr wrap="square" rtlCol="0">
              <a:spAutoFit/>
            </a:bodyPr>
            <a:lstStyle/>
            <a:p>
              <a:r>
                <a:rPr lang="en-GB" sz="2800" dirty="0"/>
                <a:t>Prior</a:t>
              </a:r>
            </a:p>
          </p:txBody>
        </p:sp>
      </p:grpSp>
      <p:grpSp>
        <p:nvGrpSpPr>
          <p:cNvPr id="12" name="Group 11"/>
          <p:cNvGrpSpPr/>
          <p:nvPr/>
        </p:nvGrpSpPr>
        <p:grpSpPr>
          <a:xfrm>
            <a:off x="5956044" y="4107825"/>
            <a:ext cx="4534647" cy="1798938"/>
            <a:chOff x="5956044" y="4107825"/>
            <a:chExt cx="4534647" cy="1798938"/>
          </a:xfrm>
        </p:grpSpPr>
        <p:cxnSp>
          <p:nvCxnSpPr>
            <p:cNvPr id="23" name="Straight Arrow Connector 22"/>
            <p:cNvCxnSpPr>
              <a:endCxn id="27" idx="0"/>
            </p:cNvCxnSpPr>
            <p:nvPr/>
          </p:nvCxnSpPr>
          <p:spPr>
            <a:xfrm>
              <a:off x="6719467" y="4107825"/>
              <a:ext cx="15329" cy="1142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6" name="Group 5"/>
            <p:cNvGrpSpPr/>
            <p:nvPr/>
          </p:nvGrpSpPr>
          <p:grpSpPr>
            <a:xfrm>
              <a:off x="5956044" y="5250151"/>
              <a:ext cx="4534647" cy="656612"/>
              <a:chOff x="5956044" y="5250151"/>
              <a:chExt cx="4534647" cy="656612"/>
            </a:xfrm>
          </p:grpSpPr>
          <p:sp>
            <p:nvSpPr>
              <p:cNvPr id="27" name="TextBox 26"/>
              <p:cNvSpPr txBox="1"/>
              <p:nvPr/>
            </p:nvSpPr>
            <p:spPr>
              <a:xfrm>
                <a:off x="5956044" y="5250151"/>
                <a:ext cx="1557504" cy="523220"/>
              </a:xfrm>
              <a:prstGeom prst="rect">
                <a:avLst/>
              </a:prstGeom>
              <a:noFill/>
            </p:spPr>
            <p:txBody>
              <a:bodyPr wrap="square" rtlCol="0">
                <a:spAutoFit/>
              </a:bodyPr>
              <a:lstStyle/>
              <a:p>
                <a:r>
                  <a:rPr lang="en-GB" sz="2800" dirty="0"/>
                  <a:t>Evidence</a:t>
                </a:r>
              </a:p>
            </p:txBody>
          </p:sp>
          <p:pic>
            <p:nvPicPr>
              <p:cNvPr id="34" name="Picture 33"/>
              <p:cNvPicPr>
                <a:picLocks noChangeAspect="1"/>
              </p:cNvPicPr>
              <p:nvPr>
                <p:custDataLst>
                  <p:tags r:id="rId3"/>
                </p:custDataLst>
              </p:nvPr>
            </p:nvPicPr>
            <p:blipFill>
              <a:blip r:embed="rId6" cstate="print">
                <a:extLst>
                  <a:ext uri="{28A0092B-C50C-407E-A947-70E740481C1C}">
                    <a14:useLocalDpi xmlns:a14="http://schemas.microsoft.com/office/drawing/2010/main" val="0"/>
                  </a:ext>
                </a:extLst>
              </a:blip>
              <a:stretch>
                <a:fillRect/>
              </a:stretch>
            </p:blipFill>
            <p:spPr>
              <a:xfrm>
                <a:off x="7505548" y="5364287"/>
                <a:ext cx="2985143" cy="542476"/>
              </a:xfrm>
              <a:prstGeom prst="rect">
                <a:avLst/>
              </a:prstGeom>
            </p:spPr>
          </p:pic>
        </p:grpSp>
      </p:grpSp>
      <p:grpSp>
        <p:nvGrpSpPr>
          <p:cNvPr id="10" name="Group 9"/>
          <p:cNvGrpSpPr/>
          <p:nvPr/>
        </p:nvGrpSpPr>
        <p:grpSpPr>
          <a:xfrm>
            <a:off x="2883877" y="3929825"/>
            <a:ext cx="2026442" cy="1144139"/>
            <a:chOff x="2883877" y="3929825"/>
            <a:chExt cx="2026442" cy="1144139"/>
          </a:xfrm>
        </p:grpSpPr>
        <p:cxnSp>
          <p:nvCxnSpPr>
            <p:cNvPr id="36" name="Straight Arrow Connector 35"/>
            <p:cNvCxnSpPr/>
            <p:nvPr/>
          </p:nvCxnSpPr>
          <p:spPr>
            <a:xfrm flipH="1">
              <a:off x="4356870" y="3929825"/>
              <a:ext cx="553449" cy="6179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2883877" y="4550744"/>
              <a:ext cx="1839301" cy="523220"/>
            </a:xfrm>
            <a:prstGeom prst="rect">
              <a:avLst/>
            </a:prstGeom>
            <a:noFill/>
          </p:spPr>
          <p:txBody>
            <a:bodyPr wrap="square" rtlCol="0">
              <a:spAutoFit/>
            </a:bodyPr>
            <a:lstStyle/>
            <a:p>
              <a:r>
                <a:rPr lang="en-GB" sz="2800" dirty="0"/>
                <a:t>Hypothesis</a:t>
              </a:r>
            </a:p>
          </p:txBody>
        </p:sp>
      </p:grpSp>
      <p:grpSp>
        <p:nvGrpSpPr>
          <p:cNvPr id="11" name="Group 10"/>
          <p:cNvGrpSpPr/>
          <p:nvPr/>
        </p:nvGrpSpPr>
        <p:grpSpPr>
          <a:xfrm>
            <a:off x="5358722" y="3933447"/>
            <a:ext cx="977888" cy="1140517"/>
            <a:chOff x="5358722" y="3933447"/>
            <a:chExt cx="977888" cy="1140517"/>
          </a:xfrm>
        </p:grpSpPr>
        <p:cxnSp>
          <p:nvCxnSpPr>
            <p:cNvPr id="39" name="Straight Arrow Connector 38"/>
            <p:cNvCxnSpPr/>
            <p:nvPr/>
          </p:nvCxnSpPr>
          <p:spPr>
            <a:xfrm>
              <a:off x="5358722" y="3933447"/>
              <a:ext cx="458202" cy="5356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p:cNvSpPr txBox="1"/>
            <p:nvPr/>
          </p:nvSpPr>
          <p:spPr>
            <a:xfrm>
              <a:off x="5469811" y="4550744"/>
              <a:ext cx="866799" cy="523220"/>
            </a:xfrm>
            <a:prstGeom prst="rect">
              <a:avLst/>
            </a:prstGeom>
            <a:noFill/>
          </p:spPr>
          <p:txBody>
            <a:bodyPr wrap="square" rtlCol="0">
              <a:spAutoFit/>
            </a:bodyPr>
            <a:lstStyle/>
            <a:p>
              <a:r>
                <a:rPr lang="en-GB" sz="2800" dirty="0"/>
                <a:t>Data</a:t>
              </a:r>
            </a:p>
          </p:txBody>
        </p:sp>
      </p:grpSp>
      <p:grpSp>
        <p:nvGrpSpPr>
          <p:cNvPr id="8" name="Group 7"/>
          <p:cNvGrpSpPr/>
          <p:nvPr/>
        </p:nvGrpSpPr>
        <p:grpSpPr>
          <a:xfrm>
            <a:off x="4241677" y="2133226"/>
            <a:ext cx="2514619" cy="1180105"/>
            <a:chOff x="4241677" y="2133226"/>
            <a:chExt cx="2514619" cy="1180105"/>
          </a:xfrm>
        </p:grpSpPr>
        <p:cxnSp>
          <p:nvCxnSpPr>
            <p:cNvPr id="30" name="Straight Arrow Connector 29"/>
            <p:cNvCxnSpPr/>
            <p:nvPr/>
          </p:nvCxnSpPr>
          <p:spPr>
            <a:xfrm flipH="1" flipV="1">
              <a:off x="5255713" y="2656446"/>
              <a:ext cx="1089212" cy="656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 name="Group 2"/>
            <p:cNvGrpSpPr/>
            <p:nvPr/>
          </p:nvGrpSpPr>
          <p:grpSpPr>
            <a:xfrm>
              <a:off x="4241677" y="2133226"/>
              <a:ext cx="2514619" cy="523220"/>
              <a:chOff x="4241677" y="2133226"/>
              <a:chExt cx="2514619" cy="523220"/>
            </a:xfrm>
          </p:grpSpPr>
          <p:sp>
            <p:nvSpPr>
              <p:cNvPr id="31" name="TextBox 30"/>
              <p:cNvSpPr txBox="1"/>
              <p:nvPr/>
            </p:nvSpPr>
            <p:spPr>
              <a:xfrm>
                <a:off x="4241677" y="2133226"/>
                <a:ext cx="1714367" cy="523220"/>
              </a:xfrm>
              <a:prstGeom prst="rect">
                <a:avLst/>
              </a:prstGeom>
              <a:noFill/>
            </p:spPr>
            <p:txBody>
              <a:bodyPr wrap="square" rtlCol="0">
                <a:spAutoFit/>
              </a:bodyPr>
              <a:lstStyle/>
              <a:p>
                <a:r>
                  <a:rPr lang="en-GB" sz="2800" dirty="0"/>
                  <a:t>Likelihood</a:t>
                </a:r>
              </a:p>
            </p:txBody>
          </p:sp>
          <p:pic>
            <p:nvPicPr>
              <p:cNvPr id="45" name="Picture 44"/>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5956296" y="2298348"/>
                <a:ext cx="800000" cy="252952"/>
              </a:xfrm>
              <a:prstGeom prst="rect">
                <a:avLst/>
              </a:prstGeom>
            </p:spPr>
          </p:pic>
        </p:grpSp>
      </p:grpSp>
    </p:spTree>
    <p:extLst>
      <p:ext uri="{BB962C8B-B14F-4D97-AF65-F5344CB8AC3E}">
        <p14:creationId xmlns:p14="http://schemas.microsoft.com/office/powerpoint/2010/main" val="2658778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12"/>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7.4841"/>
  <p:tag name="ORIGINALWIDTH" val="608.174"/>
  <p:tag name="LATEXADDIN" val="\documentclass{article}&#10;\usepackage{amsmath}&#10;\usepackage{amsfonts}&#10;\pagestyle{empty}&#10;\begin{document}&#10;$$&#10;\theta \sim \mathcal{N}(0, 1)&#10;$$&#10;\end{document}"/>
  <p:tag name="IGUANATEXSIZE" val="20"/>
  <p:tag name="IGUANATEXCURSOR" val="117"/>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293.9632"/>
  <p:tag name="ORIGINALWIDTH" val="1448.069"/>
  <p:tag name="LATEXADDIN" val="\documentclass{article}&#10;\usepackage{amsmath}&#10;\pagestyle{empty}&#10;\begin{document}&#10;$$&#10;{P(A\mid B)}&#10;={\frac{P(B\mid A)P(A)}{P(B)}}&#10;$$&#10;\end{document}"/>
  <p:tag name="IGUANATEXSIZE" val="20"/>
  <p:tag name="IGUANATEXCURSOR" val="123"/>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201.35"/>
  <p:tag name="LATEXADDIN" val="\documentclass{article}&#10;\usepackage{amsmath}&#10;\pagestyle{empty}&#10;\begin{document}&#10;$$&#10; P(A\cap B)=P(B \cap A)&#10;$$&#10;\end{document}"/>
  <p:tag name="IGUANATEXSIZE" val="20"/>
  <p:tag name="IGUANATEXCURSOR" val="105"/>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293.2133"/>
  <p:tag name="ORIGINALWIDTH" val="1194.601"/>
  <p:tag name="LATEXADDIN" val="\documentclass{article}&#10;\usepackage{amsmath}&#10;\pagestyle{empty}&#10;\begin{document}&#10;$$&#10;P(A\mid B) ={\frac {P(A\cap B)}{P(B)}}&#10;$$&#10;\end{document}"/>
  <p:tag name="IGUANATEXSIZE" val="20"/>
  <p:tag name="IGUANATEXCURSOR" val="93"/>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293.2133"/>
  <p:tag name="ORIGINALWIDTH" val="1194.601"/>
  <p:tag name="LATEXADDIN" val="\documentclass{article}&#10;\usepackage{amsmath}&#10;\pagestyle{empty}&#10;\begin{document}&#10;$$&#10;P(B\mid A)={\frac{P(B \cap A)}{P(A)}}&#10;$$&#10;\end{document}"/>
  <p:tag name="IGUANATEXSIZE" val="20"/>
  <p:tag name="IGUANATEXCURSOR" val="83"/>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461.567"/>
  <p:tag name="LATEXADDIN" val="\documentclass{article}&#10;\usepackage{amsmath}&#10;\pagestyle{empty}&#10;\begin{document}&#10;$$&#10; P(A\cap B)={P(A\mid B)P(B)}&#10;$$&#10;\end{document}"/>
  <p:tag name="IGUANATEXSIZE" val="20"/>
  <p:tag name="IGUANATEXCURSOR" val="106"/>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454.068"/>
  <p:tag name="LATEXADDIN" val="\documentclass{article}&#10;\usepackage{amsmath}&#10;\pagestyle{empty}&#10;\begin{document}&#10;$$&#10; P(B \cap A)={P(B\mid A)P(A)}&#10;$$&#10;\end{document}"/>
  <p:tag name="IGUANATEXSIZE" val="20"/>
  <p:tag name="IGUANATEXCURSOR" val="107"/>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461.567"/>
  <p:tag name="LATEXADDIN" val="\documentclass{article}&#10;\usepackage{amsmath}&#10;\pagestyle{empty}&#10;\begin{document}&#10;$$&#10; P(A\cap B)={P(A\mid B)P(B)}&#10;$$&#10;\end{document}"/>
  <p:tag name="IGUANATEXSIZE" val="20"/>
  <p:tag name="IGUANATEXCURSOR" val="106"/>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454.068"/>
  <p:tag name="LATEXADDIN" val="\documentclass{article}&#10;\usepackage{amsmath}&#10;\pagestyle{empty}&#10;\begin{document}&#10;$$&#10; P(B \cap A)={P(B\mid A)P(A)}&#10;$$&#10;\end{document}"/>
  <p:tag name="IGUANATEXSIZE" val="20"/>
  <p:tag name="IGUANATEXCURSOR" val="107"/>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293.9632"/>
  <p:tag name="ORIGINALWIDTH" val="1448.069"/>
  <p:tag name="LATEXADDIN" val="\documentclass{article}&#10;\usepackage{amsmath}&#10;\pagestyle{empty}&#10;\begin{document}&#10;$$&#10;{P(A\mid B)}&#10;={\frac{P(B\mid A)P(A)}{P(B)}}&#10;$$&#10;\end{document}"/>
  <p:tag name="IGUANATEXSIZE" val="20"/>
  <p:tag name="IGUANATEXCURSOR" val="123"/>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93.7008"/>
  <p:tag name="LATEXADDIN" val="\documentclass{article}&#10;\usepackage{amsmath}&#10;\pagestyle{empty}&#10;\begin{document}&#10;$$&#10;L(A | B)&#10;$$&#10;\end{document}"/>
  <p:tag name="IGUANATEXSIZE" val="20"/>
  <p:tag name="IGUANATEXCURSOR" val="90"/>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7.4841"/>
  <p:tag name="ORIGINALWIDTH" val="792.6509"/>
  <p:tag name="LATEXADDIN" val="\documentclass{article}&#10;\usepackage{amsmath}&#10;\usepackage{amsfonts}&#10;\pagestyle{empty}&#10;\begin{document}&#10;$$&#10;\theta \mid \gamma \sim \mathcal{N}(\gamma, 1)&#10;$$&#10;\end{document}"/>
  <p:tag name="IGUANATEXSIZE" val="20"/>
  <p:tag name="IGUANATEXCURSOR" val="143"/>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66.9666"/>
  <p:tag name="ORIGINALWIDTH" val="1469.066"/>
  <p:tag name="LATEXADDIN" val="\documentclass{article}&#10;\usepackage{amsmath}&#10;\pagestyle{empty}&#10;\begin{document}&#10;$$&#10;P(B) = \sum_{A^*} P(B|A^*)P(A^*)&#10;$$&#10;\end{document}"/>
  <p:tag name="IGUANATEXSIZE" val="20"/>
  <p:tag name="IGUANATEXCURSOR" val="113"/>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497.1879"/>
  <p:tag name="ORIGINALWIDTH" val="933.6333"/>
  <p:tag name="LATEXADDIN" val="\documentclass{article}&#10;\usepackage{amsmath}&#10;\usepackage{amsfonts}&#10;\pagestyle{empty}&#10;\begin{document}&#10;$$&#10;x_i \mid y_i \sim \mathcal{N}(\mu_i, \sigma)&#10;$$&#10;&#10;$$&#10;\mu_i = \alpha + \beta y_i&#10;$$&#10;\end{document}"/>
  <p:tag name="IGUANATEXSIZE" val="20"/>
  <p:tag name="IGUANATEXCURSOR" val="153"/>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737.9077"/>
  <p:tag name="LATEXADDIN" val="\documentclass{article}&#10;\usepackage{amsmath}&#10;\pagestyle{empty}&#10;\begin{document}&#10;$$&#10;p(\alpha, \beta, \sigma | \mathbf{x}, \mathbf{y}) &#10;$$&#10;\end{document}"/>
  <p:tag name="IGUANATEXSIZE" val="20"/>
  <p:tag name="IGUANATEXCURSOR" val="131"/>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737.9077"/>
  <p:tag name="LATEXADDIN" val="\documentclass{article}&#10;\usepackage{amsmath}&#10;\pagestyle{empty}&#10;\begin{document}&#10;$$&#10;p(\mathbf{x}, \mathbf{y} | \alpha, \beta, \sigma) &#10;$$&#10;\end{document}"/>
  <p:tag name="IGUANATEXSIZE" val="20"/>
  <p:tag name="IGUANATEXCURSOR" val="85"/>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494.9381"/>
  <p:tag name="LATEXADDIN" val="\documentclass{article}&#10;\usepackage{amsmath}&#10;\pagestyle{empty}&#10;\begin{document}&#10;$$&#10;p(\alpha, \beta, \sigma) &#10;$$&#10;\end{document}"/>
  <p:tag name="IGUANATEXSIZE" val="20"/>
  <p:tag name="IGUANATEXCURSOR" val="106"/>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023.622"/>
  <p:tag name="ORIGINALWIDTH" val="1196.85"/>
  <p:tag name="LATEXADDIN" val="\documentclass{article}&#10;\usepackage{amsmath}&#10;\usepackage{amsfonts}&#10;\pagestyle{empty}&#10;\begin{document}&#10;$$&#10;x_i \mid y_i \sim \mathcal{N}(\mu_i, \sigma)&#10;$$&#10;$$&#10;\mu_i = \alpha + \beta y_i&#10;$$&#10;$$&#10;\sigma \sim \text{HalfNormal}(0, 10)&#10;$$&#10;$$&#10;\alpha  \sim \mathcal{N}(0, 10)&#10;$$&#10;$$&#10;\beta \sim \mathcal{N}(0, 10)&#10;$$&#10;\end{document}"/>
  <p:tag name="IGUANATEXSIZE" val="20"/>
  <p:tag name="IGUANATEXCURSOR" val="298"/>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266.9666"/>
  <p:tag name="ORIGINALWIDTH" val="2050.994"/>
  <p:tag name="LATEXADDIN" val="\documentclass{article}&#10;\usepackage{amsmath}&#10;\usepackage{amsfonts}&#10;\pagestyle{empty}&#10;\begin{document}&#10;$$&#10;p(\textbf{x} | \textbf{y}, \alpha, \beta, \sigma) = \prod_i \mathcal{N}(\alpha + \beta y_i, \sigma)(x_i)&#10;$$&#10;\end{document}"/>
  <p:tag name="IGUANATEXSIZE" val="20"/>
  <p:tag name="IGUANATEXCURSOR" val="176"/>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334.083"/>
  <p:tag name="LATEXADDIN" val="\documentclass{article}&#10;\usepackage{amsmath}&#10;\usepackage{amsfonts}&#10;\pagestyle{empty}&#10;\begin{document}&#10;$$&#10;\text{umbrella bringing} \mid \text{weather condition} \sim f(\text{weather condition})&#10;$$&#10;\end{document}"/>
  <p:tag name="IGUANATEXSIZE" val="20"/>
  <p:tag name="IGUANATEXCURSOR" val="190"/>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3779.528"/>
  <p:tag name="LATEXADDIN" val="\documentclass{article}&#10;\usepackage{amsmath}&#10;\usepackage{amsfonts}&#10;\pagestyle{empty}&#10;\begin{document}&#10;$$&#10;f(\text{weather condition}) = &#10;\begin{cases}&#10;\text{Bernoulli}(0.9) ,&amp; \text{if weather condition} = \text{rain}\\&#10;\text{Bernoulli}(0.3) ,&amp; \text{otherwise}&#10;\end{cases}&#10;$$&#10;\end{document}"/>
  <p:tag name="IGUANATEXSIZE" val="20"/>
  <p:tag name="IGUANATEXCURSOR" val="240"/>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782.527"/>
  <p:tag name="LATEXADDIN" val="\documentclass{article}&#10;\usepackage{amsmath}&#10;\usepackage{amsfonts}&#10;\pagestyle{empty}&#10;\begin{document}&#10;$$&#10;\text{walking to university} \mid \text{distance to uni} \sim \text{Bernoulli}(f(\text{distance to uni}))&#10;$$&#10;\end{document}"/>
  <p:tag name="IGUANATEXSIZE" val="20"/>
  <p:tag name="IGUANATEXCURSOR" val="208"/>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697.788"/>
  <p:tag name="LATEXADDIN" val="\documentclass{article}&#10;\usepackage{amsmath}&#10;\pagestyle{empty}&#10;\begin{document}&#10;&#10;$$&#10;\textrm{going to dagda} \mid \textrm{Friday} \sim \textrm{Bernoulli}(0.7)\textrm{ if Friday else Bernoulli} (0.1)&#10;$$&#10;&#10;\end{document}"/>
  <p:tag name="IGUANATEXSIZE" val="20"/>
  <p:tag name="IGUANATEXCURSOR" val="133"/>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293.2133"/>
  <p:tag name="ORIGINALWIDTH" val="1938.508"/>
  <p:tag name="LATEXADDIN" val="\documentclass{article}&#10;\usepackage{amsmath}&#10;\pagestyle{empty}&#10;\begin{document}&#10;$$&#10;P(A\mid B)={\frac {P(A\cap B)}{P(B)}},{\text{ if }}P(B)\neq 0&#10;$$&#10;\end{document}"/>
  <p:tag name="IGUANATEXSIZE" val="20"/>
  <p:tag name="IGUANATEXCURSOR" val="144"/>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461.567"/>
  <p:tag name="LATEXADDIN" val="\documentclass{article}&#10;\usepackage{amsmath}&#10;\pagestyle{empty}&#10;\begin{document}&#10;$$&#10;P(A \mid B) P(B) = P(A \cap B)&#10;$$&#10;&#10;\end{document}"/>
  <p:tag name="IGUANATEXSIZE" val="20"/>
  <p:tag name="IGUANATEXCURSOR" val="112"/>
  <p:tag name="TRANSPARENCY" val="True"/>
  <p:tag name="FILENAME" val=""/>
  <p:tag name="LATEXENGINEID" val="0"/>
  <p:tag name="TEMPFOLDER" val="C:\Users\pplsuser\Downloads\"/>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715.036"/>
  <p:tag name="LATEXADDIN" val="\documentclass{article}&#10;\usepackage{amsmath}&#10;\pagestyle{empty}&#10;\begin{document}&#10;$$&#10;{P(A\mid B)P(B)}&#10;={P(B\mid A)P(A)}&#10;$$&#10;\end{document}"/>
  <p:tag name="IGUANATEXSIZE" val="20"/>
  <p:tag name="IGUANATEXCURSOR" val="102"/>
  <p:tag name="TRANSPARENCY" val="True"/>
  <p:tag name="FILENAME" val=""/>
  <p:tag name="LATEXENGINEID" val="0"/>
  <p:tag name="TEMPFOLDER" val="C:\Users\pplsuser\Downloads\"/>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10386</TotalTime>
  <Words>1974</Words>
  <Application>Microsoft Office PowerPoint</Application>
  <PresentationFormat>Widescreen</PresentationFormat>
  <Paragraphs>144</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Office Theme</vt:lpstr>
      <vt:lpstr>Aims for this session </vt:lpstr>
      <vt:lpstr>The language to talk about probabilities</vt:lpstr>
      <vt:lpstr>The language to talk about probabilities</vt:lpstr>
      <vt:lpstr>The language to talk about probabilities</vt:lpstr>
      <vt:lpstr>Is everything clear up to this point?</vt:lpstr>
      <vt:lpstr>Bayes’ theorem</vt:lpstr>
      <vt:lpstr>Conditional probability</vt:lpstr>
      <vt:lpstr>How do derive Bayes’ theorem</vt:lpstr>
      <vt:lpstr>Bayes’ theorem</vt:lpstr>
      <vt:lpstr>The intuition behind Bayes’ theorem</vt:lpstr>
      <vt:lpstr>Linear regression</vt:lpstr>
      <vt:lpstr>A bunch of measurements</vt:lpstr>
      <vt:lpstr>A bunch of measurements</vt:lpstr>
      <vt:lpstr>A bunch of measurements</vt:lpstr>
      <vt:lpstr>A bunch of measurements</vt:lpstr>
      <vt:lpstr>A bunch of measurements</vt:lpstr>
      <vt:lpstr>A bunch of measurements</vt:lpstr>
      <vt:lpstr>A bunch of measurements</vt:lpstr>
      <vt:lpstr>Bayesian linear regression</vt:lpstr>
      <vt:lpstr>How it works…</vt:lpstr>
      <vt:lpstr>How to specify the prior in general?</vt:lpstr>
      <vt:lpstr>How to specify the prior in a linear model?</vt:lpstr>
      <vt:lpstr>How to calculate the likelihood?</vt:lpstr>
      <vt:lpstr>Okay, how do I get the posterior in general?</vt:lpstr>
      <vt:lpstr>How to interpret the posterior in general?</vt:lpstr>
      <vt:lpstr>…and in linear regression?</vt:lpstr>
      <vt:lpstr>Wrapping up</vt:lpstr>
      <vt:lpstr>So what’s good about good ol’ Bayes?</vt:lpstr>
      <vt:lpstr>What’s bad about Bayes?</vt:lpstr>
      <vt:lpstr>Exercises if there is time left</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CARCASSI Fausto</dc:creator>
  <cp:lastModifiedBy>CARCASSI Fausto</cp:lastModifiedBy>
  <cp:revision>152</cp:revision>
  <dcterms:created xsi:type="dcterms:W3CDTF">2018-12-30T19:08:46Z</dcterms:created>
  <dcterms:modified xsi:type="dcterms:W3CDTF">2019-11-09T13:48:29Z</dcterms:modified>
</cp:coreProperties>
</file>