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78" r:id="rId3"/>
    <p:sldId id="256" r:id="rId4"/>
    <p:sldId id="267" r:id="rId5"/>
    <p:sldId id="268" r:id="rId6"/>
    <p:sldId id="257" r:id="rId7"/>
    <p:sldId id="273" r:id="rId8"/>
    <p:sldId id="261" r:id="rId9"/>
    <p:sldId id="260" r:id="rId10"/>
    <p:sldId id="275" r:id="rId11"/>
    <p:sldId id="272" r:id="rId12"/>
    <p:sldId id="277" r:id="rId13"/>
    <p:sldId id="274" r:id="rId14"/>
    <p:sldId id="276" r:id="rId15"/>
    <p:sldId id="262" r:id="rId16"/>
    <p:sldId id="281" r:id="rId17"/>
    <p:sldId id="279" r:id="rId18"/>
    <p:sldId id="280" r:id="rId19"/>
    <p:sldId id="266" r:id="rId20"/>
    <p:sldId id="282" r:id="rId21"/>
    <p:sldId id="269" r:id="rId22"/>
    <p:sldId id="284" r:id="rId23"/>
    <p:sldId id="270" r:id="rId24"/>
    <p:sldId id="285" r:id="rId25"/>
    <p:sldId id="286" r:id="rId26"/>
    <p:sldId id="283" r:id="rId27"/>
    <p:sldId id="287" r:id="rId28"/>
    <p:sldId id="288" r:id="rId29"/>
    <p:sldId id="289"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9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36766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61134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05815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2143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F0BD2-D149-4DB3-98D3-94A1441EE48A}" type="datetimeFigureOut">
              <a:rPr lang="en-GB" smtClean="0"/>
              <a:t>20/01/2019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98869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69F0BD2-D149-4DB3-98D3-94A1441EE48A}"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98678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69F0BD2-D149-4DB3-98D3-94A1441EE48A}" type="datetimeFigureOut">
              <a:rPr lang="en-GB" smtClean="0"/>
              <a:t>20/01/2019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3213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69F0BD2-D149-4DB3-98D3-94A1441EE48A}" type="datetimeFigureOut">
              <a:rPr lang="en-GB" smtClean="0"/>
              <a:t>20/01/2019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275427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F0BD2-D149-4DB3-98D3-94A1441EE48A}" type="datetimeFigureOut">
              <a:rPr lang="en-GB" smtClean="0"/>
              <a:t>20/01/2019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04373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F0BD2-D149-4DB3-98D3-94A1441EE48A}"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54593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F0BD2-D149-4DB3-98D3-94A1441EE48A}" type="datetimeFigureOut">
              <a:rPr lang="en-GB" smtClean="0"/>
              <a:t>20/01/2019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53246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F0BD2-D149-4DB3-98D3-94A1441EE48A}" type="datetimeFigureOut">
              <a:rPr lang="en-GB" smtClean="0"/>
              <a:t>20/01/2019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668F9-711D-422D-ADE6-398F53E60EDF}" type="slidenum">
              <a:rPr lang="en-GB" smtClean="0"/>
              <a:t>‹#›</a:t>
            </a:fld>
            <a:endParaRPr lang="en-GB"/>
          </a:p>
        </p:txBody>
      </p:sp>
    </p:spTree>
    <p:extLst>
      <p:ext uri="{BB962C8B-B14F-4D97-AF65-F5344CB8AC3E}">
        <p14:creationId xmlns:p14="http://schemas.microsoft.com/office/powerpoint/2010/main" val="166641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 for this session	</a:t>
            </a:r>
          </a:p>
        </p:txBody>
      </p:sp>
      <p:sp>
        <p:nvSpPr>
          <p:cNvPr id="3" name="Content Placeholder 2"/>
          <p:cNvSpPr>
            <a:spLocks noGrp="1"/>
          </p:cNvSpPr>
          <p:nvPr>
            <p:ph idx="1"/>
          </p:nvPr>
        </p:nvSpPr>
        <p:spPr/>
        <p:txBody>
          <a:bodyPr/>
          <a:lstStyle/>
          <a:p>
            <a:r>
              <a:rPr lang="en-GB" dirty="0"/>
              <a:t>Understanding some central concepts in formal semantics (truth-condition, possible world)</a:t>
            </a:r>
          </a:p>
          <a:p>
            <a:r>
              <a:rPr lang="en-GB" dirty="0"/>
              <a:t>Understanding the basis of lambda calculus and how to model simple sentences</a:t>
            </a:r>
          </a:p>
          <a:p>
            <a:r>
              <a:rPr lang="en-GB" dirty="0"/>
              <a:t>One great result: determiners and generalized quantification</a:t>
            </a:r>
          </a:p>
          <a:p>
            <a:endParaRPr lang="en-GB" dirty="0"/>
          </a:p>
          <a:p>
            <a:r>
              <a:rPr lang="en-GB" b="1" dirty="0"/>
              <a:t>Warning: </a:t>
            </a:r>
            <a:r>
              <a:rPr lang="en-GB" dirty="0"/>
              <a:t>what follows might be a bit confusing and I might be massively overambitious.</a:t>
            </a:r>
          </a:p>
        </p:txBody>
      </p:sp>
    </p:spTree>
    <p:extLst>
      <p:ext uri="{BB962C8B-B14F-4D97-AF65-F5344CB8AC3E}">
        <p14:creationId xmlns:p14="http://schemas.microsoft.com/office/powerpoint/2010/main" val="90466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our metalanguage do?</a:t>
            </a:r>
          </a:p>
        </p:txBody>
      </p:sp>
      <p:sp>
        <p:nvSpPr>
          <p:cNvPr id="3" name="Content Placeholder 2"/>
          <p:cNvSpPr>
            <a:spLocks noGrp="1"/>
          </p:cNvSpPr>
          <p:nvPr>
            <p:ph idx="1"/>
          </p:nvPr>
        </p:nvSpPr>
        <p:spPr/>
        <p:txBody>
          <a:bodyPr/>
          <a:lstStyle/>
          <a:p>
            <a:r>
              <a:rPr lang="en-GB" dirty="0"/>
              <a:t>Truth conditions visually</a:t>
            </a:r>
          </a:p>
        </p:txBody>
      </p:sp>
    </p:spTree>
    <p:extLst>
      <p:ext uri="{BB962C8B-B14F-4D97-AF65-F5344CB8AC3E}">
        <p14:creationId xmlns:p14="http://schemas.microsoft.com/office/powerpoint/2010/main" val="402214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our metalanguage do?</a:t>
            </a:r>
          </a:p>
        </p:txBody>
      </p:sp>
      <p:sp>
        <p:nvSpPr>
          <p:cNvPr id="3" name="Content Placeholder 2"/>
          <p:cNvSpPr>
            <a:spLocks noGrp="1"/>
          </p:cNvSpPr>
          <p:nvPr>
            <p:ph idx="1"/>
          </p:nvPr>
        </p:nvSpPr>
        <p:spPr/>
        <p:txBody>
          <a:bodyPr>
            <a:normAutofit lnSpcReduction="10000"/>
          </a:bodyPr>
          <a:lstStyle/>
          <a:p>
            <a:pPr marL="0" indent="0">
              <a:buNone/>
            </a:pPr>
            <a:r>
              <a:rPr lang="en-GB" dirty="0"/>
              <a:t>Proper nouns</a:t>
            </a:r>
          </a:p>
          <a:p>
            <a:r>
              <a:rPr lang="en-GB" dirty="0"/>
              <a:t>Proper nouns refer to individuals</a:t>
            </a:r>
          </a:p>
          <a:p>
            <a:r>
              <a:rPr lang="en-GB" dirty="0"/>
              <a:t>e.g. “Tamar” refers to Tamar</a:t>
            </a:r>
          </a:p>
          <a:p>
            <a:r>
              <a:rPr lang="en-GB" dirty="0"/>
              <a:t>Much of the meaning of a proper noun can be modelled by a function from possible worlds to an individual in that world if the individual exists in that world or else nothing.</a:t>
            </a:r>
          </a:p>
          <a:p>
            <a:r>
              <a:rPr lang="en-GB" dirty="0"/>
              <a:t>E.g. “Tamar” means a function from possible worlds to Tamar in those world (or nothing if Tamar doesn’t exist in those worlds)</a:t>
            </a:r>
          </a:p>
          <a:p>
            <a:r>
              <a:rPr lang="en-GB" dirty="0"/>
              <a:t>So we should make sure we have expressions referring to individuals in our metalanguage. </a:t>
            </a:r>
          </a:p>
        </p:txBody>
      </p:sp>
    </p:spTree>
    <p:extLst>
      <p:ext uri="{BB962C8B-B14F-4D97-AF65-F5344CB8AC3E}">
        <p14:creationId xmlns:p14="http://schemas.microsoft.com/office/powerpoint/2010/main" val="400975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our metalanguage do?</a:t>
            </a:r>
          </a:p>
        </p:txBody>
      </p:sp>
      <p:sp>
        <p:nvSpPr>
          <p:cNvPr id="3" name="Content Placeholder 2"/>
          <p:cNvSpPr>
            <a:spLocks noGrp="1"/>
          </p:cNvSpPr>
          <p:nvPr>
            <p:ph idx="1"/>
          </p:nvPr>
        </p:nvSpPr>
        <p:spPr>
          <a:xfrm>
            <a:off x="838200" y="1529789"/>
            <a:ext cx="10515600" cy="5032375"/>
          </a:xfrm>
        </p:spPr>
        <p:txBody>
          <a:bodyPr/>
          <a:lstStyle/>
          <a:p>
            <a:pPr marL="0" indent="0">
              <a:buNone/>
            </a:pPr>
            <a:r>
              <a:rPr lang="en-GB" dirty="0"/>
              <a:t>Verbs</a:t>
            </a:r>
          </a:p>
          <a:p>
            <a:r>
              <a:rPr lang="en-GB" dirty="0"/>
              <a:t>Verbs combine with proper nouns and create sentences</a:t>
            </a:r>
          </a:p>
          <a:p>
            <a:r>
              <a:rPr lang="en-GB" dirty="0"/>
              <a:t>Since proper nouns refer to individuals and sentences are true or false, we can take verbs to refer to functions from individuals to truth values.</a:t>
            </a:r>
          </a:p>
          <a:p>
            <a:r>
              <a:rPr lang="en-GB" dirty="0"/>
              <a:t>E.g. “runs” refers to a function that takes individuals and returns true if that individual is running and false if it is not running.</a:t>
            </a:r>
          </a:p>
          <a:p>
            <a:r>
              <a:rPr lang="en-GB" dirty="0"/>
              <a:t>The meaning of a verb is a function from possible worlds to (for each world) a function from individuals to truth values.</a:t>
            </a:r>
          </a:p>
          <a:p>
            <a:r>
              <a:rPr lang="en-GB" dirty="0"/>
              <a:t>For instance, “laughs” is a function that for every possible world specifies a function from individuals to whether they laugh or not.</a:t>
            </a:r>
          </a:p>
        </p:txBody>
      </p:sp>
    </p:spTree>
    <p:extLst>
      <p:ext uri="{BB962C8B-B14F-4D97-AF65-F5344CB8AC3E}">
        <p14:creationId xmlns:p14="http://schemas.microsoft.com/office/powerpoint/2010/main" val="2451594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our metalanguage do?</a:t>
            </a:r>
          </a:p>
        </p:txBody>
      </p:sp>
      <p:sp>
        <p:nvSpPr>
          <p:cNvPr id="3" name="Content Placeholder 2"/>
          <p:cNvSpPr>
            <a:spLocks noGrp="1"/>
          </p:cNvSpPr>
          <p:nvPr>
            <p:ph idx="1"/>
          </p:nvPr>
        </p:nvSpPr>
        <p:spPr/>
        <p:txBody>
          <a:bodyPr/>
          <a:lstStyle/>
          <a:p>
            <a:pPr marL="0" indent="0">
              <a:buNone/>
            </a:pPr>
            <a:r>
              <a:rPr lang="en-GB" dirty="0"/>
              <a:t>Common nouns</a:t>
            </a:r>
          </a:p>
          <a:p>
            <a:r>
              <a:rPr lang="en-GB" dirty="0"/>
              <a:t>Common nouns refer to sets of individuals</a:t>
            </a:r>
          </a:p>
          <a:p>
            <a:r>
              <a:rPr lang="en-GB" dirty="0"/>
              <a:t>e.g. “Penguin” refers to the (individuals in the) set of penguins</a:t>
            </a:r>
          </a:p>
          <a:p>
            <a:r>
              <a:rPr lang="en-GB" dirty="0"/>
              <a:t>Much of the meaning of a common noun can be captured as a function from possible worlds to (possibly empty) sets.</a:t>
            </a:r>
          </a:p>
          <a:p>
            <a:r>
              <a:rPr lang="en-GB" dirty="0"/>
              <a:t>So we make sure we have words in our metalanguage that refers to sets.</a:t>
            </a:r>
          </a:p>
          <a:p>
            <a:endParaRPr lang="en-GB" dirty="0"/>
          </a:p>
        </p:txBody>
      </p:sp>
    </p:spTree>
    <p:extLst>
      <p:ext uri="{BB962C8B-B14F-4D97-AF65-F5344CB8AC3E}">
        <p14:creationId xmlns:p14="http://schemas.microsoft.com/office/powerpoint/2010/main" val="222574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“Isn’t there a </a:t>
            </a:r>
            <a:r>
              <a:rPr lang="en-GB"/>
              <a:t>pattern?”</a:t>
            </a:r>
            <a:endParaRPr lang="en-GB" dirty="0"/>
          </a:p>
        </p:txBody>
      </p:sp>
      <p:sp>
        <p:nvSpPr>
          <p:cNvPr id="3" name="Content Placeholder 2"/>
          <p:cNvSpPr>
            <a:spLocks noGrp="1"/>
          </p:cNvSpPr>
          <p:nvPr>
            <p:ph idx="1"/>
          </p:nvPr>
        </p:nvSpPr>
        <p:spPr>
          <a:xfrm>
            <a:off x="838200" y="1690688"/>
            <a:ext cx="10515600" cy="4844116"/>
          </a:xfrm>
        </p:spPr>
        <p:txBody>
          <a:bodyPr/>
          <a:lstStyle/>
          <a:p>
            <a:r>
              <a:rPr lang="en-GB" dirty="0"/>
              <a:t>There is a pattern to these analyses</a:t>
            </a:r>
          </a:p>
          <a:p>
            <a:r>
              <a:rPr lang="en-GB" dirty="0"/>
              <a:t>First we consider what an expression generally refers to, its so-called </a:t>
            </a:r>
            <a:r>
              <a:rPr lang="en-GB" i="1" dirty="0"/>
              <a:t>extension</a:t>
            </a:r>
            <a:r>
              <a:rPr lang="en-GB" dirty="0"/>
              <a:t>, and then we relativize it to possible worlds. </a:t>
            </a:r>
          </a:p>
          <a:p>
            <a:r>
              <a:rPr lang="en-GB" dirty="0"/>
              <a:t>The function from possible worlds to extensions is called </a:t>
            </a:r>
            <a:r>
              <a:rPr lang="en-GB" i="1" dirty="0"/>
              <a:t>intension</a:t>
            </a:r>
            <a:r>
              <a:rPr lang="en-GB" dirty="0"/>
              <a:t>.</a:t>
            </a:r>
          </a:p>
          <a:p>
            <a:r>
              <a:rPr lang="en-GB" dirty="0"/>
              <a:t>Think about it the other way around: the extension is the intension applied to the actual world.</a:t>
            </a:r>
          </a:p>
          <a:p>
            <a:pPr marL="0" indent="0">
              <a:buNone/>
            </a:pPr>
            <a:r>
              <a:rPr lang="en-GB" dirty="0"/>
              <a:t>The intuition is something like this:</a:t>
            </a:r>
          </a:p>
          <a:p>
            <a:r>
              <a:rPr lang="en-GB" dirty="0"/>
              <a:t>The meaning of an expression can be captured by describing what it says about the world, in every possible world. Once we know that, it feels like there’s not much more to know about the meaning.</a:t>
            </a:r>
          </a:p>
        </p:txBody>
      </p:sp>
    </p:spTree>
    <p:extLst>
      <p:ext uri="{BB962C8B-B14F-4D97-AF65-F5344CB8AC3E}">
        <p14:creationId xmlns:p14="http://schemas.microsoft.com/office/powerpoint/2010/main" val="119978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Important distinction</a:t>
            </a:r>
          </a:p>
        </p:txBody>
      </p:sp>
      <p:sp>
        <p:nvSpPr>
          <p:cNvPr id="3" name="Content Placeholder 2"/>
          <p:cNvSpPr>
            <a:spLocks noGrp="1"/>
          </p:cNvSpPr>
          <p:nvPr>
            <p:ph idx="1"/>
          </p:nvPr>
        </p:nvSpPr>
        <p:spPr>
          <a:xfrm>
            <a:off x="199464" y="1690688"/>
            <a:ext cx="11793071" cy="5032375"/>
          </a:xfrm>
        </p:spPr>
        <p:txBody>
          <a:bodyPr>
            <a:normAutofit/>
          </a:bodyPr>
          <a:lstStyle/>
          <a:p>
            <a:r>
              <a:rPr lang="en-GB" dirty="0"/>
              <a:t>It’s important to distinguish between how we talk about a possible world and how the speakers in that possible world (if there are any) speak.</a:t>
            </a:r>
          </a:p>
          <a:p>
            <a:r>
              <a:rPr lang="en-GB" dirty="0"/>
              <a:t>For instance, a possible world where people call feet “heels” is not necessarily a possible world where people have heels instead of feet.</a:t>
            </a:r>
          </a:p>
          <a:p>
            <a:r>
              <a:rPr lang="en-GB" dirty="0"/>
              <a:t>(Although there is a possible world where people call feet “heels” and also people have heels instead of feet. Maybe in that possible world horses have feet instead of heels, and so a person in that world might say “Horses have heels” and mean that horses have feet)</a:t>
            </a:r>
          </a:p>
          <a:p>
            <a:r>
              <a:rPr lang="en-GB" dirty="0"/>
              <a:t>Similarly, it’s not enough to consider a possible world where people call even “odd” to have a possible world where the number 4 is odd.</a:t>
            </a:r>
          </a:p>
          <a:p>
            <a:r>
              <a:rPr lang="en-GB" dirty="0"/>
              <a:t>General lesson: we describe possible world in our English, not possible English.</a:t>
            </a:r>
          </a:p>
          <a:p>
            <a:endParaRPr lang="en-GB" dirty="0"/>
          </a:p>
        </p:txBody>
      </p:sp>
    </p:spTree>
    <p:extLst>
      <p:ext uri="{BB962C8B-B14F-4D97-AF65-F5344CB8AC3E}">
        <p14:creationId xmlns:p14="http://schemas.microsoft.com/office/powerpoint/2010/main" val="2137272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 of concepts</a:t>
            </a:r>
          </a:p>
        </p:txBody>
      </p:sp>
      <p:sp>
        <p:nvSpPr>
          <p:cNvPr id="3" name="Content Placeholder 2"/>
          <p:cNvSpPr>
            <a:spLocks noGrp="1"/>
          </p:cNvSpPr>
          <p:nvPr>
            <p:ph idx="1"/>
          </p:nvPr>
        </p:nvSpPr>
        <p:spPr/>
        <p:txBody>
          <a:bodyPr/>
          <a:lstStyle/>
          <a:p>
            <a:r>
              <a:rPr lang="en-GB" dirty="0"/>
              <a:t>Extension</a:t>
            </a:r>
          </a:p>
          <a:p>
            <a:r>
              <a:rPr lang="en-GB" dirty="0"/>
              <a:t>Intension</a:t>
            </a:r>
          </a:p>
          <a:p>
            <a:r>
              <a:rPr lang="en-GB" dirty="0"/>
              <a:t>Possible world</a:t>
            </a:r>
          </a:p>
          <a:p>
            <a:r>
              <a:rPr lang="en-GB" dirty="0"/>
              <a:t>Meaning</a:t>
            </a:r>
          </a:p>
          <a:p>
            <a:r>
              <a:rPr lang="en-GB" dirty="0"/>
              <a:t>Truth values</a:t>
            </a:r>
          </a:p>
          <a:p>
            <a:r>
              <a:rPr lang="en-GB" dirty="0"/>
              <a:t>Truth conditions</a:t>
            </a:r>
          </a:p>
        </p:txBody>
      </p:sp>
    </p:spTree>
    <p:extLst>
      <p:ext uri="{BB962C8B-B14F-4D97-AF65-F5344CB8AC3E}">
        <p14:creationId xmlns:p14="http://schemas.microsoft.com/office/powerpoint/2010/main" val="2962810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Part II</a:t>
            </a:r>
          </a:p>
        </p:txBody>
      </p:sp>
      <p:sp>
        <p:nvSpPr>
          <p:cNvPr id="3" name="Subtitle 2"/>
          <p:cNvSpPr>
            <a:spLocks noGrp="1"/>
          </p:cNvSpPr>
          <p:nvPr>
            <p:ph type="subTitle" idx="1"/>
          </p:nvPr>
        </p:nvSpPr>
        <p:spPr/>
        <p:txBody>
          <a:bodyPr/>
          <a:lstStyle/>
          <a:p>
            <a:r>
              <a:rPr lang="en-GB" dirty="0"/>
              <a:t>The formalism</a:t>
            </a:r>
          </a:p>
        </p:txBody>
      </p:sp>
    </p:spTree>
    <p:extLst>
      <p:ext uri="{BB962C8B-B14F-4D97-AF65-F5344CB8AC3E}">
        <p14:creationId xmlns:p14="http://schemas.microsoft.com/office/powerpoint/2010/main" val="2871458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Fine and dandy but show us the formulas</a:t>
            </a:r>
          </a:p>
        </p:txBody>
      </p:sp>
      <p:sp>
        <p:nvSpPr>
          <p:cNvPr id="3" name="Content Placeholder 2"/>
          <p:cNvSpPr>
            <a:spLocks noGrp="1"/>
          </p:cNvSpPr>
          <p:nvPr>
            <p:ph idx="1"/>
          </p:nvPr>
        </p:nvSpPr>
        <p:spPr/>
        <p:txBody>
          <a:bodyPr/>
          <a:lstStyle/>
          <a:p>
            <a:pPr marL="0" indent="0">
              <a:buNone/>
            </a:pPr>
            <a:r>
              <a:rPr lang="en-GB" dirty="0"/>
              <a:t>Four things cover much of what people use in formal semantics:</a:t>
            </a:r>
          </a:p>
          <a:p>
            <a:r>
              <a:rPr lang="en-GB" dirty="0"/>
              <a:t>Lambda calculus</a:t>
            </a:r>
          </a:p>
          <a:p>
            <a:r>
              <a:rPr lang="en-GB" dirty="0"/>
              <a:t>(simple) First-order predicate logic</a:t>
            </a:r>
          </a:p>
          <a:p>
            <a:r>
              <a:rPr lang="en-GB" dirty="0"/>
              <a:t>(simple) Set theory</a:t>
            </a:r>
          </a:p>
          <a:p>
            <a:r>
              <a:rPr lang="en-GB" dirty="0"/>
              <a:t>(simple) Type theory</a:t>
            </a:r>
          </a:p>
        </p:txBody>
      </p:sp>
    </p:spTree>
    <p:extLst>
      <p:ext uri="{BB962C8B-B14F-4D97-AF65-F5344CB8AC3E}">
        <p14:creationId xmlns:p14="http://schemas.microsoft.com/office/powerpoint/2010/main" val="3766494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First-order logic: an informal 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GB" dirty="0"/>
                  <a:t>Vocabulary and interpretation:</a:t>
                </a:r>
              </a:p>
              <a:p>
                <a:r>
                  <a:rPr lang="en-GB" dirty="0"/>
                  <a:t>Lowercase letters a, b, c, d, … to refer to individuals</a:t>
                </a:r>
              </a:p>
              <a:p>
                <a:r>
                  <a:rPr lang="en-GB" dirty="0"/>
                  <a:t>Uppercase letters A, B, C, D, … to refer to sets</a:t>
                </a:r>
              </a:p>
              <a:p>
                <a:r>
                  <a:rPr lang="en-GB" dirty="0"/>
                  <a:t>True and False to refer to true and false</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negation,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conjunction,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disjunction, </a:t>
                </a:r>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implication</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to mean for all</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to mean at least one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59702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Part I</a:t>
            </a:r>
          </a:p>
        </p:txBody>
      </p:sp>
      <p:sp>
        <p:nvSpPr>
          <p:cNvPr id="3" name="Subtitle 2"/>
          <p:cNvSpPr>
            <a:spLocks noGrp="1"/>
          </p:cNvSpPr>
          <p:nvPr>
            <p:ph type="subTitle" idx="1"/>
          </p:nvPr>
        </p:nvSpPr>
        <p:spPr/>
        <p:txBody>
          <a:bodyPr/>
          <a:lstStyle/>
          <a:p>
            <a:r>
              <a:rPr lang="en-GB" dirty="0"/>
              <a:t>Conceptual foundations</a:t>
            </a:r>
          </a:p>
        </p:txBody>
      </p:sp>
    </p:spTree>
    <p:extLst>
      <p:ext uri="{BB962C8B-B14F-4D97-AF65-F5344CB8AC3E}">
        <p14:creationId xmlns:p14="http://schemas.microsoft.com/office/powerpoint/2010/main" val="330964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First-order logic: an informal presentation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4634753" cy="4709646"/>
              </a:xfrm>
            </p:spPr>
            <p:txBody>
              <a:bodyPr>
                <a:normAutofit/>
              </a:bodyPr>
              <a:lstStyle/>
              <a:p>
                <a:pPr marL="0" indent="0">
                  <a:buNone/>
                </a:pPr>
                <a:r>
                  <a:rPr lang="en-GB" dirty="0"/>
                  <a:t>Translation exercise:</a:t>
                </a:r>
              </a:p>
              <a:p>
                <a:pPr marL="0" indent="0">
                  <a:buNone/>
                </a:pPr>
                <a:r>
                  <a:rPr lang="en-GB" dirty="0"/>
                  <a:t>“Mary swims”</a:t>
                </a:r>
              </a:p>
              <a:p>
                <a14:m>
                  <m:oMath xmlns:m="http://schemas.openxmlformats.org/officeDocument/2006/math">
                    <m:r>
                      <a:rPr lang="en-GB" b="0" i="1" smtClean="0">
                        <a:latin typeface="Cambria Math" panose="02040503050406030204" pitchFamily="18" charset="0"/>
                        <a:ea typeface="Cambria Math" panose="02040503050406030204" pitchFamily="18" charset="0"/>
                      </a:rPr>
                      <m:t>𝑆</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𝑚</m:t>
                    </m:r>
                    <m:r>
                      <a:rPr lang="en-GB" b="0" i="1" smtClean="0">
                        <a:latin typeface="Cambria Math" panose="02040503050406030204" pitchFamily="18" charset="0"/>
                        <a:ea typeface="Cambria Math" panose="02040503050406030204" pitchFamily="18" charset="0"/>
                      </a:rPr>
                      <m:t>)</m:t>
                    </m:r>
                  </m:oMath>
                </a14:m>
                <a:endParaRPr lang="en-GB" b="0" dirty="0">
                  <a:ea typeface="Cambria Math" panose="02040503050406030204" pitchFamily="18" charset="0"/>
                </a:endParaRPr>
              </a:p>
              <a:p>
                <a:pPr marL="0" indent="0">
                  <a:buNone/>
                </a:pPr>
                <a:r>
                  <a:rPr lang="en-GB" dirty="0"/>
                  <a:t>“John is happy and dances”</a:t>
                </a:r>
              </a:p>
              <a:p>
                <a14:m>
                  <m:oMath xmlns:m="http://schemas.openxmlformats.org/officeDocument/2006/math">
                    <m:r>
                      <m:rPr>
                        <m:sty m:val="p"/>
                      </m:rPr>
                      <a:rPr lang="en-GB" b="0" i="0" smtClean="0">
                        <a:latin typeface="Cambria Math" panose="02040503050406030204" pitchFamily="18" charset="0"/>
                        <a:ea typeface="Cambria Math" panose="02040503050406030204" pitchFamily="18" charset="0"/>
                      </a:rPr>
                      <m:t>H</m:t>
                    </m:r>
                    <m:r>
                      <a:rPr lang="en-GB" b="0" i="0"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𝑗</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𝐷</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𝑗</m:t>
                    </m:r>
                    <m:r>
                      <a:rPr lang="en-GB" b="0" i="1" smtClean="0">
                        <a:latin typeface="Cambria Math" panose="02040503050406030204" pitchFamily="18" charset="0"/>
                        <a:ea typeface="Cambria Math" panose="02040503050406030204" pitchFamily="18" charset="0"/>
                      </a:rPr>
                      <m:t>)</m:t>
                    </m:r>
                  </m:oMath>
                </a14:m>
                <a:endParaRPr lang="en-GB" dirty="0"/>
              </a:p>
              <a:p>
                <a:pPr marL="0" indent="0">
                  <a:buNone/>
                </a:pPr>
                <a:r>
                  <a:rPr lang="en-GB" dirty="0"/>
                  <a:t>“Linda goes to the shop”</a:t>
                </a:r>
              </a:p>
              <a:p>
                <a14:m>
                  <m:oMath xmlns:m="http://schemas.openxmlformats.org/officeDocument/2006/math">
                    <m:r>
                      <a:rPr lang="en-GB" b="0" i="1" smtClean="0">
                        <a:latin typeface="Cambria Math" panose="02040503050406030204" pitchFamily="18" charset="0"/>
                        <a:ea typeface="Cambria Math" panose="02040503050406030204" pitchFamily="18" charset="0"/>
                      </a:rPr>
                      <m:t>𝐺</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𝑙</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𝑠</m:t>
                    </m:r>
                    <m:r>
                      <a:rPr lang="en-GB" b="0" i="1" smtClean="0">
                        <a:latin typeface="Cambria Math" panose="02040503050406030204" pitchFamily="18" charset="0"/>
                        <a:ea typeface="Cambria Math" panose="02040503050406030204" pitchFamily="18" charset="0"/>
                      </a:rPr>
                      <m:t>)</m:t>
                    </m:r>
                  </m:oMath>
                </a14:m>
                <a:endParaRPr lang="en-GB" dirty="0"/>
              </a:p>
              <a:p>
                <a:pPr marL="0" indent="0">
                  <a:buNone/>
                </a:pPr>
                <a:r>
                  <a:rPr lang="en-GB" dirty="0"/>
                  <a:t>“Elena likes Francis and Bob”</a:t>
                </a:r>
              </a:p>
              <a:p>
                <a14:m>
                  <m:oMath xmlns:m="http://schemas.openxmlformats.org/officeDocument/2006/math">
                    <m:r>
                      <a:rPr lang="en-GB" b="0" i="1" smtClean="0">
                        <a:latin typeface="Cambria Math" panose="02040503050406030204" pitchFamily="18" charset="0"/>
                        <a:ea typeface="Cambria Math" panose="02040503050406030204" pitchFamily="18" charset="0"/>
                      </a:rPr>
                      <m:t>𝐿</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𝑓</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𝑏</m:t>
                    </m:r>
                    <m:r>
                      <a:rPr lang="en-GB" b="0" i="1" smtClean="0">
                        <a:latin typeface="Cambria Math" panose="02040503050406030204" pitchFamily="18" charset="0"/>
                        <a:ea typeface="Cambria Math" panose="02040503050406030204" pitchFamily="18" charset="0"/>
                      </a:rPr>
                      <m:t>)</m:t>
                    </m:r>
                  </m:oMath>
                </a14:m>
                <a:endParaRPr lang="en-GB" dirty="0"/>
              </a:p>
              <a:p>
                <a:endParaRPr lang="en-GB"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4634753" cy="4709646"/>
              </a:xfrm>
              <a:blipFill rotWithShape="0">
                <a:blip r:embed="rId2"/>
                <a:stretch>
                  <a:fillRect l="-2628" t="-20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Content Placeholder 2"/>
              <p:cNvSpPr txBox="1">
                <a:spLocks/>
              </p:cNvSpPr>
              <p:nvPr/>
            </p:nvSpPr>
            <p:spPr>
              <a:xfrm>
                <a:off x="7055223" y="2350060"/>
                <a:ext cx="4634753" cy="4709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“Everybody swims”</a:t>
                </a: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𝑆</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oMath>
                </a14:m>
                <a:endParaRPr lang="en-GB" dirty="0"/>
              </a:p>
              <a:p>
                <a:pPr marL="0" indent="0">
                  <a:buFont typeface="Arial" panose="020B0604020202020204" pitchFamily="34" charset="0"/>
                  <a:buNone/>
                </a:pPr>
                <a:r>
                  <a:rPr lang="en-GB" dirty="0"/>
                  <a:t>“Someone is happy”</a:t>
                </a:r>
              </a:p>
              <a:p>
                <a14:m>
                  <m:oMath xmlns:m="http://schemas.openxmlformats.org/officeDocument/2006/math">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𝐻</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oMath>
                </a14:m>
                <a:endParaRPr lang="en-GB" dirty="0"/>
              </a:p>
              <a:p>
                <a:pPr marL="0" indent="0">
                  <a:buFont typeface="Arial" panose="020B0604020202020204" pitchFamily="34" charset="0"/>
                  <a:buNone/>
                </a:pPr>
                <a:r>
                  <a:rPr lang="en-GB" dirty="0"/>
                  <a:t>“Everybody likes everybody”</a:t>
                </a: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oMath>
                </a14:m>
                <a:endParaRPr lang="en-GB" dirty="0"/>
              </a:p>
              <a:p>
                <a:pPr marL="0" indent="0">
                  <a:buFont typeface="Arial" panose="020B0604020202020204" pitchFamily="34" charset="0"/>
                  <a:buNone/>
                </a:pPr>
                <a:r>
                  <a:rPr lang="en-GB" dirty="0"/>
                  <a:t>“Everybody likes somebody”</a:t>
                </a:r>
              </a:p>
              <a:p>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𝐿</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𝑦</m:t>
                        </m:r>
                      </m:e>
                    </m:d>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7055223" y="2350060"/>
                <a:ext cx="4634753" cy="4709646"/>
              </a:xfrm>
              <a:prstGeom prst="rect">
                <a:avLst/>
              </a:prstGeom>
              <a:blipFill rotWithShape="0">
                <a:blip r:embed="rId3"/>
                <a:stretch>
                  <a:fillRect l="-2628" t="-2202"/>
                </a:stretch>
              </a:blipFill>
            </p:spPr>
            <p:txBody>
              <a:bodyPr/>
              <a:lstStyle/>
              <a:p>
                <a:r>
                  <a:rPr lang="en-GB">
                    <a:noFill/>
                  </a:rPr>
                  <a:t> </a:t>
                </a:r>
              </a:p>
            </p:txBody>
          </p:sp>
        </mc:Fallback>
      </mc:AlternateContent>
    </p:spTree>
    <p:extLst>
      <p:ext uri="{BB962C8B-B14F-4D97-AF65-F5344CB8AC3E}">
        <p14:creationId xmlns:p14="http://schemas.microsoft.com/office/powerpoint/2010/main" val="178752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2598457"/>
              </a:xfrm>
            </p:spPr>
            <p:txBody>
              <a:bodyPr/>
              <a:lstStyle/>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union of sets (the set with the members of either sets)</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intersection of sets (the set with the members that are in all sets simultaneously)</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subset relation</a:t>
                </a:r>
              </a:p>
              <a:p>
                <a14:m>
                  <m:oMath xmlns:m="http://schemas.openxmlformats.org/officeDocument/2006/math">
                    <m:r>
                      <a:rPr lang="en-GB" i="1" smtClean="0">
                        <a:latin typeface="Cambria Math" panose="02040503050406030204" pitchFamily="18" charset="0"/>
                        <a:ea typeface="Cambria Math" panose="02040503050406030204" pitchFamily="18" charset="0"/>
                      </a:rPr>
                      <m:t>∈</m:t>
                    </m:r>
                  </m:oMath>
                </a14:m>
                <a:r>
                  <a:rPr lang="en-GB" dirty="0"/>
                  <a:t> for an individual belonging to a set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2598457"/>
              </a:xfrm>
              <a:blipFill rotWithShape="0">
                <a:blip r:embed="rId2"/>
                <a:stretch>
                  <a:fillRect t="-3747"/>
                </a:stretch>
              </a:blipFill>
            </p:spPr>
            <p:txBody>
              <a:bodyPr/>
              <a:lstStyle/>
              <a:p>
                <a:r>
                  <a:rPr lang="en-GB">
                    <a:noFill/>
                  </a:rPr>
                  <a:t> </a:t>
                </a:r>
              </a:p>
            </p:txBody>
          </p:sp>
        </mc:Fallback>
      </mc:AlternateContent>
    </p:spTree>
    <p:extLst>
      <p:ext uri="{BB962C8B-B14F-4D97-AF65-F5344CB8AC3E}">
        <p14:creationId xmlns:p14="http://schemas.microsoft.com/office/powerpoint/2010/main" val="386822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theory</a:t>
            </a:r>
          </a:p>
        </p:txBody>
      </p:sp>
      <p:grpSp>
        <p:nvGrpSpPr>
          <p:cNvPr id="8" name="Group 7"/>
          <p:cNvGrpSpPr/>
          <p:nvPr/>
        </p:nvGrpSpPr>
        <p:grpSpPr>
          <a:xfrm>
            <a:off x="6131810" y="2773836"/>
            <a:ext cx="2837494" cy="1946082"/>
            <a:chOff x="3860323" y="2227892"/>
            <a:chExt cx="4893714" cy="2626496"/>
          </a:xfrm>
        </p:grpSpPr>
        <p:sp>
          <p:nvSpPr>
            <p:cNvPr id="4" name="Oval 3"/>
            <p:cNvSpPr/>
            <p:nvPr/>
          </p:nvSpPr>
          <p:spPr>
            <a:xfrm>
              <a:off x="4188758" y="2581836"/>
              <a:ext cx="3572436" cy="2272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p:cNvSpPr/>
            <p:nvPr/>
          </p:nvSpPr>
          <p:spPr>
            <a:xfrm>
              <a:off x="5181599" y="2581836"/>
              <a:ext cx="3572436" cy="22725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3860323" y="2227893"/>
              <a:ext cx="656866" cy="707887"/>
            </a:xfrm>
            <a:prstGeom prst="rect">
              <a:avLst/>
            </a:prstGeom>
            <a:noFill/>
          </p:spPr>
          <p:txBody>
            <a:bodyPr wrap="square" rtlCol="0">
              <a:spAutoFit/>
            </a:bodyPr>
            <a:lstStyle/>
            <a:p>
              <a:r>
                <a:rPr lang="en-GB" sz="4000" dirty="0"/>
                <a:t>A</a:t>
              </a:r>
              <a:endParaRPr lang="en-GB" dirty="0"/>
            </a:p>
          </p:txBody>
        </p:sp>
        <p:sp>
          <p:nvSpPr>
            <p:cNvPr id="7" name="TextBox 6"/>
            <p:cNvSpPr txBox="1"/>
            <p:nvPr/>
          </p:nvSpPr>
          <p:spPr>
            <a:xfrm>
              <a:off x="8097171" y="2227892"/>
              <a:ext cx="656866" cy="707887"/>
            </a:xfrm>
            <a:prstGeom prst="rect">
              <a:avLst/>
            </a:prstGeom>
            <a:noFill/>
          </p:spPr>
          <p:txBody>
            <a:bodyPr wrap="square" rtlCol="0">
              <a:spAutoFit/>
            </a:bodyPr>
            <a:lstStyle/>
            <a:p>
              <a:r>
                <a:rPr lang="en-GB" sz="4000" dirty="0"/>
                <a:t>B</a:t>
              </a:r>
              <a:endParaRPr lang="en-GB" dirty="0"/>
            </a:p>
          </p:txBody>
        </p:sp>
      </p:grpSp>
      <mc:AlternateContent xmlns:mc="http://schemas.openxmlformats.org/markup-compatibility/2006" xmlns:a14="http://schemas.microsoft.com/office/drawing/2010/main">
        <mc:Choice Requires="a14">
          <p:sp>
            <p:nvSpPr>
              <p:cNvPr id="9" name="Rectangle 8"/>
              <p:cNvSpPr/>
              <p:nvPr/>
            </p:nvSpPr>
            <p:spPr>
              <a:xfrm>
                <a:off x="1428611" y="2390398"/>
                <a:ext cx="3238733" cy="2246769"/>
              </a:xfrm>
              <a:prstGeom prst="rect">
                <a:avLst/>
              </a:prstGeom>
            </p:spPr>
            <p:txBody>
              <a:bodyPr wrap="square">
                <a:spAutoFit/>
              </a:bodyPr>
              <a:lstStyle/>
              <a:p>
                <a:r>
                  <a:rPr lang="en-GB" sz="2800" dirty="0">
                    <a:ea typeface="Cambria Math" panose="02040503050406030204" pitchFamily="18" charset="0"/>
                  </a:rPr>
                  <a:t>A bit of exercise</a:t>
                </a:r>
              </a:p>
              <a:p>
                <a:endParaRPr lang="en-GB" sz="2800"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𝐴</m:t>
                      </m:r>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𝐵</m:t>
                      </m:r>
                    </m:oMath>
                  </m:oMathPara>
                </a14:m>
                <a:endParaRPr lang="en-GB" sz="2800"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sz="2800" b="0" i="1" smtClean="0">
                          <a:latin typeface="Cambria Math" panose="02040503050406030204" pitchFamily="18" charset="0"/>
                          <a:ea typeface="Cambria Math" panose="02040503050406030204" pitchFamily="18" charset="0"/>
                        </a:rPr>
                        <m:t>𝐴</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𝐵</m:t>
                      </m:r>
                    </m:oMath>
                  </m:oMathPara>
                </a14:m>
                <a:endParaRPr lang="en-GB" sz="2800" b="0" dirty="0">
                  <a:ea typeface="Cambria Math" panose="02040503050406030204" pitchFamily="18" charset="0"/>
                </a:endParaRPr>
              </a:p>
              <a:p>
                <a:endParaRPr lang="en-GB" sz="2800" dirty="0"/>
              </a:p>
            </p:txBody>
          </p:sp>
        </mc:Choice>
        <mc:Fallback xmlns="">
          <p:sp>
            <p:nvSpPr>
              <p:cNvPr id="9" name="Rectangle 8"/>
              <p:cNvSpPr>
                <a:spLocks noRot="1" noChangeAspect="1" noMove="1" noResize="1" noEditPoints="1" noAdjustHandles="1" noChangeArrowheads="1" noChangeShapeType="1" noTextEdit="1"/>
              </p:cNvSpPr>
              <p:nvPr/>
            </p:nvSpPr>
            <p:spPr>
              <a:xfrm>
                <a:off x="1428611" y="2390398"/>
                <a:ext cx="3238733" cy="2246769"/>
              </a:xfrm>
              <a:prstGeom prst="rect">
                <a:avLst/>
              </a:prstGeom>
              <a:blipFill rotWithShape="0">
                <a:blip r:embed="rId2"/>
                <a:stretch>
                  <a:fillRect l="-3759" t="-2439"/>
                </a:stretch>
              </a:blipFill>
            </p:spPr>
            <p:txBody>
              <a:bodyPr/>
              <a:lstStyle/>
              <a:p>
                <a:r>
                  <a:rPr lang="en-GB">
                    <a:noFill/>
                  </a:rPr>
                  <a:t> </a:t>
                </a:r>
              </a:p>
            </p:txBody>
          </p:sp>
        </mc:Fallback>
      </mc:AlternateContent>
      <p:sp>
        <p:nvSpPr>
          <p:cNvPr id="10" name="Oval 9"/>
          <p:cNvSpPr/>
          <p:nvPr/>
        </p:nvSpPr>
        <p:spPr>
          <a:xfrm>
            <a:off x="7324590" y="3454420"/>
            <a:ext cx="712694" cy="8471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7465984" y="3353499"/>
            <a:ext cx="380867" cy="707886"/>
          </a:xfrm>
          <a:prstGeom prst="rect">
            <a:avLst/>
          </a:prstGeom>
          <a:noFill/>
        </p:spPr>
        <p:txBody>
          <a:bodyPr wrap="square" rtlCol="0">
            <a:spAutoFit/>
          </a:bodyPr>
          <a:lstStyle/>
          <a:p>
            <a:r>
              <a:rPr lang="en-GB" sz="4000" dirty="0"/>
              <a:t>C</a:t>
            </a:r>
            <a:endParaRPr lang="en-GB" dirty="0"/>
          </a:p>
        </p:txBody>
      </p:sp>
    </p:spTree>
    <p:extLst>
      <p:ext uri="{BB962C8B-B14F-4D97-AF65-F5344CB8AC3E}">
        <p14:creationId xmlns:p14="http://schemas.microsoft.com/office/powerpoint/2010/main" val="13441582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Lambda calculus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GB" dirty="0"/>
                  <a:t>Lambda calculus is a way of creating functions</a:t>
                </a:r>
              </a:p>
              <a:p>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is a function that takes an x and returns the value of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for the given x.</a:t>
                </a:r>
              </a:p>
              <a:p>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oMath>
                </a14:m>
                <a:r>
                  <a:rPr lang="en-GB" dirty="0"/>
                  <a:t> is the power function</a:t>
                </a:r>
              </a:p>
              <a:p>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𝑦</m:t>
                    </m:r>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 takes one number y and returns a function from a number x to the sum of x and y</a:t>
                </a:r>
              </a:p>
              <a:p>
                <a:pPr marL="0" indent="0">
                  <a:buNone/>
                </a:pPr>
                <a:r>
                  <a:rPr lang="en-GB" dirty="0"/>
                  <a:t>One can apply arguments to lambda expressions since they are functions:</a:t>
                </a:r>
              </a:p>
              <a:p>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𝜆</m:t>
                        </m:r>
                        <m:r>
                          <a:rPr lang="en-GB" b="0" i="1" smtClean="0">
                            <a:latin typeface="Cambria Math" panose="02040503050406030204" pitchFamily="18" charset="0"/>
                          </a:rPr>
                          <m:t>𝑦</m:t>
                        </m:r>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d>
                      <m:dPr>
                        <m:ctrlPr>
                          <a:rPr lang="en-GB" b="0" i="1" smtClean="0">
                            <a:latin typeface="Cambria Math" panose="02040503050406030204" pitchFamily="18" charset="0"/>
                          </a:rPr>
                        </m:ctrlPr>
                      </m:dPr>
                      <m:e>
                        <m:r>
                          <a:rPr lang="en-GB" b="0" i="1" smtClean="0">
                            <a:latin typeface="Cambria Math" panose="02040503050406030204" pitchFamily="18" charset="0"/>
                          </a:rPr>
                          <m:t>3</m:t>
                        </m:r>
                      </m:e>
                    </m:d>
                  </m:oMath>
                </a14:m>
                <a:r>
                  <a:rPr lang="en-GB" dirty="0"/>
                  <a:t> </a:t>
                </a:r>
                <a:r>
                  <a:rPr lang="en-GB" dirty="0">
                    <a:sym typeface="Wingdings" panose="05000000000000000000" pitchFamily="2" charset="2"/>
                  </a:rPr>
                  <a:t></a:t>
                </a:r>
                <a:r>
                  <a:rPr lang="en-GB" b="0" dirty="0"/>
                  <a:t> </a:t>
                </a:r>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+3</m:t>
                    </m:r>
                  </m:oMath>
                </a14:m>
                <a:endParaRPr lang="en-GB" dirty="0"/>
              </a:p>
              <a:p>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+3)(2)</m:t>
                    </m:r>
                  </m:oMath>
                </a14:m>
                <a:r>
                  <a:rPr lang="en-GB" dirty="0"/>
                  <a:t> </a:t>
                </a:r>
                <a:r>
                  <a:rPr lang="en-GB" dirty="0">
                    <a:sym typeface="Wingdings" panose="05000000000000000000" pitchFamily="2" charset="2"/>
                  </a:rPr>
                  <a:t></a:t>
                </a:r>
                <a:r>
                  <a:rPr lang="en-GB" b="0" dirty="0"/>
                  <a:t> </a:t>
                </a:r>
                <a14:m>
                  <m:oMath xmlns:m="http://schemas.openxmlformats.org/officeDocument/2006/math">
                    <m:r>
                      <a:rPr lang="en-GB" b="0" i="0" smtClean="0">
                        <a:latin typeface="Cambria Math" panose="02040503050406030204" pitchFamily="18" charset="0"/>
                      </a:rPr>
                      <m:t>2</m:t>
                    </m:r>
                    <m:r>
                      <a:rPr lang="en-GB" b="0" i="1" smtClean="0">
                        <a:latin typeface="Cambria Math" panose="02040503050406030204" pitchFamily="18" charset="0"/>
                      </a:rPr>
                      <m:t>+3</m:t>
                    </m:r>
                  </m:oMath>
                </a14:m>
                <a:r>
                  <a:rPr lang="en-GB" dirty="0">
                    <a:sym typeface="Wingdings" panose="05000000000000000000" pitchFamily="2" charset="2"/>
                  </a:rPr>
                  <a:t>  </a:t>
                </a:r>
                <a14:m>
                  <m:oMath xmlns:m="http://schemas.openxmlformats.org/officeDocument/2006/math">
                    <m:r>
                      <a:rPr lang="en-GB" b="0" i="1" smtClean="0">
                        <a:latin typeface="Cambria Math" panose="02040503050406030204" pitchFamily="18" charset="0"/>
                        <a:sym typeface="Wingdings" panose="05000000000000000000" pitchFamily="2" charset="2"/>
                      </a:rPr>
                      <m:t>5</m:t>
                    </m:r>
                  </m:oMath>
                </a14:m>
                <a:r>
                  <a:rPr lang="en-GB" dirty="0">
                    <a:sym typeface="Wingdings" panose="05000000000000000000" pitchFamily="2" charset="2"/>
                  </a:rPr>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3081" b="-1821"/>
                </a:stretch>
              </a:blipFill>
            </p:spPr>
            <p:txBody>
              <a:bodyPr/>
              <a:lstStyle/>
              <a:p>
                <a:r>
                  <a:rPr lang="en-GB">
                    <a:noFill/>
                  </a:rPr>
                  <a:t> </a:t>
                </a:r>
              </a:p>
            </p:txBody>
          </p:sp>
        </mc:Fallback>
      </mc:AlternateContent>
    </p:spTree>
    <p:extLst>
      <p:ext uri="{BB962C8B-B14F-4D97-AF65-F5344CB8AC3E}">
        <p14:creationId xmlns:p14="http://schemas.microsoft.com/office/powerpoint/2010/main" val="385019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Type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GB" dirty="0"/>
                  <a:t>Type theory is a language to describe something about functions, namely which kind of input and output they have.</a:t>
                </a:r>
              </a:p>
              <a:p>
                <a:r>
                  <a:rPr lang="en-GB" dirty="0"/>
                  <a:t>We start by defining a set of simple types, e.g. integer, animals, people. </a:t>
                </a:r>
              </a:p>
              <a:p>
                <a:r>
                  <a:rPr lang="en-GB" dirty="0"/>
                  <a:t>Any function from a simple type to a simple type is a type.</a:t>
                </a:r>
              </a:p>
              <a:p>
                <a:r>
                  <a:rPr lang="en-GB" dirty="0"/>
                  <a:t>Any function from a type to a type is a type.</a:t>
                </a:r>
              </a:p>
              <a:p>
                <a:r>
                  <a:rPr lang="en-GB" dirty="0"/>
                  <a:t>Therefore, we can create complex types by combining complex types.</a:t>
                </a:r>
              </a:p>
              <a:p>
                <a:r>
                  <a:rPr lang="en-GB" dirty="0"/>
                  <a:t>The syntax looks like this: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𝜋</m:t>
                      </m:r>
                      <m:r>
                        <a:rPr lang="en-GB" b="0" i="1" smtClean="0">
                          <a:latin typeface="Cambria Math" panose="02040503050406030204" pitchFamily="18" charset="0"/>
                        </a:rPr>
                        <m:t>,</m:t>
                      </m:r>
                      <m:r>
                        <a:rPr lang="en-GB" b="0" i="1" smtClean="0">
                          <a:latin typeface="Cambria Math" panose="02040503050406030204" pitchFamily="18" charset="0"/>
                        </a:rPr>
                        <m:t>𝜙</m:t>
                      </m:r>
                      <m:r>
                        <a:rPr lang="en-GB" b="0" i="1" smtClean="0">
                          <a:latin typeface="Cambria Math" panose="02040503050406030204" pitchFamily="18" charset="0"/>
                        </a:rPr>
                        <m:t>&gt;</m:t>
                      </m:r>
                    </m:oMath>
                  </m:oMathPara>
                </a14:m>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74"/>
                </a:stretch>
              </a:blipFill>
            </p:spPr>
            <p:txBody>
              <a:bodyPr/>
              <a:lstStyle/>
              <a:p>
                <a:r>
                  <a:rPr lang="en-GB">
                    <a:noFill/>
                  </a:rPr>
                  <a:t> </a:t>
                </a:r>
              </a:p>
            </p:txBody>
          </p:sp>
        </mc:Fallback>
      </mc:AlternateContent>
      <p:grpSp>
        <p:nvGrpSpPr>
          <p:cNvPr id="9" name="Group 8"/>
          <p:cNvGrpSpPr/>
          <p:nvPr/>
        </p:nvGrpSpPr>
        <p:grpSpPr>
          <a:xfrm>
            <a:off x="4199965" y="5888926"/>
            <a:ext cx="4110317" cy="845948"/>
            <a:chOff x="4199965" y="5056095"/>
            <a:chExt cx="4110317" cy="845948"/>
          </a:xfrm>
        </p:grpSpPr>
        <p:sp>
          <p:nvSpPr>
            <p:cNvPr id="4" name="TextBox 3"/>
            <p:cNvSpPr txBox="1"/>
            <p:nvPr/>
          </p:nvSpPr>
          <p:spPr>
            <a:xfrm>
              <a:off x="4199965" y="5378823"/>
              <a:ext cx="1922929" cy="523220"/>
            </a:xfrm>
            <a:prstGeom prst="rect">
              <a:avLst/>
            </a:prstGeom>
            <a:noFill/>
          </p:spPr>
          <p:txBody>
            <a:bodyPr wrap="square" rtlCol="0">
              <a:spAutoFit/>
            </a:bodyPr>
            <a:lstStyle/>
            <a:p>
              <a:r>
                <a:rPr lang="en-GB" sz="2800" dirty="0"/>
                <a:t>Input type</a:t>
              </a:r>
            </a:p>
          </p:txBody>
        </p:sp>
        <p:sp>
          <p:nvSpPr>
            <p:cNvPr id="5" name="TextBox 4"/>
            <p:cNvSpPr txBox="1"/>
            <p:nvPr/>
          </p:nvSpPr>
          <p:spPr>
            <a:xfrm>
              <a:off x="6261848" y="5378074"/>
              <a:ext cx="2048434" cy="523220"/>
            </a:xfrm>
            <a:prstGeom prst="rect">
              <a:avLst/>
            </a:prstGeom>
            <a:noFill/>
          </p:spPr>
          <p:txBody>
            <a:bodyPr wrap="square" rtlCol="0">
              <a:spAutoFit/>
            </a:bodyPr>
            <a:lstStyle/>
            <a:p>
              <a:r>
                <a:rPr lang="en-GB" sz="2800" dirty="0"/>
                <a:t>Output type</a:t>
              </a:r>
            </a:p>
          </p:txBody>
        </p:sp>
        <p:cxnSp>
          <p:nvCxnSpPr>
            <p:cNvPr id="7" name="Straight Arrow Connector 6"/>
            <p:cNvCxnSpPr>
              <a:stCxn id="4" idx="0"/>
            </p:cNvCxnSpPr>
            <p:nvPr/>
          </p:nvCxnSpPr>
          <p:spPr>
            <a:xfrm flipV="1">
              <a:off x="5161430" y="5056095"/>
              <a:ext cx="567017" cy="322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6406403" y="5056095"/>
              <a:ext cx="567017" cy="322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7265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Type theory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9788"/>
                <a:ext cx="10515600" cy="4924799"/>
              </a:xfrm>
            </p:spPr>
            <p:txBody>
              <a:bodyPr/>
              <a:lstStyle/>
              <a:p>
                <a:r>
                  <a:rPr lang="en-GB" dirty="0"/>
                  <a:t>Start by defining two simple types, I for “integer” and a for “animal species”</a:t>
                </a:r>
              </a:p>
              <a:p>
                <a:r>
                  <a:rPr lang="en-GB" dirty="0"/>
                  <a:t>Consider for example the function we had earlier, </a:t>
                </a:r>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0" smtClean="0">
                        <a:latin typeface="Cambria Math" panose="02040503050406030204" pitchFamily="18" charset="0"/>
                      </a:rPr>
                      <m:t>.</m:t>
                    </m:r>
                  </m:oMath>
                </a14:m>
                <a:endParaRPr lang="en-GB" b="0" dirty="0"/>
              </a:p>
              <a:p>
                <a:r>
                  <a:rPr lang="en-GB" dirty="0"/>
                  <a:t>It’s a function that takes one number and returns one number, and so it is of type</a:t>
                </a:r>
                <a14:m>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&lt;</m:t>
                    </m:r>
                    <m:r>
                      <a:rPr lang="en-GB" b="0" i="1" smtClean="0">
                        <a:latin typeface="Cambria Math" panose="02040503050406030204" pitchFamily="18" charset="0"/>
                      </a:rPr>
                      <m:t>𝐼</m:t>
                    </m:r>
                    <m:r>
                      <a:rPr lang="en-GB" b="0" i="1" smtClean="0">
                        <a:latin typeface="Cambria Math" panose="02040503050406030204" pitchFamily="18" charset="0"/>
                      </a:rPr>
                      <m:t>,</m:t>
                    </m:r>
                    <m:r>
                      <a:rPr lang="en-GB" b="0" i="1" smtClean="0">
                        <a:latin typeface="Cambria Math" panose="02040503050406030204" pitchFamily="18" charset="0"/>
                      </a:rPr>
                      <m:t>𝐼</m:t>
                    </m:r>
                    <m:r>
                      <a:rPr lang="en-GB" b="0" i="1" smtClean="0">
                        <a:latin typeface="Cambria Math" panose="02040503050406030204" pitchFamily="18" charset="0"/>
                      </a:rPr>
                      <m:t>&gt;</m:t>
                    </m:r>
                  </m:oMath>
                </a14:m>
                <a:endParaRPr lang="en-GB" dirty="0"/>
              </a:p>
              <a:p>
                <a:r>
                  <a:rPr lang="en-GB" b="0" dirty="0"/>
                  <a:t>Another function we had was </a:t>
                </a:r>
                <a14:m>
                  <m:oMath xmlns:m="http://schemas.openxmlformats.org/officeDocument/2006/math">
                    <m:r>
                      <a:rPr lang="en-GB" b="0" i="1" smtClean="0">
                        <a:latin typeface="Cambria Math" panose="02040503050406030204" pitchFamily="18" charset="0"/>
                      </a:rPr>
                      <m:t>𝜆</m:t>
                    </m:r>
                    <m:r>
                      <a:rPr lang="en-GB" b="0" i="1" smtClean="0">
                        <a:latin typeface="Cambria Math" panose="02040503050406030204" pitchFamily="18" charset="0"/>
                      </a:rPr>
                      <m:t>𝑦</m:t>
                    </m:r>
                    <m:r>
                      <a:rPr lang="en-GB" b="0"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oMath>
                </a14:m>
                <a:r>
                  <a:rPr lang="en-GB" dirty="0"/>
                  <a:t>. </a:t>
                </a:r>
              </a:p>
              <a:p>
                <a:r>
                  <a:rPr lang="en-GB" dirty="0"/>
                  <a:t>This function takes a number and returns a function from a number to a number, so it is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𝐼</m:t>
                    </m:r>
                    <m:r>
                      <a:rPr lang="en-GB" b="0" i="1" smtClean="0">
                        <a:latin typeface="Cambria Math" panose="02040503050406030204" pitchFamily="18" charset="0"/>
                      </a:rPr>
                      <m:t>,&lt;</m:t>
                    </m:r>
                    <m:r>
                      <a:rPr lang="en-GB" b="0" i="1" smtClean="0">
                        <a:latin typeface="Cambria Math" panose="02040503050406030204" pitchFamily="18" charset="0"/>
                      </a:rPr>
                      <m:t>𝐼</m:t>
                    </m:r>
                    <m:r>
                      <a:rPr lang="en-GB" b="0" i="1" smtClean="0">
                        <a:latin typeface="Cambria Math" panose="02040503050406030204" pitchFamily="18" charset="0"/>
                      </a:rPr>
                      <m:t>, </m:t>
                    </m:r>
                    <m:r>
                      <a:rPr lang="en-GB" b="0" i="1" smtClean="0">
                        <a:latin typeface="Cambria Math" panose="02040503050406030204" pitchFamily="18" charset="0"/>
                      </a:rPr>
                      <m:t>𝐼</m:t>
                    </m:r>
                    <m:r>
                      <a:rPr lang="en-GB" b="0" i="1" smtClean="0">
                        <a:latin typeface="Cambria Math" panose="02040503050406030204" pitchFamily="18" charset="0"/>
                      </a:rPr>
                      <m:t>&gt;</m:t>
                    </m:r>
                  </m:oMath>
                </a14:m>
                <a:endParaRPr lang="en-GB" dirty="0"/>
              </a:p>
              <a:p>
                <a:r>
                  <a:rPr lang="en-GB" dirty="0"/>
                  <a:t>Consider instead a function that takes an animal type and returns the number of animals of that species. What type would it be?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9788"/>
                <a:ext cx="10515600" cy="4924799"/>
              </a:xfrm>
              <a:blipFill rotWithShape="0">
                <a:blip r:embed="rId2"/>
                <a:stretch>
                  <a:fillRect l="-1043" t="-2104" r="-1333"/>
                </a:stretch>
              </a:blipFill>
            </p:spPr>
            <p:txBody>
              <a:bodyPr/>
              <a:lstStyle/>
              <a:p>
                <a:r>
                  <a:rPr lang="en-GB">
                    <a:noFill/>
                  </a:rPr>
                  <a:t> </a:t>
                </a:r>
              </a:p>
            </p:txBody>
          </p:sp>
        </mc:Fallback>
      </mc:AlternateContent>
    </p:spTree>
    <p:extLst>
      <p:ext uri="{BB962C8B-B14F-4D97-AF65-F5344CB8AC3E}">
        <p14:creationId xmlns:p14="http://schemas.microsoft.com/office/powerpoint/2010/main" val="2706374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everything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lstStyle/>
              <a:p>
                <a:r>
                  <a:rPr lang="en-GB" dirty="0"/>
                  <a:t>We have the simple types of e for individuals, t for truth values and s for possible worlds.</a:t>
                </a:r>
              </a:p>
              <a:p>
                <a:r>
                  <a:rPr lang="en-GB" dirty="0"/>
                  <a:t>Proper nouns refer to individuals, so their extensions are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𝑒</m:t>
                    </m:r>
                    <m:r>
                      <a:rPr lang="en-GB" b="0" i="1" smtClean="0">
                        <a:latin typeface="Cambria Math" panose="02040503050406030204" pitchFamily="18" charset="0"/>
                      </a:rPr>
                      <m:t>&gt;</m:t>
                    </m:r>
                  </m:oMath>
                </a14:m>
                <a:r>
                  <a:rPr lang="en-GB" dirty="0"/>
                  <a:t>. But their meaning is a function from possible worlds to individuals, so their meaning is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&gt;</m:t>
                    </m:r>
                  </m:oMath>
                </a14:m>
                <a:endParaRPr lang="en-GB" dirty="0"/>
              </a:p>
              <a:p>
                <a:r>
                  <a:rPr lang="en-GB" dirty="0"/>
                  <a:t>Verbs refer to functions from individuals to truth values, so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𝑒</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&gt;</m:t>
                    </m:r>
                  </m:oMath>
                </a14:m>
                <a:r>
                  <a:rPr lang="en-GB" dirty="0"/>
                  <a:t>. Their meanings are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,&lt;</m:t>
                    </m:r>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&gt;&gt;</m:t>
                    </m:r>
                  </m:oMath>
                </a14:m>
                <a:r>
                  <a:rPr lang="en-GB" dirty="0"/>
                  <a:t>.</a:t>
                </a:r>
              </a:p>
              <a:p>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22343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everything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351338"/>
              </a:xfrm>
            </p:spPr>
            <p:txBody>
              <a:bodyPr>
                <a:normAutofit lnSpcReduction="10000"/>
              </a:bodyPr>
              <a:lstStyle/>
              <a:p>
                <a:r>
                  <a:rPr lang="en-GB" dirty="0"/>
                  <a:t>John is an individual, and we can call it “j” in our metalanguage (remember we have letters for individuals). The meaning of “John” would be </a:t>
                </a:r>
                <a14:m>
                  <m:oMath xmlns:m="http://schemas.openxmlformats.org/officeDocument/2006/math">
                    <m:r>
                      <a:rPr lang="en-GB" i="1" smtClean="0">
                        <a:latin typeface="Cambria Math" panose="02040503050406030204" pitchFamily="18" charset="0"/>
                      </a:rPr>
                      <m:t>𝜆</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𝑗</m:t>
                    </m:r>
                  </m:oMath>
                </a14:m>
                <a:endParaRPr lang="en-GB" dirty="0"/>
              </a:p>
              <a:p>
                <a:r>
                  <a:rPr lang="en-GB" dirty="0"/>
                  <a:t>…which is indeed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𝑒</m:t>
                    </m:r>
                    <m:r>
                      <a:rPr lang="en-GB" b="0" i="1" smtClean="0">
                        <a:latin typeface="Cambria Math" panose="02040503050406030204" pitchFamily="18" charset="0"/>
                      </a:rPr>
                      <m:t>&gt;</m:t>
                    </m:r>
                  </m:oMath>
                </a14:m>
                <a:r>
                  <a:rPr lang="en-GB" dirty="0"/>
                  <a:t> (even though the output is actually not a function of the world! There is a slight simplification: can you see it?)</a:t>
                </a:r>
              </a:p>
              <a:p>
                <a:r>
                  <a:rPr lang="en-GB" dirty="0"/>
                  <a:t>We can call the property of sleeping “S”, which is true of an individual and a possible world if the individual sleeps in that world.</a:t>
                </a:r>
              </a:p>
              <a:p>
                <a:r>
                  <a:rPr lang="en-GB" dirty="0"/>
                  <a:t>Then the meaning of “sleeps” would be the function </a:t>
                </a:r>
                <a14:m>
                  <m:oMath xmlns:m="http://schemas.openxmlformats.org/officeDocument/2006/math">
                    <m:r>
                      <a:rPr lang="en-GB" i="1" smtClean="0">
                        <a:latin typeface="Cambria Math" panose="02040503050406030204" pitchFamily="18" charset="0"/>
                      </a:rPr>
                      <m:t>𝜆</m:t>
                    </m:r>
                    <m:r>
                      <a:rPr lang="en-GB" b="0" i="1" smtClean="0">
                        <a:latin typeface="Cambria Math" panose="02040503050406030204" pitchFamily="18" charset="0"/>
                      </a:rPr>
                      <m:t>𝑤</m:t>
                    </m:r>
                    <m:r>
                      <a:rPr lang="en-GB" b="0" i="1" smtClean="0">
                        <a:latin typeface="Cambria Math" panose="02040503050406030204" pitchFamily="18" charset="0"/>
                      </a:rPr>
                      <m:t>.</m:t>
                    </m:r>
                    <m:r>
                      <a:rPr lang="en-GB" i="1" smtClean="0">
                        <a:latin typeface="Cambria Math" panose="02040503050406030204" pitchFamily="18" charset="0"/>
                      </a:rPr>
                      <m:t>𝜆</m:t>
                    </m:r>
                    <m:r>
                      <a:rPr lang="en-GB" b="0" i="1" smtClean="0">
                        <a:latin typeface="Cambria Math" panose="02040503050406030204" pitchFamily="18" charset="0"/>
                      </a:rPr>
                      <m:t>𝑥</m:t>
                    </m:r>
                    <m:r>
                      <a:rPr lang="en-GB" b="0" i="1" smtClean="0">
                        <a:latin typeface="Cambria Math" panose="02040503050406030204" pitchFamily="18" charset="0"/>
                      </a:rPr>
                      <m:t>. </m:t>
                    </m:r>
                    <m:r>
                      <a:rPr lang="en-GB" b="0" i="1" smtClean="0">
                        <a:latin typeface="Cambria Math" panose="02040503050406030204" pitchFamily="18" charset="0"/>
                      </a:rPr>
                      <m:t>𝑆</m:t>
                    </m:r>
                    <m:d>
                      <m:dPr>
                        <m:ctrlPr>
                          <a:rPr lang="en-GB" b="0" i="1" smtClean="0">
                            <a:latin typeface="Cambria Math" panose="02040503050406030204" pitchFamily="18" charset="0"/>
                          </a:rPr>
                        </m:ctrlPr>
                      </m:dPr>
                      <m:e>
                        <m:r>
                          <a:rPr lang="en-GB" b="0" i="1" smtClean="0">
                            <a:latin typeface="Cambria Math" panose="02040503050406030204" pitchFamily="18" charset="0"/>
                          </a:rPr>
                          <m:t>𝑤</m:t>
                        </m:r>
                        <m:r>
                          <a:rPr lang="en-GB" b="0" i="1" smtClean="0">
                            <a:latin typeface="Cambria Math" panose="02040503050406030204" pitchFamily="18" charset="0"/>
                          </a:rPr>
                          <m:t>, </m:t>
                        </m:r>
                        <m:r>
                          <a:rPr lang="en-GB" b="0" i="1" smtClean="0">
                            <a:latin typeface="Cambria Math" panose="02040503050406030204" pitchFamily="18" charset="0"/>
                          </a:rPr>
                          <m:t>𝑥</m:t>
                        </m:r>
                      </m:e>
                    </m:d>
                  </m:oMath>
                </a14:m>
                <a:r>
                  <a:rPr lang="en-GB" b="0" dirty="0"/>
                  <a:t>. </a:t>
                </a:r>
              </a:p>
              <a:p>
                <a:r>
                  <a:rPr lang="en-GB" b="0" dirty="0"/>
                  <a:t>This is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,&lt;</m:t>
                    </m:r>
                    <m:r>
                      <a:rPr lang="en-GB" b="0" i="1" smtClean="0">
                        <a:latin typeface="Cambria Math" panose="02040503050406030204" pitchFamily="18" charset="0"/>
                      </a:rPr>
                      <m:t>𝑒</m:t>
                    </m:r>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&gt;&gt;</m:t>
                    </m:r>
                  </m:oMath>
                </a14:m>
                <a:r>
                  <a:rPr lang="en-GB" b="0" dirty="0"/>
                  <a:t>.</a:t>
                </a:r>
              </a:p>
              <a:p>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351338"/>
              </a:xfrm>
              <a:blipFill rotWithShape="0">
                <a:blip r:embed="rId2"/>
                <a:stretch>
                  <a:fillRect l="-1043" t="-3081" r="-1159"/>
                </a:stretch>
              </a:blipFill>
            </p:spPr>
            <p:txBody>
              <a:bodyPr/>
              <a:lstStyle/>
              <a:p>
                <a:r>
                  <a:rPr lang="en-GB">
                    <a:noFill/>
                  </a:rPr>
                  <a:t> </a:t>
                </a:r>
              </a:p>
            </p:txBody>
          </p:sp>
        </mc:Fallback>
      </mc:AlternateContent>
    </p:spTree>
    <p:extLst>
      <p:ext uri="{BB962C8B-B14F-4D97-AF65-F5344CB8AC3E}">
        <p14:creationId xmlns:p14="http://schemas.microsoft.com/office/powerpoint/2010/main" val="1481736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everything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228729" cy="4351338"/>
              </a:xfrm>
            </p:spPr>
            <p:txBody>
              <a:bodyPr>
                <a:normAutofit/>
              </a:bodyPr>
              <a:lstStyle/>
              <a:p>
                <a:r>
                  <a:rPr lang="en-GB" dirty="0"/>
                  <a:t>The very last thing we need is a way of combining the meanings of different words together to create the meaning of complex expressions. </a:t>
                </a:r>
              </a:p>
              <a:p>
                <a:r>
                  <a:rPr lang="en-GB" b="0" dirty="0"/>
                  <a:t>There are different rules to do this. We will work with the simplest one, so-called </a:t>
                </a:r>
                <a:r>
                  <a:rPr lang="en-GB" b="0" i="1" dirty="0" err="1"/>
                  <a:t>intensional</a:t>
                </a:r>
                <a:r>
                  <a:rPr lang="en-GB" b="0" i="1" dirty="0"/>
                  <a:t> application</a:t>
                </a:r>
                <a:r>
                  <a:rPr lang="en-GB" dirty="0"/>
                  <a:t>. </a:t>
                </a:r>
              </a:p>
              <a:p>
                <a:r>
                  <a:rPr lang="en-GB" b="0" dirty="0"/>
                  <a:t>This says that if we have two phrases that mean functions of types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,&lt;</m:t>
                    </m:r>
                    <m:r>
                      <a:rPr lang="en-GB" b="0" i="1" smtClean="0">
                        <a:latin typeface="Cambria Math" panose="02040503050406030204" pitchFamily="18" charset="0"/>
                      </a:rPr>
                      <m:t>𝜙</m:t>
                    </m:r>
                    <m:r>
                      <a:rPr lang="en-GB" b="0" i="1" smtClean="0">
                        <a:latin typeface="Cambria Math" panose="02040503050406030204" pitchFamily="18" charset="0"/>
                      </a:rPr>
                      <m:t>, </m:t>
                    </m:r>
                    <m:r>
                      <a:rPr lang="en-GB" b="0" i="1" smtClean="0">
                        <a:latin typeface="Cambria Math" panose="02040503050406030204" pitchFamily="18" charset="0"/>
                      </a:rPr>
                      <m:t>𝜋</m:t>
                    </m:r>
                    <m:r>
                      <a:rPr lang="en-GB" b="0" i="1" smtClean="0">
                        <a:latin typeface="Cambria Math" panose="02040503050406030204" pitchFamily="18" charset="0"/>
                      </a:rPr>
                      <m:t>&gt;&gt;</m:t>
                    </m:r>
                  </m:oMath>
                </a14:m>
                <a:r>
                  <a:rPr lang="en-GB" b="0" dirty="0"/>
                  <a:t> and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𝜙</m:t>
                    </m:r>
                    <m:r>
                      <a:rPr lang="en-GB" b="0" i="1" smtClean="0">
                        <a:latin typeface="Cambria Math" panose="02040503050406030204" pitchFamily="18" charset="0"/>
                      </a:rPr>
                      <m:t>&gt;</m:t>
                    </m:r>
                  </m:oMath>
                </a14:m>
                <a:r>
                  <a:rPr lang="en-GB" b="0" dirty="0"/>
                  <a:t>, </a:t>
                </a:r>
                <a:r>
                  <a:rPr lang="en-GB" dirty="0"/>
                  <a:t>the meaning of the phrase consisting of those two phrases will be a function from possible worlds to the result of applying the latter to the internal function of the former, i.e. </a:t>
                </a:r>
                <a14:m>
                  <m:oMath xmlns:m="http://schemas.openxmlformats.org/officeDocument/2006/math">
                    <m:r>
                      <a:rPr lang="en-GB" i="1">
                        <a:latin typeface="Cambria Math" panose="02040503050406030204" pitchFamily="18" charset="0"/>
                      </a:rPr>
                      <m:t>&lt;</m:t>
                    </m:r>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𝜋</m:t>
                    </m:r>
                    <m:r>
                      <a:rPr lang="en-GB" i="1">
                        <a:latin typeface="Cambria Math" panose="02040503050406030204" pitchFamily="18" charset="0"/>
                      </a:rPr>
                      <m:t>&gt;</m:t>
                    </m:r>
                  </m:oMath>
                </a14:m>
                <a:r>
                  <a:rPr lang="en-GB" b="0" dirty="0"/>
                  <a:t>.</a:t>
                </a:r>
              </a:p>
              <a:p>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228729" cy="4351338"/>
              </a:xfrm>
              <a:blipFill rotWithShape="0">
                <a:blip r:embed="rId2"/>
                <a:stretch>
                  <a:fillRect l="-1073" t="-2241" r="-1491" b="-140"/>
                </a:stretch>
              </a:blipFill>
            </p:spPr>
            <p:txBody>
              <a:bodyPr/>
              <a:lstStyle/>
              <a:p>
                <a:r>
                  <a:rPr lang="en-GB">
                    <a:noFill/>
                  </a:rPr>
                  <a:t> </a:t>
                </a:r>
              </a:p>
            </p:txBody>
          </p:sp>
        </mc:Fallback>
      </mc:AlternateContent>
    </p:spTree>
    <p:extLst>
      <p:ext uri="{BB962C8B-B14F-4D97-AF65-F5344CB8AC3E}">
        <p14:creationId xmlns:p14="http://schemas.microsoft.com/office/powerpoint/2010/main" val="2985223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everything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515600" cy="4749987"/>
              </a:xfrm>
            </p:spPr>
            <p:txBody>
              <a:bodyPr>
                <a:normAutofit/>
              </a:bodyPr>
              <a:lstStyle/>
              <a:p>
                <a:r>
                  <a:rPr lang="en-GB" dirty="0"/>
                  <a:t>For instance, take “John sleeps”.</a:t>
                </a:r>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i="1" dirty="0" smtClean="0">
                                <a:latin typeface="Cambria Math" panose="02040503050406030204" pitchFamily="18" charset="0"/>
                              </a:rPr>
                              <m:t>𝐽𝑜h𝑛</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𝑗</m:t>
                    </m:r>
                  </m:oMath>
                </a14:m>
                <a:endParaRPr lang="en-GB" b="0" dirty="0"/>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𝑠𝑙𝑒𝑒𝑝𝑠</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𝑆</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𝑥</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oMath>
                </a14:m>
                <a:endParaRPr lang="en-GB" b="0" dirty="0"/>
              </a:p>
              <a:p>
                <a:endParaRPr lang="en-GB" b="0" dirty="0"/>
              </a:p>
              <a:p>
                <a:pPr marL="0" indent="0">
                  <a:buNone/>
                </a:pPr>
                <a:r>
                  <a:rPr lang="en-GB" b="0" dirty="0"/>
                  <a:t>We use </a:t>
                </a:r>
                <a:r>
                  <a:rPr lang="en-GB" b="0" dirty="0" err="1"/>
                  <a:t>intensional</a:t>
                </a:r>
                <a:r>
                  <a:rPr lang="en-GB" b="0" dirty="0"/>
                  <a:t> application to get the meaning of “John sleeps”:</a:t>
                </a:r>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𝐽𝑜h𝑛</m:t>
                            </m:r>
                            <m:r>
                              <a:rPr lang="en-GB" b="0" i="1" dirty="0" smtClean="0">
                                <a:latin typeface="Cambria Math" panose="02040503050406030204" pitchFamily="18" charset="0"/>
                              </a:rPr>
                              <m:t> </m:t>
                            </m:r>
                            <m:r>
                              <a:rPr lang="en-GB" b="0" i="1" dirty="0" smtClean="0">
                                <a:latin typeface="Cambria Math" panose="02040503050406030204" pitchFamily="18" charset="0"/>
                              </a:rPr>
                              <m:t>𝑠𝑙𝑒𝑒𝑝𝑠</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𝑆</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𝑗</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oMath>
                </a14:m>
                <a:endParaRPr lang="en-GB" b="0" dirty="0"/>
              </a:p>
              <a:p>
                <a:pPr marL="0" indent="0">
                  <a:buNone/>
                </a:pPr>
                <a:r>
                  <a:rPr lang="en-GB" dirty="0"/>
                  <a:t>So the meaning of “John sleeps” is a function from possible worlds to true if John sleeps in that world and false otherwise. Exactly what we wanted!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515600" cy="4749987"/>
              </a:xfrm>
              <a:blipFill rotWithShape="0">
                <a:blip r:embed="rId2"/>
                <a:stretch>
                  <a:fillRect l="-1217" t="-2051"/>
                </a:stretch>
              </a:blipFill>
            </p:spPr>
            <p:txBody>
              <a:bodyPr/>
              <a:lstStyle/>
              <a:p>
                <a:r>
                  <a:rPr lang="en-GB">
                    <a:noFill/>
                  </a:rPr>
                  <a:t> </a:t>
                </a:r>
              </a:p>
            </p:txBody>
          </p:sp>
        </mc:Fallback>
      </mc:AlternateContent>
    </p:spTree>
    <p:extLst>
      <p:ext uri="{BB962C8B-B14F-4D97-AF65-F5344CB8AC3E}">
        <p14:creationId xmlns:p14="http://schemas.microsoft.com/office/powerpoint/2010/main" val="4242780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Formal semantics</a:t>
            </a:r>
          </a:p>
        </p:txBody>
      </p:sp>
      <p:sp>
        <p:nvSpPr>
          <p:cNvPr id="3" name="Content Placeholder 2"/>
          <p:cNvSpPr>
            <a:spLocks noGrp="1"/>
          </p:cNvSpPr>
          <p:nvPr>
            <p:ph idx="1"/>
          </p:nvPr>
        </p:nvSpPr>
        <p:spPr>
          <a:xfrm>
            <a:off x="365312" y="1690688"/>
            <a:ext cx="11826688" cy="5139952"/>
          </a:xfrm>
        </p:spPr>
        <p:txBody>
          <a:bodyPr>
            <a:normAutofit/>
          </a:bodyPr>
          <a:lstStyle/>
          <a:p>
            <a:pPr marL="0" indent="0">
              <a:buNone/>
            </a:pPr>
            <a:r>
              <a:rPr lang="en-GB" dirty="0"/>
              <a:t>General picture:</a:t>
            </a:r>
          </a:p>
          <a:p>
            <a:r>
              <a:rPr lang="en-GB" dirty="0"/>
              <a:t>We talk about an </a:t>
            </a:r>
            <a:r>
              <a:rPr lang="en-GB" i="1" dirty="0"/>
              <a:t>object language </a:t>
            </a:r>
            <a:r>
              <a:rPr lang="en-GB" dirty="0"/>
              <a:t>(here, English) with a formal language we call the </a:t>
            </a:r>
            <a:r>
              <a:rPr lang="en-GB" i="1" dirty="0"/>
              <a:t>metalanguage</a:t>
            </a:r>
            <a:r>
              <a:rPr lang="en-GB" dirty="0"/>
              <a:t>.</a:t>
            </a:r>
          </a:p>
          <a:p>
            <a:r>
              <a:rPr lang="en-GB" dirty="0"/>
              <a:t>If we use the metalanguage to talk about the </a:t>
            </a:r>
            <a:r>
              <a:rPr lang="en-GB" i="1" dirty="0"/>
              <a:t>meaning</a:t>
            </a:r>
            <a:r>
              <a:rPr lang="en-GB" dirty="0"/>
              <a:t> of the original sentence, then what we are doing is formal </a:t>
            </a:r>
            <a:r>
              <a:rPr lang="en-GB" i="1" dirty="0"/>
              <a:t>semantics</a:t>
            </a:r>
            <a:r>
              <a:rPr lang="en-GB" dirty="0"/>
              <a:t>.</a:t>
            </a:r>
          </a:p>
          <a:p>
            <a:r>
              <a:rPr lang="en-GB" dirty="0"/>
              <a:t>The metalanguage is a language in its own right, and has a syntax and semantics of its own. Many metalanguages have been used. </a:t>
            </a:r>
          </a:p>
          <a:p>
            <a:r>
              <a:rPr lang="en-GB" dirty="0"/>
              <a:t>We want a metalanguage that is good for encoding meanings.</a:t>
            </a:r>
          </a:p>
          <a:p>
            <a:r>
              <a:rPr lang="en-GB" dirty="0"/>
              <a:t>We should be able to talk not just about whole sentences, but also sub-sentential components since those also have meaning. </a:t>
            </a:r>
          </a:p>
          <a:p>
            <a:endParaRPr lang="en-GB" dirty="0"/>
          </a:p>
        </p:txBody>
      </p:sp>
    </p:spTree>
    <p:extLst>
      <p:ext uri="{BB962C8B-B14F-4D97-AF65-F5344CB8AC3E}">
        <p14:creationId xmlns:p14="http://schemas.microsoft.com/office/powerpoint/2010/main" val="3058057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Putting everything together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259" y="1449106"/>
                <a:ext cx="11250707" cy="5126505"/>
              </a:xfrm>
            </p:spPr>
            <p:txBody>
              <a:bodyPr>
                <a:normAutofit/>
              </a:bodyPr>
              <a:lstStyle/>
              <a:p>
                <a:r>
                  <a:rPr lang="en-GB" dirty="0"/>
                  <a:t>Now something slightly more interesting, namely “and”</a:t>
                </a:r>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𝑎𝑛𝑑</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𝑤</m:t>
                    </m:r>
                    <m:r>
                      <a:rPr lang="en-GB" b="0" i="1" dirty="0" smtClean="0">
                        <a:latin typeface="Cambria Math" panose="02040503050406030204" pitchFamily="18" charset="0"/>
                        <a:ea typeface="Cambria Math" panose="02040503050406030204" pitchFamily="18" charset="0"/>
                      </a:rPr>
                      <m:t>))</m:t>
                    </m:r>
                  </m:oMath>
                </a14:m>
                <a:endParaRPr lang="en-GB" b="0" dirty="0"/>
              </a:p>
              <a:p>
                <a:r>
                  <a:rPr lang="en-GB" dirty="0"/>
                  <a:t>Where x and y are sentences, i.e. of type </a:t>
                </a:r>
                <a14:m>
                  <m:oMath xmlns:m="http://schemas.openxmlformats.org/officeDocument/2006/math">
                    <m:r>
                      <a:rPr lang="en-GB" b="0" i="1" smtClean="0">
                        <a:latin typeface="Cambria Math" panose="02040503050406030204" pitchFamily="18" charset="0"/>
                      </a:rPr>
                      <m:t>&lt;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&gt;</m:t>
                    </m:r>
                  </m:oMath>
                </a14:m>
                <a:r>
                  <a:rPr lang="en-GB" b="0" dirty="0"/>
                  <a:t>.</a:t>
                </a:r>
              </a:p>
              <a:p>
                <a:r>
                  <a:rPr lang="en-GB" dirty="0"/>
                  <a:t>Now let’s analyse “John sings and Mary jumps”</a:t>
                </a:r>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𝐽𝑜h𝑛</m:t>
                            </m:r>
                            <m:r>
                              <a:rPr lang="en-GB" b="0" i="1" dirty="0" smtClean="0">
                                <a:latin typeface="Cambria Math" panose="02040503050406030204" pitchFamily="18" charset="0"/>
                              </a:rPr>
                              <m:t> </m:t>
                            </m:r>
                            <m:r>
                              <a:rPr lang="en-GB" b="0" i="1" dirty="0" smtClean="0">
                                <a:latin typeface="Cambria Math" panose="02040503050406030204" pitchFamily="18" charset="0"/>
                              </a:rPr>
                              <m:t>𝑠𝑖𝑛𝑔𝑠</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𝑗</m:t>
                    </m:r>
                    <m:r>
                      <a:rPr lang="en-GB" b="0" i="1" dirty="0" smtClean="0">
                        <a:latin typeface="Cambria Math" panose="02040503050406030204" pitchFamily="18" charset="0"/>
                      </a:rPr>
                      <m:t>, </m:t>
                    </m:r>
                    <m:r>
                      <a:rPr lang="en-GB" b="0" i="1" dirty="0" smtClean="0">
                        <a:latin typeface="Cambria Math" panose="02040503050406030204" pitchFamily="18" charset="0"/>
                      </a:rPr>
                      <m:t>𝑤</m:t>
                    </m:r>
                    <m:r>
                      <a:rPr lang="en-GB" b="0" i="1" dirty="0" smtClean="0">
                        <a:latin typeface="Cambria Math" panose="02040503050406030204" pitchFamily="18" charset="0"/>
                      </a:rPr>
                      <m:t>)</m:t>
                    </m:r>
                  </m:oMath>
                </a14:m>
                <a:endParaRPr lang="en-GB" b="0" dirty="0"/>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𝑀𝑎𝑟𝑦</m:t>
                            </m:r>
                            <m:r>
                              <a:rPr lang="en-GB" b="0" i="1" dirty="0" smtClean="0">
                                <a:latin typeface="Cambria Math" panose="02040503050406030204" pitchFamily="18" charset="0"/>
                              </a:rPr>
                              <m:t> </m:t>
                            </m:r>
                            <m:r>
                              <a:rPr lang="en-GB" b="0" i="1" dirty="0" smtClean="0">
                                <a:latin typeface="Cambria Math" panose="02040503050406030204" pitchFamily="18" charset="0"/>
                              </a:rPr>
                              <m:t>𝑗𝑢𝑚𝑝𝑠</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𝐽</m:t>
                    </m:r>
                    <m:r>
                      <a:rPr lang="en-GB" b="0" i="1" dirty="0" smtClean="0">
                        <a:latin typeface="Cambria Math" panose="02040503050406030204" pitchFamily="18" charset="0"/>
                      </a:rPr>
                      <m:t>(</m:t>
                    </m:r>
                    <m:r>
                      <a:rPr lang="en-GB" b="0" i="1" dirty="0" smtClean="0">
                        <a:latin typeface="Cambria Math" panose="02040503050406030204" pitchFamily="18" charset="0"/>
                      </a:rPr>
                      <m:t>𝑚</m:t>
                    </m:r>
                    <m:r>
                      <a:rPr lang="en-GB" b="0" i="1" dirty="0" smtClean="0">
                        <a:latin typeface="Cambria Math" panose="02040503050406030204" pitchFamily="18" charset="0"/>
                      </a:rPr>
                      <m:t>, </m:t>
                    </m:r>
                    <m:r>
                      <a:rPr lang="en-GB" b="0" i="1" dirty="0" smtClean="0">
                        <a:latin typeface="Cambria Math" panose="02040503050406030204" pitchFamily="18" charset="0"/>
                      </a:rPr>
                      <m:t>𝑤</m:t>
                    </m:r>
                    <m:r>
                      <a:rPr lang="en-GB" b="0" i="1" dirty="0" smtClean="0">
                        <a:latin typeface="Cambria Math" panose="02040503050406030204" pitchFamily="18" charset="0"/>
                      </a:rPr>
                      <m:t>)</m:t>
                    </m:r>
                  </m:oMath>
                </a14:m>
                <a:endParaRPr lang="en-GB" b="0" dirty="0"/>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𝑎𝑛𝑑</m:t>
                            </m:r>
                            <m:r>
                              <a:rPr lang="en-GB" b="0" i="1" dirty="0" smtClean="0">
                                <a:latin typeface="Cambria Math" panose="02040503050406030204" pitchFamily="18" charset="0"/>
                              </a:rPr>
                              <m:t> </m:t>
                            </m:r>
                            <m:r>
                              <a:rPr lang="en-GB" b="0" i="1" dirty="0" smtClean="0">
                                <a:latin typeface="Cambria Math" panose="02040503050406030204" pitchFamily="18" charset="0"/>
                              </a:rPr>
                              <m:t>𝑀𝑎𝑟𝑦</m:t>
                            </m:r>
                            <m:r>
                              <a:rPr lang="en-GB" b="0" i="1" dirty="0" smtClean="0">
                                <a:latin typeface="Cambria Math" panose="02040503050406030204" pitchFamily="18" charset="0"/>
                              </a:rPr>
                              <m:t> </m:t>
                            </m:r>
                            <m:r>
                              <a:rPr lang="en-GB" b="0" i="1" dirty="0" smtClean="0">
                                <a:latin typeface="Cambria Math" panose="02040503050406030204" pitchFamily="18" charset="0"/>
                              </a:rPr>
                              <m:t>𝑗𝑢𝑚𝑝𝑠</m:t>
                            </m:r>
                          </m:e>
                        </m:d>
                      </m:e>
                    </m:d>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𝐽</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𝑚</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r>
                      <a:rPr lang="en-GB" b="0" i="1" dirty="0" smtClean="0">
                        <a:latin typeface="Cambria Math" panose="02040503050406030204" pitchFamily="18" charset="0"/>
                      </a:rPr>
                      <m:t>)(</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𝑤</m:t>
                    </m:r>
                    <m:r>
                      <a:rPr lang="en-GB" b="0" i="1" dirty="0" smtClean="0">
                        <a:latin typeface="Cambria Math" panose="02040503050406030204" pitchFamily="18" charset="0"/>
                        <a:ea typeface="Cambria Math" panose="02040503050406030204" pitchFamily="18" charset="0"/>
                      </a:rPr>
                      <m:t>))</m:t>
                    </m:r>
                  </m:oMath>
                </a14:m>
                <a:r>
                  <a:rPr lang="en-GB" b="0" dirty="0"/>
                  <a:t> </a:t>
                </a:r>
                <a:r>
                  <a:rPr lang="en-GB" b="0" dirty="0">
                    <a:sym typeface="Wingdings" panose="05000000000000000000" pitchFamily="2" charset="2"/>
                  </a:rPr>
                  <a:t></a:t>
                </a:r>
                <a:r>
                  <a:rPr lang="en-GB" b="0" dirty="0"/>
                  <a:t> </a:t>
                </a:r>
                <a14:m>
                  <m:oMath xmlns:m="http://schemas.openxmlformats.org/officeDocument/2006/math">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𝐽</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𝑚</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𝑦</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𝑤</m:t>
                    </m:r>
                    <m:r>
                      <a:rPr lang="en-GB" b="0" i="1" dirty="0" smtClean="0">
                        <a:latin typeface="Cambria Math" panose="02040503050406030204" pitchFamily="18" charset="0"/>
                        <a:ea typeface="Cambria Math" panose="02040503050406030204" pitchFamily="18" charset="0"/>
                      </a:rPr>
                      <m:t>))</m:t>
                    </m:r>
                  </m:oMath>
                </a14:m>
                <a:r>
                  <a:rPr lang="en-GB" b="0" dirty="0"/>
                  <a:t> </a:t>
                </a:r>
              </a:p>
              <a:p>
                <a14:m>
                  <m:oMath xmlns:m="http://schemas.openxmlformats.org/officeDocument/2006/math">
                    <m:d>
                      <m:dPr>
                        <m:begChr m:val="["/>
                        <m:endChr m:val="]"/>
                        <m:ctrlPr>
                          <a:rPr lang="en-GB" b="0" i="1" dirty="0" smtClean="0">
                            <a:latin typeface="Cambria Math" panose="02040503050406030204" pitchFamily="18" charset="0"/>
                          </a:rPr>
                        </m:ctrlPr>
                      </m:dPr>
                      <m:e>
                        <m:d>
                          <m:dPr>
                            <m:begChr m:val="["/>
                            <m:endChr m:val="]"/>
                            <m:ctrlPr>
                              <a:rPr lang="en-GB" b="0" i="1" dirty="0" smtClean="0">
                                <a:latin typeface="Cambria Math" panose="02040503050406030204" pitchFamily="18" charset="0"/>
                              </a:rPr>
                            </m:ctrlPr>
                          </m:dPr>
                          <m:e>
                            <m:r>
                              <a:rPr lang="en-GB" b="0" i="1" dirty="0" smtClean="0">
                                <a:latin typeface="Cambria Math" panose="02040503050406030204" pitchFamily="18" charset="0"/>
                              </a:rPr>
                              <m:t>𝐽𝑜h𝑛</m:t>
                            </m:r>
                            <m:r>
                              <a:rPr lang="en-GB" b="0" i="1" dirty="0" smtClean="0">
                                <a:latin typeface="Cambria Math" panose="02040503050406030204" pitchFamily="18" charset="0"/>
                              </a:rPr>
                              <m:t> </m:t>
                            </m:r>
                            <m:r>
                              <a:rPr lang="en-GB" b="0" i="1" dirty="0" smtClean="0">
                                <a:latin typeface="Cambria Math" panose="02040503050406030204" pitchFamily="18" charset="0"/>
                              </a:rPr>
                              <m:t>𝑠𝑖𝑛𝑔𝑠</m:t>
                            </m:r>
                            <m:r>
                              <a:rPr lang="en-GB" b="0" i="1" dirty="0" smtClean="0">
                                <a:latin typeface="Cambria Math" panose="02040503050406030204" pitchFamily="18" charset="0"/>
                              </a:rPr>
                              <m:t> </m:t>
                            </m:r>
                            <m:r>
                              <a:rPr lang="en-GB" b="0" i="1" dirty="0" smtClean="0">
                                <a:latin typeface="Cambria Math" panose="02040503050406030204" pitchFamily="18" charset="0"/>
                              </a:rPr>
                              <m:t>𝑎𝑛𝑑</m:t>
                            </m:r>
                            <m:r>
                              <a:rPr lang="en-GB" b="0" i="1" dirty="0" smtClean="0">
                                <a:latin typeface="Cambria Math" panose="02040503050406030204" pitchFamily="18" charset="0"/>
                              </a:rPr>
                              <m:t> </m:t>
                            </m:r>
                            <m:r>
                              <a:rPr lang="en-GB" b="0" i="1" dirty="0" smtClean="0">
                                <a:latin typeface="Cambria Math" panose="02040503050406030204" pitchFamily="18" charset="0"/>
                              </a:rPr>
                              <m:t>𝑀𝑎𝑟𝑦</m:t>
                            </m:r>
                            <m:r>
                              <a:rPr lang="en-GB" b="0" i="1" dirty="0" smtClean="0">
                                <a:latin typeface="Cambria Math" panose="02040503050406030204" pitchFamily="18" charset="0"/>
                              </a:rPr>
                              <m:t> </m:t>
                            </m:r>
                            <m:r>
                              <a:rPr lang="en-GB" b="0" i="1" dirty="0" smtClean="0">
                                <a:latin typeface="Cambria Math" panose="02040503050406030204" pitchFamily="18" charset="0"/>
                              </a:rPr>
                              <m:t>𝑗𝑢𝑚𝑝𝑠</m:t>
                            </m:r>
                          </m:e>
                        </m:d>
                      </m:e>
                    </m:d>
                    <m:r>
                      <a:rPr lang="en-GB" b="0" i="1" dirty="0" smtClean="0">
                        <a:latin typeface="Cambria Math" panose="02040503050406030204" pitchFamily="18" charset="0"/>
                      </a:rPr>
                      <m:t>=</m:t>
                    </m:r>
                  </m:oMath>
                </a14:m>
                <a:r>
                  <a:rPr lang="en-GB" b="0" dirty="0"/>
                  <a:t> </a:t>
                </a:r>
                <a14:m>
                  <m:oMath xmlns:m="http://schemas.openxmlformats.org/officeDocument/2006/math">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𝐽</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𝑚</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𝑗</m:t>
                    </m:r>
                    <m:r>
                      <a:rPr lang="en-GB" b="0" i="1" dirty="0" smtClean="0">
                        <a:latin typeface="Cambria Math" panose="02040503050406030204" pitchFamily="18" charset="0"/>
                      </a:rPr>
                      <m:t>, </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𝑤</m:t>
                    </m:r>
                    <m:r>
                      <a:rPr lang="en-GB" b="0" i="1" dirty="0" smtClean="0">
                        <a:latin typeface="Cambria Math" panose="02040503050406030204" pitchFamily="18" charset="0"/>
                        <a:ea typeface="Cambria Math" panose="02040503050406030204" pitchFamily="18" charset="0"/>
                      </a:rPr>
                      <m:t>))</m:t>
                    </m:r>
                  </m:oMath>
                </a14:m>
                <a:r>
                  <a:rPr lang="en-GB" b="0" dirty="0"/>
                  <a:t> </a:t>
                </a:r>
                <a:r>
                  <a:rPr lang="en-GB" b="0" dirty="0">
                    <a:sym typeface="Wingdings" panose="05000000000000000000" pitchFamily="2" charset="2"/>
                  </a:rPr>
                  <a:t></a:t>
                </a:r>
                <a:r>
                  <a:rPr lang="en-GB" b="0" dirty="0"/>
                  <a:t> </a:t>
                </a:r>
                <a14:m>
                  <m:oMath xmlns:m="http://schemas.openxmlformats.org/officeDocument/2006/math">
                    <m:r>
                      <a:rPr lang="en-GB" b="0" i="1" dirty="0" smtClean="0">
                        <a:latin typeface="Cambria Math" panose="02040503050406030204" pitchFamily="18" charset="0"/>
                      </a:rPr>
                      <m:t>𝜆</m:t>
                    </m:r>
                    <m:r>
                      <a:rPr lang="en-GB" b="0" i="1" dirty="0" smtClean="0">
                        <a:latin typeface="Cambria Math" panose="02040503050406030204" pitchFamily="18" charset="0"/>
                      </a:rPr>
                      <m:t>𝑤</m:t>
                    </m:r>
                    <m:r>
                      <a:rPr lang="en-GB" b="0" i="1" dirty="0" smtClean="0">
                        <a:latin typeface="Cambria Math" panose="02040503050406030204" pitchFamily="18" charset="0"/>
                      </a:rPr>
                      <m:t>.(</m:t>
                    </m:r>
                    <m:r>
                      <a:rPr lang="en-GB" b="0" i="1" dirty="0" smtClean="0">
                        <a:latin typeface="Cambria Math" panose="02040503050406030204" pitchFamily="18" charset="0"/>
                      </a:rPr>
                      <m:t>𝐽</m:t>
                    </m:r>
                    <m:d>
                      <m:dPr>
                        <m:ctrlPr>
                          <a:rPr lang="en-GB" b="0" i="1" dirty="0" smtClean="0">
                            <a:latin typeface="Cambria Math" panose="02040503050406030204" pitchFamily="18" charset="0"/>
                          </a:rPr>
                        </m:ctrlPr>
                      </m:dPr>
                      <m:e>
                        <m:r>
                          <a:rPr lang="en-GB" b="0" i="1" dirty="0" smtClean="0">
                            <a:latin typeface="Cambria Math" panose="02040503050406030204" pitchFamily="18" charset="0"/>
                          </a:rPr>
                          <m:t>𝑚</m:t>
                        </m:r>
                        <m:r>
                          <a:rPr lang="en-GB" b="0" i="1" dirty="0" smtClean="0">
                            <a:latin typeface="Cambria Math" panose="02040503050406030204" pitchFamily="18" charset="0"/>
                          </a:rPr>
                          <m:t>, </m:t>
                        </m:r>
                        <m:r>
                          <a:rPr lang="en-GB" b="0" i="1" dirty="0" smtClean="0">
                            <a:latin typeface="Cambria Math" panose="02040503050406030204" pitchFamily="18" charset="0"/>
                          </a:rPr>
                          <m:t>𝑤</m:t>
                        </m:r>
                      </m:e>
                    </m:d>
                    <m:r>
                      <a:rPr lang="en-GB" b="0" i="1" dirty="0" smtClean="0">
                        <a:latin typeface="Cambria Math" panose="02040503050406030204" pitchFamily="18" charset="0"/>
                      </a:rPr>
                      <m:t>∧</m:t>
                    </m:r>
                    <m:r>
                      <a:rPr lang="en-GB" b="0" i="1" dirty="0" smtClean="0">
                        <a:latin typeface="Cambria Math" panose="02040503050406030204" pitchFamily="18" charset="0"/>
                      </a:rPr>
                      <m:t>𝑆</m:t>
                    </m:r>
                    <m:r>
                      <a:rPr lang="en-GB" b="0" i="1" dirty="0" smtClean="0">
                        <a:latin typeface="Cambria Math" panose="02040503050406030204" pitchFamily="18" charset="0"/>
                      </a:rPr>
                      <m:t>(</m:t>
                    </m:r>
                    <m:r>
                      <a:rPr lang="en-GB" b="0" i="1" dirty="0" smtClean="0">
                        <a:latin typeface="Cambria Math" panose="02040503050406030204" pitchFamily="18" charset="0"/>
                      </a:rPr>
                      <m:t>𝑗</m:t>
                    </m:r>
                    <m:r>
                      <a:rPr lang="en-GB" b="0" i="1" dirty="0" smtClean="0">
                        <a:latin typeface="Cambria Math" panose="02040503050406030204" pitchFamily="18" charset="0"/>
                      </a:rPr>
                      <m:t>, </m:t>
                    </m:r>
                    <m:r>
                      <a:rPr lang="en-GB" b="0" i="1" dirty="0" smtClean="0">
                        <a:latin typeface="Cambria Math" panose="02040503050406030204" pitchFamily="18" charset="0"/>
                      </a:rPr>
                      <m:t>𝑤</m:t>
                    </m:r>
                    <m:r>
                      <a:rPr lang="en-GB" b="0" i="1" dirty="0" smtClean="0">
                        <a:latin typeface="Cambria Math" panose="02040503050406030204" pitchFamily="18" charset="0"/>
                      </a:rPr>
                      <m:t>))</m:t>
                    </m:r>
                  </m:oMath>
                </a14:m>
                <a:endParaRPr lang="en-GB" b="0" dirty="0"/>
              </a:p>
              <a:p>
                <a:endParaRPr lang="en-GB" b="0" dirty="0"/>
              </a:p>
              <a:p>
                <a:endParaRPr lang="en-GB" b="0" dirty="0"/>
              </a:p>
              <a:p>
                <a:endParaRPr lang="en-GB"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259" y="1449106"/>
                <a:ext cx="11250707" cy="5126505"/>
              </a:xfrm>
              <a:blipFill rotWithShape="0">
                <a:blip r:embed="rId2"/>
                <a:stretch>
                  <a:fillRect l="-975" t="-2021"/>
                </a:stretch>
              </a:blipFill>
            </p:spPr>
            <p:txBody>
              <a:bodyPr/>
              <a:lstStyle/>
              <a:p>
                <a:r>
                  <a:rPr lang="en-GB">
                    <a:noFill/>
                  </a:rPr>
                  <a:t> </a:t>
                </a:r>
              </a:p>
            </p:txBody>
          </p:sp>
        </mc:Fallback>
      </mc:AlternateContent>
    </p:spTree>
    <p:extLst>
      <p:ext uri="{BB962C8B-B14F-4D97-AF65-F5344CB8AC3E}">
        <p14:creationId xmlns:p14="http://schemas.microsoft.com/office/powerpoint/2010/main" val="556857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If there’s any time left</a:t>
            </a:r>
          </a:p>
        </p:txBody>
      </p:sp>
      <p:sp>
        <p:nvSpPr>
          <p:cNvPr id="3" name="Content Placeholder 2"/>
          <p:cNvSpPr>
            <a:spLocks noGrp="1"/>
          </p:cNvSpPr>
          <p:nvPr>
            <p:ph idx="1"/>
          </p:nvPr>
        </p:nvSpPr>
        <p:spPr/>
        <p:txBody>
          <a:bodyPr/>
          <a:lstStyle/>
          <a:p>
            <a:r>
              <a:rPr lang="en-GB" dirty="0"/>
              <a:t>How could we analyse common nouns, e.g. “potatoes”? What about “potatoes grow”?</a:t>
            </a:r>
          </a:p>
          <a:p>
            <a:endParaRPr lang="en-GB" dirty="0"/>
          </a:p>
          <a:p>
            <a:r>
              <a:rPr lang="en-GB" dirty="0"/>
              <a:t>How could quantifiers work?</a:t>
            </a:r>
          </a:p>
          <a:p>
            <a:r>
              <a:rPr lang="en-GB" dirty="0"/>
              <a:t>E.g. “Some people likes potatoes”</a:t>
            </a:r>
          </a:p>
        </p:txBody>
      </p:sp>
    </p:spTree>
    <p:extLst>
      <p:ext uri="{BB962C8B-B14F-4D97-AF65-F5344CB8AC3E}">
        <p14:creationId xmlns:p14="http://schemas.microsoft.com/office/powerpoint/2010/main" val="423621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it for?</a:t>
            </a:r>
          </a:p>
        </p:txBody>
      </p:sp>
      <p:sp>
        <p:nvSpPr>
          <p:cNvPr id="3" name="Content Placeholder 2"/>
          <p:cNvSpPr>
            <a:spLocks noGrp="1"/>
          </p:cNvSpPr>
          <p:nvPr>
            <p:ph idx="1"/>
          </p:nvPr>
        </p:nvSpPr>
        <p:spPr>
          <a:xfrm>
            <a:off x="443753" y="1344706"/>
            <a:ext cx="11304494" cy="5513294"/>
          </a:xfrm>
        </p:spPr>
        <p:txBody>
          <a:bodyPr>
            <a:normAutofit/>
          </a:bodyPr>
          <a:lstStyle/>
          <a:p>
            <a:r>
              <a:rPr lang="en-GB" dirty="0"/>
              <a:t>Basically, formal semantics takes expressions in a language we care about (English) and talks about them with expressions in a language we do not care about (e.g. first-order logic with set theory and lambda calculus). </a:t>
            </a:r>
          </a:p>
          <a:p>
            <a:r>
              <a:rPr lang="en-GB" dirty="0"/>
              <a:t>But why would we want that?</a:t>
            </a:r>
          </a:p>
          <a:p>
            <a:pPr marL="514350" indent="-514350">
              <a:buFont typeface="+mj-lt"/>
              <a:buAutoNum type="arabicPeriod"/>
            </a:pPr>
            <a:r>
              <a:rPr lang="en-GB" dirty="0"/>
              <a:t>The metalanguage is (ideally) unambiguous.</a:t>
            </a:r>
          </a:p>
          <a:p>
            <a:pPr marL="514350" indent="-514350">
              <a:buFont typeface="+mj-lt"/>
              <a:buAutoNum type="arabicPeriod"/>
            </a:pPr>
            <a:r>
              <a:rPr lang="en-GB" dirty="0"/>
              <a:t>We can do computation on the metalanguage more easily.</a:t>
            </a:r>
          </a:p>
          <a:p>
            <a:pPr marL="514350" indent="-514350">
              <a:buFont typeface="+mj-lt"/>
              <a:buAutoNum type="arabicPeriod"/>
            </a:pPr>
            <a:r>
              <a:rPr lang="en-GB" dirty="0"/>
              <a:t>The relation between different sentences become clearer.</a:t>
            </a:r>
          </a:p>
          <a:p>
            <a:pPr marL="514350" indent="-514350">
              <a:buFont typeface="+mj-lt"/>
              <a:buAutoNum type="arabicPeriod"/>
            </a:pPr>
            <a:r>
              <a:rPr lang="en-GB" dirty="0"/>
              <a:t>The metalanguage is designed to encode meanings clearly.</a:t>
            </a:r>
          </a:p>
          <a:p>
            <a:pPr marL="514350" indent="-514350">
              <a:buFont typeface="+mj-lt"/>
              <a:buAutoNum type="arabicPeriod"/>
            </a:pPr>
            <a:r>
              <a:rPr lang="en-GB" dirty="0"/>
              <a:t>Models meaning independently of any specific natural language.</a:t>
            </a:r>
          </a:p>
          <a:p>
            <a:pPr marL="514350" indent="-514350">
              <a:buFont typeface="+mj-lt"/>
              <a:buAutoNum type="arabicPeriod"/>
            </a:pPr>
            <a:r>
              <a:rPr lang="en-GB" dirty="0"/>
              <a:t>Metalanguage reveals deep logical form of sentences</a:t>
            </a:r>
          </a:p>
          <a:p>
            <a:pPr marL="0" indent="0">
              <a:buNone/>
            </a:pPr>
            <a:r>
              <a:rPr lang="en-GB" dirty="0"/>
              <a:t>In three words: we do it for </a:t>
            </a:r>
            <a:r>
              <a:rPr lang="en-GB" b="1" dirty="0"/>
              <a:t>clarity, computability and understanding</a:t>
            </a:r>
            <a:r>
              <a:rPr lang="en-GB" dirty="0"/>
              <a:t>!</a:t>
            </a:r>
          </a:p>
          <a:p>
            <a:endParaRPr lang="en-GB" dirty="0"/>
          </a:p>
        </p:txBody>
      </p:sp>
    </p:spTree>
    <p:extLst>
      <p:ext uri="{BB962C8B-B14F-4D97-AF65-F5344CB8AC3E}">
        <p14:creationId xmlns:p14="http://schemas.microsoft.com/office/powerpoint/2010/main" val="225504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“But English is so much more expressive!”</a:t>
            </a:r>
          </a:p>
        </p:txBody>
      </p:sp>
      <p:sp>
        <p:nvSpPr>
          <p:cNvPr id="3" name="Content Placeholder 2"/>
          <p:cNvSpPr>
            <a:spLocks noGrp="1"/>
          </p:cNvSpPr>
          <p:nvPr>
            <p:ph idx="1"/>
          </p:nvPr>
        </p:nvSpPr>
        <p:spPr>
          <a:xfrm>
            <a:off x="537882" y="1986990"/>
            <a:ext cx="11116236" cy="4871010"/>
          </a:xfrm>
        </p:spPr>
        <p:txBody>
          <a:bodyPr>
            <a:normAutofit/>
          </a:bodyPr>
          <a:lstStyle/>
          <a:p>
            <a:r>
              <a:rPr lang="en-GB" dirty="0"/>
              <a:t>Of course, the metalanguage we’ll use does not describe everything about the original sentence. For instance, it doesn’t model irony or mood.</a:t>
            </a:r>
          </a:p>
          <a:p>
            <a:r>
              <a:rPr lang="en-GB" dirty="0"/>
              <a:t>But then again, we don’t want it to insofar as those things are more part of a specific </a:t>
            </a:r>
            <a:r>
              <a:rPr lang="en-GB" i="1" dirty="0"/>
              <a:t>utterance</a:t>
            </a:r>
            <a:r>
              <a:rPr lang="en-GB" dirty="0"/>
              <a:t> than a </a:t>
            </a:r>
            <a:r>
              <a:rPr lang="en-GB" i="1" dirty="0"/>
              <a:t>sentence</a:t>
            </a:r>
            <a:r>
              <a:rPr lang="en-GB" dirty="0"/>
              <a:t>, and more part of how it’s </a:t>
            </a:r>
            <a:r>
              <a:rPr lang="en-GB" i="1" dirty="0"/>
              <a:t>meant</a:t>
            </a:r>
            <a:r>
              <a:rPr lang="en-GB" dirty="0"/>
              <a:t> than what is </a:t>
            </a:r>
            <a:r>
              <a:rPr lang="en-GB" i="1" dirty="0"/>
              <a:t>means </a:t>
            </a:r>
            <a:r>
              <a:rPr lang="en-GB" dirty="0"/>
              <a:t>– although this distinction is not always clear.</a:t>
            </a:r>
          </a:p>
          <a:p>
            <a:r>
              <a:rPr lang="en-GB" dirty="0"/>
              <a:t>E.g. what about words “me” / “you” / “this etc.?</a:t>
            </a:r>
          </a:p>
          <a:p>
            <a:r>
              <a:rPr lang="en-GB" dirty="0"/>
              <a:t>(There is a great theory for those but it’s more complicated than we can get into here)</a:t>
            </a:r>
          </a:p>
          <a:p>
            <a:r>
              <a:rPr lang="en-GB" dirty="0"/>
              <a:t>For now, put these issues on the side and focus on simple cases.</a:t>
            </a:r>
          </a:p>
        </p:txBody>
      </p:sp>
    </p:spTree>
    <p:extLst>
      <p:ext uri="{BB962C8B-B14F-4D97-AF65-F5344CB8AC3E}">
        <p14:creationId xmlns:p14="http://schemas.microsoft.com/office/powerpoint/2010/main" val="87873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54871" cy="1325563"/>
          </a:xfrm>
        </p:spPr>
        <p:txBody>
          <a:bodyPr/>
          <a:lstStyle/>
          <a:p>
            <a:r>
              <a:rPr lang="en-GB" dirty="0"/>
              <a:t>Desiderata on our formal model</a:t>
            </a:r>
          </a:p>
        </p:txBody>
      </p:sp>
      <p:sp>
        <p:nvSpPr>
          <p:cNvPr id="3" name="Content Placeholder 2"/>
          <p:cNvSpPr>
            <a:spLocks noGrp="1"/>
          </p:cNvSpPr>
          <p:nvPr>
            <p:ph idx="1"/>
          </p:nvPr>
        </p:nvSpPr>
        <p:spPr/>
        <p:txBody>
          <a:bodyPr>
            <a:normAutofit/>
          </a:bodyPr>
          <a:lstStyle/>
          <a:p>
            <a:pPr marL="514350" indent="-514350">
              <a:buAutoNum type="arabicPeriod"/>
            </a:pPr>
            <a:r>
              <a:rPr lang="en-GB" dirty="0"/>
              <a:t>We want the formalism to represent formally the logical relations between sentences: if sentence B follows from sentence A </a:t>
            </a:r>
            <a:r>
              <a:rPr lang="en-GB" i="1" dirty="0"/>
              <a:t>in virtue of the meanings of A and B alone</a:t>
            </a:r>
            <a:r>
              <a:rPr lang="en-GB" dirty="0"/>
              <a:t>, the metalinguistic analysis of B should follow formally (in some well-define sense) from that of A.</a:t>
            </a:r>
          </a:p>
          <a:p>
            <a:pPr marL="514350" indent="-514350">
              <a:buAutoNum type="arabicPeriod"/>
            </a:pPr>
            <a:r>
              <a:rPr lang="en-GB" dirty="0"/>
              <a:t>We want to keep things compositional: the metalinguistic analysis of a complex expression should be a function of the metalinguistic analyses of the parts of the complex expression.</a:t>
            </a:r>
          </a:p>
          <a:p>
            <a:pPr marL="0" indent="0">
              <a:buNone/>
            </a:pPr>
            <a:endParaRPr lang="en-GB" dirty="0"/>
          </a:p>
          <a:p>
            <a:pPr marL="0" indent="0">
              <a:buNone/>
            </a:pPr>
            <a:r>
              <a:rPr lang="en-GB" dirty="0"/>
              <a:t>We’ll put this in the back of our minds and take a different path.</a:t>
            </a:r>
          </a:p>
        </p:txBody>
      </p:sp>
    </p:spTree>
    <p:extLst>
      <p:ext uri="{BB962C8B-B14F-4D97-AF65-F5344CB8AC3E}">
        <p14:creationId xmlns:p14="http://schemas.microsoft.com/office/powerpoint/2010/main" val="83567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More specific strategy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739718" cy="4857563"/>
              </a:xfrm>
            </p:spPr>
            <p:txBody>
              <a:bodyPr>
                <a:normAutofit fontScale="92500"/>
              </a:bodyPr>
              <a:lstStyle/>
              <a:p>
                <a:r>
                  <a:rPr lang="en-GB" dirty="0"/>
                  <a:t>We have a function in our metalanguage, the </a:t>
                </a:r>
                <a:r>
                  <a:rPr lang="en-GB" i="1" dirty="0"/>
                  <a:t>interpretation function</a:t>
                </a:r>
                <a:r>
                  <a:rPr lang="en-GB" dirty="0"/>
                  <a:t>, that takes English expressions and returns expressions in our metalanguage: </a:t>
                </a:r>
                <a14:m>
                  <m:oMath xmlns:m="http://schemas.openxmlformats.org/officeDocument/2006/math">
                    <m:d>
                      <m:dPr>
                        <m:begChr m:val="["/>
                        <m:endChr m:val="]"/>
                        <m:ctrlPr>
                          <a:rPr lang="en-GB" b="0" i="1" smtClean="0">
                            <a:latin typeface="Cambria Math" panose="02040503050406030204" pitchFamily="18" charset="0"/>
                          </a:rPr>
                        </m:ctrlPr>
                      </m:dPr>
                      <m:e>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 </m:t>
                            </m:r>
                            <m:r>
                              <a:rPr lang="en-GB" b="0" i="1" smtClean="0">
                                <a:latin typeface="Cambria Math" panose="02040503050406030204" pitchFamily="18" charset="0"/>
                              </a:rPr>
                              <m:t>𝑒𝑛𝑔𝑙𝑖𝑠h</m:t>
                            </m:r>
                            <m:r>
                              <a:rPr lang="en-GB" b="0" i="1" smtClean="0">
                                <a:latin typeface="Cambria Math" panose="02040503050406030204" pitchFamily="18" charset="0"/>
                              </a:rPr>
                              <m:t> </m:t>
                            </m:r>
                            <m:r>
                              <a:rPr lang="en-GB" b="0" i="1" smtClean="0">
                                <a:latin typeface="Cambria Math" panose="02040503050406030204" pitchFamily="18" charset="0"/>
                              </a:rPr>
                              <m:t>𝑒𝑥𝑝𝑟𝑒𝑠𝑠𝑖𝑜𝑛</m:t>
                            </m:r>
                          </m:e>
                        </m:d>
                      </m:e>
                    </m:d>
                    <m:r>
                      <a:rPr lang="en-GB" b="0" i="1" smtClean="0">
                        <a:latin typeface="Cambria Math" panose="02040503050406030204" pitchFamily="18" charset="0"/>
                      </a:rPr>
                      <m:t>=</m:t>
                    </m:r>
                    <m:r>
                      <a:rPr lang="en-GB" b="0" i="1" smtClean="0">
                        <a:latin typeface="Cambria Math" panose="02040503050406030204" pitchFamily="18" charset="0"/>
                      </a:rPr>
                      <m:t>𝑚𝑒𝑡𝑎𝑙𝑎𝑛𝑔𝑢𝑎𝑔𝑒</m:t>
                    </m:r>
                    <m:r>
                      <a:rPr lang="en-GB" b="0" i="1" smtClean="0">
                        <a:latin typeface="Cambria Math" panose="02040503050406030204" pitchFamily="18" charset="0"/>
                      </a:rPr>
                      <m:t> </m:t>
                    </m:r>
                    <m:r>
                      <a:rPr lang="en-GB" b="0" i="1" smtClean="0">
                        <a:latin typeface="Cambria Math" panose="02040503050406030204" pitchFamily="18" charset="0"/>
                      </a:rPr>
                      <m:t>𝑡𝑟𝑎𝑛𝑠𝑙𝑎𝑡𝑖𝑜𝑛</m:t>
                    </m:r>
                  </m:oMath>
                </a14:m>
                <a:endParaRPr lang="en-GB" dirty="0"/>
              </a:p>
              <a:p>
                <a:r>
                  <a:rPr lang="en-GB" dirty="0"/>
                  <a:t>If the object language is Italian and the metalanguage is English, the interpretation function would be something like the predicate “means”</a:t>
                </a:r>
              </a:p>
              <a:p>
                <a:r>
                  <a:rPr lang="en-GB" dirty="0"/>
                  <a:t>E.g. “La neve </a:t>
                </a:r>
                <a:r>
                  <a:rPr lang="it-IT" dirty="0"/>
                  <a:t>è bianca</a:t>
                </a:r>
                <a:r>
                  <a:rPr lang="en-GB" dirty="0"/>
                  <a:t>” means that the snow is white </a:t>
                </a:r>
                <a:r>
                  <a:rPr lang="en-GB" dirty="0">
                    <a:sym typeface="Wingdings" panose="05000000000000000000" pitchFamily="2" charset="2"/>
                  </a:rPr>
                  <a:t> this gives the meaning of the Italian sentence in the metalanguage English</a:t>
                </a:r>
              </a:p>
              <a:p>
                <a:r>
                  <a:rPr lang="en-GB" dirty="0">
                    <a:sym typeface="Wingdings" panose="05000000000000000000" pitchFamily="2" charset="2"/>
                  </a:rPr>
                  <a:t>Also notice that “means” interprets the other phrases too:</a:t>
                </a:r>
              </a:p>
              <a:p>
                <a:r>
                  <a:rPr lang="en-GB" dirty="0">
                    <a:sym typeface="Wingdings" panose="05000000000000000000" pitchFamily="2" charset="2"/>
                  </a:rPr>
                  <a:t>“La” means the, “neve” means snow, “Bianca” means white</a:t>
                </a:r>
              </a:p>
              <a:p>
                <a:r>
                  <a:rPr lang="en-GB" dirty="0">
                    <a:sym typeface="Wingdings" panose="05000000000000000000" pitchFamily="2" charset="2"/>
                  </a:rPr>
                  <a:t>This is not very useful because we do not have a clear theory of meaning for English – that’s what we are trying to get…</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739718" cy="4857563"/>
              </a:xfrm>
              <a:blipFill rotWithShape="0">
                <a:blip r:embed="rId2"/>
                <a:stretch>
                  <a:fillRect l="-909" t="-1882" r="-227"/>
                </a:stretch>
              </a:blipFill>
            </p:spPr>
            <p:txBody>
              <a:bodyPr/>
              <a:lstStyle/>
              <a:p>
                <a:r>
                  <a:rPr lang="en-GB">
                    <a:noFill/>
                  </a:rPr>
                  <a:t> </a:t>
                </a:r>
              </a:p>
            </p:txBody>
          </p:sp>
        </mc:Fallback>
      </mc:AlternateContent>
    </p:spTree>
    <p:extLst>
      <p:ext uri="{BB962C8B-B14F-4D97-AF65-F5344CB8AC3E}">
        <p14:creationId xmlns:p14="http://schemas.microsoft.com/office/powerpoint/2010/main" val="132485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small detour – possible worlds</a:t>
            </a:r>
          </a:p>
        </p:txBody>
      </p:sp>
      <p:sp>
        <p:nvSpPr>
          <p:cNvPr id="3" name="Content Placeholder 2"/>
          <p:cNvSpPr>
            <a:spLocks noGrp="1"/>
          </p:cNvSpPr>
          <p:nvPr>
            <p:ph idx="1"/>
          </p:nvPr>
        </p:nvSpPr>
        <p:spPr>
          <a:xfrm>
            <a:off x="596153" y="1516342"/>
            <a:ext cx="11250706" cy="5220634"/>
          </a:xfrm>
        </p:spPr>
        <p:txBody>
          <a:bodyPr>
            <a:normAutofit fontScale="92500"/>
          </a:bodyPr>
          <a:lstStyle/>
          <a:p>
            <a:pPr marL="0" indent="0">
              <a:buNone/>
            </a:pPr>
            <a:r>
              <a:rPr lang="en-GB" dirty="0"/>
              <a:t>Consider the set of </a:t>
            </a:r>
            <a:r>
              <a:rPr lang="en-GB" i="1" dirty="0"/>
              <a:t>all </a:t>
            </a:r>
            <a:r>
              <a:rPr lang="en-GB" dirty="0"/>
              <a:t>the ways the world could have been:</a:t>
            </a:r>
          </a:p>
          <a:p>
            <a:r>
              <a:rPr lang="en-GB" dirty="0"/>
              <a:t>Each of us could have been in Germany</a:t>
            </a:r>
          </a:p>
          <a:p>
            <a:r>
              <a:rPr lang="en-GB" dirty="0"/>
              <a:t>Earth could have been a bit bigger or a bit smaller</a:t>
            </a:r>
          </a:p>
          <a:p>
            <a:r>
              <a:rPr lang="en-GB" dirty="0"/>
              <a:t>Elephants could have been pink</a:t>
            </a:r>
          </a:p>
          <a:p>
            <a:r>
              <a:rPr lang="en-GB" dirty="0"/>
              <a:t>(Maybe) the number 4 could have been odd</a:t>
            </a:r>
          </a:p>
          <a:p>
            <a:pPr marL="0" indent="0">
              <a:buNone/>
            </a:pPr>
            <a:r>
              <a:rPr lang="en-GB" dirty="0"/>
              <a:t>Each of these sentences is compatible with many ways the world could have been. </a:t>
            </a:r>
          </a:p>
          <a:p>
            <a:pPr marL="0" indent="0">
              <a:buNone/>
            </a:pPr>
            <a:r>
              <a:rPr lang="en-GB" dirty="0"/>
              <a:t>For instance, saying “elephants could have been pink” leaves unspecified whether Germany exists –the sentence could be true and Germany exist or not.</a:t>
            </a:r>
          </a:p>
          <a:p>
            <a:pPr marL="0" indent="0">
              <a:buNone/>
            </a:pPr>
            <a:r>
              <a:rPr lang="en-GB" dirty="0"/>
              <a:t>A way that reality </a:t>
            </a:r>
            <a:r>
              <a:rPr lang="en-GB" i="1" dirty="0"/>
              <a:t>as a whole </a:t>
            </a:r>
            <a:r>
              <a:rPr lang="en-GB" dirty="0"/>
              <a:t>could have been is a </a:t>
            </a:r>
            <a:r>
              <a:rPr lang="en-GB" i="1" dirty="0"/>
              <a:t>possible world</a:t>
            </a:r>
            <a:r>
              <a:rPr lang="en-GB" dirty="0"/>
              <a:t>.</a:t>
            </a:r>
          </a:p>
          <a:p>
            <a:pPr marL="0" indent="0">
              <a:buNone/>
            </a:pPr>
            <a:r>
              <a:rPr lang="en-GB" dirty="0"/>
              <a:t>The set of possible worlds is the set of all the ways the world could have been.</a:t>
            </a:r>
          </a:p>
        </p:txBody>
      </p:sp>
    </p:spTree>
    <p:extLst>
      <p:ext uri="{BB962C8B-B14F-4D97-AF65-F5344CB8AC3E}">
        <p14:creationId xmlns:p14="http://schemas.microsoft.com/office/powerpoint/2010/main" val="274363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should our metalanguage do?</a:t>
            </a:r>
          </a:p>
        </p:txBody>
      </p:sp>
      <p:sp>
        <p:nvSpPr>
          <p:cNvPr id="3" name="Content Placeholder 2"/>
          <p:cNvSpPr>
            <a:spLocks noGrp="1"/>
          </p:cNvSpPr>
          <p:nvPr>
            <p:ph idx="1"/>
          </p:nvPr>
        </p:nvSpPr>
        <p:spPr>
          <a:xfrm>
            <a:off x="569259" y="1690688"/>
            <a:ext cx="11353800" cy="4776881"/>
          </a:xfrm>
        </p:spPr>
        <p:txBody>
          <a:bodyPr>
            <a:normAutofit fontScale="92500"/>
          </a:bodyPr>
          <a:lstStyle/>
          <a:p>
            <a:pPr marL="0" indent="0">
              <a:buNone/>
            </a:pPr>
            <a:r>
              <a:rPr lang="en-GB" dirty="0"/>
              <a:t>Sentences</a:t>
            </a:r>
          </a:p>
          <a:p>
            <a:r>
              <a:rPr lang="en-GB" dirty="0"/>
              <a:t>A sentence says something about how the world is.</a:t>
            </a:r>
          </a:p>
          <a:p>
            <a:r>
              <a:rPr lang="en-GB" b="1" dirty="0"/>
              <a:t>To grasp the meaning of a sentence is to grasp what it would take for that sentence to be true.</a:t>
            </a:r>
          </a:p>
          <a:p>
            <a:r>
              <a:rPr lang="en-GB" dirty="0"/>
              <a:t>Therefore: We can model the meaning of a sentence by specifying whether it is true or false for every possible situation, i.e. its truth-conditions.</a:t>
            </a:r>
          </a:p>
          <a:p>
            <a:r>
              <a:rPr lang="en-GB" dirty="0"/>
              <a:t>The truth-condition for a sentence is a function from possible worlds to truth values, i.e. True is the sentence is true at that world and False otherwise.</a:t>
            </a:r>
          </a:p>
          <a:p>
            <a:r>
              <a:rPr lang="en-GB" dirty="0"/>
              <a:t>In sum: When the interpretation function is applied to an English sentence, it should return a metalinguistic expression which refers to a function from possible worlds to truth values.</a:t>
            </a:r>
          </a:p>
        </p:txBody>
      </p:sp>
    </p:spTree>
    <p:extLst>
      <p:ext uri="{BB962C8B-B14F-4D97-AF65-F5344CB8AC3E}">
        <p14:creationId xmlns:p14="http://schemas.microsoft.com/office/powerpoint/2010/main" val="117015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5355</TotalTime>
  <Words>2698</Words>
  <Application>Microsoft Office PowerPoint</Application>
  <PresentationFormat>Widescreen</PresentationFormat>
  <Paragraphs>211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 Math</vt:lpstr>
      <vt:lpstr>Wingdings</vt:lpstr>
      <vt:lpstr>Office Theme</vt:lpstr>
      <vt:lpstr>Aims for this session </vt:lpstr>
      <vt:lpstr>Part I</vt:lpstr>
      <vt:lpstr>Formal semantics</vt:lpstr>
      <vt:lpstr>What is it for?</vt:lpstr>
      <vt:lpstr>“But English is so much more expressive!”</vt:lpstr>
      <vt:lpstr>Desiderata on our formal model</vt:lpstr>
      <vt:lpstr>More specific strategy</vt:lpstr>
      <vt:lpstr>A small detour – possible worlds</vt:lpstr>
      <vt:lpstr>What should our metalanguage do?</vt:lpstr>
      <vt:lpstr>What should our metalanguage do?</vt:lpstr>
      <vt:lpstr>What should our metalanguage do?</vt:lpstr>
      <vt:lpstr>What should our metalanguage do?</vt:lpstr>
      <vt:lpstr>What should our metalanguage do?</vt:lpstr>
      <vt:lpstr>“Isn’t there a pattern?”</vt:lpstr>
      <vt:lpstr>Important distinction</vt:lpstr>
      <vt:lpstr>Summary of concepts</vt:lpstr>
      <vt:lpstr>Part II</vt:lpstr>
      <vt:lpstr>Fine and dandy but show us the formulas</vt:lpstr>
      <vt:lpstr>First-order logic: an informal presentation</vt:lpstr>
      <vt:lpstr>First-order logic: an informal presentation</vt:lpstr>
      <vt:lpstr>Set theory</vt:lpstr>
      <vt:lpstr>Set theory</vt:lpstr>
      <vt:lpstr>Lambda calculus</vt:lpstr>
      <vt:lpstr>Type theory</vt:lpstr>
      <vt:lpstr>Type theory</vt:lpstr>
      <vt:lpstr>Putting everything together</vt:lpstr>
      <vt:lpstr>Putting everything together</vt:lpstr>
      <vt:lpstr>Putting everything together</vt:lpstr>
      <vt:lpstr>Putting everything together</vt:lpstr>
      <vt:lpstr>Putting everything together</vt:lpstr>
      <vt:lpstr>If there’s any time left</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CARCASSI Fausto</dc:creator>
  <cp:lastModifiedBy>CARCASSI Fausto</cp:lastModifiedBy>
  <cp:revision>63</cp:revision>
  <dcterms:created xsi:type="dcterms:W3CDTF">2018-12-30T19:08:46Z</dcterms:created>
  <dcterms:modified xsi:type="dcterms:W3CDTF">2019-01-20T17:56:47Z</dcterms:modified>
</cp:coreProperties>
</file>