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301" r:id="rId3"/>
    <p:sldId id="278" r:id="rId4"/>
    <p:sldId id="279" r:id="rId5"/>
    <p:sldId id="280" r:id="rId6"/>
    <p:sldId id="281" r:id="rId7"/>
    <p:sldId id="282" r:id="rId8"/>
    <p:sldId id="283" r:id="rId9"/>
    <p:sldId id="284" r:id="rId10"/>
    <p:sldId id="285" r:id="rId11"/>
    <p:sldId id="287" r:id="rId12"/>
    <p:sldId id="275" r:id="rId13"/>
    <p:sldId id="300" r:id="rId14"/>
    <p:sldId id="292" r:id="rId15"/>
    <p:sldId id="289" r:id="rId16"/>
    <p:sldId id="294" r:id="rId17"/>
    <p:sldId id="257" r:id="rId18"/>
    <p:sldId id="293" r:id="rId19"/>
    <p:sldId id="259" r:id="rId20"/>
    <p:sldId id="260" r:id="rId21"/>
    <p:sldId id="262" r:id="rId22"/>
    <p:sldId id="261" r:id="rId23"/>
    <p:sldId id="263" r:id="rId24"/>
    <p:sldId id="264" r:id="rId25"/>
    <p:sldId id="265" r:id="rId26"/>
    <p:sldId id="295" r:id="rId27"/>
    <p:sldId id="267" r:id="rId28"/>
    <p:sldId id="266" r:id="rId29"/>
    <p:sldId id="297" r:id="rId30"/>
    <p:sldId id="296" r:id="rId31"/>
    <p:sldId id="271" r:id="rId32"/>
    <p:sldId id="298" r:id="rId33"/>
    <p:sldId id="270" r:id="rId34"/>
    <p:sldId id="299" r:id="rId35"/>
    <p:sldId id="269" r:id="rId36"/>
    <p:sldId id="274" r:id="rId37"/>
    <p:sldId id="2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r>
              <a:rPr lang="en-GB" dirty="0" smtClean="0"/>
              <a:t>CLE retreat 2017</a:t>
            </a:r>
            <a:endParaRPr lang="en-GB" dirty="0"/>
          </a:p>
        </p:txBody>
      </p:sp>
      <p:sp>
        <p:nvSpPr>
          <p:cNvPr id="5" name="Footer Placeholder 4"/>
          <p:cNvSpPr>
            <a:spLocks noGrp="1"/>
          </p:cNvSpPr>
          <p:nvPr>
            <p:ph type="ftr" sz="quarter" idx="11"/>
          </p:nvPr>
        </p:nvSpPr>
        <p:spPr/>
        <p:txBody>
          <a:bodyPr/>
          <a:lstStyle/>
          <a:p>
            <a:r>
              <a:rPr lang="en-GB" dirty="0" smtClean="0"/>
              <a:t>Fausto Carcass</a:t>
            </a:r>
            <a:endParaRPr lang="en-GB" dirty="0"/>
          </a:p>
        </p:txBody>
      </p:sp>
      <p:sp>
        <p:nvSpPr>
          <p:cNvPr id="6" name="Slide Number Placeholder 5"/>
          <p:cNvSpPr>
            <a:spLocks noGrp="1"/>
          </p:cNvSpPr>
          <p:nvPr>
            <p:ph type="sldNum" sz="quarter" idx="12"/>
          </p:nvPr>
        </p:nvSpPr>
        <p:spPr/>
        <p:txBody>
          <a:bodyPr/>
          <a:lstStyle/>
          <a:p>
            <a:fld id="{50257CDB-D994-4BF0-AD7D-3613BFAE80FD}" type="slidenum">
              <a:rPr lang="en-GB" smtClean="0"/>
              <a:t>‹#›</a:t>
            </a:fld>
            <a:endParaRPr lang="en-GB" dirty="0"/>
          </a:p>
        </p:txBody>
      </p:sp>
    </p:spTree>
    <p:extLst>
      <p:ext uri="{BB962C8B-B14F-4D97-AF65-F5344CB8AC3E}">
        <p14:creationId xmlns:p14="http://schemas.microsoft.com/office/powerpoint/2010/main" val="41870505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1E22B2-81D9-4185-9D06-2D914D88AB65}"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118603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1E22B2-81D9-4185-9D06-2D914D88AB65}"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224966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1E22B2-81D9-4185-9D06-2D914D88AB65}"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85059034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E22B2-81D9-4185-9D06-2D914D88AB65}"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24494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01E22B2-81D9-4185-9D06-2D914D88AB65}"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147345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01E22B2-81D9-4185-9D06-2D914D88AB65}" type="datetimeFigureOut">
              <a:rPr lang="en-GB" smtClean="0"/>
              <a:t>18/01/2018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200658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01E22B2-81D9-4185-9D06-2D914D88AB65}" type="datetimeFigureOut">
              <a:rPr lang="en-GB" smtClean="0"/>
              <a:t>18/01/2018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2346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22B2-81D9-4185-9D06-2D914D88AB65}" type="datetimeFigureOut">
              <a:rPr lang="en-GB" smtClean="0"/>
              <a:t>18/01/2018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11694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E22B2-81D9-4185-9D06-2D914D88AB65}"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332647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E22B2-81D9-4185-9D06-2D914D88AB65}"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257CDB-D994-4BF0-AD7D-3613BFAE80FD}" type="slidenum">
              <a:rPr lang="en-GB" smtClean="0"/>
              <a:t>‹#›</a:t>
            </a:fld>
            <a:endParaRPr lang="en-GB"/>
          </a:p>
        </p:txBody>
      </p:sp>
    </p:spTree>
    <p:extLst>
      <p:ext uri="{BB962C8B-B14F-4D97-AF65-F5344CB8AC3E}">
        <p14:creationId xmlns:p14="http://schemas.microsoft.com/office/powerpoint/2010/main" val="247153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E22B2-81D9-4185-9D06-2D914D88AB65}" type="datetimeFigureOut">
              <a:rPr lang="en-GB" smtClean="0"/>
              <a:t>18/01/2018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57CDB-D994-4BF0-AD7D-3613BFAE80FD}" type="slidenum">
              <a:rPr lang="en-GB" smtClean="0"/>
              <a:t>‹#›</a:t>
            </a:fld>
            <a:endParaRPr lang="en-GB"/>
          </a:p>
        </p:txBody>
      </p:sp>
    </p:spTree>
    <p:extLst>
      <p:ext uri="{BB962C8B-B14F-4D97-AF65-F5344CB8AC3E}">
        <p14:creationId xmlns:p14="http://schemas.microsoft.com/office/powerpoint/2010/main" val="168938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Disclaimer</a:t>
            </a:r>
            <a:endParaRPr lang="en-GB" dirty="0"/>
          </a:p>
        </p:txBody>
      </p:sp>
      <p:sp>
        <p:nvSpPr>
          <p:cNvPr id="3" name="Content Placeholder 2"/>
          <p:cNvSpPr>
            <a:spLocks noGrp="1"/>
          </p:cNvSpPr>
          <p:nvPr>
            <p:ph idx="1"/>
          </p:nvPr>
        </p:nvSpPr>
        <p:spPr>
          <a:xfrm>
            <a:off x="838200" y="1825624"/>
            <a:ext cx="10515600" cy="4168775"/>
          </a:xfrm>
        </p:spPr>
        <p:txBody>
          <a:bodyPr/>
          <a:lstStyle/>
          <a:p>
            <a:r>
              <a:rPr lang="en-GB" dirty="0" smtClean="0"/>
              <a:t>Many of you know this stuff better than I do (you know who you are)</a:t>
            </a:r>
          </a:p>
          <a:p>
            <a:r>
              <a:rPr lang="en-GB" dirty="0" smtClean="0"/>
              <a:t>I’ll give it my best shot</a:t>
            </a:r>
          </a:p>
          <a:p>
            <a:endParaRPr lang="en-GB" dirty="0"/>
          </a:p>
          <a:p>
            <a:r>
              <a:rPr lang="en-GB" dirty="0" smtClean="0"/>
              <a:t>Don’t know how long it’s going to take but we can discuss…</a:t>
            </a:r>
          </a:p>
          <a:p>
            <a:endParaRPr lang="en-GB" dirty="0" smtClean="0"/>
          </a:p>
        </p:txBody>
      </p:sp>
    </p:spTree>
    <p:extLst>
      <p:ext uri="{BB962C8B-B14F-4D97-AF65-F5344CB8AC3E}">
        <p14:creationId xmlns:p14="http://schemas.microsoft.com/office/powerpoint/2010/main" val="1983927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4"/>
            <a:ext cx="10515600" cy="4752975"/>
          </a:xfrm>
        </p:spPr>
        <p:txBody>
          <a:bodyPr>
            <a:normAutofit/>
          </a:bodyPr>
          <a:lstStyle/>
          <a:p>
            <a:r>
              <a:rPr lang="en-GB" dirty="0"/>
              <a:t>I try to find the answer by asking a series of </a:t>
            </a:r>
            <a:r>
              <a:rPr lang="en-GB" dirty="0" smtClean="0"/>
              <a:t>questions. Which questions I ask depends on what you answer at each round. </a:t>
            </a:r>
          </a:p>
          <a:p>
            <a:endParaRPr lang="en-GB" dirty="0" smtClean="0"/>
          </a:p>
          <a:p>
            <a:r>
              <a:rPr lang="en-GB" dirty="0" smtClean="0"/>
              <a:t>Call the description of which questions I ask for every possible answer you give my </a:t>
            </a:r>
            <a:r>
              <a:rPr lang="en-GB" dirty="0"/>
              <a:t>“script</a:t>
            </a:r>
            <a:r>
              <a:rPr lang="en-GB" dirty="0" smtClean="0"/>
              <a:t>”.</a:t>
            </a:r>
          </a:p>
          <a:p>
            <a:endParaRPr lang="en-GB" dirty="0" smtClean="0"/>
          </a:p>
          <a:p>
            <a:r>
              <a:rPr lang="en-GB" dirty="0" smtClean="0"/>
              <a:t>Depending on the script I use, it’s going to take fewer or more questions to get to the answer.</a:t>
            </a:r>
          </a:p>
          <a:p>
            <a:endParaRPr lang="en-GB" dirty="0" smtClean="0"/>
          </a:p>
        </p:txBody>
      </p:sp>
    </p:spTree>
    <p:extLst>
      <p:ext uri="{BB962C8B-B14F-4D97-AF65-F5344CB8AC3E}">
        <p14:creationId xmlns:p14="http://schemas.microsoft.com/office/powerpoint/2010/main" val="357065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571624"/>
            <a:ext cx="10515600" cy="4752975"/>
          </a:xfrm>
        </p:spPr>
        <p:txBody>
          <a:bodyPr>
            <a:normAutofit/>
          </a:bodyPr>
          <a:lstStyle/>
          <a:p>
            <a:r>
              <a:rPr lang="en-GB" dirty="0" smtClean="0"/>
              <a:t>Your behaviour can modelled as sampling from a distribution over people.</a:t>
            </a:r>
          </a:p>
          <a:p>
            <a:r>
              <a:rPr lang="en-GB" dirty="0" smtClean="0"/>
              <a:t>Imagine that we play this game many times and for some reason you always pick Jon (i.e. you pick Jon with probability 1.).</a:t>
            </a:r>
          </a:p>
          <a:p>
            <a:r>
              <a:rPr lang="en-GB" dirty="0" smtClean="0"/>
              <a:t>After a while, I am going to change my first question to “Is it Jon?”</a:t>
            </a:r>
          </a:p>
          <a:p>
            <a:r>
              <a:rPr lang="en-GB" dirty="0" smtClean="0"/>
              <a:t>The intuition is that the probability with which you pick each object influences which script is optimal.</a:t>
            </a:r>
          </a:p>
          <a:p>
            <a:endParaRPr lang="en-GB" dirty="0" smtClean="0"/>
          </a:p>
          <a:p>
            <a:r>
              <a:rPr lang="en-GB" dirty="0" smtClean="0"/>
              <a:t>This raises the question: how well can I do with the best possible script? What does peak performance look like?</a:t>
            </a:r>
          </a:p>
        </p:txBody>
      </p:sp>
    </p:spTree>
    <p:extLst>
      <p:ext uri="{BB962C8B-B14F-4D97-AF65-F5344CB8AC3E}">
        <p14:creationId xmlns:p14="http://schemas.microsoft.com/office/powerpoint/2010/main" val="10613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4"/>
            <a:ext cx="6546030" cy="4575176"/>
          </a:xfrm>
        </p:spPr>
        <p:txBody>
          <a:bodyPr>
            <a:normAutofit/>
          </a:bodyPr>
          <a:lstStyle/>
          <a:p>
            <a:r>
              <a:rPr lang="en-GB" dirty="0" smtClean="0"/>
              <a:t>You can visualize a script as a tree</a:t>
            </a:r>
            <a:endParaRPr lang="en-GB" dirty="0"/>
          </a:p>
          <a:p>
            <a:r>
              <a:rPr lang="en-GB" dirty="0" smtClean="0"/>
              <a:t>Question: how good is a given script </a:t>
            </a:r>
            <a:r>
              <a:rPr lang="en-GB" i="1" dirty="0" smtClean="0"/>
              <a:t>s</a:t>
            </a:r>
            <a:r>
              <a:rPr lang="en-GB" dirty="0" smtClean="0"/>
              <a:t>?</a:t>
            </a:r>
            <a:endParaRPr lang="en-GB" dirty="0"/>
          </a:p>
        </p:txBody>
      </p:sp>
      <p:grpSp>
        <p:nvGrpSpPr>
          <p:cNvPr id="4" name="Group 3"/>
          <p:cNvGrpSpPr/>
          <p:nvPr/>
        </p:nvGrpSpPr>
        <p:grpSpPr>
          <a:xfrm>
            <a:off x="7807394" y="1825624"/>
            <a:ext cx="3631558" cy="2256195"/>
            <a:chOff x="1606550" y="4156234"/>
            <a:chExt cx="3631558" cy="2256195"/>
          </a:xfrm>
        </p:grpSpPr>
        <p:cxnSp>
          <p:nvCxnSpPr>
            <p:cNvPr id="5" name="Straight Arrow Connector 4"/>
            <p:cNvCxnSpPr/>
            <p:nvPr/>
          </p:nvCxnSpPr>
          <p:spPr>
            <a:xfrm flipH="1">
              <a:off x="2032000" y="4559300"/>
              <a:ext cx="3429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54025" y="4156234"/>
              <a:ext cx="1212255" cy="369332"/>
            </a:xfrm>
            <a:prstGeom prst="rect">
              <a:avLst/>
            </a:prstGeom>
            <a:noFill/>
          </p:spPr>
          <p:txBody>
            <a:bodyPr wrap="none" rtlCol="0">
              <a:spAutoFit/>
            </a:bodyPr>
            <a:lstStyle/>
            <a:p>
              <a:r>
                <a:rPr lang="en-GB" dirty="0" smtClean="0"/>
                <a:t>Is it a bird?</a:t>
              </a:r>
              <a:endParaRPr lang="en-GB" dirty="0"/>
            </a:p>
          </p:txBody>
        </p:sp>
        <p:sp>
          <p:nvSpPr>
            <p:cNvPr id="7" name="TextBox 6"/>
            <p:cNvSpPr txBox="1"/>
            <p:nvPr/>
          </p:nvSpPr>
          <p:spPr>
            <a:xfrm>
              <a:off x="1606550" y="5083968"/>
              <a:ext cx="561436" cy="369332"/>
            </a:xfrm>
            <a:prstGeom prst="rect">
              <a:avLst/>
            </a:prstGeom>
            <a:noFill/>
          </p:spPr>
          <p:txBody>
            <a:bodyPr wrap="none" rtlCol="0">
              <a:spAutoFit/>
            </a:bodyPr>
            <a:lstStyle/>
            <a:p>
              <a:r>
                <a:rPr lang="en-GB" dirty="0" smtClean="0"/>
                <a:t>Bird</a:t>
              </a:r>
              <a:endParaRPr lang="en-GB" dirty="0"/>
            </a:p>
          </p:txBody>
        </p:sp>
        <p:cxnSp>
          <p:nvCxnSpPr>
            <p:cNvPr id="8" name="Straight Arrow Connector 7"/>
            <p:cNvCxnSpPr/>
            <p:nvPr/>
          </p:nvCxnSpPr>
          <p:spPr>
            <a:xfrm flipH="1">
              <a:off x="3078939" y="5520768"/>
              <a:ext cx="3429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78939" y="5083968"/>
              <a:ext cx="1361270" cy="369332"/>
            </a:xfrm>
            <a:prstGeom prst="rect">
              <a:avLst/>
            </a:prstGeom>
            <a:noFill/>
          </p:spPr>
          <p:txBody>
            <a:bodyPr wrap="none" rtlCol="0">
              <a:spAutoFit/>
            </a:bodyPr>
            <a:lstStyle/>
            <a:p>
              <a:r>
                <a:rPr lang="en-GB" dirty="0" smtClean="0"/>
                <a:t>Is it a plane?</a:t>
              </a:r>
              <a:endParaRPr lang="en-GB" dirty="0"/>
            </a:p>
          </p:txBody>
        </p:sp>
        <p:sp>
          <p:nvSpPr>
            <p:cNvPr id="10" name="TextBox 9"/>
            <p:cNvSpPr txBox="1"/>
            <p:nvPr/>
          </p:nvSpPr>
          <p:spPr>
            <a:xfrm>
              <a:off x="2508132" y="6024638"/>
              <a:ext cx="704039" cy="369332"/>
            </a:xfrm>
            <a:prstGeom prst="rect">
              <a:avLst/>
            </a:prstGeom>
            <a:noFill/>
          </p:spPr>
          <p:txBody>
            <a:bodyPr wrap="none" rtlCol="0">
              <a:spAutoFit/>
            </a:bodyPr>
            <a:lstStyle/>
            <a:p>
              <a:r>
                <a:rPr lang="en-GB" dirty="0" smtClean="0"/>
                <a:t>Plane</a:t>
              </a:r>
              <a:endParaRPr lang="en-GB" dirty="0"/>
            </a:p>
          </p:txBody>
        </p:sp>
        <p:cxnSp>
          <p:nvCxnSpPr>
            <p:cNvPr id="15" name="Straight Arrow Connector 14"/>
            <p:cNvCxnSpPr/>
            <p:nvPr/>
          </p:nvCxnSpPr>
          <p:spPr>
            <a:xfrm>
              <a:off x="3256739" y="4565929"/>
              <a:ext cx="337735" cy="51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91640" y="6043097"/>
              <a:ext cx="1146468" cy="369332"/>
            </a:xfrm>
            <a:prstGeom prst="rect">
              <a:avLst/>
            </a:prstGeom>
            <a:noFill/>
          </p:spPr>
          <p:txBody>
            <a:bodyPr wrap="none" rtlCol="0">
              <a:spAutoFit/>
            </a:bodyPr>
            <a:lstStyle/>
            <a:p>
              <a:r>
                <a:rPr lang="en-GB" dirty="0" smtClean="0"/>
                <a:t>Superman</a:t>
              </a:r>
              <a:endParaRPr lang="en-GB" dirty="0"/>
            </a:p>
          </p:txBody>
        </p:sp>
        <p:cxnSp>
          <p:nvCxnSpPr>
            <p:cNvPr id="19" name="Straight Arrow Connector 18"/>
            <p:cNvCxnSpPr/>
            <p:nvPr/>
          </p:nvCxnSpPr>
          <p:spPr>
            <a:xfrm>
              <a:off x="4091640" y="5520768"/>
              <a:ext cx="34856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41384" y="4481272"/>
              <a:ext cx="512641" cy="369332"/>
            </a:xfrm>
            <a:prstGeom prst="rect">
              <a:avLst/>
            </a:prstGeom>
            <a:noFill/>
          </p:spPr>
          <p:txBody>
            <a:bodyPr wrap="none" rtlCol="0">
              <a:spAutoFit/>
            </a:bodyPr>
            <a:lstStyle/>
            <a:p>
              <a:r>
                <a:rPr lang="en-GB" dirty="0" smtClean="0"/>
                <a:t>YES</a:t>
              </a:r>
              <a:endParaRPr lang="en-GB" dirty="0"/>
            </a:p>
          </p:txBody>
        </p:sp>
        <p:sp>
          <p:nvSpPr>
            <p:cNvPr id="24" name="TextBox 23"/>
            <p:cNvSpPr txBox="1"/>
            <p:nvPr/>
          </p:nvSpPr>
          <p:spPr>
            <a:xfrm>
              <a:off x="2744098" y="5447305"/>
              <a:ext cx="512641" cy="369332"/>
            </a:xfrm>
            <a:prstGeom prst="rect">
              <a:avLst/>
            </a:prstGeom>
            <a:noFill/>
          </p:spPr>
          <p:txBody>
            <a:bodyPr wrap="none" rtlCol="0">
              <a:spAutoFit/>
            </a:bodyPr>
            <a:lstStyle/>
            <a:p>
              <a:r>
                <a:rPr lang="en-GB" dirty="0" smtClean="0"/>
                <a:t>YES</a:t>
              </a:r>
              <a:endParaRPr lang="en-GB" dirty="0"/>
            </a:p>
          </p:txBody>
        </p:sp>
        <p:sp>
          <p:nvSpPr>
            <p:cNvPr id="25" name="TextBox 24"/>
            <p:cNvSpPr txBox="1"/>
            <p:nvPr/>
          </p:nvSpPr>
          <p:spPr>
            <a:xfrm>
              <a:off x="3568700" y="4494171"/>
              <a:ext cx="486030" cy="369332"/>
            </a:xfrm>
            <a:prstGeom prst="rect">
              <a:avLst/>
            </a:prstGeom>
            <a:noFill/>
          </p:spPr>
          <p:txBody>
            <a:bodyPr wrap="none" rtlCol="0">
              <a:spAutoFit/>
            </a:bodyPr>
            <a:lstStyle/>
            <a:p>
              <a:r>
                <a:rPr lang="en-GB" dirty="0" smtClean="0"/>
                <a:t>NO</a:t>
              </a:r>
              <a:endParaRPr lang="en-GB" dirty="0"/>
            </a:p>
          </p:txBody>
        </p:sp>
        <p:sp>
          <p:nvSpPr>
            <p:cNvPr id="26" name="TextBox 25"/>
            <p:cNvSpPr txBox="1"/>
            <p:nvPr/>
          </p:nvSpPr>
          <p:spPr>
            <a:xfrm>
              <a:off x="4336222" y="5444606"/>
              <a:ext cx="486030" cy="369332"/>
            </a:xfrm>
            <a:prstGeom prst="rect">
              <a:avLst/>
            </a:prstGeom>
            <a:noFill/>
          </p:spPr>
          <p:txBody>
            <a:bodyPr wrap="none" rtlCol="0">
              <a:spAutoFit/>
            </a:bodyPr>
            <a:lstStyle/>
            <a:p>
              <a:r>
                <a:rPr lang="en-GB" dirty="0" smtClean="0"/>
                <a:t>NO</a:t>
              </a:r>
              <a:endParaRPr lang="en-GB" dirty="0"/>
            </a:p>
          </p:txBody>
        </p:sp>
      </p:grpSp>
    </p:spTree>
    <p:extLst>
      <p:ext uri="{BB962C8B-B14F-4D97-AF65-F5344CB8AC3E}">
        <p14:creationId xmlns:p14="http://schemas.microsoft.com/office/powerpoint/2010/main" val="209932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4"/>
            <a:ext cx="6546030" cy="4575176"/>
          </a:xfrm>
        </p:spPr>
        <p:txBody>
          <a:bodyPr>
            <a:normAutofit/>
          </a:bodyPr>
          <a:lstStyle/>
          <a:p>
            <a:r>
              <a:rPr lang="en-GB" dirty="0" smtClean="0"/>
              <a:t>You can visualize a script as a tree</a:t>
            </a:r>
            <a:endParaRPr lang="en-GB" dirty="0"/>
          </a:p>
          <a:p>
            <a:r>
              <a:rPr lang="en-GB" dirty="0" smtClean="0"/>
              <a:t>Question: how good is a given script </a:t>
            </a:r>
            <a:r>
              <a:rPr lang="en-GB" i="1" dirty="0" smtClean="0"/>
              <a:t>s</a:t>
            </a:r>
            <a:r>
              <a:rPr lang="en-GB" dirty="0" smtClean="0"/>
              <a:t>?</a:t>
            </a:r>
            <a:endParaRPr lang="en-GB" dirty="0"/>
          </a:p>
          <a:p>
            <a:r>
              <a:rPr lang="en-GB" dirty="0" smtClean="0"/>
              <a:t>We can quantify script goodness as the expected number of questions needed to guess correctly when following the script:</a:t>
            </a:r>
          </a:p>
          <a:p>
            <a:endParaRPr lang="en-GB" dirty="0"/>
          </a:p>
          <a:p>
            <a:endParaRPr lang="en-GB" dirty="0"/>
          </a:p>
        </p:txBody>
      </p:sp>
      <p:grpSp>
        <p:nvGrpSpPr>
          <p:cNvPr id="4" name="Group 3"/>
          <p:cNvGrpSpPr/>
          <p:nvPr/>
        </p:nvGrpSpPr>
        <p:grpSpPr>
          <a:xfrm>
            <a:off x="7807394" y="1825624"/>
            <a:ext cx="3631558" cy="2256195"/>
            <a:chOff x="1606550" y="4156234"/>
            <a:chExt cx="3631558" cy="2256195"/>
          </a:xfrm>
        </p:grpSpPr>
        <p:cxnSp>
          <p:nvCxnSpPr>
            <p:cNvPr id="5" name="Straight Arrow Connector 4"/>
            <p:cNvCxnSpPr/>
            <p:nvPr/>
          </p:nvCxnSpPr>
          <p:spPr>
            <a:xfrm flipH="1">
              <a:off x="2032000" y="4559300"/>
              <a:ext cx="3429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54025" y="4156234"/>
              <a:ext cx="1212255" cy="369332"/>
            </a:xfrm>
            <a:prstGeom prst="rect">
              <a:avLst/>
            </a:prstGeom>
            <a:noFill/>
          </p:spPr>
          <p:txBody>
            <a:bodyPr wrap="none" rtlCol="0">
              <a:spAutoFit/>
            </a:bodyPr>
            <a:lstStyle/>
            <a:p>
              <a:r>
                <a:rPr lang="en-GB" dirty="0" smtClean="0"/>
                <a:t>Is it a bird?</a:t>
              </a:r>
              <a:endParaRPr lang="en-GB" dirty="0"/>
            </a:p>
          </p:txBody>
        </p:sp>
        <p:sp>
          <p:nvSpPr>
            <p:cNvPr id="7" name="TextBox 6"/>
            <p:cNvSpPr txBox="1"/>
            <p:nvPr/>
          </p:nvSpPr>
          <p:spPr>
            <a:xfrm>
              <a:off x="1606550" y="5083968"/>
              <a:ext cx="561436" cy="369332"/>
            </a:xfrm>
            <a:prstGeom prst="rect">
              <a:avLst/>
            </a:prstGeom>
            <a:noFill/>
          </p:spPr>
          <p:txBody>
            <a:bodyPr wrap="none" rtlCol="0">
              <a:spAutoFit/>
            </a:bodyPr>
            <a:lstStyle/>
            <a:p>
              <a:r>
                <a:rPr lang="en-GB" dirty="0" smtClean="0"/>
                <a:t>Bird</a:t>
              </a:r>
              <a:endParaRPr lang="en-GB" dirty="0"/>
            </a:p>
          </p:txBody>
        </p:sp>
        <p:cxnSp>
          <p:nvCxnSpPr>
            <p:cNvPr id="8" name="Straight Arrow Connector 7"/>
            <p:cNvCxnSpPr/>
            <p:nvPr/>
          </p:nvCxnSpPr>
          <p:spPr>
            <a:xfrm flipH="1">
              <a:off x="3078939" y="5520768"/>
              <a:ext cx="3429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78939" y="5083968"/>
              <a:ext cx="1361270" cy="369332"/>
            </a:xfrm>
            <a:prstGeom prst="rect">
              <a:avLst/>
            </a:prstGeom>
            <a:noFill/>
          </p:spPr>
          <p:txBody>
            <a:bodyPr wrap="none" rtlCol="0">
              <a:spAutoFit/>
            </a:bodyPr>
            <a:lstStyle/>
            <a:p>
              <a:r>
                <a:rPr lang="en-GB" dirty="0" smtClean="0"/>
                <a:t>Is it a plane?</a:t>
              </a:r>
              <a:endParaRPr lang="en-GB" dirty="0"/>
            </a:p>
          </p:txBody>
        </p:sp>
        <p:sp>
          <p:nvSpPr>
            <p:cNvPr id="10" name="TextBox 9"/>
            <p:cNvSpPr txBox="1"/>
            <p:nvPr/>
          </p:nvSpPr>
          <p:spPr>
            <a:xfrm>
              <a:off x="2508132" y="6024638"/>
              <a:ext cx="704039" cy="369332"/>
            </a:xfrm>
            <a:prstGeom prst="rect">
              <a:avLst/>
            </a:prstGeom>
            <a:noFill/>
          </p:spPr>
          <p:txBody>
            <a:bodyPr wrap="none" rtlCol="0">
              <a:spAutoFit/>
            </a:bodyPr>
            <a:lstStyle/>
            <a:p>
              <a:r>
                <a:rPr lang="en-GB" dirty="0" smtClean="0"/>
                <a:t>Plane</a:t>
              </a:r>
              <a:endParaRPr lang="en-GB" dirty="0"/>
            </a:p>
          </p:txBody>
        </p:sp>
        <p:cxnSp>
          <p:nvCxnSpPr>
            <p:cNvPr id="15" name="Straight Arrow Connector 14"/>
            <p:cNvCxnSpPr/>
            <p:nvPr/>
          </p:nvCxnSpPr>
          <p:spPr>
            <a:xfrm>
              <a:off x="3256739" y="4565929"/>
              <a:ext cx="337735" cy="51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91640" y="6043097"/>
              <a:ext cx="1146468" cy="369332"/>
            </a:xfrm>
            <a:prstGeom prst="rect">
              <a:avLst/>
            </a:prstGeom>
            <a:noFill/>
          </p:spPr>
          <p:txBody>
            <a:bodyPr wrap="none" rtlCol="0">
              <a:spAutoFit/>
            </a:bodyPr>
            <a:lstStyle/>
            <a:p>
              <a:r>
                <a:rPr lang="en-GB" dirty="0" smtClean="0"/>
                <a:t>Superman</a:t>
              </a:r>
              <a:endParaRPr lang="en-GB" dirty="0"/>
            </a:p>
          </p:txBody>
        </p:sp>
        <p:cxnSp>
          <p:nvCxnSpPr>
            <p:cNvPr id="19" name="Straight Arrow Connector 18"/>
            <p:cNvCxnSpPr/>
            <p:nvPr/>
          </p:nvCxnSpPr>
          <p:spPr>
            <a:xfrm>
              <a:off x="4091640" y="5520768"/>
              <a:ext cx="34856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41384" y="4481272"/>
              <a:ext cx="512641" cy="369332"/>
            </a:xfrm>
            <a:prstGeom prst="rect">
              <a:avLst/>
            </a:prstGeom>
            <a:noFill/>
          </p:spPr>
          <p:txBody>
            <a:bodyPr wrap="none" rtlCol="0">
              <a:spAutoFit/>
            </a:bodyPr>
            <a:lstStyle/>
            <a:p>
              <a:r>
                <a:rPr lang="en-GB" dirty="0" smtClean="0"/>
                <a:t>YES</a:t>
              </a:r>
              <a:endParaRPr lang="en-GB" dirty="0"/>
            </a:p>
          </p:txBody>
        </p:sp>
        <p:sp>
          <p:nvSpPr>
            <p:cNvPr id="24" name="TextBox 23"/>
            <p:cNvSpPr txBox="1"/>
            <p:nvPr/>
          </p:nvSpPr>
          <p:spPr>
            <a:xfrm>
              <a:off x="2744098" y="5447305"/>
              <a:ext cx="512641" cy="369332"/>
            </a:xfrm>
            <a:prstGeom prst="rect">
              <a:avLst/>
            </a:prstGeom>
            <a:noFill/>
          </p:spPr>
          <p:txBody>
            <a:bodyPr wrap="none" rtlCol="0">
              <a:spAutoFit/>
            </a:bodyPr>
            <a:lstStyle/>
            <a:p>
              <a:r>
                <a:rPr lang="en-GB" dirty="0" smtClean="0"/>
                <a:t>YES</a:t>
              </a:r>
              <a:endParaRPr lang="en-GB" dirty="0"/>
            </a:p>
          </p:txBody>
        </p:sp>
        <p:sp>
          <p:nvSpPr>
            <p:cNvPr id="25" name="TextBox 24"/>
            <p:cNvSpPr txBox="1"/>
            <p:nvPr/>
          </p:nvSpPr>
          <p:spPr>
            <a:xfrm>
              <a:off x="3568700" y="4494171"/>
              <a:ext cx="486030" cy="369332"/>
            </a:xfrm>
            <a:prstGeom prst="rect">
              <a:avLst/>
            </a:prstGeom>
            <a:noFill/>
          </p:spPr>
          <p:txBody>
            <a:bodyPr wrap="none" rtlCol="0">
              <a:spAutoFit/>
            </a:bodyPr>
            <a:lstStyle/>
            <a:p>
              <a:r>
                <a:rPr lang="en-GB" dirty="0" smtClean="0"/>
                <a:t>NO</a:t>
              </a:r>
              <a:endParaRPr lang="en-GB" dirty="0"/>
            </a:p>
          </p:txBody>
        </p:sp>
        <p:sp>
          <p:nvSpPr>
            <p:cNvPr id="26" name="TextBox 25"/>
            <p:cNvSpPr txBox="1"/>
            <p:nvPr/>
          </p:nvSpPr>
          <p:spPr>
            <a:xfrm>
              <a:off x="4336222" y="5444606"/>
              <a:ext cx="486030" cy="369332"/>
            </a:xfrm>
            <a:prstGeom prst="rect">
              <a:avLst/>
            </a:prstGeom>
            <a:noFill/>
          </p:spPr>
          <p:txBody>
            <a:bodyPr wrap="none" rtlCol="0">
              <a:spAutoFit/>
            </a:bodyPr>
            <a:lstStyle/>
            <a:p>
              <a:r>
                <a:rPr lang="en-GB" dirty="0" smtClean="0"/>
                <a:t>NO</a:t>
              </a:r>
              <a:endParaRPr lang="en-GB" dirty="0"/>
            </a:p>
          </p:txBody>
        </p:sp>
      </p:grpSp>
      <p:pic>
        <p:nvPicPr>
          <p:cNvPr id="36" name="Picture 3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643526" y="5258137"/>
            <a:ext cx="4481649" cy="962873"/>
          </a:xfrm>
          <a:prstGeom prst="rect">
            <a:avLst/>
          </a:prstGeom>
        </p:spPr>
      </p:pic>
      <p:sp>
        <p:nvSpPr>
          <p:cNvPr id="12" name="Oval 11"/>
          <p:cNvSpPr/>
          <p:nvPr/>
        </p:nvSpPr>
        <p:spPr>
          <a:xfrm>
            <a:off x="4475627" y="5131137"/>
            <a:ext cx="762000" cy="863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a:stCxn id="12" idx="1"/>
          </p:cNvCxnSpPr>
          <p:nvPr/>
        </p:nvCxnSpPr>
        <p:spPr>
          <a:xfrm flipH="1" flipV="1">
            <a:off x="4348627" y="4904864"/>
            <a:ext cx="238592" cy="3527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80074" y="4445337"/>
            <a:ext cx="1768553" cy="646331"/>
          </a:xfrm>
          <a:prstGeom prst="rect">
            <a:avLst/>
          </a:prstGeom>
          <a:noFill/>
        </p:spPr>
        <p:txBody>
          <a:bodyPr wrap="square" rtlCol="0">
            <a:spAutoFit/>
          </a:bodyPr>
          <a:lstStyle/>
          <a:p>
            <a:r>
              <a:rPr lang="en-GB" dirty="0" smtClean="0"/>
              <a:t>Probability of </a:t>
            </a:r>
            <a:r>
              <a:rPr lang="en-GB" i="1" dirty="0" err="1" smtClean="0"/>
              <a:t>i</a:t>
            </a:r>
            <a:r>
              <a:rPr lang="en-GB" dirty="0"/>
              <a:t> </a:t>
            </a:r>
            <a:r>
              <a:rPr lang="en-GB" dirty="0" smtClean="0"/>
              <a:t>being right guess</a:t>
            </a:r>
            <a:endParaRPr lang="en-GB" i="1" dirty="0"/>
          </a:p>
        </p:txBody>
      </p:sp>
      <p:sp>
        <p:nvSpPr>
          <p:cNvPr id="27" name="Oval 26"/>
          <p:cNvSpPr/>
          <p:nvPr/>
        </p:nvSpPr>
        <p:spPr>
          <a:xfrm>
            <a:off x="5203185" y="5123201"/>
            <a:ext cx="1048989" cy="863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stCxn id="27" idx="6"/>
            <a:endCxn id="29" idx="1"/>
          </p:cNvCxnSpPr>
          <p:nvPr/>
        </p:nvCxnSpPr>
        <p:spPr>
          <a:xfrm>
            <a:off x="6252174" y="5555001"/>
            <a:ext cx="643854" cy="110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96028" y="5242918"/>
            <a:ext cx="2256756" cy="646331"/>
          </a:xfrm>
          <a:prstGeom prst="rect">
            <a:avLst/>
          </a:prstGeom>
          <a:noFill/>
        </p:spPr>
        <p:txBody>
          <a:bodyPr wrap="square" rtlCol="0">
            <a:spAutoFit/>
          </a:bodyPr>
          <a:lstStyle/>
          <a:p>
            <a:r>
              <a:rPr lang="en-GB" dirty="0" smtClean="0"/>
              <a:t># questions needed to guess </a:t>
            </a:r>
            <a:r>
              <a:rPr lang="en-GB" i="1" dirty="0" err="1" smtClean="0"/>
              <a:t>i</a:t>
            </a:r>
            <a:r>
              <a:rPr lang="en-GB" dirty="0" smtClean="0"/>
              <a:t> with script </a:t>
            </a:r>
            <a:r>
              <a:rPr lang="en-GB" i="1" dirty="0" smtClean="0"/>
              <a:t>s</a:t>
            </a:r>
            <a:endParaRPr lang="en-GB" i="1" dirty="0"/>
          </a:p>
        </p:txBody>
      </p:sp>
    </p:spTree>
    <p:extLst>
      <p:ext uri="{BB962C8B-B14F-4D97-AF65-F5344CB8AC3E}">
        <p14:creationId xmlns:p14="http://schemas.microsoft.com/office/powerpoint/2010/main" val="773575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4"/>
            <a:ext cx="10871200" cy="4575176"/>
          </a:xfrm>
        </p:spPr>
        <p:txBody>
          <a:bodyPr>
            <a:normAutofit/>
          </a:bodyPr>
          <a:lstStyle/>
          <a:p>
            <a:r>
              <a:rPr lang="en-GB" dirty="0" smtClean="0"/>
              <a:t>So, the best script is the script that minimizes this quantity:</a:t>
            </a:r>
          </a:p>
          <a:p>
            <a:endParaRPr lang="en-GB" dirty="0"/>
          </a:p>
          <a:p>
            <a:endParaRPr lang="en-GB" dirty="0"/>
          </a:p>
        </p:txBody>
      </p:sp>
      <p:pic>
        <p:nvPicPr>
          <p:cNvPr id="36" name="Picture 3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507126" y="3918951"/>
            <a:ext cx="4481649" cy="968560"/>
          </a:xfrm>
          <a:prstGeom prst="rect">
            <a:avLst/>
          </a:prstGeom>
        </p:spPr>
      </p:pic>
      <p:sp>
        <p:nvSpPr>
          <p:cNvPr id="12" name="Oval 11"/>
          <p:cNvSpPr/>
          <p:nvPr/>
        </p:nvSpPr>
        <p:spPr>
          <a:xfrm>
            <a:off x="5339227" y="3792536"/>
            <a:ext cx="762000" cy="8687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a:stCxn id="12" idx="1"/>
          </p:cNvCxnSpPr>
          <p:nvPr/>
        </p:nvCxnSpPr>
        <p:spPr>
          <a:xfrm flipH="1" flipV="1">
            <a:off x="5212227" y="3571364"/>
            <a:ext cx="238592" cy="3483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43674" y="3111837"/>
            <a:ext cx="1768553" cy="646331"/>
          </a:xfrm>
          <a:prstGeom prst="rect">
            <a:avLst/>
          </a:prstGeom>
          <a:noFill/>
        </p:spPr>
        <p:txBody>
          <a:bodyPr wrap="square" rtlCol="0">
            <a:spAutoFit/>
          </a:bodyPr>
          <a:lstStyle/>
          <a:p>
            <a:r>
              <a:rPr lang="en-GB" dirty="0" smtClean="0"/>
              <a:t>Probability of </a:t>
            </a:r>
            <a:r>
              <a:rPr lang="en-GB" i="1" dirty="0" err="1" smtClean="0"/>
              <a:t>i</a:t>
            </a:r>
            <a:r>
              <a:rPr lang="en-GB" dirty="0"/>
              <a:t> </a:t>
            </a:r>
            <a:r>
              <a:rPr lang="en-GB" dirty="0" smtClean="0"/>
              <a:t>being right guess</a:t>
            </a:r>
            <a:endParaRPr lang="en-GB" i="1" dirty="0"/>
          </a:p>
        </p:txBody>
      </p:sp>
      <p:sp>
        <p:nvSpPr>
          <p:cNvPr id="27" name="Oval 26"/>
          <p:cNvSpPr/>
          <p:nvPr/>
        </p:nvSpPr>
        <p:spPr>
          <a:xfrm>
            <a:off x="6066785" y="3784600"/>
            <a:ext cx="1048989" cy="8687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stCxn id="27" idx="6"/>
            <a:endCxn id="29" idx="1"/>
          </p:cNvCxnSpPr>
          <p:nvPr/>
        </p:nvCxnSpPr>
        <p:spPr>
          <a:xfrm>
            <a:off x="7115774" y="4218951"/>
            <a:ext cx="643854" cy="136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59628" y="3909418"/>
            <a:ext cx="2256756" cy="646331"/>
          </a:xfrm>
          <a:prstGeom prst="rect">
            <a:avLst/>
          </a:prstGeom>
          <a:noFill/>
        </p:spPr>
        <p:txBody>
          <a:bodyPr wrap="square" rtlCol="0">
            <a:spAutoFit/>
          </a:bodyPr>
          <a:lstStyle/>
          <a:p>
            <a:r>
              <a:rPr lang="en-GB" dirty="0" smtClean="0"/>
              <a:t># questions needed to guess </a:t>
            </a:r>
            <a:r>
              <a:rPr lang="en-GB" i="1" dirty="0" err="1" smtClean="0"/>
              <a:t>i</a:t>
            </a:r>
            <a:r>
              <a:rPr lang="en-GB" dirty="0" smtClean="0"/>
              <a:t> with script </a:t>
            </a:r>
            <a:r>
              <a:rPr lang="en-GB" i="1" dirty="0" smtClean="0"/>
              <a:t>s</a:t>
            </a:r>
            <a:endParaRPr lang="en-GB" i="1" dirty="0"/>
          </a:p>
        </p:txBody>
      </p:sp>
    </p:spTree>
    <p:extLst>
      <p:ext uri="{BB962C8B-B14F-4D97-AF65-F5344CB8AC3E}">
        <p14:creationId xmlns:p14="http://schemas.microsoft.com/office/powerpoint/2010/main" val="2519294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609600" y="1597024"/>
            <a:ext cx="10744200" cy="5006976"/>
          </a:xfrm>
        </p:spPr>
        <p:txBody>
          <a:bodyPr>
            <a:normAutofit/>
          </a:bodyPr>
          <a:lstStyle/>
          <a:p>
            <a:r>
              <a:rPr lang="en-GB" dirty="0" smtClean="0"/>
              <a:t>Now we come to the cool result from information theory that should blow your mind…</a:t>
            </a:r>
          </a:p>
          <a:p>
            <a:endParaRPr lang="en-GB" dirty="0"/>
          </a:p>
          <a:p>
            <a:endParaRPr lang="en-GB" dirty="0"/>
          </a:p>
        </p:txBody>
      </p:sp>
    </p:spTree>
    <p:extLst>
      <p:ext uri="{BB962C8B-B14F-4D97-AF65-F5344CB8AC3E}">
        <p14:creationId xmlns:p14="http://schemas.microsoft.com/office/powerpoint/2010/main" val="3228357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609600" y="1597024"/>
            <a:ext cx="10744200" cy="5006976"/>
          </a:xfrm>
        </p:spPr>
        <p:txBody>
          <a:bodyPr>
            <a:normAutofit/>
          </a:bodyPr>
          <a:lstStyle/>
          <a:p>
            <a:r>
              <a:rPr lang="en-GB" dirty="0" smtClean="0"/>
              <a:t>Now we come to the cool result from information theory that should blow your mind…</a:t>
            </a:r>
          </a:p>
          <a:p>
            <a:r>
              <a:rPr lang="en-GB" dirty="0" smtClean="0"/>
              <a:t>We can calculate </a:t>
            </a:r>
            <a:r>
              <a:rPr lang="en-GB" i="1" dirty="0" smtClean="0"/>
              <a:t>how good </a:t>
            </a:r>
            <a:r>
              <a:rPr lang="en-GB" dirty="0" smtClean="0"/>
              <a:t>the optimal script is without knowing the optimal script, just based on the probabilities that you will pick each object!</a:t>
            </a:r>
            <a:endParaRPr lang="en-GB" dirty="0"/>
          </a:p>
          <a:p>
            <a:r>
              <a:rPr lang="en-GB" dirty="0" smtClean="0"/>
              <a:t>In other words, given any distribution we can calculate </a:t>
            </a:r>
            <a:r>
              <a:rPr lang="en-GB" i="1" dirty="0" smtClean="0"/>
              <a:t>how many questions are needed on average </a:t>
            </a:r>
            <a:r>
              <a:rPr lang="en-GB" dirty="0" smtClean="0"/>
              <a:t>to “zoom in” the unknown result of a sample from the distribution, given that we are asking the best questions for that distribution.</a:t>
            </a:r>
          </a:p>
          <a:p>
            <a:r>
              <a:rPr lang="en-GB" dirty="0" smtClean="0"/>
              <a:t>This value is (a way of seeing) the </a:t>
            </a:r>
            <a:r>
              <a:rPr lang="en-GB" b="1" dirty="0" smtClean="0"/>
              <a:t>Shannon entropy </a:t>
            </a:r>
            <a:r>
              <a:rPr lang="en-GB" dirty="0" smtClean="0"/>
              <a:t>of the distribution!</a:t>
            </a:r>
          </a:p>
          <a:p>
            <a:endParaRPr lang="en-GB" dirty="0"/>
          </a:p>
          <a:p>
            <a:endParaRPr lang="en-GB" dirty="0"/>
          </a:p>
        </p:txBody>
      </p:sp>
    </p:spTree>
    <p:extLst>
      <p:ext uri="{BB962C8B-B14F-4D97-AF65-F5344CB8AC3E}">
        <p14:creationId xmlns:p14="http://schemas.microsoft.com/office/powerpoint/2010/main" val="3499390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Entropy</a:t>
            </a:r>
            <a:endParaRPr lang="en-GB" dirty="0"/>
          </a:p>
        </p:txBody>
      </p:sp>
      <p:sp>
        <p:nvSpPr>
          <p:cNvPr id="3" name="Content Placeholder 2"/>
          <p:cNvSpPr>
            <a:spLocks noGrp="1"/>
          </p:cNvSpPr>
          <p:nvPr>
            <p:ph idx="1"/>
          </p:nvPr>
        </p:nvSpPr>
        <p:spPr>
          <a:xfrm>
            <a:off x="838200" y="1554912"/>
            <a:ext cx="10515600" cy="5049088"/>
          </a:xfrm>
        </p:spPr>
        <p:txBody>
          <a:bodyPr>
            <a:normAutofit/>
          </a:bodyPr>
          <a:lstStyle/>
          <a:p>
            <a:r>
              <a:rPr lang="en-GB" dirty="0" smtClean="0"/>
              <a:t>So, here we come to the formula for entropy:</a:t>
            </a:r>
          </a:p>
          <a:p>
            <a:endParaRPr lang="en-GB" dirty="0"/>
          </a:p>
          <a:p>
            <a:endParaRPr lang="en-GB" dirty="0" smtClean="0"/>
          </a:p>
          <a:p>
            <a:endParaRPr lang="en-GB" dirty="0"/>
          </a:p>
          <a:p>
            <a:endParaRPr lang="en-GB" dirty="0" smtClean="0"/>
          </a:p>
          <a:p>
            <a:pPr marL="0" indent="0">
              <a:buNone/>
            </a:pPr>
            <a:endParaRPr lang="en-GB" dirty="0" smtClean="0"/>
          </a:p>
          <a:p>
            <a:pPr marL="0" indent="0">
              <a:buNone/>
            </a:pPr>
            <a:endParaRPr lang="en-GB" dirty="0" smtClean="0"/>
          </a:p>
          <a:p>
            <a:pPr marL="0" indent="0">
              <a:buNone/>
            </a:pPr>
            <a:r>
              <a:rPr lang="en-GB" dirty="0" smtClean="0"/>
              <a:t>Again, entropy tells you how many questions on average I need to ask before I know what you thought of, if I use the best script for the distribution </a:t>
            </a:r>
            <a:r>
              <a:rPr lang="en-GB" i="1" dirty="0" smtClean="0"/>
              <a:t>E</a:t>
            </a:r>
            <a:r>
              <a:rPr lang="en-GB" dirty="0" smtClean="0"/>
              <a:t> in your head.</a:t>
            </a:r>
          </a:p>
          <a:p>
            <a:endParaRPr lang="en-GB" dirty="0"/>
          </a:p>
        </p:txBody>
      </p:sp>
      <p:pic>
        <p:nvPicPr>
          <p:cNvPr id="15" name="Picture 1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81303" y="2620347"/>
            <a:ext cx="5345065" cy="1126516"/>
          </a:xfrm>
          <a:prstGeom prst="rect">
            <a:avLst/>
          </a:prstGeom>
        </p:spPr>
      </p:pic>
      <p:sp>
        <p:nvSpPr>
          <p:cNvPr id="9" name="Oval 8"/>
          <p:cNvSpPr/>
          <p:nvPr/>
        </p:nvSpPr>
        <p:spPr>
          <a:xfrm>
            <a:off x="6946900" y="2398597"/>
            <a:ext cx="1130300" cy="142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a:stCxn id="9" idx="4"/>
            <a:endCxn id="13" idx="1"/>
          </p:cNvCxnSpPr>
          <p:nvPr/>
        </p:nvCxnSpPr>
        <p:spPr>
          <a:xfrm>
            <a:off x="7512050" y="3820997"/>
            <a:ext cx="428625" cy="5537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40675" y="4051580"/>
            <a:ext cx="2717800" cy="646331"/>
          </a:xfrm>
          <a:prstGeom prst="rect">
            <a:avLst/>
          </a:prstGeom>
          <a:noFill/>
        </p:spPr>
        <p:txBody>
          <a:bodyPr wrap="square" rtlCol="0">
            <a:spAutoFit/>
          </a:bodyPr>
          <a:lstStyle/>
          <a:p>
            <a:r>
              <a:rPr lang="en-GB" dirty="0" smtClean="0"/>
              <a:t>Reciprocal of probability</a:t>
            </a:r>
          </a:p>
          <a:p>
            <a:r>
              <a:rPr lang="en-GB" dirty="0" smtClean="0"/>
              <a:t>(Bigger than or equal to 1)</a:t>
            </a:r>
            <a:endParaRPr lang="en-GB" dirty="0"/>
          </a:p>
        </p:txBody>
      </p:sp>
      <p:sp>
        <p:nvSpPr>
          <p:cNvPr id="17" name="Oval 16"/>
          <p:cNvSpPr/>
          <p:nvPr/>
        </p:nvSpPr>
        <p:spPr>
          <a:xfrm>
            <a:off x="5905500" y="2252547"/>
            <a:ext cx="2438400" cy="171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a:stCxn id="17" idx="3"/>
            <a:endCxn id="19" idx="0"/>
          </p:cNvCxnSpPr>
          <p:nvPr/>
        </p:nvCxnSpPr>
        <p:spPr>
          <a:xfrm flipH="1">
            <a:off x="5942013" y="3715964"/>
            <a:ext cx="320582" cy="4757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38675" y="4191719"/>
            <a:ext cx="2606675" cy="369332"/>
          </a:xfrm>
          <a:prstGeom prst="rect">
            <a:avLst/>
          </a:prstGeom>
          <a:noFill/>
        </p:spPr>
        <p:txBody>
          <a:bodyPr wrap="square" rtlCol="0">
            <a:spAutoFit/>
          </a:bodyPr>
          <a:lstStyle/>
          <a:p>
            <a:r>
              <a:rPr lang="en-GB" dirty="0" smtClean="0"/>
              <a:t>Bigger than or equal to 0</a:t>
            </a:r>
            <a:endParaRPr lang="en-GB" dirty="0"/>
          </a:p>
        </p:txBody>
      </p:sp>
    </p:spTree>
    <p:extLst>
      <p:ext uri="{BB962C8B-B14F-4D97-AF65-F5344CB8AC3E}">
        <p14:creationId xmlns:p14="http://schemas.microsoft.com/office/powerpoint/2010/main" val="3632093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to the initial example…</a:t>
            </a:r>
            <a:endParaRPr lang="en-GB"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51424362"/>
              </p:ext>
            </p:extLst>
          </p:nvPr>
        </p:nvGraphicFramePr>
        <p:xfrm>
          <a:off x="4006850" y="2552700"/>
          <a:ext cx="4178300" cy="2595880"/>
        </p:xfrm>
        <a:graphic>
          <a:graphicData uri="http://schemas.openxmlformats.org/drawingml/2006/table">
            <a:tbl>
              <a:tblPr firstRow="1" bandRow="1">
                <a:tableStyleId>{5C22544A-7EE6-4342-B048-85BDC9FD1C3A}</a:tableStyleId>
              </a:tblPr>
              <a:tblGrid>
                <a:gridCol w="1155700"/>
                <a:gridCol w="1524000"/>
                <a:gridCol w="1498600"/>
              </a:tblGrid>
              <a:tr h="370840">
                <a:tc>
                  <a:txBody>
                    <a:bodyPr/>
                    <a:lstStyle/>
                    <a:p>
                      <a:r>
                        <a:rPr lang="en-GB" dirty="0" smtClean="0"/>
                        <a:t>Person</a:t>
                      </a:r>
                      <a:endParaRPr lang="en-GB" dirty="0"/>
                    </a:p>
                  </a:txBody>
                  <a:tcPr/>
                </a:tc>
                <a:tc>
                  <a:txBody>
                    <a:bodyPr/>
                    <a:lstStyle/>
                    <a:p>
                      <a:r>
                        <a:rPr lang="en-GB" dirty="0" smtClean="0"/>
                        <a:t>Probability 1</a:t>
                      </a:r>
                      <a:endParaRPr lang="en-GB" dirty="0"/>
                    </a:p>
                  </a:txBody>
                  <a:tcPr/>
                </a:tc>
                <a:tc>
                  <a:txBody>
                    <a:bodyPr/>
                    <a:lstStyle/>
                    <a:p>
                      <a:r>
                        <a:rPr lang="en-GB" dirty="0" smtClean="0"/>
                        <a:t>Probability 2</a:t>
                      </a:r>
                      <a:endParaRPr lang="en-GB" dirty="0"/>
                    </a:p>
                  </a:txBody>
                  <a:tcPr/>
                </a:tc>
              </a:tr>
              <a:tr h="370840">
                <a:tc>
                  <a:txBody>
                    <a:bodyPr/>
                    <a:lstStyle/>
                    <a:p>
                      <a:r>
                        <a:rPr lang="en-GB" dirty="0" smtClean="0"/>
                        <a:t>Superman</a:t>
                      </a:r>
                      <a:endParaRPr lang="en-GB" dirty="0"/>
                    </a:p>
                  </a:txBody>
                  <a:tcPr/>
                </a:tc>
                <a:tc>
                  <a:txBody>
                    <a:bodyPr/>
                    <a:lstStyle/>
                    <a:p>
                      <a:r>
                        <a:rPr lang="en-GB" dirty="0" smtClean="0"/>
                        <a:t>.2</a:t>
                      </a:r>
                      <a:endParaRPr lang="en-GB" dirty="0"/>
                    </a:p>
                  </a:txBody>
                  <a:tcPr/>
                </a:tc>
                <a:tc>
                  <a:txBody>
                    <a:bodyPr/>
                    <a:lstStyle/>
                    <a:p>
                      <a:r>
                        <a:rPr lang="en-GB" dirty="0" smtClean="0"/>
                        <a:t>0.96</a:t>
                      </a:r>
                      <a:endParaRPr lang="en-GB" dirty="0"/>
                    </a:p>
                  </a:txBody>
                  <a:tcPr/>
                </a:tc>
              </a:tr>
              <a:tr h="370840">
                <a:tc>
                  <a:txBody>
                    <a:bodyPr/>
                    <a:lstStyle/>
                    <a:p>
                      <a:r>
                        <a:rPr lang="en-GB" dirty="0" smtClean="0"/>
                        <a:t>Fiona</a:t>
                      </a:r>
                      <a:endParaRPr lang="en-GB" dirty="0"/>
                    </a:p>
                  </a:txBody>
                  <a:tcPr/>
                </a:tc>
                <a:tc>
                  <a:txBody>
                    <a:bodyPr/>
                    <a:lstStyle/>
                    <a:p>
                      <a:r>
                        <a:rPr lang="en-GB" dirty="0" smtClean="0"/>
                        <a:t>.2</a:t>
                      </a:r>
                      <a:endParaRPr lang="en-GB" dirty="0"/>
                    </a:p>
                  </a:txBody>
                  <a:tcPr/>
                </a:tc>
                <a:tc>
                  <a:txBody>
                    <a:bodyPr/>
                    <a:lstStyle/>
                    <a:p>
                      <a:r>
                        <a:rPr lang="en-GB" dirty="0" smtClean="0"/>
                        <a:t>0.01</a:t>
                      </a:r>
                      <a:endParaRPr lang="en-GB" dirty="0"/>
                    </a:p>
                  </a:txBody>
                  <a:tcPr/>
                </a:tc>
              </a:tr>
              <a:tr h="370840">
                <a:tc>
                  <a:txBody>
                    <a:bodyPr/>
                    <a:lstStyle/>
                    <a:p>
                      <a:r>
                        <a:rPr lang="en-GB" dirty="0" smtClean="0"/>
                        <a:t>Jonas</a:t>
                      </a:r>
                      <a:endParaRPr lang="en-GB" dirty="0"/>
                    </a:p>
                  </a:txBody>
                  <a:tcPr/>
                </a:tc>
                <a:tc>
                  <a:txBody>
                    <a:bodyPr/>
                    <a:lstStyle/>
                    <a:p>
                      <a:r>
                        <a:rPr lang="en-GB" dirty="0" smtClean="0"/>
                        <a:t>.2</a:t>
                      </a:r>
                      <a:endParaRPr lang="en-GB" dirty="0"/>
                    </a:p>
                  </a:txBody>
                  <a:tcPr/>
                </a:tc>
                <a:tc>
                  <a:txBody>
                    <a:bodyPr/>
                    <a:lstStyle/>
                    <a:p>
                      <a:r>
                        <a:rPr lang="en-GB" dirty="0" smtClean="0"/>
                        <a:t>0.01</a:t>
                      </a:r>
                      <a:endParaRPr lang="en-GB" dirty="0"/>
                    </a:p>
                  </a:txBody>
                  <a:tcPr/>
                </a:tc>
              </a:tr>
              <a:tr h="370840">
                <a:tc>
                  <a:txBody>
                    <a:bodyPr/>
                    <a:lstStyle/>
                    <a:p>
                      <a:r>
                        <a:rPr lang="en-GB" dirty="0" smtClean="0"/>
                        <a:t>Marieke</a:t>
                      </a:r>
                      <a:endParaRPr lang="en-GB" dirty="0"/>
                    </a:p>
                  </a:txBody>
                  <a:tcPr/>
                </a:tc>
                <a:tc>
                  <a:txBody>
                    <a:bodyPr/>
                    <a:lstStyle/>
                    <a:p>
                      <a:r>
                        <a:rPr lang="en-GB" dirty="0" smtClean="0"/>
                        <a:t>.2</a:t>
                      </a:r>
                      <a:endParaRPr lang="en-GB" dirty="0"/>
                    </a:p>
                  </a:txBody>
                  <a:tcPr/>
                </a:tc>
                <a:tc>
                  <a:txBody>
                    <a:bodyPr/>
                    <a:lstStyle/>
                    <a:p>
                      <a:r>
                        <a:rPr lang="en-GB" dirty="0" smtClean="0"/>
                        <a:t>0.01</a:t>
                      </a:r>
                      <a:endParaRPr lang="en-GB" dirty="0"/>
                    </a:p>
                  </a:txBody>
                  <a:tcPr/>
                </a:tc>
              </a:tr>
              <a:tr h="370840">
                <a:tc>
                  <a:txBody>
                    <a:bodyPr/>
                    <a:lstStyle/>
                    <a:p>
                      <a:r>
                        <a:rPr lang="en-GB" dirty="0" smtClean="0"/>
                        <a:t>Jon</a:t>
                      </a:r>
                      <a:endParaRPr lang="en-GB" dirty="0"/>
                    </a:p>
                  </a:txBody>
                  <a:tcPr/>
                </a:tc>
                <a:tc>
                  <a:txBody>
                    <a:bodyPr/>
                    <a:lstStyle/>
                    <a:p>
                      <a:r>
                        <a:rPr lang="en-GB" dirty="0" smtClean="0"/>
                        <a:t>.2</a:t>
                      </a:r>
                      <a:endParaRPr lang="en-GB" dirty="0"/>
                    </a:p>
                  </a:txBody>
                  <a:tcPr/>
                </a:tc>
                <a:tc>
                  <a:txBody>
                    <a:bodyPr/>
                    <a:lstStyle/>
                    <a:p>
                      <a:r>
                        <a:rPr lang="en-GB" dirty="0" smtClean="0"/>
                        <a:t>0.01</a:t>
                      </a:r>
                      <a:endParaRPr lang="en-GB" dirty="0"/>
                    </a:p>
                  </a:txBody>
                  <a:tcPr/>
                </a:tc>
              </a:tr>
              <a:tr h="370840">
                <a:tc>
                  <a:txBody>
                    <a:bodyPr/>
                    <a:lstStyle/>
                    <a:p>
                      <a:r>
                        <a:rPr lang="en-GB" b="1" dirty="0" smtClean="0"/>
                        <a:t>Entropy:</a:t>
                      </a:r>
                      <a:endParaRPr lang="en-GB" b="1" dirty="0"/>
                    </a:p>
                  </a:txBody>
                  <a:tcPr/>
                </a:tc>
                <a:tc>
                  <a:txBody>
                    <a:bodyPr/>
                    <a:lstStyle/>
                    <a:p>
                      <a:r>
                        <a:rPr lang="en-GB" dirty="0" smtClean="0"/>
                        <a:t>≈ 2.32</a:t>
                      </a:r>
                      <a:endParaRPr lang="en-GB" dirty="0"/>
                    </a:p>
                  </a:txBody>
                  <a:tcPr/>
                </a:tc>
                <a:tc>
                  <a:txBody>
                    <a:bodyPr/>
                    <a:lstStyle/>
                    <a:p>
                      <a:r>
                        <a:rPr lang="en-GB" dirty="0" smtClean="0"/>
                        <a:t>≈ 0.32</a:t>
                      </a:r>
                      <a:endParaRPr lang="en-GB" dirty="0"/>
                    </a:p>
                  </a:txBody>
                  <a:tcPr/>
                </a:tc>
              </a:tr>
            </a:tbl>
          </a:graphicData>
        </a:graphic>
      </p:graphicFrame>
    </p:spTree>
    <p:extLst>
      <p:ext uri="{BB962C8B-B14F-4D97-AF65-F5344CB8AC3E}">
        <p14:creationId xmlns:p14="http://schemas.microsoft.com/office/powerpoint/2010/main" val="728626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 path to information theory</a:t>
            </a:r>
            <a:endParaRPr lang="en-GB" dirty="0"/>
          </a:p>
        </p:txBody>
      </p:sp>
      <p:sp>
        <p:nvSpPr>
          <p:cNvPr id="3" name="Content Placeholder 2"/>
          <p:cNvSpPr>
            <a:spLocks noGrp="1"/>
          </p:cNvSpPr>
          <p:nvPr>
            <p:ph idx="1"/>
          </p:nvPr>
        </p:nvSpPr>
        <p:spPr/>
        <p:txBody>
          <a:bodyPr/>
          <a:lstStyle/>
          <a:p>
            <a:r>
              <a:rPr lang="en-GB" dirty="0" smtClean="0"/>
              <a:t>Imagine you observe an event </a:t>
            </a:r>
            <a:r>
              <a:rPr lang="en-GB" i="1" dirty="0" smtClean="0"/>
              <a:t>e</a:t>
            </a:r>
            <a:r>
              <a:rPr lang="en-GB" dirty="0" smtClean="0"/>
              <a:t> with a certain probability </a:t>
            </a:r>
            <a:r>
              <a:rPr lang="en-GB" i="1" dirty="0" smtClean="0"/>
              <a:t>p(e)</a:t>
            </a:r>
            <a:r>
              <a:rPr lang="en-GB" dirty="0" smtClean="0"/>
              <a:t>. </a:t>
            </a:r>
          </a:p>
          <a:p>
            <a:r>
              <a:rPr lang="en-GB" dirty="0" smtClean="0"/>
              <a:t>Observing </a:t>
            </a:r>
            <a:r>
              <a:rPr lang="en-GB" i="1" dirty="0" smtClean="0"/>
              <a:t>e </a:t>
            </a:r>
            <a:r>
              <a:rPr lang="en-GB" dirty="0" smtClean="0"/>
              <a:t>makes you more of less surprised. </a:t>
            </a:r>
          </a:p>
          <a:p>
            <a:r>
              <a:rPr lang="en-GB" dirty="0" smtClean="0"/>
              <a:t>For instance, knowing that it’s cold in Edinburgh is not very surprising, but knowing that it’s cold in Nicaragua is very surprising.</a:t>
            </a:r>
          </a:p>
          <a:p>
            <a:r>
              <a:rPr lang="en-GB" dirty="0" smtClean="0"/>
              <a:t>How do we make the intuition formal?</a:t>
            </a:r>
            <a:r>
              <a:rPr lang="en-GB" dirty="0"/>
              <a:t> </a:t>
            </a:r>
            <a:r>
              <a:rPr lang="en-GB" dirty="0" smtClean="0"/>
              <a:t>How should the information measure behave?</a:t>
            </a:r>
          </a:p>
          <a:p>
            <a:r>
              <a:rPr lang="en-GB" dirty="0" smtClean="0"/>
              <a:t>The measure of information is some function </a:t>
            </a:r>
            <a:r>
              <a:rPr lang="en-GB" i="1" dirty="0" smtClean="0"/>
              <a:t>I</a:t>
            </a:r>
            <a:r>
              <a:rPr lang="en-GB" dirty="0" smtClean="0"/>
              <a:t> from events to real numbers.</a:t>
            </a:r>
          </a:p>
          <a:p>
            <a:r>
              <a:rPr lang="en-GB" dirty="0" smtClean="0"/>
              <a:t>A way to find </a:t>
            </a:r>
            <a:r>
              <a:rPr lang="en-GB" i="1" dirty="0" smtClean="0"/>
              <a:t>I</a:t>
            </a:r>
            <a:r>
              <a:rPr lang="en-GB" dirty="0" smtClean="0"/>
              <a:t> is to first ask which properties it should satisfy</a:t>
            </a:r>
          </a:p>
        </p:txBody>
      </p:sp>
    </p:spTree>
    <p:extLst>
      <p:ext uri="{BB962C8B-B14F-4D97-AF65-F5344CB8AC3E}">
        <p14:creationId xmlns:p14="http://schemas.microsoft.com/office/powerpoint/2010/main" val="2882023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a:xfrm>
            <a:off x="838200" y="1597024"/>
            <a:ext cx="10515600" cy="4803775"/>
          </a:xfrm>
        </p:spPr>
        <p:txBody>
          <a:bodyPr/>
          <a:lstStyle/>
          <a:p>
            <a:pPr marL="0" indent="0">
              <a:buNone/>
            </a:pPr>
            <a:r>
              <a:rPr lang="en-GB" dirty="0" smtClean="0"/>
              <a:t>Three ways of thinking about entropy</a:t>
            </a:r>
          </a:p>
          <a:p>
            <a:r>
              <a:rPr lang="en-GB" dirty="0" smtClean="0"/>
              <a:t>Guessing game</a:t>
            </a:r>
          </a:p>
          <a:p>
            <a:r>
              <a:rPr lang="en-GB" dirty="0" smtClean="0"/>
              <a:t>Axiomatic</a:t>
            </a:r>
          </a:p>
          <a:p>
            <a:r>
              <a:rPr lang="en-GB" dirty="0" smtClean="0"/>
              <a:t>Coding length</a:t>
            </a:r>
          </a:p>
          <a:p>
            <a:endParaRPr lang="en-GB" dirty="0" smtClean="0"/>
          </a:p>
          <a:p>
            <a:pPr marL="0" indent="0">
              <a:buNone/>
            </a:pPr>
            <a:r>
              <a:rPr lang="en-GB" dirty="0" smtClean="0"/>
              <a:t>A few important information-theoretical measures</a:t>
            </a:r>
          </a:p>
          <a:p>
            <a:r>
              <a:rPr lang="en-GB" dirty="0" smtClean="0"/>
              <a:t>Conditional entropy</a:t>
            </a:r>
          </a:p>
          <a:p>
            <a:r>
              <a:rPr lang="en-GB" dirty="0" smtClean="0"/>
              <a:t>Mutual information</a:t>
            </a:r>
          </a:p>
          <a:p>
            <a:r>
              <a:rPr lang="en-GB" dirty="0" err="1" smtClean="0"/>
              <a:t>Kullbach-Leibler</a:t>
            </a:r>
            <a:r>
              <a:rPr lang="en-GB" dirty="0" smtClean="0"/>
              <a:t> divergence</a:t>
            </a:r>
          </a:p>
          <a:p>
            <a:endParaRPr lang="en-GB" dirty="0" smtClean="0"/>
          </a:p>
          <a:p>
            <a:endParaRPr lang="en-GB" dirty="0"/>
          </a:p>
          <a:p>
            <a:endParaRPr lang="en-GB" dirty="0"/>
          </a:p>
        </p:txBody>
      </p:sp>
    </p:spTree>
    <p:extLst>
      <p:ext uri="{BB962C8B-B14F-4D97-AF65-F5344CB8AC3E}">
        <p14:creationId xmlns:p14="http://schemas.microsoft.com/office/powerpoint/2010/main" val="261910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Nice properties for a measure of surprise</a:t>
            </a:r>
            <a:endParaRPr lang="en-GB" dirty="0"/>
          </a:p>
        </p:txBody>
      </p:sp>
      <p:sp>
        <p:nvSpPr>
          <p:cNvPr id="3" name="Content Placeholder 2"/>
          <p:cNvSpPr>
            <a:spLocks noGrp="1"/>
          </p:cNvSpPr>
          <p:nvPr>
            <p:ph idx="1"/>
          </p:nvPr>
        </p:nvSpPr>
        <p:spPr>
          <a:xfrm>
            <a:off x="1041400" y="1690688"/>
            <a:ext cx="10515600" cy="4837112"/>
          </a:xfrm>
        </p:spPr>
        <p:txBody>
          <a:bodyPr/>
          <a:lstStyle/>
          <a:p>
            <a:r>
              <a:rPr lang="en-GB" dirty="0" smtClean="0"/>
              <a:t>First of all, necessary events don’t surprise at all and improbable events are very surprising (the </a:t>
            </a:r>
            <a:r>
              <a:rPr lang="en-GB" dirty="0" err="1" smtClean="0"/>
              <a:t>surprisal</a:t>
            </a:r>
            <a:r>
              <a:rPr lang="en-GB" dirty="0" smtClean="0"/>
              <a:t> measure tends to infinity as the event’s probability goes to 0):</a:t>
            </a:r>
          </a:p>
          <a:p>
            <a:endParaRPr lang="en-GB" dirty="0"/>
          </a:p>
          <a:p>
            <a:endParaRPr lang="en-GB" dirty="0" smtClean="0"/>
          </a:p>
          <a:p>
            <a:endParaRPr lang="en-GB" dirty="0" smtClean="0"/>
          </a:p>
          <a:p>
            <a:r>
              <a:rPr lang="en-GB" dirty="0" smtClean="0"/>
              <a:t>So the measure of </a:t>
            </a:r>
            <a:r>
              <a:rPr lang="en-GB" dirty="0" err="1" smtClean="0"/>
              <a:t>surprisal</a:t>
            </a:r>
            <a:r>
              <a:rPr lang="en-GB" dirty="0" smtClean="0"/>
              <a:t> is a function of the events’ probability</a:t>
            </a:r>
            <a:endParaRPr lang="en-GB" dirty="0"/>
          </a:p>
          <a:p>
            <a:pPr marL="0" indent="0">
              <a:buNone/>
            </a:pPr>
            <a:endParaRPr lang="en-GB" dirty="0" smtClean="0"/>
          </a:p>
          <a:p>
            <a:endParaRPr lang="en-GB" dirty="0" smtClean="0"/>
          </a:p>
        </p:txBody>
      </p:sp>
      <p:pic>
        <p:nvPicPr>
          <p:cNvPr id="15" name="Picture 1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470280" y="3428679"/>
            <a:ext cx="5251439" cy="532093"/>
          </a:xfrm>
          <a:prstGeom prst="rect">
            <a:avLst/>
          </a:prstGeom>
        </p:spPr>
      </p:pic>
    </p:spTree>
    <p:extLst>
      <p:ext uri="{BB962C8B-B14F-4D97-AF65-F5344CB8AC3E}">
        <p14:creationId xmlns:p14="http://schemas.microsoft.com/office/powerpoint/2010/main" val="1967071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Nice properties for a measure of surprise</a:t>
            </a:r>
          </a:p>
        </p:txBody>
      </p:sp>
      <p:sp>
        <p:nvSpPr>
          <p:cNvPr id="3" name="Content Placeholder 2"/>
          <p:cNvSpPr>
            <a:spLocks noGrp="1"/>
          </p:cNvSpPr>
          <p:nvPr>
            <p:ph idx="1"/>
          </p:nvPr>
        </p:nvSpPr>
        <p:spPr>
          <a:xfrm>
            <a:off x="838200" y="1601788"/>
            <a:ext cx="10515600" cy="4837112"/>
          </a:xfrm>
        </p:spPr>
        <p:txBody>
          <a:bodyPr/>
          <a:lstStyle/>
          <a:p>
            <a:endParaRPr lang="en-GB" dirty="0" smtClean="0"/>
          </a:p>
          <a:p>
            <a:r>
              <a:rPr lang="en-GB" dirty="0" smtClean="0"/>
              <a:t>Second, you never get less surprised by observing an event, i.e. there’s always something to learn. Observing something cannot leave me knowing less. So, for any event </a:t>
            </a:r>
            <a:r>
              <a:rPr lang="en-GB" i="1" dirty="0" smtClean="0"/>
              <a:t>e</a:t>
            </a:r>
            <a:r>
              <a:rPr lang="en-GB" dirty="0" smtClean="0"/>
              <a:t>,</a:t>
            </a:r>
          </a:p>
        </p:txBody>
      </p:sp>
      <p:pic>
        <p:nvPicPr>
          <p:cNvPr id="13" name="Picture 1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69771" y="3856546"/>
            <a:ext cx="1163457" cy="327595"/>
          </a:xfrm>
          <a:prstGeom prst="rect">
            <a:avLst/>
          </a:prstGeom>
        </p:spPr>
      </p:pic>
    </p:spTree>
    <p:extLst>
      <p:ext uri="{BB962C8B-B14F-4D97-AF65-F5344CB8AC3E}">
        <p14:creationId xmlns:p14="http://schemas.microsoft.com/office/powerpoint/2010/main" val="125941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Nice properties for a measure of surprise</a:t>
            </a:r>
          </a:p>
        </p:txBody>
      </p:sp>
      <p:sp>
        <p:nvSpPr>
          <p:cNvPr id="3" name="Content Placeholder 2"/>
          <p:cNvSpPr>
            <a:spLocks noGrp="1"/>
          </p:cNvSpPr>
          <p:nvPr>
            <p:ph idx="1"/>
          </p:nvPr>
        </p:nvSpPr>
        <p:spPr>
          <a:xfrm>
            <a:off x="838200" y="1690688"/>
            <a:ext cx="10515600" cy="4837112"/>
          </a:xfrm>
        </p:spPr>
        <p:txBody>
          <a:bodyPr/>
          <a:lstStyle/>
          <a:p>
            <a:endParaRPr lang="en-GB" dirty="0" smtClean="0"/>
          </a:p>
          <a:p>
            <a:r>
              <a:rPr lang="en-GB" dirty="0" smtClean="0"/>
              <a:t>Third, the surprise from observing two events that happen with independent probabilities should be just the sum of the surprises from observing the individual events, i.e. </a:t>
            </a:r>
          </a:p>
          <a:p>
            <a:endParaRPr lang="en-GB" dirty="0"/>
          </a:p>
          <a:p>
            <a:pPr marL="0" indent="0">
              <a:buNone/>
            </a:pPr>
            <a:endParaRPr lang="en-GB"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269412" y="3877691"/>
            <a:ext cx="3653176" cy="327595"/>
          </a:xfrm>
          <a:prstGeom prst="rect">
            <a:avLst/>
          </a:prstGeom>
        </p:spPr>
      </p:pic>
    </p:spTree>
    <p:extLst>
      <p:ext uri="{BB962C8B-B14F-4D97-AF65-F5344CB8AC3E}">
        <p14:creationId xmlns:p14="http://schemas.microsoft.com/office/powerpoint/2010/main" val="798927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Nice properties for a measure of surprise</a:t>
            </a:r>
          </a:p>
        </p:txBody>
      </p:sp>
      <p:sp>
        <p:nvSpPr>
          <p:cNvPr id="3" name="Content Placeholder 2"/>
          <p:cNvSpPr>
            <a:spLocks noGrp="1"/>
          </p:cNvSpPr>
          <p:nvPr>
            <p:ph idx="1"/>
          </p:nvPr>
        </p:nvSpPr>
        <p:spPr>
          <a:xfrm>
            <a:off x="6735498" y="1690688"/>
            <a:ext cx="5177102" cy="4837112"/>
          </a:xfrm>
        </p:spPr>
        <p:txBody>
          <a:bodyPr/>
          <a:lstStyle/>
          <a:p>
            <a:endParaRPr lang="en-GB" dirty="0" smtClean="0"/>
          </a:p>
          <a:p>
            <a:r>
              <a:rPr lang="en-GB" dirty="0" smtClean="0"/>
              <a:t>Well, as it happens the negative logarithm of the event’s probability (is the only function that) has all these nice properties!</a:t>
            </a:r>
          </a:p>
          <a:p>
            <a:endParaRPr lang="en-GB" dirty="0"/>
          </a:p>
          <a:p>
            <a:r>
              <a:rPr lang="en-GB" dirty="0" smtClean="0"/>
              <a:t>Neat!</a:t>
            </a:r>
          </a:p>
          <a:p>
            <a:endParaRPr lang="en-GB" dirty="0" smtClean="0"/>
          </a:p>
          <a:p>
            <a:endParaRPr lang="en-GB" dirty="0" smtClean="0"/>
          </a:p>
        </p:txBody>
      </p:sp>
      <p:grpSp>
        <p:nvGrpSpPr>
          <p:cNvPr id="15" name="Group 14"/>
          <p:cNvGrpSpPr/>
          <p:nvPr/>
        </p:nvGrpSpPr>
        <p:grpSpPr>
          <a:xfrm>
            <a:off x="609600" y="1392839"/>
            <a:ext cx="5956650" cy="5250901"/>
            <a:chOff x="609600" y="1392839"/>
            <a:chExt cx="5397500" cy="5250901"/>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344" b="41888"/>
            <a:stretch/>
          </p:blipFill>
          <p:spPr>
            <a:xfrm>
              <a:off x="609600" y="1392839"/>
              <a:ext cx="5397500" cy="5250901"/>
            </a:xfrm>
            <a:prstGeom prst="rect">
              <a:avLst/>
            </a:prstGeom>
          </p:spPr>
        </p:pic>
        <p:cxnSp>
          <p:nvCxnSpPr>
            <p:cNvPr id="7" name="Straight Arrow Connector 6"/>
            <p:cNvCxnSpPr/>
            <p:nvPr/>
          </p:nvCxnSpPr>
          <p:spPr>
            <a:xfrm flipH="1">
              <a:off x="2197801" y="5389357"/>
              <a:ext cx="456499"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26401" y="4866137"/>
              <a:ext cx="1661032" cy="523220"/>
            </a:xfrm>
            <a:prstGeom prst="rect">
              <a:avLst/>
            </a:prstGeom>
            <a:noFill/>
          </p:spPr>
          <p:txBody>
            <a:bodyPr wrap="none" rtlCol="0">
              <a:spAutoFit/>
            </a:bodyPr>
            <a:lstStyle/>
            <a:p>
              <a:r>
                <a:rPr lang="en-GB" sz="2800" dirty="0" smtClean="0">
                  <a:solidFill>
                    <a:schemeClr val="bg1"/>
                  </a:solidFill>
                </a:rPr>
                <a:t>-log(1) = 0</a:t>
              </a:r>
              <a:endParaRPr lang="en-GB" sz="2800" dirty="0">
                <a:solidFill>
                  <a:schemeClr val="bg1"/>
                </a:solidFill>
              </a:endParaRPr>
            </a:p>
          </p:txBody>
        </p:sp>
        <p:cxnSp>
          <p:nvCxnSpPr>
            <p:cNvPr id="10" name="Straight Arrow Connector 9"/>
            <p:cNvCxnSpPr>
              <a:stCxn id="11" idx="1"/>
            </p:cNvCxnSpPr>
            <p:nvPr/>
          </p:nvCxnSpPr>
          <p:spPr>
            <a:xfrm flipH="1" flipV="1">
              <a:off x="1518478" y="2055929"/>
              <a:ext cx="559150" cy="58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77628" y="1852729"/>
              <a:ext cx="2517805" cy="523220"/>
            </a:xfrm>
            <a:prstGeom prst="rect">
              <a:avLst/>
            </a:prstGeom>
            <a:noFill/>
          </p:spPr>
          <p:txBody>
            <a:bodyPr wrap="none" rtlCol="0">
              <a:spAutoFit/>
            </a:bodyPr>
            <a:lstStyle/>
            <a:p>
              <a:r>
                <a:rPr lang="en-GB" sz="2800" dirty="0" smtClean="0">
                  <a:solidFill>
                    <a:schemeClr val="bg1"/>
                  </a:solidFill>
                </a:rPr>
                <a:t>Goes to infinity!</a:t>
              </a:r>
              <a:endParaRPr lang="en-GB" sz="2800" dirty="0">
                <a:solidFill>
                  <a:schemeClr val="bg1"/>
                </a:solidFill>
              </a:endParaRPr>
            </a:p>
          </p:txBody>
        </p:sp>
        <p:sp>
          <p:nvSpPr>
            <p:cNvPr id="13" name="TextBox 12"/>
            <p:cNvSpPr txBox="1"/>
            <p:nvPr/>
          </p:nvSpPr>
          <p:spPr>
            <a:xfrm>
              <a:off x="1707123" y="4081307"/>
              <a:ext cx="4292585" cy="523220"/>
            </a:xfrm>
            <a:prstGeom prst="rect">
              <a:avLst/>
            </a:prstGeom>
            <a:noFill/>
          </p:spPr>
          <p:txBody>
            <a:bodyPr wrap="none" rtlCol="0">
              <a:spAutoFit/>
            </a:bodyPr>
            <a:lstStyle/>
            <a:p>
              <a:r>
                <a:rPr lang="en-GB" sz="2800" dirty="0" smtClean="0">
                  <a:solidFill>
                    <a:schemeClr val="bg1"/>
                  </a:solidFill>
                </a:rPr>
                <a:t>Positive in the interval ]0,1[</a:t>
              </a:r>
              <a:endParaRPr lang="en-GB" sz="2800" dirty="0">
                <a:solidFill>
                  <a:schemeClr val="bg1"/>
                </a:solidFill>
              </a:endParaRPr>
            </a:p>
          </p:txBody>
        </p:sp>
      </p:grpSp>
      <p:pic>
        <p:nvPicPr>
          <p:cNvPr id="22" name="Picture 2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29708" y="2627372"/>
            <a:ext cx="3266313" cy="1071536"/>
          </a:xfrm>
          <a:prstGeom prst="rect">
            <a:avLst/>
          </a:prstGeom>
        </p:spPr>
      </p:pic>
    </p:spTree>
    <p:extLst>
      <p:ext uri="{BB962C8B-B14F-4D97-AF65-F5344CB8AC3E}">
        <p14:creationId xmlns:p14="http://schemas.microsoft.com/office/powerpoint/2010/main" val="20139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Nice properties for a measure of surprise</a:t>
            </a:r>
          </a:p>
        </p:txBody>
      </p:sp>
      <p:sp>
        <p:nvSpPr>
          <p:cNvPr id="3" name="Content Placeholder 2"/>
          <p:cNvSpPr>
            <a:spLocks noGrp="1"/>
          </p:cNvSpPr>
          <p:nvPr>
            <p:ph idx="1"/>
          </p:nvPr>
        </p:nvSpPr>
        <p:spPr>
          <a:xfrm>
            <a:off x="838200" y="1690688"/>
            <a:ext cx="10515600" cy="4837112"/>
          </a:xfrm>
        </p:spPr>
        <p:txBody>
          <a:bodyPr/>
          <a:lstStyle/>
          <a:p>
            <a:r>
              <a:rPr lang="en-GB" dirty="0" smtClean="0"/>
              <a:t>Finally, the entropy of a distribution is the expected </a:t>
            </a:r>
            <a:r>
              <a:rPr lang="en-GB" dirty="0" err="1" smtClean="0"/>
              <a:t>surprisal</a:t>
            </a:r>
            <a:r>
              <a:rPr lang="en-GB" dirty="0" smtClean="0"/>
              <a:t> from sampling:</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368312" y="3409950"/>
            <a:ext cx="5697915" cy="954010"/>
          </a:xfrm>
          <a:prstGeom prst="rect">
            <a:avLst/>
          </a:prstGeom>
        </p:spPr>
      </p:pic>
      <p:sp>
        <p:nvSpPr>
          <p:cNvPr id="7" name="Oval 6"/>
          <p:cNvSpPr/>
          <p:nvPr/>
        </p:nvSpPr>
        <p:spPr>
          <a:xfrm>
            <a:off x="6731557" y="3181350"/>
            <a:ext cx="2245769" cy="109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a:stCxn id="7" idx="4"/>
            <a:endCxn id="9" idx="0"/>
          </p:cNvCxnSpPr>
          <p:nvPr/>
        </p:nvCxnSpPr>
        <p:spPr>
          <a:xfrm>
            <a:off x="7854442" y="4271654"/>
            <a:ext cx="1122884" cy="7132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78231" y="4984880"/>
            <a:ext cx="2598190" cy="369332"/>
          </a:xfrm>
          <a:prstGeom prst="rect">
            <a:avLst/>
          </a:prstGeom>
          <a:noFill/>
        </p:spPr>
        <p:txBody>
          <a:bodyPr wrap="square" rtlCol="0">
            <a:spAutoFit/>
          </a:bodyPr>
          <a:lstStyle/>
          <a:p>
            <a:r>
              <a:rPr lang="en-GB" dirty="0" smtClean="0"/>
              <a:t>Information from event </a:t>
            </a:r>
            <a:r>
              <a:rPr lang="en-GB" i="1" dirty="0" smtClean="0"/>
              <a:t>e</a:t>
            </a:r>
            <a:endParaRPr lang="en-GB" i="1" dirty="0"/>
          </a:p>
        </p:txBody>
      </p:sp>
      <p:sp>
        <p:nvSpPr>
          <p:cNvPr id="14" name="Oval 13"/>
          <p:cNvSpPr/>
          <p:nvPr/>
        </p:nvSpPr>
        <p:spPr>
          <a:xfrm>
            <a:off x="5693868" y="3181350"/>
            <a:ext cx="861479" cy="109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a:stCxn id="14" idx="4"/>
            <a:endCxn id="16" idx="0"/>
          </p:cNvCxnSpPr>
          <p:nvPr/>
        </p:nvCxnSpPr>
        <p:spPr>
          <a:xfrm>
            <a:off x="6124608" y="4271654"/>
            <a:ext cx="126042" cy="7132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23387" y="4984880"/>
            <a:ext cx="2254526" cy="369332"/>
          </a:xfrm>
          <a:prstGeom prst="rect">
            <a:avLst/>
          </a:prstGeom>
          <a:noFill/>
        </p:spPr>
        <p:txBody>
          <a:bodyPr wrap="square" rtlCol="0">
            <a:spAutoFit/>
          </a:bodyPr>
          <a:lstStyle/>
          <a:p>
            <a:r>
              <a:rPr lang="en-GB" dirty="0" smtClean="0"/>
              <a:t>Probability of event </a:t>
            </a:r>
            <a:r>
              <a:rPr lang="en-GB" i="1" dirty="0" smtClean="0"/>
              <a:t>e</a:t>
            </a:r>
            <a:endParaRPr lang="en-GB" i="1" dirty="0"/>
          </a:p>
        </p:txBody>
      </p:sp>
      <p:sp>
        <p:nvSpPr>
          <p:cNvPr id="21" name="Oval 20"/>
          <p:cNvSpPr/>
          <p:nvPr/>
        </p:nvSpPr>
        <p:spPr>
          <a:xfrm>
            <a:off x="4861169" y="3181350"/>
            <a:ext cx="959700" cy="1339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p:cNvCxnSpPr>
            <a:stCxn id="21" idx="3"/>
            <a:endCxn id="23" idx="0"/>
          </p:cNvCxnSpPr>
          <p:nvPr/>
        </p:nvCxnSpPr>
        <p:spPr>
          <a:xfrm flipH="1">
            <a:off x="3990868" y="4324984"/>
            <a:ext cx="1010846" cy="6598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58667" y="4984880"/>
            <a:ext cx="1664402" cy="369332"/>
          </a:xfrm>
          <a:prstGeom prst="rect">
            <a:avLst/>
          </a:prstGeom>
          <a:noFill/>
        </p:spPr>
        <p:txBody>
          <a:bodyPr wrap="square" rtlCol="0">
            <a:spAutoFit/>
          </a:bodyPr>
          <a:lstStyle/>
          <a:p>
            <a:r>
              <a:rPr lang="en-GB" dirty="0" smtClean="0"/>
              <a:t>Over all events</a:t>
            </a:r>
            <a:endParaRPr lang="en-GB" i="1" dirty="0"/>
          </a:p>
        </p:txBody>
      </p:sp>
    </p:spTree>
    <p:extLst>
      <p:ext uri="{BB962C8B-B14F-4D97-AF65-F5344CB8AC3E}">
        <p14:creationId xmlns:p14="http://schemas.microsoft.com/office/powerpoint/2010/main" val="1863079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third path to information theory</a:t>
            </a:r>
            <a:endParaRPr lang="en-GB" dirty="0"/>
          </a:p>
        </p:txBody>
      </p:sp>
      <p:sp>
        <p:nvSpPr>
          <p:cNvPr id="3" name="Content Placeholder 2"/>
          <p:cNvSpPr>
            <a:spLocks noGrp="1"/>
          </p:cNvSpPr>
          <p:nvPr>
            <p:ph idx="1"/>
          </p:nvPr>
        </p:nvSpPr>
        <p:spPr>
          <a:xfrm>
            <a:off x="838200" y="1690688"/>
            <a:ext cx="10515600" cy="4837112"/>
          </a:xfrm>
        </p:spPr>
        <p:txBody>
          <a:bodyPr/>
          <a:lstStyle/>
          <a:p>
            <a:r>
              <a:rPr lang="en-GB" dirty="0" smtClean="0"/>
              <a:t>Imagine you see the result of sampling from a distribution over the alphabet.</a:t>
            </a:r>
          </a:p>
          <a:p>
            <a:r>
              <a:rPr lang="en-GB" dirty="0" smtClean="0"/>
              <a:t>You have to encode the letters you see with binary strings and send them to me. You want to send as few bits as possible.</a:t>
            </a:r>
          </a:p>
          <a:p>
            <a:r>
              <a:rPr lang="en-GB" dirty="0" smtClean="0"/>
              <a:t>You do the encoding based on a translation from the letters to the binary strings, e.g.:</a:t>
            </a:r>
          </a:p>
        </p:txBody>
      </p:sp>
      <p:graphicFrame>
        <p:nvGraphicFramePr>
          <p:cNvPr id="4" name="Table 3"/>
          <p:cNvGraphicFramePr>
            <a:graphicFrameLocks noGrp="1"/>
          </p:cNvGraphicFramePr>
          <p:nvPr>
            <p:extLst>
              <p:ext uri="{D42A27DB-BD31-4B8C-83A1-F6EECF244321}">
                <p14:modId xmlns:p14="http://schemas.microsoft.com/office/powerpoint/2010/main" val="1397212502"/>
              </p:ext>
            </p:extLst>
          </p:nvPr>
        </p:nvGraphicFramePr>
        <p:xfrm>
          <a:off x="4349750" y="4669366"/>
          <a:ext cx="3492500" cy="1483360"/>
        </p:xfrm>
        <a:graphic>
          <a:graphicData uri="http://schemas.openxmlformats.org/drawingml/2006/table">
            <a:tbl>
              <a:tblPr firstRow="1" bandRow="1">
                <a:tableStyleId>{5C22544A-7EE6-4342-B048-85BDC9FD1C3A}</a:tableStyleId>
              </a:tblPr>
              <a:tblGrid>
                <a:gridCol w="1689100"/>
                <a:gridCol w="1803400"/>
              </a:tblGrid>
              <a:tr h="370840">
                <a:tc>
                  <a:txBody>
                    <a:bodyPr/>
                    <a:lstStyle/>
                    <a:p>
                      <a:r>
                        <a:rPr lang="en-GB" dirty="0" smtClean="0"/>
                        <a:t>Letter</a:t>
                      </a:r>
                      <a:endParaRPr lang="en-GB" dirty="0"/>
                    </a:p>
                  </a:txBody>
                  <a:tcPr/>
                </a:tc>
                <a:tc>
                  <a:txBody>
                    <a:bodyPr/>
                    <a:lstStyle/>
                    <a:p>
                      <a:r>
                        <a:rPr lang="en-GB" dirty="0" smtClean="0"/>
                        <a:t>String</a:t>
                      </a:r>
                      <a:endParaRPr lang="en-GB" dirty="0"/>
                    </a:p>
                  </a:txBody>
                  <a:tcPr/>
                </a:tc>
              </a:tr>
              <a:tr h="370840">
                <a:tc>
                  <a:txBody>
                    <a:bodyPr/>
                    <a:lstStyle/>
                    <a:p>
                      <a:r>
                        <a:rPr lang="en-GB" dirty="0" smtClean="0"/>
                        <a:t>a</a:t>
                      </a:r>
                      <a:endParaRPr lang="en-GB" dirty="0"/>
                    </a:p>
                  </a:txBody>
                  <a:tcPr/>
                </a:tc>
                <a:tc>
                  <a:txBody>
                    <a:bodyPr/>
                    <a:lstStyle/>
                    <a:p>
                      <a:r>
                        <a:rPr lang="en-GB" dirty="0" smtClean="0"/>
                        <a:t>0100</a:t>
                      </a:r>
                      <a:endParaRPr lang="en-GB" dirty="0"/>
                    </a:p>
                  </a:txBody>
                  <a:tcPr/>
                </a:tc>
              </a:tr>
              <a:tr h="370840">
                <a:tc>
                  <a:txBody>
                    <a:bodyPr/>
                    <a:lstStyle/>
                    <a:p>
                      <a:r>
                        <a:rPr lang="en-GB" dirty="0" smtClean="0"/>
                        <a:t>b</a:t>
                      </a:r>
                      <a:endParaRPr lang="en-GB" dirty="0"/>
                    </a:p>
                  </a:txBody>
                  <a:tcPr/>
                </a:tc>
                <a:tc>
                  <a:txBody>
                    <a:bodyPr/>
                    <a:lstStyle/>
                    <a:p>
                      <a:r>
                        <a:rPr lang="en-GB" dirty="0" smtClean="0"/>
                        <a:t>1101</a:t>
                      </a:r>
                      <a:endParaRPr lang="en-GB" dirty="0"/>
                    </a:p>
                  </a:txBody>
                  <a:tcPr/>
                </a:tc>
              </a:tr>
              <a:tr h="370840">
                <a:tc>
                  <a:txBody>
                    <a:bodyPr/>
                    <a:lstStyle/>
                    <a:p>
                      <a:r>
                        <a:rPr lang="en-GB" dirty="0" smtClean="0"/>
                        <a:t>…</a:t>
                      </a:r>
                      <a:endParaRPr lang="en-GB" dirty="0"/>
                    </a:p>
                  </a:txBody>
                  <a:tcPr/>
                </a:tc>
                <a:tc>
                  <a:txBody>
                    <a:bodyPr/>
                    <a:lstStyle/>
                    <a:p>
                      <a:r>
                        <a:rPr lang="en-GB" dirty="0" smtClean="0"/>
                        <a:t>…</a:t>
                      </a:r>
                      <a:endParaRPr lang="en-GB" dirty="0"/>
                    </a:p>
                  </a:txBody>
                  <a:tcPr/>
                </a:tc>
              </a:tr>
            </a:tbl>
          </a:graphicData>
        </a:graphic>
      </p:graphicFrame>
    </p:spTree>
    <p:extLst>
      <p:ext uri="{BB962C8B-B14F-4D97-AF65-F5344CB8AC3E}">
        <p14:creationId xmlns:p14="http://schemas.microsoft.com/office/powerpoint/2010/main" val="4214052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third path to information theory</a:t>
            </a:r>
            <a:endParaRPr lang="en-GB" dirty="0"/>
          </a:p>
        </p:txBody>
      </p:sp>
      <p:sp>
        <p:nvSpPr>
          <p:cNvPr id="3" name="Content Placeholder 2"/>
          <p:cNvSpPr>
            <a:spLocks noGrp="1"/>
          </p:cNvSpPr>
          <p:nvPr>
            <p:ph idx="1"/>
          </p:nvPr>
        </p:nvSpPr>
        <p:spPr>
          <a:xfrm>
            <a:off x="838200" y="1690688"/>
            <a:ext cx="10515600" cy="4837112"/>
          </a:xfrm>
        </p:spPr>
        <p:txBody>
          <a:bodyPr/>
          <a:lstStyle/>
          <a:p>
            <a:r>
              <a:rPr lang="en-GB" dirty="0" smtClean="0"/>
              <a:t>The question is: what is the best encoding, i.e. the encoding with the shortest expected number of bits, given the distribution?</a:t>
            </a:r>
          </a:p>
          <a:p>
            <a:r>
              <a:rPr lang="en-GB" dirty="0" smtClean="0"/>
              <a:t>By now you can probably guess what entropy tell us: </a:t>
            </a:r>
          </a:p>
          <a:p>
            <a:r>
              <a:rPr lang="en-GB" dirty="0"/>
              <a:t>N</a:t>
            </a:r>
            <a:r>
              <a:rPr lang="en-GB" dirty="0" smtClean="0"/>
              <a:t>ot which encoding is best, but rather what is the expected number of bits we need to send, given that we are using the best encoding.</a:t>
            </a:r>
          </a:p>
        </p:txBody>
      </p:sp>
    </p:spTree>
    <p:extLst>
      <p:ext uri="{BB962C8B-B14F-4D97-AF65-F5344CB8AC3E}">
        <p14:creationId xmlns:p14="http://schemas.microsoft.com/office/powerpoint/2010/main" val="218075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we are</a:t>
            </a:r>
            <a:endParaRPr lang="en-GB" dirty="0"/>
          </a:p>
        </p:txBody>
      </p:sp>
      <p:sp>
        <p:nvSpPr>
          <p:cNvPr id="3" name="Content Placeholder 2"/>
          <p:cNvSpPr>
            <a:spLocks noGrp="1"/>
          </p:cNvSpPr>
          <p:nvPr>
            <p:ph idx="1"/>
          </p:nvPr>
        </p:nvSpPr>
        <p:spPr>
          <a:xfrm>
            <a:off x="838200" y="1690688"/>
            <a:ext cx="10515600" cy="4837112"/>
          </a:xfrm>
        </p:spPr>
        <p:txBody>
          <a:bodyPr/>
          <a:lstStyle/>
          <a:p>
            <a:r>
              <a:rPr lang="en-GB" dirty="0" smtClean="0"/>
              <a:t>Various ways to see the concept of </a:t>
            </a:r>
            <a:r>
              <a:rPr lang="en-GB" i="1" dirty="0" smtClean="0"/>
              <a:t>informational entropy of a distribution</a:t>
            </a:r>
            <a:r>
              <a:rPr lang="en-GB" dirty="0" smtClean="0"/>
              <a:t>:</a:t>
            </a:r>
          </a:p>
          <a:p>
            <a:endParaRPr lang="en-GB" dirty="0" smtClean="0"/>
          </a:p>
          <a:p>
            <a:pPr marL="514350" indent="-514350">
              <a:buAutoNum type="arabicPeriod"/>
            </a:pPr>
            <a:r>
              <a:rPr lang="en-GB" i="1" u="sng" dirty="0" smtClean="0"/>
              <a:t>Encoding length:</a:t>
            </a:r>
            <a:r>
              <a:rPr lang="en-GB" i="1" dirty="0" smtClean="0"/>
              <a:t> </a:t>
            </a:r>
            <a:r>
              <a:rPr lang="en-GB" dirty="0"/>
              <a:t>N</a:t>
            </a:r>
            <a:r>
              <a:rPr lang="en-GB" dirty="0" smtClean="0"/>
              <a:t>umber of bits needed on average to describe, in the best encoding, the result of sampling the distribution.</a:t>
            </a:r>
          </a:p>
          <a:p>
            <a:pPr marL="514350" indent="-514350">
              <a:buAutoNum type="arabicPeriod"/>
            </a:pPr>
            <a:r>
              <a:rPr lang="en-GB" i="1" u="sng" dirty="0" smtClean="0"/>
              <a:t>Amount of information:</a:t>
            </a:r>
            <a:r>
              <a:rPr lang="en-GB" dirty="0" smtClean="0"/>
              <a:t> Amount of information you get on average by sampling from the distribution.</a:t>
            </a:r>
          </a:p>
          <a:p>
            <a:pPr marL="514350" indent="-514350">
              <a:buAutoNum type="arabicPeriod"/>
            </a:pPr>
            <a:r>
              <a:rPr lang="en-GB" i="1" u="sng" dirty="0" smtClean="0"/>
              <a:t>Number of questions:</a:t>
            </a:r>
            <a:r>
              <a:rPr lang="en-GB" dirty="0" smtClean="0"/>
              <a:t> Average number of yes-no questions you have to ask before you know the answer if you use the best script.</a:t>
            </a:r>
          </a:p>
        </p:txBody>
      </p:sp>
    </p:spTree>
    <p:extLst>
      <p:ext uri="{BB962C8B-B14F-4D97-AF65-F5344CB8AC3E}">
        <p14:creationId xmlns:p14="http://schemas.microsoft.com/office/powerpoint/2010/main" val="3819068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is information in general? My take…</a:t>
            </a:r>
            <a:endParaRPr lang="en-GB" dirty="0"/>
          </a:p>
        </p:txBody>
      </p:sp>
      <p:sp>
        <p:nvSpPr>
          <p:cNvPr id="3" name="Content Placeholder 2"/>
          <p:cNvSpPr>
            <a:spLocks noGrp="1"/>
          </p:cNvSpPr>
          <p:nvPr>
            <p:ph idx="1"/>
          </p:nvPr>
        </p:nvSpPr>
        <p:spPr>
          <a:xfrm>
            <a:off x="838200" y="1690688"/>
            <a:ext cx="10807700" cy="4837112"/>
          </a:xfrm>
        </p:spPr>
        <p:txBody>
          <a:bodyPr/>
          <a:lstStyle/>
          <a:p>
            <a:r>
              <a:rPr lang="en-GB" dirty="0" smtClean="0"/>
              <a:t>Information can be seen under (at least) two equivalent lights:</a:t>
            </a:r>
          </a:p>
          <a:p>
            <a:pPr lvl="1"/>
            <a:r>
              <a:rPr lang="en-GB" dirty="0"/>
              <a:t>T</a:t>
            </a:r>
            <a:r>
              <a:rPr lang="en-GB" dirty="0" smtClean="0"/>
              <a:t>he work that’s left to do to describe the result of sampling once you have perfected your language.</a:t>
            </a:r>
          </a:p>
          <a:p>
            <a:pPr lvl="1"/>
            <a:r>
              <a:rPr lang="en-GB" dirty="0" smtClean="0"/>
              <a:t>The surprise that you feel after observing the result of sampling once you have perfectly fine-tuned your expectations. </a:t>
            </a:r>
          </a:p>
          <a:p>
            <a:endParaRPr lang="en-GB" dirty="0" smtClean="0"/>
          </a:p>
        </p:txBody>
      </p:sp>
    </p:spTree>
    <p:extLst>
      <p:ext uri="{BB962C8B-B14F-4D97-AF65-F5344CB8AC3E}">
        <p14:creationId xmlns:p14="http://schemas.microsoft.com/office/powerpoint/2010/main" val="2491859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 is information in general? My take…</a:t>
            </a:r>
            <a:endParaRPr lang="en-GB" dirty="0"/>
          </a:p>
        </p:txBody>
      </p:sp>
      <p:sp>
        <p:nvSpPr>
          <p:cNvPr id="3" name="Content Placeholder 2"/>
          <p:cNvSpPr>
            <a:spLocks noGrp="1"/>
          </p:cNvSpPr>
          <p:nvPr>
            <p:ph idx="1"/>
          </p:nvPr>
        </p:nvSpPr>
        <p:spPr>
          <a:xfrm>
            <a:off x="838200" y="1690688"/>
            <a:ext cx="10693400" cy="5281612"/>
          </a:xfrm>
        </p:spPr>
        <p:txBody>
          <a:bodyPr>
            <a:normAutofit/>
          </a:bodyPr>
          <a:lstStyle/>
          <a:p>
            <a:r>
              <a:rPr lang="en-GB" dirty="0" smtClean="0"/>
              <a:t>Information can be seen under (at least) two equivalent lights:</a:t>
            </a:r>
          </a:p>
          <a:p>
            <a:pPr lvl="1"/>
            <a:r>
              <a:rPr lang="en-GB" dirty="0"/>
              <a:t>T</a:t>
            </a:r>
            <a:r>
              <a:rPr lang="en-GB" dirty="0" smtClean="0"/>
              <a:t>he work that’s left to do to describe the result of sampling once you have perfected your language.</a:t>
            </a:r>
          </a:p>
          <a:p>
            <a:pPr lvl="1"/>
            <a:r>
              <a:rPr lang="en-GB" dirty="0" smtClean="0"/>
              <a:t>The surprise that you feel after observing the result of sampling once you have perfectly fine-tuned your expectations. </a:t>
            </a:r>
          </a:p>
          <a:p>
            <a:r>
              <a:rPr lang="en-GB" dirty="0" smtClean="0"/>
              <a:t>Initial idea: there are better and worse ways of dealing with the uncertainty in a given source of uncertainty (modelled as a distribution).</a:t>
            </a:r>
          </a:p>
          <a:p>
            <a:r>
              <a:rPr lang="en-GB" dirty="0" smtClean="0"/>
              <a:t>Information is the uncertainty that one is left to deal with in a source of uncertainty once one’s subjective behaviour is as good as it can get.</a:t>
            </a:r>
          </a:p>
          <a:p>
            <a:r>
              <a:rPr lang="en-GB" dirty="0" smtClean="0"/>
              <a:t>In this sense, information does not depend on the subject. It’s in the distribution itself.</a:t>
            </a:r>
          </a:p>
          <a:p>
            <a:endParaRPr lang="en-GB" dirty="0" smtClean="0"/>
          </a:p>
        </p:txBody>
      </p:sp>
    </p:spTree>
    <p:extLst>
      <p:ext uri="{BB962C8B-B14F-4D97-AF65-F5344CB8AC3E}">
        <p14:creationId xmlns:p14="http://schemas.microsoft.com/office/powerpoint/2010/main" val="3013628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lstStyle/>
          <a:p>
            <a:r>
              <a:rPr lang="en-GB" dirty="0" smtClean="0"/>
              <a:t>Imagine we are playing the following game:</a:t>
            </a:r>
          </a:p>
          <a:p>
            <a:r>
              <a:rPr lang="en-GB" dirty="0" smtClean="0"/>
              <a:t>You think of a person, I ask yes/no questions until I know who it 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dirty="0" smtClean="0"/>
              <a:t>Marieke</a:t>
            </a:r>
            <a:endParaRPr lang="en-GB"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dirty="0" smtClean="0"/>
              <a:t>Superman</a:t>
            </a:r>
            <a:endParaRPr lang="en-GB"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dirty="0" smtClean="0"/>
              <a:t>Jonas</a:t>
            </a:r>
            <a:endParaRPr lang="en-GB"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dirty="0" smtClean="0"/>
              <a:t>Fiona</a:t>
            </a:r>
            <a:endParaRPr lang="en-GB" dirty="0"/>
          </a:p>
        </p:txBody>
      </p:sp>
      <p:sp>
        <p:nvSpPr>
          <p:cNvPr id="11" name="TextBox 10"/>
          <p:cNvSpPr txBox="1"/>
          <p:nvPr/>
        </p:nvSpPr>
        <p:spPr>
          <a:xfrm>
            <a:off x="6324600" y="3889366"/>
            <a:ext cx="4286173" cy="523220"/>
          </a:xfrm>
          <a:prstGeom prst="rect">
            <a:avLst/>
          </a:prstGeom>
          <a:noFill/>
        </p:spPr>
        <p:txBody>
          <a:bodyPr wrap="none" rtlCol="0">
            <a:spAutoFit/>
          </a:bodyPr>
          <a:lstStyle/>
          <a:p>
            <a:r>
              <a:rPr lang="en-GB" sz="2800" dirty="0" smtClean="0"/>
              <a:t>Me: Do they have long hair?</a:t>
            </a:r>
            <a:endParaRPr lang="en-GB" sz="2800" dirty="0"/>
          </a:p>
        </p:txBody>
      </p:sp>
    </p:spTree>
    <p:extLst>
      <p:ext uri="{BB962C8B-B14F-4D97-AF65-F5344CB8AC3E}">
        <p14:creationId xmlns:p14="http://schemas.microsoft.com/office/powerpoint/2010/main" val="2879504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distributions</a:t>
            </a:r>
            <a:endParaRPr lang="en-GB" dirty="0"/>
          </a:p>
        </p:txBody>
      </p:sp>
      <p:sp>
        <p:nvSpPr>
          <p:cNvPr id="3" name="Content Placeholder 2"/>
          <p:cNvSpPr>
            <a:spLocks noGrp="1"/>
          </p:cNvSpPr>
          <p:nvPr>
            <p:ph idx="1"/>
          </p:nvPr>
        </p:nvSpPr>
        <p:spPr>
          <a:xfrm>
            <a:off x="838200" y="1690688"/>
            <a:ext cx="10515600" cy="4837112"/>
          </a:xfrm>
        </p:spPr>
        <p:txBody>
          <a:bodyPr/>
          <a:lstStyle/>
          <a:p>
            <a:r>
              <a:rPr lang="en-GB" dirty="0" smtClean="0"/>
              <a:t>One can think about entropy as the amount of uncertainty in a distribution, which depends on how the probability is distributed across the possible events. </a:t>
            </a:r>
          </a:p>
          <a:p>
            <a:r>
              <a:rPr lang="en-GB" dirty="0" smtClean="0"/>
              <a:t>But probability distributions can be related to each other!</a:t>
            </a:r>
          </a:p>
          <a:p>
            <a:r>
              <a:rPr lang="en-GB" dirty="0" smtClean="0"/>
              <a:t>For instance, imagine we don’t know where we are in the world and we don’t know how the weather is like out of the window. Knowing one fact gives us information about the other.</a:t>
            </a:r>
          </a:p>
          <a:p>
            <a:r>
              <a:rPr lang="en-GB" dirty="0" smtClean="0"/>
              <a:t>A bunch of measures can be defined to talk about the relation between the information in different distributions.</a:t>
            </a:r>
          </a:p>
          <a:p>
            <a:r>
              <a:rPr lang="en-GB" dirty="0" smtClean="0"/>
              <a:t>I will present a couple of these measures.</a:t>
            </a:r>
          </a:p>
        </p:txBody>
      </p:sp>
    </p:spTree>
    <p:extLst>
      <p:ext uri="{BB962C8B-B14F-4D97-AF65-F5344CB8AC3E}">
        <p14:creationId xmlns:p14="http://schemas.microsoft.com/office/powerpoint/2010/main" val="37750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 entropy</a:t>
            </a:r>
            <a:endParaRPr lang="en-GB" dirty="0"/>
          </a:p>
        </p:txBody>
      </p:sp>
      <p:sp>
        <p:nvSpPr>
          <p:cNvPr id="3" name="Content Placeholder 2"/>
          <p:cNvSpPr>
            <a:spLocks noGrp="1"/>
          </p:cNvSpPr>
          <p:nvPr>
            <p:ph idx="1"/>
          </p:nvPr>
        </p:nvSpPr>
        <p:spPr>
          <a:xfrm>
            <a:off x="482600" y="1690688"/>
            <a:ext cx="10896600" cy="4837112"/>
          </a:xfrm>
        </p:spPr>
        <p:txBody>
          <a:bodyPr/>
          <a:lstStyle/>
          <a:p>
            <a:r>
              <a:rPr lang="en-GB" dirty="0" smtClean="0"/>
              <a:t>Imagine that two distributions X and Y are correlated.</a:t>
            </a:r>
          </a:p>
          <a:p>
            <a:r>
              <a:rPr lang="en-GB" dirty="0" smtClean="0"/>
              <a:t>Then, observing the value of Y reduces the uncertainty about the value that X takes. So it changes how much information I have about X.</a:t>
            </a:r>
          </a:p>
          <a:p>
            <a:pPr marL="0" indent="0">
              <a:buNone/>
            </a:pPr>
            <a:endParaRPr lang="en-GB" dirty="0" smtClean="0"/>
          </a:p>
          <a:p>
            <a:r>
              <a:rPr lang="en-GB" dirty="0" smtClean="0"/>
              <a:t>The entropy of X given Y=y is:</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62491" y="4885353"/>
            <a:ext cx="6695444" cy="860809"/>
          </a:xfrm>
          <a:prstGeom prst="rect">
            <a:avLst/>
          </a:prstGeom>
        </p:spPr>
      </p:pic>
      <p:sp>
        <p:nvSpPr>
          <p:cNvPr id="11" name="Oval 10"/>
          <p:cNvSpPr/>
          <p:nvPr/>
        </p:nvSpPr>
        <p:spPr>
          <a:xfrm>
            <a:off x="6985001" y="4613337"/>
            <a:ext cx="1993900" cy="109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a:stCxn id="11" idx="0"/>
            <a:endCxn id="13" idx="1"/>
          </p:cNvCxnSpPr>
          <p:nvPr/>
        </p:nvCxnSpPr>
        <p:spPr>
          <a:xfrm flipV="1">
            <a:off x="7981951" y="3975210"/>
            <a:ext cx="352969" cy="6381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34920" y="3652044"/>
            <a:ext cx="2598190" cy="646331"/>
          </a:xfrm>
          <a:prstGeom prst="rect">
            <a:avLst/>
          </a:prstGeom>
          <a:noFill/>
        </p:spPr>
        <p:txBody>
          <a:bodyPr wrap="square" rtlCol="0">
            <a:spAutoFit/>
          </a:bodyPr>
          <a:lstStyle/>
          <a:p>
            <a:r>
              <a:rPr lang="en-GB" dirty="0" smtClean="0"/>
              <a:t>Surprise from seeing x given that we have seen y</a:t>
            </a:r>
            <a:endParaRPr lang="en-GB" i="1" dirty="0"/>
          </a:p>
        </p:txBody>
      </p:sp>
      <p:sp>
        <p:nvSpPr>
          <p:cNvPr id="26" name="Oval 25"/>
          <p:cNvSpPr/>
          <p:nvPr/>
        </p:nvSpPr>
        <p:spPr>
          <a:xfrm>
            <a:off x="5853071" y="4646317"/>
            <a:ext cx="1144593" cy="1090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p:cNvCxnSpPr>
            <a:stCxn id="26" idx="0"/>
            <a:endCxn id="28" idx="1"/>
          </p:cNvCxnSpPr>
          <p:nvPr/>
        </p:nvCxnSpPr>
        <p:spPr>
          <a:xfrm flipV="1">
            <a:off x="6425368" y="4144527"/>
            <a:ext cx="260725" cy="5017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6093" y="3682862"/>
            <a:ext cx="1491484" cy="923330"/>
          </a:xfrm>
          <a:prstGeom prst="rect">
            <a:avLst/>
          </a:prstGeom>
          <a:noFill/>
        </p:spPr>
        <p:txBody>
          <a:bodyPr wrap="square" rtlCol="0">
            <a:spAutoFit/>
          </a:bodyPr>
          <a:lstStyle/>
          <a:p>
            <a:r>
              <a:rPr lang="en-GB" dirty="0" err="1" smtClean="0"/>
              <a:t>Prob</a:t>
            </a:r>
            <a:r>
              <a:rPr lang="en-GB" dirty="0" smtClean="0"/>
              <a:t> of seeing x given that y</a:t>
            </a:r>
            <a:endParaRPr lang="en-GB" i="1" dirty="0"/>
          </a:p>
        </p:txBody>
      </p:sp>
    </p:spTree>
    <p:extLst>
      <p:ext uri="{BB962C8B-B14F-4D97-AF65-F5344CB8AC3E}">
        <p14:creationId xmlns:p14="http://schemas.microsoft.com/office/powerpoint/2010/main" val="2258315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 entropy</a:t>
            </a:r>
            <a:endParaRPr lang="en-GB" dirty="0"/>
          </a:p>
        </p:txBody>
      </p:sp>
      <p:sp>
        <p:nvSpPr>
          <p:cNvPr id="3" name="Content Placeholder 2"/>
          <p:cNvSpPr>
            <a:spLocks noGrp="1"/>
          </p:cNvSpPr>
          <p:nvPr>
            <p:ph idx="1"/>
          </p:nvPr>
        </p:nvSpPr>
        <p:spPr>
          <a:xfrm>
            <a:off x="482600" y="1690688"/>
            <a:ext cx="10896600" cy="4837112"/>
          </a:xfrm>
        </p:spPr>
        <p:txBody>
          <a:bodyPr/>
          <a:lstStyle/>
          <a:p>
            <a:r>
              <a:rPr lang="en-GB" dirty="0" smtClean="0"/>
              <a:t>For instance, imagine we get to know that we are in Sardinia. </a:t>
            </a:r>
          </a:p>
          <a:p>
            <a:r>
              <a:rPr lang="en-GB" dirty="0" smtClean="0"/>
              <a:t>This reduces the uncertainty about the type of weather we can expect to see out of window.</a:t>
            </a:r>
          </a:p>
          <a:p>
            <a:endParaRPr lang="en-GB" dirty="0"/>
          </a:p>
          <a:p>
            <a:r>
              <a:rPr lang="en-GB" dirty="0"/>
              <a:t>The entropy of X given Y=y is intuitively how much </a:t>
            </a:r>
            <a:r>
              <a:rPr lang="en-GB" dirty="0" smtClean="0"/>
              <a:t>uncertainty in the value of X is left after observing that the value of Y is y.</a:t>
            </a:r>
          </a:p>
          <a:p>
            <a:endParaRPr lang="en-GB" dirty="0" smtClean="0"/>
          </a:p>
        </p:txBody>
      </p:sp>
    </p:spTree>
    <p:extLst>
      <p:ext uri="{BB962C8B-B14F-4D97-AF65-F5344CB8AC3E}">
        <p14:creationId xmlns:p14="http://schemas.microsoft.com/office/powerpoint/2010/main" val="1506184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 entropy</a:t>
            </a:r>
            <a:endParaRPr lang="en-GB" dirty="0"/>
          </a:p>
        </p:txBody>
      </p:sp>
      <p:sp>
        <p:nvSpPr>
          <p:cNvPr id="3" name="Content Placeholder 2"/>
          <p:cNvSpPr>
            <a:spLocks noGrp="1"/>
          </p:cNvSpPr>
          <p:nvPr>
            <p:ph idx="1"/>
          </p:nvPr>
        </p:nvSpPr>
        <p:spPr>
          <a:xfrm>
            <a:off x="838200" y="1690688"/>
            <a:ext cx="10782300" cy="4837112"/>
          </a:xfrm>
        </p:spPr>
        <p:txBody>
          <a:bodyPr>
            <a:normAutofit/>
          </a:bodyPr>
          <a:lstStyle/>
          <a:p>
            <a:r>
              <a:rPr lang="en-GB" dirty="0"/>
              <a:t>But there is a more general question of how much </a:t>
            </a:r>
            <a:r>
              <a:rPr lang="en-GB" dirty="0" smtClean="0"/>
              <a:t>uncertainty we should expect to be </a:t>
            </a:r>
            <a:r>
              <a:rPr lang="en-GB" b="1" dirty="0" smtClean="0"/>
              <a:t>left</a:t>
            </a:r>
            <a:r>
              <a:rPr lang="en-GB" dirty="0" smtClean="0"/>
              <a:t> in X when we observe the value of Y</a:t>
            </a:r>
            <a:r>
              <a:rPr lang="en-GB" dirty="0"/>
              <a:t>. </a:t>
            </a:r>
            <a:r>
              <a:rPr lang="en-GB" dirty="0" smtClean="0"/>
              <a:t>What is the expected uncertainty left </a:t>
            </a:r>
            <a:r>
              <a:rPr lang="en-GB" dirty="0"/>
              <a:t>in X after we observed Y</a:t>
            </a:r>
            <a:r>
              <a:rPr lang="en-GB" dirty="0" smtClean="0"/>
              <a:t>?</a:t>
            </a:r>
            <a:endParaRPr lang="en-GB" dirty="0"/>
          </a:p>
          <a:p>
            <a:r>
              <a:rPr lang="en-GB" dirty="0"/>
              <a:t>This is the </a:t>
            </a:r>
            <a:r>
              <a:rPr lang="en-GB" b="1" dirty="0"/>
              <a:t>conditional </a:t>
            </a:r>
            <a:r>
              <a:rPr lang="en-GB" b="1" dirty="0" smtClean="0"/>
              <a:t>entropy </a:t>
            </a:r>
            <a:r>
              <a:rPr lang="en-GB" dirty="0"/>
              <a:t>H(X|Y)</a:t>
            </a:r>
            <a:r>
              <a:rPr lang="en-GB" dirty="0" smtClean="0"/>
              <a:t>.</a:t>
            </a:r>
          </a:p>
          <a:p>
            <a:endParaRPr lang="en-GB" dirty="0" smtClean="0"/>
          </a:p>
          <a:p>
            <a:pPr marL="0" indent="0">
              <a:buNone/>
            </a:pPr>
            <a:r>
              <a:rPr lang="en-GB" dirty="0" smtClean="0"/>
              <a:t>Intuitive facts about the conditional entropy H(X|Y):</a:t>
            </a:r>
          </a:p>
          <a:p>
            <a:r>
              <a:rPr lang="en-GB" dirty="0" smtClean="0"/>
              <a:t>If the value of X is completely determined by Y, then </a:t>
            </a:r>
            <a:r>
              <a:rPr lang="en-GB" dirty="0"/>
              <a:t>H(X|Y)</a:t>
            </a:r>
            <a:r>
              <a:rPr lang="en-GB" dirty="0" smtClean="0"/>
              <a:t> should be 0</a:t>
            </a:r>
          </a:p>
          <a:p>
            <a:r>
              <a:rPr lang="en-GB" dirty="0" smtClean="0"/>
              <a:t>If X and Y are uncorrelated, </a:t>
            </a:r>
            <a:r>
              <a:rPr lang="en-GB" dirty="0"/>
              <a:t>H(X|Y</a:t>
            </a:r>
            <a:r>
              <a:rPr lang="en-GB" dirty="0" smtClean="0"/>
              <a:t>) should be equal to the entropy of X (all the uncertainty of X is left)</a:t>
            </a:r>
          </a:p>
          <a:p>
            <a:r>
              <a:rPr lang="en-GB" dirty="0"/>
              <a:t>H(X|Y</a:t>
            </a:r>
            <a:r>
              <a:rPr lang="en-GB" dirty="0" smtClean="0"/>
              <a:t>) is bigger or equal to H(X)</a:t>
            </a:r>
          </a:p>
          <a:p>
            <a:endParaRPr lang="en-GB" dirty="0"/>
          </a:p>
          <a:p>
            <a:endParaRPr lang="en-GB" dirty="0"/>
          </a:p>
          <a:p>
            <a:endParaRPr lang="en-GB" dirty="0" smtClean="0"/>
          </a:p>
          <a:p>
            <a:endParaRPr lang="en-GB" dirty="0" smtClean="0"/>
          </a:p>
        </p:txBody>
      </p:sp>
    </p:spTree>
    <p:extLst>
      <p:ext uri="{BB962C8B-B14F-4D97-AF65-F5344CB8AC3E}">
        <p14:creationId xmlns:p14="http://schemas.microsoft.com/office/powerpoint/2010/main" val="1100535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Mutual information</a:t>
            </a:r>
            <a:endParaRPr lang="en-GB" dirty="0"/>
          </a:p>
        </p:txBody>
      </p:sp>
      <p:sp>
        <p:nvSpPr>
          <p:cNvPr id="3" name="Content Placeholder 2"/>
          <p:cNvSpPr>
            <a:spLocks noGrp="1"/>
          </p:cNvSpPr>
          <p:nvPr>
            <p:ph idx="1"/>
          </p:nvPr>
        </p:nvSpPr>
        <p:spPr>
          <a:xfrm>
            <a:off x="571500" y="1550988"/>
            <a:ext cx="10782300" cy="4837112"/>
          </a:xfrm>
        </p:spPr>
        <p:txBody>
          <a:bodyPr>
            <a:normAutofit/>
          </a:bodyPr>
          <a:lstStyle/>
          <a:p>
            <a:r>
              <a:rPr lang="en-GB" dirty="0" smtClean="0"/>
              <a:t>The conditional entropy told us how much uncertainty is left in X after observing Y.</a:t>
            </a:r>
          </a:p>
          <a:p>
            <a:r>
              <a:rPr lang="en-GB" dirty="0" smtClean="0"/>
              <a:t>Mutual information </a:t>
            </a:r>
            <a:r>
              <a:rPr lang="en-GB" dirty="0"/>
              <a:t>I(X; Y) </a:t>
            </a:r>
            <a:r>
              <a:rPr lang="en-GB" dirty="0" smtClean="0"/>
              <a:t>tells us something related: by how much the uncertainty in X is reduced when Y is observed.</a:t>
            </a:r>
          </a:p>
          <a:p>
            <a:endParaRPr lang="en-GB" dirty="0"/>
          </a:p>
          <a:p>
            <a:r>
              <a:rPr lang="en-GB" dirty="0" smtClean="0"/>
              <a:t>Visual help:</a:t>
            </a:r>
          </a:p>
        </p:txBody>
      </p:sp>
      <p:sp>
        <p:nvSpPr>
          <p:cNvPr id="4" name="Oval 3"/>
          <p:cNvSpPr/>
          <p:nvPr/>
        </p:nvSpPr>
        <p:spPr>
          <a:xfrm>
            <a:off x="6121400" y="4241800"/>
            <a:ext cx="4216400" cy="22733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7574902" y="3488568"/>
            <a:ext cx="1309397" cy="646331"/>
          </a:xfrm>
          <a:prstGeom prst="rect">
            <a:avLst/>
          </a:prstGeom>
          <a:noFill/>
        </p:spPr>
        <p:txBody>
          <a:bodyPr wrap="none" rtlCol="0">
            <a:spAutoFit/>
          </a:bodyPr>
          <a:lstStyle/>
          <a:p>
            <a:pPr algn="ctr"/>
            <a:r>
              <a:rPr lang="en-GB" dirty="0" smtClean="0"/>
              <a:t>H(Y)</a:t>
            </a:r>
          </a:p>
          <a:p>
            <a:pPr algn="ctr"/>
            <a:r>
              <a:rPr lang="en-GB" dirty="0" smtClean="0"/>
              <a:t>Entropy in Y</a:t>
            </a:r>
            <a:endParaRPr lang="en-GB" dirty="0"/>
          </a:p>
        </p:txBody>
      </p:sp>
      <p:sp>
        <p:nvSpPr>
          <p:cNvPr id="6" name="TextBox 5"/>
          <p:cNvSpPr txBox="1"/>
          <p:nvPr/>
        </p:nvSpPr>
        <p:spPr>
          <a:xfrm>
            <a:off x="7876139" y="5036128"/>
            <a:ext cx="2277803" cy="646331"/>
          </a:xfrm>
          <a:prstGeom prst="rect">
            <a:avLst/>
          </a:prstGeom>
          <a:noFill/>
        </p:spPr>
        <p:txBody>
          <a:bodyPr wrap="none" rtlCol="0">
            <a:spAutoFit/>
          </a:bodyPr>
          <a:lstStyle/>
          <a:p>
            <a:pPr algn="ctr"/>
            <a:r>
              <a:rPr lang="en-GB" dirty="0" smtClean="0"/>
              <a:t>H(Y|X)</a:t>
            </a:r>
          </a:p>
          <a:p>
            <a:pPr algn="ctr"/>
            <a:r>
              <a:rPr lang="en-GB" dirty="0" smtClean="0"/>
              <a:t>Novel information in Y</a:t>
            </a:r>
            <a:endParaRPr lang="en-GB" dirty="0"/>
          </a:p>
        </p:txBody>
      </p:sp>
      <p:sp>
        <p:nvSpPr>
          <p:cNvPr id="7" name="Oval 6"/>
          <p:cNvSpPr/>
          <p:nvPr/>
        </p:nvSpPr>
        <p:spPr>
          <a:xfrm>
            <a:off x="3521998" y="4241800"/>
            <a:ext cx="4216400" cy="22733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971492" y="3488568"/>
            <a:ext cx="1317412" cy="646331"/>
          </a:xfrm>
          <a:prstGeom prst="rect">
            <a:avLst/>
          </a:prstGeom>
          <a:noFill/>
        </p:spPr>
        <p:txBody>
          <a:bodyPr wrap="none" rtlCol="0">
            <a:spAutoFit/>
          </a:bodyPr>
          <a:lstStyle/>
          <a:p>
            <a:pPr algn="ctr"/>
            <a:r>
              <a:rPr lang="en-GB" dirty="0" smtClean="0"/>
              <a:t>H(X)</a:t>
            </a:r>
          </a:p>
          <a:p>
            <a:pPr algn="ctr"/>
            <a:r>
              <a:rPr lang="en-GB" dirty="0" smtClean="0"/>
              <a:t>Entropy in X</a:t>
            </a:r>
            <a:endParaRPr lang="en-GB" dirty="0"/>
          </a:p>
        </p:txBody>
      </p:sp>
      <p:sp>
        <p:nvSpPr>
          <p:cNvPr id="9" name="TextBox 8"/>
          <p:cNvSpPr txBox="1"/>
          <p:nvPr/>
        </p:nvSpPr>
        <p:spPr>
          <a:xfrm>
            <a:off x="3697840" y="5036129"/>
            <a:ext cx="2285819" cy="646331"/>
          </a:xfrm>
          <a:prstGeom prst="rect">
            <a:avLst/>
          </a:prstGeom>
          <a:noFill/>
        </p:spPr>
        <p:txBody>
          <a:bodyPr wrap="none" rtlCol="0">
            <a:spAutoFit/>
          </a:bodyPr>
          <a:lstStyle/>
          <a:p>
            <a:pPr algn="ctr"/>
            <a:r>
              <a:rPr lang="en-GB" dirty="0" smtClean="0"/>
              <a:t>H(X|Y)</a:t>
            </a:r>
          </a:p>
          <a:p>
            <a:pPr algn="ctr"/>
            <a:r>
              <a:rPr lang="en-GB" dirty="0" smtClean="0"/>
              <a:t>Novel information in X</a:t>
            </a:r>
            <a:endParaRPr lang="en-GB" dirty="0"/>
          </a:p>
        </p:txBody>
      </p:sp>
      <p:sp>
        <p:nvSpPr>
          <p:cNvPr id="10" name="TextBox 9"/>
          <p:cNvSpPr txBox="1"/>
          <p:nvPr/>
        </p:nvSpPr>
        <p:spPr>
          <a:xfrm>
            <a:off x="6267157" y="4704627"/>
            <a:ext cx="1333500" cy="1477328"/>
          </a:xfrm>
          <a:prstGeom prst="rect">
            <a:avLst/>
          </a:prstGeom>
          <a:noFill/>
        </p:spPr>
        <p:txBody>
          <a:bodyPr wrap="square" rtlCol="0">
            <a:spAutoFit/>
          </a:bodyPr>
          <a:lstStyle/>
          <a:p>
            <a:pPr algn="ctr"/>
            <a:r>
              <a:rPr lang="en-GB" dirty="0" smtClean="0"/>
              <a:t>I(X;Y)</a:t>
            </a:r>
          </a:p>
          <a:p>
            <a:pPr algn="ctr"/>
            <a:r>
              <a:rPr lang="en-GB" dirty="0" smtClean="0"/>
              <a:t>Redundant information</a:t>
            </a:r>
            <a:r>
              <a:rPr lang="en-GB" dirty="0"/>
              <a:t> </a:t>
            </a:r>
            <a:r>
              <a:rPr lang="en-GB" dirty="0" smtClean="0"/>
              <a:t>between X and Y</a:t>
            </a:r>
            <a:endParaRPr lang="en-GB" dirty="0"/>
          </a:p>
        </p:txBody>
      </p:sp>
    </p:spTree>
    <p:extLst>
      <p:ext uri="{BB962C8B-B14F-4D97-AF65-F5344CB8AC3E}">
        <p14:creationId xmlns:p14="http://schemas.microsoft.com/office/powerpoint/2010/main" val="2627600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measures</a:t>
            </a:r>
            <a:endParaRPr lang="en-GB" dirty="0"/>
          </a:p>
        </p:txBody>
      </p:sp>
      <p:sp>
        <p:nvSpPr>
          <p:cNvPr id="3" name="Content Placeholder 2"/>
          <p:cNvSpPr>
            <a:spLocks noGrp="1"/>
          </p:cNvSpPr>
          <p:nvPr>
            <p:ph idx="1"/>
          </p:nvPr>
        </p:nvSpPr>
        <p:spPr>
          <a:xfrm>
            <a:off x="838200" y="1690688"/>
            <a:ext cx="10515600" cy="4837112"/>
          </a:xfrm>
        </p:spPr>
        <p:txBody>
          <a:bodyPr>
            <a:normAutofit/>
          </a:bodyPr>
          <a:lstStyle/>
          <a:p>
            <a:pPr marL="0" indent="0">
              <a:buNone/>
            </a:pPr>
            <a:r>
              <a:rPr lang="en-GB" dirty="0" smtClean="0"/>
              <a:t>In the guessing game, imagine that you are guessing based on a certain distribution X, but I think you are guessing based on a different distribution Y, so I optimize my script for distribution Y.</a:t>
            </a:r>
          </a:p>
          <a:p>
            <a:pPr marL="0" indent="0">
              <a:buNone/>
            </a:pPr>
            <a:r>
              <a:rPr lang="en-GB" dirty="0" smtClean="0"/>
              <a:t>Two questions spring in mind immediately:</a:t>
            </a:r>
          </a:p>
          <a:p>
            <a:pPr marL="0" indent="0">
              <a:buNone/>
            </a:pPr>
            <a:r>
              <a:rPr lang="en-GB" dirty="0" smtClean="0"/>
              <a:t>How many questions do I need to ask on average?</a:t>
            </a:r>
          </a:p>
          <a:p>
            <a:r>
              <a:rPr lang="en-GB" dirty="0" smtClean="0"/>
              <a:t>This is answered by </a:t>
            </a:r>
            <a:r>
              <a:rPr lang="en-GB" i="1" dirty="0" smtClean="0"/>
              <a:t>cross-entropy</a:t>
            </a:r>
            <a:r>
              <a:rPr lang="en-GB" dirty="0" smtClean="0"/>
              <a:t>!</a:t>
            </a:r>
          </a:p>
          <a:p>
            <a:pPr marL="0" indent="0">
              <a:buNone/>
            </a:pPr>
            <a:r>
              <a:rPr lang="en-GB" dirty="0" smtClean="0"/>
              <a:t>How </a:t>
            </a:r>
            <a:r>
              <a:rPr lang="en-GB" i="1" dirty="0" smtClean="0"/>
              <a:t>many more</a:t>
            </a:r>
            <a:r>
              <a:rPr lang="en-GB" dirty="0" smtClean="0"/>
              <a:t> questions do I need to ask than if I had known the true distribution you are using?</a:t>
            </a:r>
            <a:endParaRPr lang="en-GB" dirty="0"/>
          </a:p>
          <a:p>
            <a:r>
              <a:rPr lang="en-GB" dirty="0" smtClean="0"/>
              <a:t>This is answered by the </a:t>
            </a:r>
            <a:r>
              <a:rPr lang="en-GB" i="1" dirty="0" err="1" smtClean="0"/>
              <a:t>Kullback-Leibler</a:t>
            </a:r>
            <a:r>
              <a:rPr lang="en-GB" i="1" dirty="0" smtClean="0"/>
              <a:t> divergence</a:t>
            </a:r>
            <a:r>
              <a:rPr lang="en-GB" dirty="0"/>
              <a:t> </a:t>
            </a:r>
            <a:r>
              <a:rPr lang="en-GB" dirty="0" smtClean="0"/>
              <a:t>from the true distribution X to the wrong distribution Y I think you are using.</a:t>
            </a:r>
            <a:endParaRPr lang="en-GB" dirty="0" smtClean="0"/>
          </a:p>
        </p:txBody>
      </p:sp>
    </p:spTree>
    <p:extLst>
      <p:ext uri="{BB962C8B-B14F-4D97-AF65-F5344CB8AC3E}">
        <p14:creationId xmlns:p14="http://schemas.microsoft.com/office/powerpoint/2010/main" val="27250479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footnote to this: semantics &amp; entropy</a:t>
            </a:r>
            <a:endParaRPr lang="en-GB" dirty="0"/>
          </a:p>
        </p:txBody>
      </p:sp>
      <p:sp>
        <p:nvSpPr>
          <p:cNvPr id="3" name="Content Placeholder 2"/>
          <p:cNvSpPr>
            <a:spLocks noGrp="1"/>
          </p:cNvSpPr>
          <p:nvPr>
            <p:ph idx="1"/>
          </p:nvPr>
        </p:nvSpPr>
        <p:spPr>
          <a:xfrm>
            <a:off x="342900" y="1576388"/>
            <a:ext cx="8374552" cy="4837112"/>
          </a:xfrm>
        </p:spPr>
        <p:txBody>
          <a:bodyPr/>
          <a:lstStyle/>
          <a:p>
            <a:r>
              <a:rPr lang="en-GB" dirty="0" smtClean="0"/>
              <a:t>How is this connected to semantics? (simplifying a lot)</a:t>
            </a:r>
          </a:p>
          <a:p>
            <a:r>
              <a:rPr lang="en-GB" dirty="0" smtClean="0"/>
              <a:t>Imagine the actual world as the result of sampling from the set of all possible worlds, </a:t>
            </a:r>
            <a:r>
              <a:rPr lang="en-GB" dirty="0" smtClean="0"/>
              <a:t>W</a:t>
            </a:r>
            <a:r>
              <a:rPr lang="en-GB" dirty="0" smtClean="0"/>
              <a:t>, over which I have an expected distribution.</a:t>
            </a:r>
            <a:endParaRPr lang="en-GB" dirty="0" smtClean="0"/>
          </a:p>
          <a:p>
            <a:r>
              <a:rPr lang="en-GB" dirty="0" smtClean="0"/>
              <a:t>An </a:t>
            </a:r>
            <a:r>
              <a:rPr lang="en-GB" dirty="0" err="1" smtClean="0"/>
              <a:t>assertoric</a:t>
            </a:r>
            <a:r>
              <a:rPr lang="en-GB" dirty="0" smtClean="0"/>
              <a:t> sentence generally says in which subset of the set of possible world the actual world is.</a:t>
            </a:r>
          </a:p>
          <a:p>
            <a:r>
              <a:rPr lang="en-GB" dirty="0" smtClean="0"/>
              <a:t>By making a sentence longer we can make it refer to a smaller subset of </a:t>
            </a:r>
            <a:r>
              <a:rPr lang="en-GB" dirty="0" smtClean="0"/>
              <a:t>W</a:t>
            </a:r>
            <a:r>
              <a:rPr lang="en-GB" dirty="0" smtClean="0"/>
              <a:t>, i.e. encode more specific things.</a:t>
            </a:r>
          </a:p>
          <a:p>
            <a:r>
              <a:rPr lang="en-GB" dirty="0" smtClean="0"/>
              <a:t>The fact that longer sentences describe more specific situations (smaller sets of world) indicates that language is somewhat optimized.</a:t>
            </a:r>
            <a:endParaRPr lang="en-GB" dirty="0" smtClean="0"/>
          </a:p>
          <a:p>
            <a:endParaRPr lang="en-GB" dirty="0" smtClean="0"/>
          </a:p>
        </p:txBody>
      </p:sp>
      <p:grpSp>
        <p:nvGrpSpPr>
          <p:cNvPr id="15" name="Group 14"/>
          <p:cNvGrpSpPr/>
          <p:nvPr/>
        </p:nvGrpSpPr>
        <p:grpSpPr>
          <a:xfrm>
            <a:off x="8635451" y="1880969"/>
            <a:ext cx="3048000" cy="3262531"/>
            <a:chOff x="838200" y="3150969"/>
            <a:chExt cx="3048000" cy="3262531"/>
          </a:xfrm>
        </p:grpSpPr>
        <p:sp>
          <p:nvSpPr>
            <p:cNvPr id="4" name="Oval 3"/>
            <p:cNvSpPr/>
            <p:nvPr/>
          </p:nvSpPr>
          <p:spPr>
            <a:xfrm>
              <a:off x="838200" y="3797300"/>
              <a:ext cx="3048000" cy="261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920201" y="3150969"/>
              <a:ext cx="2883995" cy="646331"/>
            </a:xfrm>
            <a:prstGeom prst="rect">
              <a:avLst/>
            </a:prstGeom>
            <a:noFill/>
          </p:spPr>
          <p:txBody>
            <a:bodyPr wrap="none" rtlCol="0">
              <a:spAutoFit/>
            </a:bodyPr>
            <a:lstStyle/>
            <a:p>
              <a:pPr algn="ctr"/>
              <a:r>
                <a:rPr lang="en-GB" dirty="0" smtClean="0"/>
                <a:t>W</a:t>
              </a:r>
            </a:p>
            <a:p>
              <a:pPr algn="ctr"/>
              <a:r>
                <a:rPr lang="en-GB" dirty="0" smtClean="0"/>
                <a:t>The set of all possible worlds</a:t>
              </a:r>
              <a:endParaRPr lang="en-GB" dirty="0"/>
            </a:p>
          </p:txBody>
        </p:sp>
        <p:sp>
          <p:nvSpPr>
            <p:cNvPr id="6" name="Oval 5"/>
            <p:cNvSpPr/>
            <p:nvPr/>
          </p:nvSpPr>
          <p:spPr>
            <a:xfrm>
              <a:off x="1917698" y="5043745"/>
              <a:ext cx="673100" cy="3175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a:t>
              </a:r>
              <a:r>
                <a:rPr lang="en-GB" dirty="0"/>
                <a:t>3</a:t>
              </a:r>
            </a:p>
          </p:txBody>
        </p:sp>
        <p:sp>
          <p:nvSpPr>
            <p:cNvPr id="11" name="Oval 10"/>
            <p:cNvSpPr/>
            <p:nvPr/>
          </p:nvSpPr>
          <p:spPr>
            <a:xfrm>
              <a:off x="1933575" y="5806004"/>
              <a:ext cx="673100" cy="3175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a:t>
              </a:r>
              <a:r>
                <a:rPr lang="en-GB" dirty="0"/>
                <a:t>5</a:t>
              </a:r>
            </a:p>
          </p:txBody>
        </p:sp>
        <p:sp>
          <p:nvSpPr>
            <p:cNvPr id="12" name="Oval 11"/>
            <p:cNvSpPr/>
            <p:nvPr/>
          </p:nvSpPr>
          <p:spPr>
            <a:xfrm>
              <a:off x="1098550" y="4625698"/>
              <a:ext cx="673100" cy="3175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
              </a:r>
              <a:endParaRPr lang="en-GB" dirty="0"/>
            </a:p>
          </p:txBody>
        </p:sp>
        <p:sp>
          <p:nvSpPr>
            <p:cNvPr id="13" name="Oval 12"/>
            <p:cNvSpPr/>
            <p:nvPr/>
          </p:nvSpPr>
          <p:spPr>
            <a:xfrm>
              <a:off x="2901949" y="5006200"/>
              <a:ext cx="673100" cy="3175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a:t>
              </a:r>
              <a:r>
                <a:rPr lang="en-GB" dirty="0"/>
                <a:t>4</a:t>
              </a:r>
            </a:p>
          </p:txBody>
        </p:sp>
        <p:sp>
          <p:nvSpPr>
            <p:cNvPr id="14" name="Oval 13"/>
            <p:cNvSpPr/>
            <p:nvPr/>
          </p:nvSpPr>
          <p:spPr>
            <a:xfrm>
              <a:off x="2362199" y="4162941"/>
              <a:ext cx="673100" cy="3175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w2</a:t>
              </a:r>
              <a:endParaRPr lang="en-GB" dirty="0"/>
            </a:p>
          </p:txBody>
        </p:sp>
      </p:grpSp>
      <p:sp>
        <p:nvSpPr>
          <p:cNvPr id="16" name="Oval 15"/>
          <p:cNvSpPr/>
          <p:nvPr/>
        </p:nvSpPr>
        <p:spPr>
          <a:xfrm rot="2212589">
            <a:off x="8565032" y="3467721"/>
            <a:ext cx="2339453" cy="136126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rot="1479714">
            <a:off x="8811197" y="3392589"/>
            <a:ext cx="1709042" cy="822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8328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a:xfrm>
            <a:off x="838200" y="1690688"/>
            <a:ext cx="10515600" cy="4837112"/>
          </a:xfrm>
        </p:spPr>
        <p:txBody>
          <a:bodyPr/>
          <a:lstStyle/>
          <a:p>
            <a:r>
              <a:rPr lang="en-GB" dirty="0" smtClean="0"/>
              <a:t>How do CLE people think about information? Is there a specifically CLE interpretation of it?</a:t>
            </a:r>
          </a:p>
        </p:txBody>
      </p:sp>
    </p:spTree>
    <p:extLst>
      <p:ext uri="{BB962C8B-B14F-4D97-AF65-F5344CB8AC3E}">
        <p14:creationId xmlns:p14="http://schemas.microsoft.com/office/powerpoint/2010/main" val="1461223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normAutofit/>
          </a:bodyPr>
          <a:lstStyle/>
          <a:p>
            <a:r>
              <a:rPr lang="en-GB" dirty="0" smtClean="0"/>
              <a:t>Imagine we are playing the following game:</a:t>
            </a:r>
          </a:p>
          <a:p>
            <a:r>
              <a:rPr lang="en-GB" dirty="0" smtClean="0"/>
              <a:t>You think of a person, I ask yes/no questions </a:t>
            </a:r>
            <a:r>
              <a:rPr lang="en-GB" dirty="0"/>
              <a:t>until I know who it </a:t>
            </a:r>
            <a:r>
              <a:rPr lang="en-GB" dirty="0" smtClean="0"/>
              <a:t>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dirty="0" smtClean="0"/>
              <a:t>Marieke</a:t>
            </a:r>
            <a:endParaRPr lang="en-GB"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dirty="0" smtClean="0"/>
              <a:t>Superman</a:t>
            </a:r>
            <a:endParaRPr lang="en-GB"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dirty="0" smtClean="0"/>
              <a:t>Jonas</a:t>
            </a:r>
            <a:endParaRPr lang="en-GB"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dirty="0" smtClean="0"/>
              <a:t>Fiona</a:t>
            </a:r>
            <a:endParaRPr lang="en-GB" dirty="0"/>
          </a:p>
        </p:txBody>
      </p:sp>
      <p:sp>
        <p:nvSpPr>
          <p:cNvPr id="11" name="TextBox 10"/>
          <p:cNvSpPr txBox="1"/>
          <p:nvPr/>
        </p:nvSpPr>
        <p:spPr>
          <a:xfrm>
            <a:off x="6324600" y="3889366"/>
            <a:ext cx="4286173" cy="1384995"/>
          </a:xfrm>
          <a:prstGeom prst="rect">
            <a:avLst/>
          </a:prstGeom>
          <a:noFill/>
        </p:spPr>
        <p:txBody>
          <a:bodyPr wrap="none" rtlCol="0">
            <a:spAutoFit/>
          </a:bodyPr>
          <a:lstStyle/>
          <a:p>
            <a:r>
              <a:rPr lang="en-GB" sz="2800" dirty="0" smtClean="0"/>
              <a:t>Me: Do they have long hair?</a:t>
            </a:r>
          </a:p>
          <a:p>
            <a:endParaRPr lang="en-GB" sz="2800" dirty="0" smtClean="0"/>
          </a:p>
          <a:p>
            <a:r>
              <a:rPr lang="en-GB" sz="2800" dirty="0" smtClean="0"/>
              <a:t>You: No</a:t>
            </a:r>
            <a:endParaRPr lang="en-GB" sz="2800" dirty="0"/>
          </a:p>
        </p:txBody>
      </p:sp>
    </p:spTree>
    <p:extLst>
      <p:ext uri="{BB962C8B-B14F-4D97-AF65-F5344CB8AC3E}">
        <p14:creationId xmlns:p14="http://schemas.microsoft.com/office/powerpoint/2010/main" val="310572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normAutofit/>
          </a:bodyPr>
          <a:lstStyle/>
          <a:p>
            <a:r>
              <a:rPr lang="en-GB" dirty="0" smtClean="0"/>
              <a:t>Imagine we are playing the following game:</a:t>
            </a:r>
          </a:p>
          <a:p>
            <a:r>
              <a:rPr lang="en-GB" dirty="0" smtClean="0"/>
              <a:t>You think of a person, I ask yes/no questions </a:t>
            </a:r>
            <a:r>
              <a:rPr lang="en-GB" dirty="0"/>
              <a:t>until I know who it </a:t>
            </a:r>
            <a:r>
              <a:rPr lang="en-GB" dirty="0" smtClean="0"/>
              <a:t>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strike="sngStrike" dirty="0" smtClean="0"/>
              <a:t>Marieke</a:t>
            </a:r>
            <a:endParaRPr lang="en-GB" strike="sngStrike"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dirty="0" smtClean="0"/>
              <a:t>Superman</a:t>
            </a:r>
            <a:endParaRPr lang="en-GB"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strike="sngStrike" dirty="0" smtClean="0"/>
              <a:t>Jonas</a:t>
            </a:r>
            <a:endParaRPr lang="en-GB" strike="sngStrike"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dirty="0" smtClean="0"/>
              <a:t>Fiona</a:t>
            </a:r>
            <a:endParaRPr lang="en-GB" dirty="0"/>
          </a:p>
        </p:txBody>
      </p:sp>
      <p:sp>
        <p:nvSpPr>
          <p:cNvPr id="11" name="TextBox 10"/>
          <p:cNvSpPr txBox="1"/>
          <p:nvPr/>
        </p:nvSpPr>
        <p:spPr>
          <a:xfrm>
            <a:off x="6324600" y="3889366"/>
            <a:ext cx="4286173" cy="1384995"/>
          </a:xfrm>
          <a:prstGeom prst="rect">
            <a:avLst/>
          </a:prstGeom>
          <a:noFill/>
        </p:spPr>
        <p:txBody>
          <a:bodyPr wrap="none" rtlCol="0">
            <a:spAutoFit/>
          </a:bodyPr>
          <a:lstStyle/>
          <a:p>
            <a:r>
              <a:rPr lang="en-GB" sz="2800" dirty="0" smtClean="0"/>
              <a:t>Me: Do they have long hair?</a:t>
            </a:r>
          </a:p>
          <a:p>
            <a:endParaRPr lang="en-GB" sz="2800" dirty="0" smtClean="0"/>
          </a:p>
          <a:p>
            <a:r>
              <a:rPr lang="en-GB" sz="2800" dirty="0" smtClean="0"/>
              <a:t>You: No</a:t>
            </a:r>
            <a:endParaRPr lang="en-GB" sz="2800" dirty="0"/>
          </a:p>
        </p:txBody>
      </p:sp>
    </p:spTree>
    <p:extLst>
      <p:ext uri="{BB962C8B-B14F-4D97-AF65-F5344CB8AC3E}">
        <p14:creationId xmlns:p14="http://schemas.microsoft.com/office/powerpoint/2010/main" val="4171870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normAutofit/>
          </a:bodyPr>
          <a:lstStyle/>
          <a:p>
            <a:r>
              <a:rPr lang="en-GB" dirty="0" smtClean="0"/>
              <a:t>Imagine we are playing the following game:</a:t>
            </a:r>
          </a:p>
          <a:p>
            <a:r>
              <a:rPr lang="en-GB" dirty="0" smtClean="0"/>
              <a:t>You think of a person, I ask yes/no questions </a:t>
            </a:r>
            <a:r>
              <a:rPr lang="en-GB" dirty="0"/>
              <a:t>until I know who it </a:t>
            </a:r>
            <a:r>
              <a:rPr lang="en-GB" dirty="0" smtClean="0"/>
              <a:t>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strike="sngStrike" dirty="0" smtClean="0"/>
              <a:t>Marieke</a:t>
            </a:r>
            <a:endParaRPr lang="en-GB" strike="sngStrike"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dirty="0" smtClean="0"/>
              <a:t>Superman</a:t>
            </a:r>
            <a:endParaRPr lang="en-GB"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strike="sngStrike" dirty="0" smtClean="0"/>
              <a:t>Jonas</a:t>
            </a:r>
            <a:endParaRPr lang="en-GB" strike="sngStrike"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dirty="0" smtClean="0"/>
              <a:t>Fiona</a:t>
            </a:r>
            <a:endParaRPr lang="en-GB" dirty="0"/>
          </a:p>
        </p:txBody>
      </p:sp>
      <p:sp>
        <p:nvSpPr>
          <p:cNvPr id="11" name="TextBox 10"/>
          <p:cNvSpPr txBox="1"/>
          <p:nvPr/>
        </p:nvSpPr>
        <p:spPr>
          <a:xfrm>
            <a:off x="6324600" y="3889366"/>
            <a:ext cx="4083169" cy="523220"/>
          </a:xfrm>
          <a:prstGeom prst="rect">
            <a:avLst/>
          </a:prstGeom>
          <a:noFill/>
        </p:spPr>
        <p:txBody>
          <a:bodyPr wrap="none" rtlCol="0">
            <a:spAutoFit/>
          </a:bodyPr>
          <a:lstStyle/>
          <a:p>
            <a:r>
              <a:rPr lang="en-GB" sz="2800" dirty="0" smtClean="0"/>
              <a:t>Me: Are they a superhero?</a:t>
            </a:r>
          </a:p>
        </p:txBody>
      </p:sp>
    </p:spTree>
    <p:extLst>
      <p:ext uri="{BB962C8B-B14F-4D97-AF65-F5344CB8AC3E}">
        <p14:creationId xmlns:p14="http://schemas.microsoft.com/office/powerpoint/2010/main" val="541814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lstStyle/>
          <a:p>
            <a:r>
              <a:rPr lang="en-GB" dirty="0" smtClean="0"/>
              <a:t>Imagine we are playing the following game:</a:t>
            </a:r>
          </a:p>
          <a:p>
            <a:r>
              <a:rPr lang="en-GB" dirty="0" smtClean="0"/>
              <a:t>You think of a person, I ask yes/no questions until I know who it 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strike="sngStrike" dirty="0" smtClean="0"/>
              <a:t>Marieke</a:t>
            </a:r>
            <a:endParaRPr lang="en-GB" strike="sngStrike"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dirty="0" smtClean="0"/>
              <a:t>Superman</a:t>
            </a:r>
            <a:endParaRPr lang="en-GB"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strike="sngStrike" dirty="0" smtClean="0"/>
              <a:t>Jonas</a:t>
            </a:r>
            <a:endParaRPr lang="en-GB" strike="sngStrike"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dirty="0" smtClean="0"/>
              <a:t>Fiona</a:t>
            </a:r>
            <a:endParaRPr lang="en-GB" dirty="0"/>
          </a:p>
        </p:txBody>
      </p:sp>
      <p:sp>
        <p:nvSpPr>
          <p:cNvPr id="11" name="TextBox 10"/>
          <p:cNvSpPr txBox="1"/>
          <p:nvPr/>
        </p:nvSpPr>
        <p:spPr>
          <a:xfrm>
            <a:off x="6324600" y="3889366"/>
            <a:ext cx="4083169" cy="1384995"/>
          </a:xfrm>
          <a:prstGeom prst="rect">
            <a:avLst/>
          </a:prstGeom>
          <a:noFill/>
        </p:spPr>
        <p:txBody>
          <a:bodyPr wrap="none" rtlCol="0">
            <a:spAutoFit/>
          </a:bodyPr>
          <a:lstStyle/>
          <a:p>
            <a:r>
              <a:rPr lang="en-GB" sz="2800" dirty="0" smtClean="0"/>
              <a:t>Me: Are they a superhero?</a:t>
            </a:r>
          </a:p>
          <a:p>
            <a:endParaRPr lang="en-GB" sz="2800" dirty="0" smtClean="0"/>
          </a:p>
          <a:p>
            <a:r>
              <a:rPr lang="en-GB" sz="2800" dirty="0" smtClean="0"/>
              <a:t>You: No</a:t>
            </a:r>
          </a:p>
        </p:txBody>
      </p:sp>
    </p:spTree>
    <p:extLst>
      <p:ext uri="{BB962C8B-B14F-4D97-AF65-F5344CB8AC3E}">
        <p14:creationId xmlns:p14="http://schemas.microsoft.com/office/powerpoint/2010/main" val="463318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normAutofit/>
          </a:bodyPr>
          <a:lstStyle/>
          <a:p>
            <a:r>
              <a:rPr lang="en-GB" dirty="0" smtClean="0"/>
              <a:t>Imagine we are playing the following game:</a:t>
            </a:r>
          </a:p>
          <a:p>
            <a:r>
              <a:rPr lang="en-GB" dirty="0" smtClean="0"/>
              <a:t>You think of a person, I ask yes/no questions </a:t>
            </a:r>
            <a:r>
              <a:rPr lang="en-GB" dirty="0"/>
              <a:t>until I know who it </a:t>
            </a:r>
            <a:r>
              <a:rPr lang="en-GB" dirty="0" smtClean="0"/>
              <a:t>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strike="sngStrike" dirty="0" smtClean="0"/>
              <a:t>Marieke</a:t>
            </a:r>
            <a:endParaRPr lang="en-GB" strike="sngStrike"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strike="sngStrike" dirty="0" smtClean="0"/>
              <a:t>Superman</a:t>
            </a:r>
            <a:endParaRPr lang="en-GB" strike="sngStrike"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strike="sngStrike" dirty="0" smtClean="0"/>
              <a:t>Jonas</a:t>
            </a:r>
            <a:endParaRPr lang="en-GB" strike="sngStrike"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strike="sngStrike" dirty="0" smtClean="0"/>
              <a:t>Fiona</a:t>
            </a:r>
            <a:endParaRPr lang="en-GB" strike="sngStrike" dirty="0"/>
          </a:p>
        </p:txBody>
      </p:sp>
      <p:sp>
        <p:nvSpPr>
          <p:cNvPr id="11" name="TextBox 10"/>
          <p:cNvSpPr txBox="1"/>
          <p:nvPr/>
        </p:nvSpPr>
        <p:spPr>
          <a:xfrm>
            <a:off x="6324600" y="3889366"/>
            <a:ext cx="4083169" cy="1384995"/>
          </a:xfrm>
          <a:prstGeom prst="rect">
            <a:avLst/>
          </a:prstGeom>
          <a:noFill/>
        </p:spPr>
        <p:txBody>
          <a:bodyPr wrap="none" rtlCol="0">
            <a:spAutoFit/>
          </a:bodyPr>
          <a:lstStyle/>
          <a:p>
            <a:r>
              <a:rPr lang="en-GB" sz="2800" dirty="0" smtClean="0"/>
              <a:t>Me: Are they a superhero?</a:t>
            </a:r>
          </a:p>
          <a:p>
            <a:endParaRPr lang="en-GB" sz="2800" dirty="0"/>
          </a:p>
          <a:p>
            <a:r>
              <a:rPr lang="en-GB" sz="2800" dirty="0" smtClean="0"/>
              <a:t>You: No</a:t>
            </a:r>
          </a:p>
        </p:txBody>
      </p:sp>
    </p:spTree>
    <p:extLst>
      <p:ext uri="{BB962C8B-B14F-4D97-AF65-F5344CB8AC3E}">
        <p14:creationId xmlns:p14="http://schemas.microsoft.com/office/powerpoint/2010/main" val="1542136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path to information theory</a:t>
            </a:r>
            <a:endParaRPr lang="en-GB" dirty="0"/>
          </a:p>
        </p:txBody>
      </p:sp>
      <p:sp>
        <p:nvSpPr>
          <p:cNvPr id="3" name="Content Placeholder 2"/>
          <p:cNvSpPr>
            <a:spLocks noGrp="1"/>
          </p:cNvSpPr>
          <p:nvPr>
            <p:ph idx="1"/>
          </p:nvPr>
        </p:nvSpPr>
        <p:spPr>
          <a:xfrm>
            <a:off x="838200" y="1825625"/>
            <a:ext cx="10515600" cy="1659450"/>
          </a:xfrm>
        </p:spPr>
        <p:txBody>
          <a:bodyPr>
            <a:normAutofit/>
          </a:bodyPr>
          <a:lstStyle/>
          <a:p>
            <a:r>
              <a:rPr lang="en-GB" dirty="0" smtClean="0"/>
              <a:t>Imagine we are playing the following game:</a:t>
            </a:r>
          </a:p>
          <a:p>
            <a:r>
              <a:rPr lang="en-GB" dirty="0" smtClean="0"/>
              <a:t>You think of a person, I ask yes/no questions </a:t>
            </a:r>
            <a:r>
              <a:rPr lang="en-GB" dirty="0"/>
              <a:t>until I know who it </a:t>
            </a:r>
            <a:r>
              <a:rPr lang="en-GB" dirty="0" smtClean="0"/>
              <a:t>is</a:t>
            </a:r>
          </a:p>
          <a:p>
            <a:r>
              <a:rPr lang="en-GB" dirty="0" smtClean="0"/>
              <a:t>You pick from a certain set and I start asking questions:</a:t>
            </a:r>
          </a:p>
        </p:txBody>
      </p:sp>
      <p:sp>
        <p:nvSpPr>
          <p:cNvPr id="29" name="Oval 28"/>
          <p:cNvSpPr/>
          <p:nvPr/>
        </p:nvSpPr>
        <p:spPr>
          <a:xfrm>
            <a:off x="590550" y="3620012"/>
            <a:ext cx="42354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1181100" y="4778633"/>
            <a:ext cx="1003300" cy="369332"/>
          </a:xfrm>
          <a:prstGeom prst="rect">
            <a:avLst/>
          </a:prstGeom>
          <a:noFill/>
        </p:spPr>
        <p:txBody>
          <a:bodyPr wrap="square" rtlCol="0">
            <a:spAutoFit/>
          </a:bodyPr>
          <a:lstStyle/>
          <a:p>
            <a:r>
              <a:rPr lang="en-GB" strike="sngStrike" dirty="0" smtClean="0"/>
              <a:t>Marieke</a:t>
            </a:r>
            <a:endParaRPr lang="en-GB" strike="sngStrike" dirty="0"/>
          </a:p>
        </p:txBody>
      </p:sp>
      <p:sp>
        <p:nvSpPr>
          <p:cNvPr id="31" name="TextBox 30"/>
          <p:cNvSpPr txBox="1"/>
          <p:nvPr/>
        </p:nvSpPr>
        <p:spPr>
          <a:xfrm>
            <a:off x="1778000" y="4043254"/>
            <a:ext cx="1155700" cy="369332"/>
          </a:xfrm>
          <a:prstGeom prst="rect">
            <a:avLst/>
          </a:prstGeom>
          <a:noFill/>
        </p:spPr>
        <p:txBody>
          <a:bodyPr wrap="square" rtlCol="0">
            <a:spAutoFit/>
          </a:bodyPr>
          <a:lstStyle/>
          <a:p>
            <a:r>
              <a:rPr lang="en-GB" strike="sngStrike" dirty="0" smtClean="0"/>
              <a:t>Superman</a:t>
            </a:r>
            <a:endParaRPr lang="en-GB" strike="sngStrike" dirty="0"/>
          </a:p>
        </p:txBody>
      </p:sp>
      <p:sp>
        <p:nvSpPr>
          <p:cNvPr id="32" name="TextBox 31"/>
          <p:cNvSpPr txBox="1"/>
          <p:nvPr/>
        </p:nvSpPr>
        <p:spPr>
          <a:xfrm>
            <a:off x="1898650" y="5605610"/>
            <a:ext cx="571500" cy="369332"/>
          </a:xfrm>
          <a:prstGeom prst="rect">
            <a:avLst/>
          </a:prstGeom>
          <a:noFill/>
        </p:spPr>
        <p:txBody>
          <a:bodyPr wrap="square" rtlCol="0">
            <a:spAutoFit/>
          </a:bodyPr>
          <a:lstStyle/>
          <a:p>
            <a:r>
              <a:rPr lang="en-GB" dirty="0" smtClean="0"/>
              <a:t>Jon</a:t>
            </a:r>
            <a:endParaRPr lang="en-GB" dirty="0"/>
          </a:p>
        </p:txBody>
      </p:sp>
      <p:sp>
        <p:nvSpPr>
          <p:cNvPr id="33" name="TextBox 32"/>
          <p:cNvSpPr txBox="1"/>
          <p:nvPr/>
        </p:nvSpPr>
        <p:spPr>
          <a:xfrm>
            <a:off x="3101975" y="5432868"/>
            <a:ext cx="1155700" cy="369332"/>
          </a:xfrm>
          <a:prstGeom prst="rect">
            <a:avLst/>
          </a:prstGeom>
          <a:noFill/>
        </p:spPr>
        <p:txBody>
          <a:bodyPr wrap="square" rtlCol="0">
            <a:spAutoFit/>
          </a:bodyPr>
          <a:lstStyle/>
          <a:p>
            <a:r>
              <a:rPr lang="en-GB" strike="sngStrike" dirty="0" smtClean="0"/>
              <a:t>Jonas</a:t>
            </a:r>
            <a:endParaRPr lang="en-GB" strike="sngStrike" dirty="0"/>
          </a:p>
        </p:txBody>
      </p:sp>
      <p:sp>
        <p:nvSpPr>
          <p:cNvPr id="34" name="TextBox 33"/>
          <p:cNvSpPr txBox="1"/>
          <p:nvPr/>
        </p:nvSpPr>
        <p:spPr>
          <a:xfrm>
            <a:off x="3363912" y="4548339"/>
            <a:ext cx="720725" cy="369332"/>
          </a:xfrm>
          <a:prstGeom prst="rect">
            <a:avLst/>
          </a:prstGeom>
          <a:noFill/>
        </p:spPr>
        <p:txBody>
          <a:bodyPr wrap="square" rtlCol="0">
            <a:spAutoFit/>
          </a:bodyPr>
          <a:lstStyle/>
          <a:p>
            <a:r>
              <a:rPr lang="en-GB" strike="sngStrike" dirty="0" smtClean="0"/>
              <a:t>Fiona</a:t>
            </a:r>
            <a:endParaRPr lang="en-GB" strike="sngStrike" dirty="0"/>
          </a:p>
        </p:txBody>
      </p:sp>
      <p:sp>
        <p:nvSpPr>
          <p:cNvPr id="11" name="TextBox 10"/>
          <p:cNvSpPr txBox="1"/>
          <p:nvPr/>
        </p:nvSpPr>
        <p:spPr>
          <a:xfrm>
            <a:off x="6324600" y="3889366"/>
            <a:ext cx="2895793" cy="1384995"/>
          </a:xfrm>
          <a:prstGeom prst="rect">
            <a:avLst/>
          </a:prstGeom>
          <a:noFill/>
        </p:spPr>
        <p:txBody>
          <a:bodyPr wrap="none" rtlCol="0">
            <a:spAutoFit/>
          </a:bodyPr>
          <a:lstStyle/>
          <a:p>
            <a:r>
              <a:rPr lang="en-GB" sz="2800" dirty="0" smtClean="0"/>
              <a:t>Me: It is Jon!</a:t>
            </a:r>
          </a:p>
          <a:p>
            <a:endParaRPr lang="en-GB" sz="2800" dirty="0"/>
          </a:p>
          <a:p>
            <a:r>
              <a:rPr lang="en-GB" sz="2800" dirty="0" smtClean="0"/>
              <a:t>It took 3 questions</a:t>
            </a:r>
          </a:p>
        </p:txBody>
      </p:sp>
    </p:spTree>
    <p:extLst>
      <p:ext uri="{BB962C8B-B14F-4D97-AF65-F5344CB8AC3E}">
        <p14:creationId xmlns:p14="http://schemas.microsoft.com/office/powerpoint/2010/main" val="36561768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86.4642"/>
  <p:tag name="ORIGINALWIDTH" val="1333.333"/>
  <p:tag name="LATEXADDIN" val="\documentclass{article}&#10;\usepackage{amsmath}&#10;\usepackage{color}&#10;\pagestyle{empty}&#10;\begin{document}&#10;\color{white}&#10;&#10;\[&#10;\sum_{i \in \text{guessable objects}} p(i) L_s(i)&#10;\]&#10;\end{document}"/>
  <p:tag name="IGUANATEXSIZE" val="20"/>
  <p:tag name="IGUANATEXCURSOR" val="16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6.4642"/>
  <p:tag name="ORIGINALWIDTH" val="1333.333"/>
  <p:tag name="LATEXADDIN" val="\documentclass{article}&#10;\usepackage{amsmath}&#10;\usepackage{color}&#10;\pagestyle{empty}&#10;\begin{document}&#10;\color{white}&#10;&#10;\[&#10;\sum_{i \in \text{guessable objects}} p(i) L_s(i)&#10;\]&#10;\end{document}"/>
  <p:tag name="IGUANATEXSIZE" val="20"/>
  <p:tag name="IGUANATEXCURSOR" val="16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23.2096"/>
  <p:tag name="ORIGINALWIDTH" val="1533.558"/>
  <p:tag name="LATEXADDIN" val="\documentclass{article}&#10;\usepackage{amsmath}&#10;\usepackage{color}&#10;\pagestyle{empty}&#10;\begin{document}&#10;\color{white}&#10;&#10;\[&#10;H(E) = \sum_{e \in E} p(e) \log_2 \Big(\frac{1}{p(e)} \Big)&#10;\]&#10;\end{document}"/>
  <p:tag name="IGUANATEXSIZE" val="20"/>
  <p:tag name="IGUANATEXCURSOR" val="17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00.9749"/>
  <p:tag name="ORIGINALWIDTH" val="1983.502"/>
  <p:tag name="LATEXADDIN" val="\documentclass{article}&#10;\usepackage{amsmath}&#10;\usepackage{color}&#10;\pagestyle{empty}&#10;\begin{document}&#10;\color{white}&#10;\[&#10;I(e) = 0 \text{ iff } p(e) = 1, &#10;\lim_{p(e)\to0}I(e) = \infty&#10;\]&#10;\end{document}"/>
  <p:tag name="IGUANATEXSIZE" val="20"/>
  <p:tag name="IGUANATEXCURSOR" val="148"/>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39.445"/>
  <p:tag name="LATEXADDIN" val="\documentclass{article}&#10;\usepackage{amsmath}&#10;\usepackage{color}&#10;\pagestyle{empty}&#10;\begin{document}&#10;\color{white}&#10;&#10;\[&#10;I(e) \geq 0&#10;\]&#10;&#10;\end{document}"/>
  <p:tag name="IGUANATEXSIZE" val="20"/>
  <p:tag name="IGUANATEXCURSOR" val="129"/>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379.827"/>
  <p:tag name="LATEXADDIN" val="\documentclass{article}&#10;\usepackage{amsmath}&#10;\usepackage{color}&#10;\pagestyle{empty}&#10;\begin{document}&#10;\color{white}&#10;&#10;\[&#10;I(e_1 \wedge e_2) = I(e_1) + I(e_2)&#10;\]&#10;&#10;\end{document}"/>
  <p:tag name="IGUANATEXSIZE" val="20"/>
  <p:tag name="IGUANATEXCURSOR" val="152"/>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497.1879"/>
  <p:tag name="ORIGINALWIDTH" val="1515.561"/>
  <p:tag name="LATEXADDIN" val="\documentclass{article}&#10;\usepackage{amsmath}&#10;\pagestyle{empty}&#10;\begin{document}&#10;&#10;\begin{align*}&#10;- \log ( p(a \wedge b)) =\\&#10;- \log ( p(a)p(b)) =\\&#10;(- \log ( p(a) )) + (- \log ( p(b)))&#10;\end{align*}&#10;&#10;\end{document}"/>
  <p:tag name="IGUANATEXSIZE" val="20"/>
  <p:tag name="IGUANATEXCURSOR" val="142"/>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1634.796"/>
  <p:tag name="LATEXADDIN" val="\documentclass{article}&#10;\usepackage{amsmath}&#10;\usepackage{color}&#10;\pagestyle{empty}&#10;\begin{document}&#10;\color{white}&#10;&#10;\[&#10;H(E) = \sum_{e \in E} p(e) (-\log_2 ( p(e) ))&#10;\]&#10;\end{document}"/>
  <p:tag name="IGUANATEXSIZE" val="20"/>
  <p:tag name="IGUANATEXCURSOR" val="162"/>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2128.984"/>
  <p:tag name="LATEXADDIN" val="\documentclass{article}&#10;\usepackage{amsmath}&#10;\usepackage{color}&#10;\pagestyle{empty}&#10;\begin{document}&#10;\color{white}&#10;&#10;\[&#10;H(X | Y=y) = -\sum_{x\in X} p(x|y)\log (p(x|y))&#10;\]&#10;&#10;\end{document}"/>
  <p:tag name="IGUANATEXSIZE" val="20"/>
  <p:tag name="IGUANATEXCURSOR" val="144"/>
  <p:tag name="TRANSPARENCY" val="True"/>
  <p:tag name="FILENAME" val=""/>
  <p:tag name="LATEXENGINEID" val="0"/>
  <p:tag name="TEMPFOLDER" val="C:\Users\pplsuser\Downloads\"/>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6784</TotalTime>
  <Words>2393</Words>
  <Application>Microsoft Office PowerPoint</Application>
  <PresentationFormat>Widescreen</PresentationFormat>
  <Paragraphs>311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Disclaimer</vt:lpstr>
      <vt:lpstr>Overview</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First path to information theory</vt:lpstr>
      <vt:lpstr>Entropy</vt:lpstr>
      <vt:lpstr>Back to the initial example…</vt:lpstr>
      <vt:lpstr>Second path to information theory</vt:lpstr>
      <vt:lpstr>Nice properties for a measure of surprise</vt:lpstr>
      <vt:lpstr>Nice properties for a measure of surprise</vt:lpstr>
      <vt:lpstr>Nice properties for a measure of surprise</vt:lpstr>
      <vt:lpstr>Nice properties for a measure of surprise</vt:lpstr>
      <vt:lpstr>Nice properties for a measure of surprise</vt:lpstr>
      <vt:lpstr>A third path to information theory</vt:lpstr>
      <vt:lpstr>A third path to information theory</vt:lpstr>
      <vt:lpstr>Where we are</vt:lpstr>
      <vt:lpstr>So what is information in general? My take…</vt:lpstr>
      <vt:lpstr>So what is information in general? My take…</vt:lpstr>
      <vt:lpstr>Multiple distributions</vt:lpstr>
      <vt:lpstr>Conditional entropy</vt:lpstr>
      <vt:lpstr>Conditional entropy</vt:lpstr>
      <vt:lpstr>Conditional entropy</vt:lpstr>
      <vt:lpstr>Mutual information</vt:lpstr>
      <vt:lpstr>Other measures</vt:lpstr>
      <vt:lpstr>My footnote to this: semantics &amp; entropy</vt:lpstr>
      <vt:lpstr>Discussion</vt:lpstr>
    </vt:vector>
  </TitlesOfParts>
  <Company>University of Edinburgh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CARCASSI Fausto</dc:creator>
  <cp:lastModifiedBy>CARCASSI Fausto</cp:lastModifiedBy>
  <cp:revision>121</cp:revision>
  <dcterms:created xsi:type="dcterms:W3CDTF">2017-12-09T14:29:31Z</dcterms:created>
  <dcterms:modified xsi:type="dcterms:W3CDTF">2018-01-18T16:11:40Z</dcterms:modified>
</cp:coreProperties>
</file>