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6E50-F551-4D19-AF58-D9F1114ADC1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FF92-1C90-45E7-9709-2B383ACA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ring-projects/spring-boot/tree/master/spring-boot-project/spring-boot-start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parent/2.4.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2B7A-E472-40FD-9B34-BF71E797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250"/>
          </a:xfrm>
        </p:spPr>
        <p:txBody>
          <a:bodyPr>
            <a:noAutofit/>
          </a:bodyPr>
          <a:lstStyle/>
          <a:p>
            <a:r>
              <a:rPr lang="en-IN" sz="2800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063F-2304-4C38-9D19-A17EF10A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07142"/>
            <a:ext cx="10515600" cy="5474388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/>
              <a:t>What is spring boot</a:t>
            </a:r>
          </a:p>
          <a:p>
            <a:pPr marL="0" indent="0">
              <a:buNone/>
            </a:pPr>
            <a:r>
              <a:rPr lang="en-IN" sz="2100" dirty="0"/>
              <a:t>Spring boot makes easy to create stand alone, production grade spring based applications that we can just run.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dirty="0"/>
              <a:t>Spring boot applications need very little spring configuration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dirty="0"/>
              <a:t>For example, if we need to develop a microservice with spring MVC  and use JPA( Hibernate as the implementation) to connect to database,</a:t>
            </a:r>
          </a:p>
          <a:p>
            <a:pPr marL="342900" indent="-342900">
              <a:buAutoNum type="arabicPeriod"/>
            </a:pPr>
            <a:r>
              <a:rPr lang="en-IN" sz="2100" dirty="0"/>
              <a:t>Decide which versions of Spring MVC, JPA and Hibernate to use. If the application uses messaging systems which versions of </a:t>
            </a:r>
            <a:r>
              <a:rPr lang="en-IN" sz="2100" dirty="0" err="1"/>
              <a:t>jms</a:t>
            </a:r>
            <a:r>
              <a:rPr lang="en-IN" sz="2100" dirty="0"/>
              <a:t> or </a:t>
            </a:r>
            <a:r>
              <a:rPr lang="en-IN" sz="2100" dirty="0" err="1"/>
              <a:t>amqp</a:t>
            </a:r>
            <a:r>
              <a:rPr lang="en-IN" sz="2100" dirty="0"/>
              <a:t> are compatible with MVC</a:t>
            </a:r>
          </a:p>
          <a:p>
            <a:pPr marL="342900" indent="-342900">
              <a:buAutoNum type="arabicPeriod"/>
            </a:pPr>
            <a:r>
              <a:rPr lang="en-IN" sz="2100" dirty="0"/>
              <a:t>Decide for controller, service and DAO layer, this our own implementation later</a:t>
            </a:r>
          </a:p>
          <a:p>
            <a:pPr marL="342900" indent="-342900">
              <a:buAutoNum type="arabicPeriod"/>
            </a:pPr>
            <a:r>
              <a:rPr lang="en-IN" sz="2100" dirty="0"/>
              <a:t>Setup spring context(application context) to wire all the different layers together -- @Configuration, @ComponentScan </a:t>
            </a:r>
            <a:r>
              <a:rPr lang="en-IN" sz="2100" dirty="0" err="1"/>
              <a:t>or@Bean</a:t>
            </a:r>
            <a:endParaRPr lang="en-IN" sz="2100" dirty="0"/>
          </a:p>
          <a:p>
            <a:pPr marL="342900" indent="-342900">
              <a:buAutoNum type="arabicPeriod"/>
            </a:pPr>
            <a:r>
              <a:rPr lang="en-IN" sz="2100" dirty="0"/>
              <a:t>Setup Hibernate in data layer, create beans for session factory</a:t>
            </a:r>
          </a:p>
          <a:p>
            <a:pPr marL="342900" indent="-342900">
              <a:buAutoNum type="arabicPeriod"/>
            </a:pPr>
            <a:r>
              <a:rPr lang="en-IN" sz="2100" dirty="0"/>
              <a:t>Consider which versions of spring security libraries compatible with spring </a:t>
            </a:r>
            <a:r>
              <a:rPr lang="en-IN" sz="2100" dirty="0" err="1"/>
              <a:t>mvc</a:t>
            </a:r>
            <a:endParaRPr lang="en-IN" sz="2100" dirty="0"/>
          </a:p>
          <a:p>
            <a:pPr marL="342900" indent="-342900">
              <a:buAutoNum type="arabicPeriod"/>
            </a:pPr>
            <a:r>
              <a:rPr lang="en-IN" sz="2100" dirty="0"/>
              <a:t>Setup logging framework</a:t>
            </a:r>
          </a:p>
          <a:p>
            <a:pPr marL="342900" indent="-342900">
              <a:buAutoNum type="arabicPeriod"/>
            </a:pPr>
            <a:r>
              <a:rPr lang="en-IN" sz="2100" dirty="0"/>
              <a:t>Setup caching framework</a:t>
            </a:r>
          </a:p>
          <a:p>
            <a:pPr marL="342900" indent="-342900">
              <a:buAutoNum type="arabicPeriod"/>
            </a:pPr>
            <a:r>
              <a:rPr lang="en-IN" sz="2100" dirty="0"/>
              <a:t>Setup  monitoring to our application– health of the application and derive statistics from this</a:t>
            </a:r>
          </a:p>
          <a:p>
            <a:pPr marL="342900" indent="-342900">
              <a:buAutoNum type="arabicPeriod"/>
            </a:pPr>
            <a:r>
              <a:rPr lang="en-IN" sz="2100" dirty="0"/>
              <a:t>Decide the application server and install the server for deploying this application</a:t>
            </a:r>
          </a:p>
          <a:p>
            <a:pPr marL="342900" indent="-342900">
              <a:buAutoNum type="arabicPeriod"/>
            </a:pPr>
            <a:endParaRPr lang="en-IN" sz="2100" dirty="0"/>
          </a:p>
          <a:p>
            <a:pPr marL="0" indent="0">
              <a:buNone/>
            </a:pPr>
            <a:r>
              <a:rPr lang="en-IN" sz="2100" dirty="0"/>
              <a:t>Spring Boot achieves the above points with less configuration based approach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5680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360-32ED-469D-B086-8F5B1F4E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225287"/>
          </a:xfrm>
        </p:spPr>
        <p:txBody>
          <a:bodyPr>
            <a:noAutofit/>
          </a:bodyPr>
          <a:lstStyle/>
          <a:p>
            <a:r>
              <a:rPr lang="en-IN" sz="2400" dirty="0"/>
              <a:t>Key points in  Spring Boot JDBC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4F17A-D0A6-4EFB-8277-28F405A1C36B}"/>
              </a:ext>
            </a:extLst>
          </p:cNvPr>
          <p:cNvSpPr txBox="1"/>
          <p:nvPr/>
        </p:nvSpPr>
        <p:spPr>
          <a:xfrm>
            <a:off x="132522" y="477079"/>
            <a:ext cx="12059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Default spring boot JDBC configuration - this will create JdbcTemplate bean automatically. We will specify datasource properties in application.properties like spring.datasource,url etc . Spring Boot default datasource uses Hikari connection pool library</a:t>
            </a:r>
          </a:p>
          <a:p>
            <a:r>
              <a:rPr lang="en-IN" dirty="0"/>
              <a:t>Default spring boot JDBC configuration will create automatically Datasource bean, Datasource transaction manager Bean and JdbcTemplate bean. </a:t>
            </a:r>
            <a:r>
              <a:rPr lang="en-IN" b="1" dirty="0"/>
              <a:t>We can autowire JdbcTemplate bean in DAO class</a:t>
            </a:r>
          </a:p>
          <a:p>
            <a:endParaRPr lang="en-IN" dirty="0"/>
          </a:p>
          <a:p>
            <a:r>
              <a:rPr lang="en-IN" dirty="0"/>
              <a:t>2. custom spring boot JDBC configuration - we will create explicitly Datasource bean in the @Configuration class. Spring Boot will create Datasource transaction manager Bean and JdbcTemplate bean automatically</a:t>
            </a:r>
          </a:p>
          <a:p>
            <a:r>
              <a:rPr lang="en-IN" b="1" dirty="0"/>
              <a:t>We can autowire JdbcTemplate bean in DAO class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1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CA20-0623-416E-B272-0CF93A2A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terms in JPA and JDBC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CD81-3163-48AA-867F-9CA48BA1CEB4}"/>
              </a:ext>
            </a:extLst>
          </p:cNvPr>
          <p:cNvSpPr txBox="1"/>
          <p:nvPr/>
        </p:nvSpPr>
        <p:spPr>
          <a:xfrm>
            <a:off x="838200" y="1179443"/>
            <a:ext cx="10346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Datasource: Used for connection pooling. Optimizes the expensive Database connection creation process with creating predefined number of connections and reusing the connection objects for multiple threads</a:t>
            </a:r>
          </a:p>
          <a:p>
            <a:endParaRPr lang="en-IN" dirty="0"/>
          </a:p>
          <a:p>
            <a:r>
              <a:rPr lang="en-IN" dirty="0"/>
              <a:t>Transaction Manager : Transaction Manager responsible for coordinating transactions for committing and rollbacking the database operations. It works with @Transactional where the transaction management code is generated in the proxy class that is generated as part of @Transactional  annotation</a:t>
            </a:r>
          </a:p>
          <a:p>
            <a:endParaRPr lang="en-IN" dirty="0"/>
          </a:p>
          <a:p>
            <a:r>
              <a:rPr lang="en-IN" dirty="0" err="1"/>
              <a:t>LocalSessionFactory</a:t>
            </a:r>
            <a:r>
              <a:rPr lang="en-IN" dirty="0"/>
              <a:t> : Creates Hibernate Session factory and sets in Spring application context</a:t>
            </a:r>
          </a:p>
          <a:p>
            <a:endParaRPr lang="en-IN" dirty="0"/>
          </a:p>
          <a:p>
            <a:r>
              <a:rPr lang="en-IN" dirty="0"/>
              <a:t>JDBC Template – responsible for JDBC operations from the Spring framework</a:t>
            </a:r>
          </a:p>
          <a:p>
            <a:endParaRPr lang="en-IN" dirty="0"/>
          </a:p>
          <a:p>
            <a:r>
              <a:rPr lang="en-IN" dirty="0"/>
              <a:t>@EnableTransactionManagement is optional in Spring boot, provided that spring-data* or spring-</a:t>
            </a:r>
            <a:r>
              <a:rPr lang="en-IN" dirty="0" err="1"/>
              <a:t>tx</a:t>
            </a:r>
            <a:r>
              <a:rPr lang="en-IN" dirty="0"/>
              <a:t> are found in </a:t>
            </a:r>
            <a:r>
              <a:rPr lang="en-IN" dirty="0" err="1"/>
              <a:t>classpath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5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D2CE-8BB8-4D44-9141-723788DF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D1AA2-74F8-4C13-8075-8187A9BF7FAD}"/>
              </a:ext>
            </a:extLst>
          </p:cNvPr>
          <p:cNvSpPr/>
          <p:nvPr/>
        </p:nvSpPr>
        <p:spPr>
          <a:xfrm>
            <a:off x="3439886" y="2960914"/>
            <a:ext cx="2656114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36A1C-8F60-49CA-90C0-C1B21501BC2A}"/>
              </a:ext>
            </a:extLst>
          </p:cNvPr>
          <p:cNvSpPr txBox="1"/>
          <p:nvPr/>
        </p:nvSpPr>
        <p:spPr>
          <a:xfrm>
            <a:off x="4058194" y="316121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JDBC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370B6-7AF4-43BE-8701-3A3DB6234BF7}"/>
              </a:ext>
            </a:extLst>
          </p:cNvPr>
          <p:cNvSpPr/>
          <p:nvPr/>
        </p:nvSpPr>
        <p:spPr>
          <a:xfrm>
            <a:off x="3326674" y="2238103"/>
            <a:ext cx="2847703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140C9-56D0-4CE9-9ED2-0386A2377AC2}"/>
              </a:ext>
            </a:extLst>
          </p:cNvPr>
          <p:cNvSpPr txBox="1"/>
          <p:nvPr/>
        </p:nvSpPr>
        <p:spPr>
          <a:xfrm>
            <a:off x="3326674" y="2285052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ORM: JPA is specification . </a:t>
            </a:r>
          </a:p>
          <a:p>
            <a:r>
              <a:rPr lang="en-IN" dirty="0"/>
              <a:t>Hibernate or </a:t>
            </a:r>
            <a:r>
              <a:rPr lang="en-IN" dirty="0" err="1"/>
              <a:t>myBatis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8B92CC-E320-4018-8330-881E72CF84ED}"/>
              </a:ext>
            </a:extLst>
          </p:cNvPr>
          <p:cNvCxnSpPr/>
          <p:nvPr/>
        </p:nvCxnSpPr>
        <p:spPr>
          <a:xfrm flipV="1">
            <a:off x="5886994" y="3227308"/>
            <a:ext cx="1428206" cy="9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BF8812-3291-4710-819E-DC5594CD7263}"/>
              </a:ext>
            </a:extLst>
          </p:cNvPr>
          <p:cNvSpPr txBox="1"/>
          <p:nvPr/>
        </p:nvSpPr>
        <p:spPr>
          <a:xfrm>
            <a:off x="7341326" y="1767750"/>
            <a:ext cx="412786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Create statement or  Prepared  statement using standard </a:t>
            </a:r>
            <a:r>
              <a:rPr lang="en-IN" sz="1400" dirty="0" err="1"/>
              <a:t>jdbc</a:t>
            </a:r>
            <a:r>
              <a:rPr lang="en-IN" sz="1400" dirty="0"/>
              <a:t> and execute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Jdbctemplate</a:t>
            </a:r>
            <a:r>
              <a:rPr lang="en-IN" sz="1400" dirty="0"/>
              <a:t> is built on standard </a:t>
            </a:r>
            <a:r>
              <a:rPr lang="en-IN" sz="1400" dirty="0" err="1"/>
              <a:t>jdbc</a:t>
            </a:r>
            <a:r>
              <a:rPr lang="en-IN" sz="1400" dirty="0"/>
              <a:t> by spring and allows to execute </a:t>
            </a:r>
            <a:r>
              <a:rPr lang="en-IN" sz="1400" dirty="0" err="1"/>
              <a:t>sql</a:t>
            </a:r>
            <a:r>
              <a:rPr lang="en-IN" sz="1400" dirty="0"/>
              <a:t> queries by specifying the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standard </a:t>
            </a:r>
            <a:r>
              <a:rPr lang="en-IN" sz="1400" dirty="0" err="1"/>
              <a:t>jdbc</a:t>
            </a:r>
            <a:r>
              <a:rPr lang="en-IN" sz="1400" dirty="0"/>
              <a:t> for a select query, in do while loop of result set for each iteration we get the values from the </a:t>
            </a:r>
            <a:r>
              <a:rPr lang="en-IN" sz="1400" dirty="0" err="1"/>
              <a:t>resultset</a:t>
            </a:r>
            <a:r>
              <a:rPr lang="en-IN" sz="1400" dirty="0"/>
              <a:t> and set in the java 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spring </a:t>
            </a:r>
            <a:r>
              <a:rPr lang="en-IN" sz="1400" dirty="0" err="1"/>
              <a:t>jdbc</a:t>
            </a:r>
            <a:r>
              <a:rPr lang="en-IN" sz="1400" dirty="0"/>
              <a:t>, we use </a:t>
            </a:r>
            <a:r>
              <a:rPr lang="en-IN" sz="1400" dirty="0" err="1"/>
              <a:t>rowmapper</a:t>
            </a:r>
            <a:r>
              <a:rPr lang="en-IN" sz="1400" dirty="0"/>
              <a:t> and pass the </a:t>
            </a:r>
            <a:r>
              <a:rPr lang="en-IN" sz="1400" dirty="0" err="1"/>
              <a:t>rowmapper</a:t>
            </a:r>
            <a:r>
              <a:rPr lang="en-IN" sz="1400" dirty="0"/>
              <a:t> object in query or </a:t>
            </a:r>
            <a:r>
              <a:rPr lang="en-IN" sz="1400" dirty="0" err="1"/>
              <a:t>queryForObject</a:t>
            </a:r>
            <a:r>
              <a:rPr lang="en-IN" sz="1400" dirty="0"/>
              <a:t> methods of </a:t>
            </a:r>
            <a:r>
              <a:rPr lang="en-IN" sz="1400" dirty="0" err="1"/>
              <a:t>JdbcTemplate</a:t>
            </a:r>
            <a:r>
              <a:rPr lang="en-IN" sz="1400" dirty="0"/>
              <a:t> and in the </a:t>
            </a:r>
            <a:r>
              <a:rPr lang="en-IN" sz="1400" dirty="0" err="1"/>
              <a:t>rowmapper</a:t>
            </a:r>
            <a:r>
              <a:rPr lang="en-IN" sz="1400" dirty="0"/>
              <a:t> </a:t>
            </a:r>
            <a:r>
              <a:rPr lang="en-IN" sz="1400" dirty="0" err="1"/>
              <a:t>mapRow</a:t>
            </a:r>
            <a:r>
              <a:rPr lang="en-IN" sz="1400" dirty="0"/>
              <a:t> method we create object and set the property values of the object from the </a:t>
            </a:r>
            <a:r>
              <a:rPr lang="en-IN" sz="1400" dirty="0" err="1"/>
              <a:t>resultset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standard </a:t>
            </a:r>
            <a:r>
              <a:rPr lang="en-IN" sz="1400" dirty="0" err="1"/>
              <a:t>jdbc</a:t>
            </a:r>
            <a:r>
              <a:rPr lang="en-IN" sz="1400" dirty="0"/>
              <a:t> for insert or update, we specify insert or update query in statement or </a:t>
            </a:r>
            <a:r>
              <a:rPr lang="en-IN" sz="1400" dirty="0" err="1"/>
              <a:t>preparedstatement</a:t>
            </a:r>
            <a:r>
              <a:rPr lang="en-IN" sz="1400" dirty="0"/>
              <a:t> and execute the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insert or update in spring </a:t>
            </a:r>
            <a:r>
              <a:rPr lang="en-IN" sz="1400" dirty="0" err="1"/>
              <a:t>jdbc</a:t>
            </a:r>
            <a:r>
              <a:rPr lang="en-IN" sz="1400" dirty="0"/>
              <a:t>, we specify insert or update query in </a:t>
            </a:r>
            <a:r>
              <a:rPr lang="en-IN" sz="1400" dirty="0" err="1"/>
              <a:t>jdbctemplate</a:t>
            </a:r>
            <a:r>
              <a:rPr lang="en-IN" sz="1400" dirty="0"/>
              <a:t> update method</a:t>
            </a:r>
          </a:p>
          <a:p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048D4-D80D-4822-A1F6-C3C1D880903F}"/>
              </a:ext>
            </a:extLst>
          </p:cNvPr>
          <p:cNvCxnSpPr>
            <a:cxnSpLocks/>
          </p:cNvCxnSpPr>
          <p:nvPr/>
        </p:nvCxnSpPr>
        <p:spPr>
          <a:xfrm flipV="1">
            <a:off x="6174377" y="1259228"/>
            <a:ext cx="1166949" cy="137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6FEF6B-846C-4655-9843-DD5DB1131AD7}"/>
              </a:ext>
            </a:extLst>
          </p:cNvPr>
          <p:cNvSpPr txBox="1"/>
          <p:nvPr/>
        </p:nvSpPr>
        <p:spPr>
          <a:xfrm>
            <a:off x="5712823" y="579783"/>
            <a:ext cx="4615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ORM will do the creation of java object mapping the property values of the java class from the database columns provided we specify the required configurations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DA640-13A6-4579-B249-A76F3B81CD56}"/>
              </a:ext>
            </a:extLst>
          </p:cNvPr>
          <p:cNvSpPr/>
          <p:nvPr/>
        </p:nvSpPr>
        <p:spPr>
          <a:xfrm>
            <a:off x="3287486" y="1454331"/>
            <a:ext cx="2656114" cy="7837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035C1-FE35-434D-A298-F998E429AD02}"/>
              </a:ext>
            </a:extLst>
          </p:cNvPr>
          <p:cNvSpPr txBox="1"/>
          <p:nvPr/>
        </p:nvSpPr>
        <p:spPr>
          <a:xfrm>
            <a:off x="1130969" y="3744686"/>
            <a:ext cx="3850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table</a:t>
            </a:r>
          </a:p>
          <a:p>
            <a:r>
              <a:rPr lang="en-IN" dirty="0"/>
              <a:t>List all records from employee</a:t>
            </a:r>
          </a:p>
          <a:p>
            <a:endParaRPr lang="en-IN" dirty="0"/>
          </a:p>
          <a:p>
            <a:r>
              <a:rPr lang="en-IN" dirty="0"/>
              <a:t>Get Employee by employee Id</a:t>
            </a:r>
          </a:p>
          <a:p>
            <a:endParaRPr lang="en-IN" dirty="0"/>
          </a:p>
          <a:p>
            <a:r>
              <a:rPr lang="en-IN" dirty="0"/>
              <a:t>Save Employee</a:t>
            </a:r>
          </a:p>
          <a:p>
            <a:endParaRPr lang="en-IN" dirty="0"/>
          </a:p>
          <a:p>
            <a:r>
              <a:rPr lang="en-IN" dirty="0"/>
              <a:t>Update Employee by Id</a:t>
            </a:r>
          </a:p>
          <a:p>
            <a:endParaRPr lang="en-IN" dirty="0"/>
          </a:p>
          <a:p>
            <a:r>
              <a:rPr lang="en-IN" dirty="0"/>
              <a:t>Delete Employee by Id</a:t>
            </a:r>
          </a:p>
        </p:txBody>
      </p:sp>
    </p:spTree>
    <p:extLst>
      <p:ext uri="{BB962C8B-B14F-4D97-AF65-F5344CB8AC3E}">
        <p14:creationId xmlns:p14="http://schemas.microsoft.com/office/powerpoint/2010/main" val="146522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10007-0D90-4B75-A250-3CB013C18F5F}"/>
              </a:ext>
            </a:extLst>
          </p:cNvPr>
          <p:cNvSpPr/>
          <p:nvPr/>
        </p:nvSpPr>
        <p:spPr>
          <a:xfrm>
            <a:off x="1976846" y="1375954"/>
            <a:ext cx="1854925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77D5-4991-4357-9C0F-7DA32ECEAF6B}"/>
              </a:ext>
            </a:extLst>
          </p:cNvPr>
          <p:cNvSpPr txBox="1"/>
          <p:nvPr/>
        </p:nvSpPr>
        <p:spPr>
          <a:xfrm>
            <a:off x="2403565" y="1668474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Student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698831-23E7-4F30-9D77-FD1C19F1F6E8}"/>
              </a:ext>
            </a:extLst>
          </p:cNvPr>
          <p:cNvCxnSpPr>
            <a:stCxn id="4" idx="3"/>
          </p:cNvCxnSpPr>
          <p:nvPr/>
        </p:nvCxnSpPr>
        <p:spPr>
          <a:xfrm flipV="1">
            <a:off x="3831771" y="1463040"/>
            <a:ext cx="1297578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15562-041D-4A5E-AEDB-E167009261DF}"/>
              </a:ext>
            </a:extLst>
          </p:cNvPr>
          <p:cNvSpPr txBox="1"/>
          <p:nvPr/>
        </p:nvSpPr>
        <p:spPr>
          <a:xfrm>
            <a:off x="5016137" y="1210491"/>
            <a:ext cx="2360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StudentDAO</a:t>
            </a:r>
            <a:r>
              <a:rPr lang="en-IN" dirty="0"/>
              <a:t> class</a:t>
            </a:r>
          </a:p>
          <a:p>
            <a:endParaRPr lang="en-IN" dirty="0"/>
          </a:p>
          <a:p>
            <a:r>
              <a:rPr lang="en-IN" dirty="0"/>
              <a:t>Save student</a:t>
            </a:r>
          </a:p>
          <a:p>
            <a:r>
              <a:rPr lang="en-IN" dirty="0"/>
              <a:t>Get the student by Id</a:t>
            </a:r>
          </a:p>
          <a:p>
            <a:r>
              <a:rPr lang="en-IN" dirty="0"/>
              <a:t>Get all the students</a:t>
            </a:r>
          </a:p>
          <a:p>
            <a:r>
              <a:rPr lang="en-IN" dirty="0"/>
              <a:t>Update student</a:t>
            </a:r>
          </a:p>
          <a:p>
            <a:r>
              <a:rPr lang="en-IN" dirty="0"/>
              <a:t>Delete student by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5F9D8-72DA-495F-A558-08200EF5218E}"/>
              </a:ext>
            </a:extLst>
          </p:cNvPr>
          <p:cNvSpPr/>
          <p:nvPr/>
        </p:nvSpPr>
        <p:spPr>
          <a:xfrm>
            <a:off x="2033450" y="3853543"/>
            <a:ext cx="1854925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53101-E308-477F-B002-12EE3810A4FC}"/>
              </a:ext>
            </a:extLst>
          </p:cNvPr>
          <p:cNvSpPr txBox="1"/>
          <p:nvPr/>
        </p:nvSpPr>
        <p:spPr>
          <a:xfrm>
            <a:off x="2468879" y="4038991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Course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AE380B-B1A8-41B3-88C1-6A3715A875DC}"/>
              </a:ext>
            </a:extLst>
          </p:cNvPr>
          <p:cNvCxnSpPr>
            <a:cxnSpLocks/>
          </p:cNvCxnSpPr>
          <p:nvPr/>
        </p:nvCxnSpPr>
        <p:spPr>
          <a:xfrm flipV="1">
            <a:off x="3888375" y="4127863"/>
            <a:ext cx="1345476" cy="3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A1E86C-AE13-427E-8680-502FC8900EC5}"/>
              </a:ext>
            </a:extLst>
          </p:cNvPr>
          <p:cNvSpPr txBox="1"/>
          <p:nvPr/>
        </p:nvSpPr>
        <p:spPr>
          <a:xfrm>
            <a:off x="5207726" y="3429000"/>
            <a:ext cx="2360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CourseDAO</a:t>
            </a:r>
            <a:r>
              <a:rPr lang="en-IN" dirty="0"/>
              <a:t> class</a:t>
            </a:r>
          </a:p>
          <a:p>
            <a:endParaRPr lang="en-IN" dirty="0"/>
          </a:p>
          <a:p>
            <a:r>
              <a:rPr lang="en-IN" dirty="0"/>
              <a:t>Save course</a:t>
            </a:r>
          </a:p>
          <a:p>
            <a:r>
              <a:rPr lang="en-IN" dirty="0"/>
              <a:t>Get the course by Id</a:t>
            </a:r>
          </a:p>
          <a:p>
            <a:r>
              <a:rPr lang="en-IN" dirty="0"/>
              <a:t>Get all the courses</a:t>
            </a:r>
          </a:p>
          <a:p>
            <a:r>
              <a:rPr lang="en-IN" dirty="0"/>
              <a:t>Update Course</a:t>
            </a:r>
          </a:p>
          <a:p>
            <a:r>
              <a:rPr lang="en-IN" dirty="0"/>
              <a:t>Delete course by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0F965-FBB3-4B5C-8B2D-31D4C2AEBEFF}"/>
              </a:ext>
            </a:extLst>
          </p:cNvPr>
          <p:cNvSpPr/>
          <p:nvPr/>
        </p:nvSpPr>
        <p:spPr>
          <a:xfrm>
            <a:off x="3888375" y="156411"/>
            <a:ext cx="2091320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StudentService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78D7E-EC26-40EE-B977-4F7DB5DEDA1E}"/>
              </a:ext>
            </a:extLst>
          </p:cNvPr>
          <p:cNvCxnSpPr>
            <a:stCxn id="14" idx="2"/>
          </p:cNvCxnSpPr>
          <p:nvPr/>
        </p:nvCxnSpPr>
        <p:spPr>
          <a:xfrm>
            <a:off x="4934035" y="721895"/>
            <a:ext cx="588460" cy="48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F4728-B7DE-4F0F-81FF-E7CF22A96715}"/>
              </a:ext>
            </a:extLst>
          </p:cNvPr>
          <p:cNvSpPr/>
          <p:nvPr/>
        </p:nvSpPr>
        <p:spPr>
          <a:xfrm>
            <a:off x="2786111" y="3101168"/>
            <a:ext cx="2091320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AC84D-55C8-416C-BD2F-478753819E5C}"/>
              </a:ext>
            </a:extLst>
          </p:cNvPr>
          <p:cNvCxnSpPr>
            <a:cxnSpLocks/>
          </p:cNvCxnSpPr>
          <p:nvPr/>
        </p:nvCxnSpPr>
        <p:spPr>
          <a:xfrm>
            <a:off x="4701368" y="3628217"/>
            <a:ext cx="526897" cy="119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154552-816E-4056-8C56-EC7049C93D81}"/>
              </a:ext>
            </a:extLst>
          </p:cNvPr>
          <p:cNvSpPr txBox="1"/>
          <p:nvPr/>
        </p:nvSpPr>
        <p:spPr>
          <a:xfrm>
            <a:off x="7376160" y="721895"/>
            <a:ext cx="44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Spring DATA- DAO is </a:t>
            </a:r>
            <a:r>
              <a:rPr lang="en-IN" dirty="0" smtClean="0"/>
              <a:t>called Repository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41906" y="156411"/>
            <a:ext cx="221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B523D-E709-4132-8887-BB73CA0EAAB3}"/>
              </a:ext>
            </a:extLst>
          </p:cNvPr>
          <p:cNvSpPr/>
          <p:nvPr/>
        </p:nvSpPr>
        <p:spPr>
          <a:xfrm>
            <a:off x="696567" y="2116183"/>
            <a:ext cx="1854925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9B0A4-B2D4-4415-9A13-15D7A857915F}"/>
              </a:ext>
            </a:extLst>
          </p:cNvPr>
          <p:cNvSpPr/>
          <p:nvPr/>
        </p:nvSpPr>
        <p:spPr>
          <a:xfrm>
            <a:off x="3365860" y="2116183"/>
            <a:ext cx="1854925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788B3C-1724-4DC0-A2B3-F3B37DD17C85}"/>
              </a:ext>
            </a:extLst>
          </p:cNvPr>
          <p:cNvCxnSpPr>
            <a:stCxn id="4" idx="2"/>
          </p:cNvCxnSpPr>
          <p:nvPr/>
        </p:nvCxnSpPr>
        <p:spPr>
          <a:xfrm>
            <a:off x="1624030" y="3100252"/>
            <a:ext cx="1058092" cy="7141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1CAAC9-921B-478B-AFFC-34547C2219F0}"/>
              </a:ext>
            </a:extLst>
          </p:cNvPr>
          <p:cNvCxnSpPr/>
          <p:nvPr/>
        </p:nvCxnSpPr>
        <p:spPr>
          <a:xfrm flipH="1">
            <a:off x="2612571" y="3100252"/>
            <a:ext cx="1314995" cy="7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9A2643-D872-4A26-9DA0-55CB01B2D175}"/>
              </a:ext>
            </a:extLst>
          </p:cNvPr>
          <p:cNvSpPr/>
          <p:nvPr/>
        </p:nvSpPr>
        <p:spPr>
          <a:xfrm>
            <a:off x="1693814" y="3905793"/>
            <a:ext cx="3344092" cy="207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A6C55-944C-422F-AFB7-8B4048F20234}"/>
              </a:ext>
            </a:extLst>
          </p:cNvPr>
          <p:cNvSpPr txBox="1"/>
          <p:nvPr/>
        </p:nvSpPr>
        <p:spPr>
          <a:xfrm>
            <a:off x="1921553" y="3941023"/>
            <a:ext cx="3899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JPA Repository interface – </a:t>
            </a:r>
          </a:p>
          <a:p>
            <a:r>
              <a:rPr lang="en-IN" dirty="0"/>
              <a:t>Save Entity</a:t>
            </a:r>
          </a:p>
          <a:p>
            <a:r>
              <a:rPr lang="en-IN" dirty="0"/>
              <a:t>Get the  Entity By Id</a:t>
            </a:r>
          </a:p>
          <a:p>
            <a:r>
              <a:rPr lang="en-IN" dirty="0"/>
              <a:t>Get all Entities</a:t>
            </a:r>
          </a:p>
          <a:p>
            <a:r>
              <a:rPr lang="en-IN" dirty="0"/>
              <a:t>Update entity</a:t>
            </a:r>
          </a:p>
          <a:p>
            <a:r>
              <a:rPr lang="en-IN" dirty="0"/>
              <a:t>Delete entity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F1D1D-793C-4120-B6A5-24F3F6067B39}"/>
              </a:ext>
            </a:extLst>
          </p:cNvPr>
          <p:cNvSpPr txBox="1"/>
          <p:nvPr/>
        </p:nvSpPr>
        <p:spPr>
          <a:xfrm>
            <a:off x="1535689" y="113467"/>
            <a:ext cx="42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Spring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F2A3DF-9E29-47A8-9FC0-2A82B2CFCB9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049938" y="3338935"/>
            <a:ext cx="1350862" cy="161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1071DA-319D-4F2B-876D-468F64A37227}"/>
              </a:ext>
            </a:extLst>
          </p:cNvPr>
          <p:cNvSpPr/>
          <p:nvPr/>
        </p:nvSpPr>
        <p:spPr>
          <a:xfrm>
            <a:off x="6400800" y="2863516"/>
            <a:ext cx="2550695" cy="95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DBC243-17F6-4146-92ED-5704C6CEA249}"/>
              </a:ext>
            </a:extLst>
          </p:cNvPr>
          <p:cNvSpPr/>
          <p:nvPr/>
        </p:nvSpPr>
        <p:spPr>
          <a:xfrm>
            <a:off x="6603727" y="4567990"/>
            <a:ext cx="2550695" cy="95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 Repository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3E982-419A-47E1-99FA-6DA4A6C79254}"/>
              </a:ext>
            </a:extLst>
          </p:cNvPr>
          <p:cNvCxnSpPr/>
          <p:nvPr/>
        </p:nvCxnSpPr>
        <p:spPr>
          <a:xfrm>
            <a:off x="5037906" y="4942744"/>
            <a:ext cx="1507273" cy="29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326DC-E136-42CA-A53B-6D791B4FCC85}"/>
              </a:ext>
            </a:extLst>
          </p:cNvPr>
          <p:cNvSpPr/>
          <p:nvPr/>
        </p:nvSpPr>
        <p:spPr>
          <a:xfrm>
            <a:off x="6096000" y="826532"/>
            <a:ext cx="2410326" cy="95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052102-44DA-41D5-8AF1-9878753F4D08}"/>
              </a:ext>
            </a:extLst>
          </p:cNvPr>
          <p:cNvCxnSpPr>
            <a:stCxn id="21" idx="2"/>
          </p:cNvCxnSpPr>
          <p:nvPr/>
        </p:nvCxnSpPr>
        <p:spPr>
          <a:xfrm>
            <a:off x="7301163" y="1777370"/>
            <a:ext cx="134353" cy="106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C59809-658B-4614-B965-34EA2285097F}"/>
              </a:ext>
            </a:extLst>
          </p:cNvPr>
          <p:cNvSpPr/>
          <p:nvPr/>
        </p:nvSpPr>
        <p:spPr>
          <a:xfrm>
            <a:off x="6603727" y="5999384"/>
            <a:ext cx="2550695" cy="63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4BE793-31E2-42F6-9FEF-1D107E052A74}"/>
              </a:ext>
            </a:extLst>
          </p:cNvPr>
          <p:cNvCxnSpPr>
            <a:endCxn id="18" idx="2"/>
          </p:cNvCxnSpPr>
          <p:nvPr/>
        </p:nvCxnSpPr>
        <p:spPr>
          <a:xfrm flipV="1">
            <a:off x="7879074" y="5518828"/>
            <a:ext cx="1" cy="51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ADDAE0-5A13-46B8-813A-2085BF44024E}"/>
              </a:ext>
            </a:extLst>
          </p:cNvPr>
          <p:cNvSpPr txBox="1"/>
          <p:nvPr/>
        </p:nvSpPr>
        <p:spPr>
          <a:xfrm>
            <a:off x="0" y="1012235"/>
            <a:ext cx="68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Data has already implemented the implementations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the methods in </a:t>
            </a:r>
            <a:r>
              <a:rPr lang="en-IN" dirty="0" err="1"/>
              <a:t>JpA</a:t>
            </a:r>
            <a:r>
              <a:rPr lang="en-IN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81618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2781-D0B6-4D9A-9C7C-CCE67C4D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r>
              <a:rPr lang="en-IN" dirty="0"/>
              <a:t>Spring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9F43-2565-4931-B5B7-1A0A74E6F8D3}"/>
              </a:ext>
            </a:extLst>
          </p:cNvPr>
          <p:cNvSpPr txBox="1"/>
          <p:nvPr/>
        </p:nvSpPr>
        <p:spPr>
          <a:xfrm>
            <a:off x="569843" y="1444487"/>
            <a:ext cx="11622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Provides easy integration with multiple data stores through various </a:t>
            </a:r>
          </a:p>
          <a:p>
            <a:r>
              <a:rPr lang="en-IN" sz="2400" dirty="0"/>
              <a:t>Provides default CRUD(Create, read, update, delete) functionality</a:t>
            </a:r>
          </a:p>
          <a:p>
            <a:endParaRPr lang="en-IN" sz="2400" dirty="0"/>
          </a:p>
          <a:p>
            <a:r>
              <a:rPr lang="en-IN" sz="2400" dirty="0"/>
              <a:t>Spring Data has different  modules</a:t>
            </a:r>
          </a:p>
          <a:p>
            <a:r>
              <a:rPr lang="en-IN" sz="2400" dirty="0"/>
              <a:t>Spring Data Commons – defines the common concepts for all Spring Data modules- repository and query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Spring Data JPA – Provides easy integration with JPA repositories</a:t>
            </a:r>
          </a:p>
          <a:p>
            <a:r>
              <a:rPr lang="en-IN" sz="2400" dirty="0"/>
              <a:t>Spring Data MongoDB – Its has easy integration with MongoDB(MongoDB is </a:t>
            </a:r>
            <a:r>
              <a:rPr lang="en-IN" sz="2400" dirty="0" err="1"/>
              <a:t>nosql</a:t>
            </a:r>
            <a:r>
              <a:rPr lang="en-IN" sz="2400" dirty="0"/>
              <a:t> database, it is document store and stores the data in the form of JSON)</a:t>
            </a:r>
          </a:p>
          <a:p>
            <a:r>
              <a:rPr lang="en-IN" sz="2400" dirty="0"/>
              <a:t>Spring Data REST – Expose spring data repositories as REST services with </a:t>
            </a:r>
            <a:r>
              <a:rPr lang="en-IN" sz="2400" dirty="0" err="1"/>
              <a:t>minmal</a:t>
            </a:r>
            <a:r>
              <a:rPr lang="en-IN" sz="2400" dirty="0"/>
              <a:t> code</a:t>
            </a:r>
          </a:p>
          <a:p>
            <a:r>
              <a:rPr lang="en-IN" sz="2400" dirty="0"/>
              <a:t>Spring Data for Cassandra – Provides easy integration with Cassandra</a:t>
            </a:r>
          </a:p>
          <a:p>
            <a:r>
              <a:rPr lang="en-IN" sz="2400" dirty="0"/>
              <a:t>Spring Data for Hadoop – provides easy integration with Hadoop(Hadoop is big data framework)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485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00D8-1FAB-400F-B745-85647EC9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-112555"/>
            <a:ext cx="10515600" cy="841425"/>
          </a:xfrm>
        </p:spPr>
        <p:txBody>
          <a:bodyPr/>
          <a:lstStyle/>
          <a:p>
            <a:r>
              <a:rPr lang="en-IN" dirty="0"/>
              <a:t>Spring Data Commons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9D31-1B1E-4735-9B0E-66D5771BC729}"/>
              </a:ext>
            </a:extLst>
          </p:cNvPr>
          <p:cNvSpPr txBox="1"/>
          <p:nvPr/>
        </p:nvSpPr>
        <p:spPr>
          <a:xfrm>
            <a:off x="599661" y="919732"/>
            <a:ext cx="11102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Provides basic abstraction behind spring Data modules</a:t>
            </a:r>
          </a:p>
          <a:p>
            <a:endParaRPr lang="en-IN" sz="2400" dirty="0"/>
          </a:p>
          <a:p>
            <a:r>
              <a:rPr lang="en-IN" sz="2400" dirty="0"/>
              <a:t>Important interfaces of Spring Data Commons are as below</a:t>
            </a:r>
          </a:p>
          <a:p>
            <a:endParaRPr lang="en-IN" sz="2400" dirty="0"/>
          </a:p>
          <a:p>
            <a:r>
              <a:rPr lang="en-IN" sz="2400" dirty="0"/>
              <a:t>Repository&lt;T, ID extends Serializable&gt; -- this is the super interface for all spring data commons module</a:t>
            </a:r>
          </a:p>
          <a:p>
            <a:endParaRPr lang="en-IN" sz="2400" dirty="0"/>
          </a:p>
          <a:p>
            <a:r>
              <a:rPr lang="en-IN" sz="2400" dirty="0" err="1"/>
              <a:t>CrudRepository</a:t>
            </a:r>
            <a:r>
              <a:rPr lang="en-IN" sz="2400" dirty="0"/>
              <a:t>&lt; T, ID extends Serializable&gt; extends Repository&lt;T, ID &gt; - This contains methods for all CRUD(</a:t>
            </a:r>
            <a:r>
              <a:rPr lang="en-IN" sz="2400" dirty="0" err="1"/>
              <a:t>Create,read</a:t>
            </a:r>
            <a:r>
              <a:rPr lang="en-IN" sz="2400" dirty="0"/>
              <a:t>, </a:t>
            </a:r>
            <a:r>
              <a:rPr lang="en-IN" sz="2400" dirty="0" err="1"/>
              <a:t>update,delete</a:t>
            </a:r>
            <a:r>
              <a:rPr lang="en-IN" sz="2400" dirty="0"/>
              <a:t>) operations</a:t>
            </a:r>
          </a:p>
          <a:p>
            <a:endParaRPr lang="en-IN" sz="2400" dirty="0"/>
          </a:p>
          <a:p>
            <a:r>
              <a:rPr lang="en-IN" sz="2400" dirty="0" err="1"/>
              <a:t>PagingAndSortingRepository</a:t>
            </a:r>
            <a:r>
              <a:rPr lang="en-IN" sz="2400" dirty="0"/>
              <a:t>&lt; T, ID extends Serializable&gt; extends </a:t>
            </a:r>
            <a:r>
              <a:rPr lang="en-IN" sz="2400" dirty="0" err="1"/>
              <a:t>CrudRepository</a:t>
            </a:r>
            <a:r>
              <a:rPr lang="en-IN" sz="2400" dirty="0"/>
              <a:t> &lt;T, ID &gt; 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2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603A-677D-4A5C-A940-C2D2023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91D4A-2710-46B4-B075-CEC1D5104FF3}"/>
              </a:ext>
            </a:extLst>
          </p:cNvPr>
          <p:cNvSpPr/>
          <p:nvPr/>
        </p:nvSpPr>
        <p:spPr>
          <a:xfrm>
            <a:off x="2981739" y="2054087"/>
            <a:ext cx="2796209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5808C-A9B3-4DCF-A7F4-EF777C939EBB}"/>
              </a:ext>
            </a:extLst>
          </p:cNvPr>
          <p:cNvSpPr/>
          <p:nvPr/>
        </p:nvSpPr>
        <p:spPr>
          <a:xfrm>
            <a:off x="2981739" y="3429000"/>
            <a:ext cx="2796209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CrudRepository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54D01-D0BC-45C0-AECB-C69C33B65DCD}"/>
              </a:ext>
            </a:extLst>
          </p:cNvPr>
          <p:cNvSpPr/>
          <p:nvPr/>
        </p:nvSpPr>
        <p:spPr>
          <a:xfrm>
            <a:off x="3094383" y="4588565"/>
            <a:ext cx="3664226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PagingAndSortingRepository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397F98-A43A-441C-902F-17136EC71E82}"/>
              </a:ext>
            </a:extLst>
          </p:cNvPr>
          <p:cNvCxnSpPr>
            <a:endCxn id="5" idx="0"/>
          </p:cNvCxnSpPr>
          <p:nvPr/>
        </p:nvCxnSpPr>
        <p:spPr>
          <a:xfrm flipH="1">
            <a:off x="4379844" y="2769704"/>
            <a:ext cx="46382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9D0AE0-96D0-4AC0-BA1F-AFAD8B39C754}"/>
              </a:ext>
            </a:extLst>
          </p:cNvPr>
          <p:cNvCxnSpPr>
            <a:stCxn id="5" idx="2"/>
          </p:cNvCxnSpPr>
          <p:nvPr/>
        </p:nvCxnSpPr>
        <p:spPr>
          <a:xfrm>
            <a:off x="4379844" y="4263887"/>
            <a:ext cx="3313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434CB-D849-488F-B25E-747A831B6693}"/>
              </a:ext>
            </a:extLst>
          </p:cNvPr>
          <p:cNvSpPr/>
          <p:nvPr/>
        </p:nvSpPr>
        <p:spPr>
          <a:xfrm>
            <a:off x="7010400" y="2213113"/>
            <a:ext cx="1630017" cy="30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Spring Data Commons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3C460-5090-4CBB-AF9B-0C26FB8FD800}"/>
              </a:ext>
            </a:extLst>
          </p:cNvPr>
          <p:cNvSpPr/>
          <p:nvPr/>
        </p:nvSpPr>
        <p:spPr>
          <a:xfrm>
            <a:off x="3233531" y="5963478"/>
            <a:ext cx="3664226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JpaRepository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ACA6E-BD5D-4B3D-BA7F-02E5F61A0EE9}"/>
              </a:ext>
            </a:extLst>
          </p:cNvPr>
          <p:cNvCxnSpPr>
            <a:stCxn id="6" idx="2"/>
          </p:cNvCxnSpPr>
          <p:nvPr/>
        </p:nvCxnSpPr>
        <p:spPr>
          <a:xfrm>
            <a:off x="4926496" y="5423452"/>
            <a:ext cx="0" cy="5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31C662-8F9D-4AFA-AB77-2B7D4A60F081}"/>
              </a:ext>
            </a:extLst>
          </p:cNvPr>
          <p:cNvSpPr/>
          <p:nvPr/>
        </p:nvSpPr>
        <p:spPr>
          <a:xfrm>
            <a:off x="7099853" y="5436704"/>
            <a:ext cx="163001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Spring Data JPA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CC49E-9049-42A6-8A89-C1AE8F43E4BC}"/>
              </a:ext>
            </a:extLst>
          </p:cNvPr>
          <p:cNvSpPr txBox="1"/>
          <p:nvPr/>
        </p:nvSpPr>
        <p:spPr>
          <a:xfrm>
            <a:off x="1272209" y="3551583"/>
            <a:ext cx="149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Create, read, update, delete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E94F1-3ACF-4D9B-8FE3-570D76383064}"/>
              </a:ext>
            </a:extLst>
          </p:cNvPr>
          <p:cNvSpPr txBox="1"/>
          <p:nvPr/>
        </p:nvSpPr>
        <p:spPr>
          <a:xfrm>
            <a:off x="39756" y="3489789"/>
            <a:ext cx="147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save, </a:t>
            </a:r>
            <a:r>
              <a:rPr lang="en-IN" sz="1800" dirty="0" err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findById</a:t>
            </a:r>
            <a:r>
              <a:rPr lang="en-IN" sz="18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findAll</a:t>
            </a:r>
            <a:r>
              <a:rPr lang="en-IN" sz="18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4785A-07B9-4DDE-859F-7AA254861015}"/>
              </a:ext>
            </a:extLst>
          </p:cNvPr>
          <p:cNvSpPr txBox="1"/>
          <p:nvPr/>
        </p:nvSpPr>
        <p:spPr>
          <a:xfrm>
            <a:off x="8918713" y="2385391"/>
            <a:ext cx="2703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findAll</a:t>
            </a:r>
            <a:r>
              <a:rPr lang="en-IN" dirty="0"/>
              <a:t> method will get list of 10000 employee records</a:t>
            </a:r>
          </a:p>
          <a:p>
            <a:endParaRPr lang="en-IN" dirty="0"/>
          </a:p>
          <a:p>
            <a:r>
              <a:rPr lang="en-IN" dirty="0"/>
              <a:t>Instead of getting 10000 records ate a time we can get 1000 records in 10 pages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C3F09-BAB8-4BA1-84BD-64213562F951}"/>
              </a:ext>
            </a:extLst>
          </p:cNvPr>
          <p:cNvSpPr txBox="1"/>
          <p:nvPr/>
        </p:nvSpPr>
        <p:spPr>
          <a:xfrm>
            <a:off x="238539" y="4588565"/>
            <a:ext cx="2514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Page&lt;T&gt; </a:t>
            </a:r>
            <a:r>
              <a:rPr lang="en-IN" dirty="0" err="1"/>
              <a:t>findAll</a:t>
            </a:r>
            <a:r>
              <a:rPr lang="en-IN" dirty="0"/>
              <a:t>(Pageable pageable)</a:t>
            </a:r>
          </a:p>
          <a:p>
            <a:r>
              <a:rPr lang="en-IN" dirty="0" err="1"/>
              <a:t>findAll</a:t>
            </a:r>
            <a:r>
              <a:rPr lang="en-IN" dirty="0"/>
              <a:t>(Sort sort)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AAC42-B8BF-4D83-8D30-B4476634BB99}"/>
              </a:ext>
            </a:extLst>
          </p:cNvPr>
          <p:cNvSpPr txBox="1"/>
          <p:nvPr/>
        </p:nvSpPr>
        <p:spPr>
          <a:xfrm>
            <a:off x="9220200" y="5499320"/>
            <a:ext cx="214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Flush methods for saving the data from Persistence context</a:t>
            </a:r>
          </a:p>
          <a:p>
            <a:r>
              <a:rPr lang="en-IN" dirty="0"/>
              <a:t>to database</a:t>
            </a:r>
          </a:p>
        </p:txBody>
      </p:sp>
    </p:spTree>
    <p:extLst>
      <p:ext uri="{BB962C8B-B14F-4D97-AF65-F5344CB8AC3E}">
        <p14:creationId xmlns:p14="http://schemas.microsoft.com/office/powerpoint/2010/main" val="173184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48F79-34A5-4A77-BA5C-04CF1C488541}"/>
              </a:ext>
            </a:extLst>
          </p:cNvPr>
          <p:cNvSpPr/>
          <p:nvPr/>
        </p:nvSpPr>
        <p:spPr>
          <a:xfrm>
            <a:off x="9020175" y="2343151"/>
            <a:ext cx="1961334" cy="333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ADD83-47C0-4534-B54B-78E9D9A7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6998"/>
          </a:xfrm>
        </p:spPr>
        <p:txBody>
          <a:bodyPr>
            <a:normAutofit fontScale="90000"/>
          </a:bodyPr>
          <a:lstStyle/>
          <a:p>
            <a:r>
              <a:rPr lang="en-IN" dirty="0"/>
              <a:t>JWT- JSON Web Token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B88D0-00BE-47A3-A756-F2F1C058126D}"/>
              </a:ext>
            </a:extLst>
          </p:cNvPr>
          <p:cNvSpPr/>
          <p:nvPr/>
        </p:nvSpPr>
        <p:spPr>
          <a:xfrm>
            <a:off x="1210491" y="2133600"/>
            <a:ext cx="2098766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Http Client- Postman or Java code or Angular/React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8C631-4221-49E2-BED8-AEFCBFDE1B68}"/>
              </a:ext>
            </a:extLst>
          </p:cNvPr>
          <p:cNvSpPr/>
          <p:nvPr/>
        </p:nvSpPr>
        <p:spPr>
          <a:xfrm>
            <a:off x="5682342" y="2133599"/>
            <a:ext cx="2098766" cy="28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ECCEF-8764-4EB3-9F81-92167A218739}"/>
              </a:ext>
            </a:extLst>
          </p:cNvPr>
          <p:cNvCxnSpPr/>
          <p:nvPr/>
        </p:nvCxnSpPr>
        <p:spPr>
          <a:xfrm>
            <a:off x="3309257" y="2603863"/>
            <a:ext cx="233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BB8A1D-212A-40C4-9F36-4A6D5B895E4B}"/>
              </a:ext>
            </a:extLst>
          </p:cNvPr>
          <p:cNvSpPr txBox="1"/>
          <p:nvPr/>
        </p:nvSpPr>
        <p:spPr>
          <a:xfrm>
            <a:off x="3348445" y="2142198"/>
            <a:ext cx="190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1. /login with user name and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CC518-1822-4F3E-BBDA-FAF53A39E742}"/>
              </a:ext>
            </a:extLst>
          </p:cNvPr>
          <p:cNvSpPr txBox="1"/>
          <p:nvPr/>
        </p:nvSpPr>
        <p:spPr>
          <a:xfrm>
            <a:off x="5967548" y="2781300"/>
            <a:ext cx="181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2.Validate the username and password(authentication) and post authentication, generate JWT token using secret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C0E63-C870-42BB-822D-614AF347474F}"/>
              </a:ext>
            </a:extLst>
          </p:cNvPr>
          <p:cNvSpPr/>
          <p:nvPr/>
        </p:nvSpPr>
        <p:spPr>
          <a:xfrm>
            <a:off x="9213669" y="3013166"/>
            <a:ext cx="1354182" cy="687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5BB05-C47E-490D-9FDF-0C01A1C012D0}"/>
              </a:ext>
            </a:extLst>
          </p:cNvPr>
          <p:cNvSpPr/>
          <p:nvPr/>
        </p:nvSpPr>
        <p:spPr>
          <a:xfrm>
            <a:off x="9213669" y="3853543"/>
            <a:ext cx="1354182" cy="687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981C3-C5B2-42A4-B1F7-F4738A9CCA42}"/>
              </a:ext>
            </a:extLst>
          </p:cNvPr>
          <p:cNvSpPr/>
          <p:nvPr/>
        </p:nvSpPr>
        <p:spPr>
          <a:xfrm>
            <a:off x="9213669" y="4750130"/>
            <a:ext cx="1354182" cy="687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57E5C-FE88-4037-BEBF-1EC37D961C85}"/>
              </a:ext>
            </a:extLst>
          </p:cNvPr>
          <p:cNvSpPr txBox="1"/>
          <p:nvPr/>
        </p:nvSpPr>
        <p:spPr>
          <a:xfrm>
            <a:off x="5736771" y="2204384"/>
            <a:ext cx="194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Spring boot code running in application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636AFC-9118-4AD9-A131-77A2703CBEDE}"/>
              </a:ext>
            </a:extLst>
          </p:cNvPr>
          <p:cNvCxnSpPr/>
          <p:nvPr/>
        </p:nvCxnSpPr>
        <p:spPr>
          <a:xfrm flipH="1">
            <a:off x="3348445" y="3013166"/>
            <a:ext cx="233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3F45D6-D896-4675-BF17-1AB530394E4E}"/>
              </a:ext>
            </a:extLst>
          </p:cNvPr>
          <p:cNvSpPr txBox="1"/>
          <p:nvPr/>
        </p:nvSpPr>
        <p:spPr>
          <a:xfrm>
            <a:off x="3605348" y="2973026"/>
            <a:ext cx="197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3. Return JWT token in the response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432D41-5FCC-4EB6-9DA2-16726F29D00C}"/>
              </a:ext>
            </a:extLst>
          </p:cNvPr>
          <p:cNvCxnSpPr/>
          <p:nvPr/>
        </p:nvCxnSpPr>
        <p:spPr>
          <a:xfrm>
            <a:off x="2412274" y="3429000"/>
            <a:ext cx="3324497" cy="489857"/>
          </a:xfrm>
          <a:prstGeom prst="bentConnector3">
            <a:avLst>
              <a:gd name="adj1" fmla="val 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019EA6-F223-4EAC-B0AA-CCDC1B5A39C3}"/>
              </a:ext>
            </a:extLst>
          </p:cNvPr>
          <p:cNvSpPr txBox="1"/>
          <p:nvPr/>
        </p:nvSpPr>
        <p:spPr>
          <a:xfrm>
            <a:off x="3086099" y="3934098"/>
            <a:ext cx="197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 Invoke </a:t>
            </a:r>
            <a:r>
              <a:rPr lang="en-IN" sz="1200" dirty="0" err="1"/>
              <a:t>api</a:t>
            </a:r>
            <a:r>
              <a:rPr lang="en-IN" sz="1200" dirty="0"/>
              <a:t> or </a:t>
            </a:r>
            <a:r>
              <a:rPr lang="en-IN" sz="1200" dirty="0" err="1"/>
              <a:t>url</a:t>
            </a:r>
            <a:r>
              <a:rPr lang="en-IN" sz="1200" dirty="0"/>
              <a:t> passing JWT token in the header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0D63AA-9F68-4569-A809-B512F452FD81}"/>
              </a:ext>
            </a:extLst>
          </p:cNvPr>
          <p:cNvSpPr txBox="1"/>
          <p:nvPr/>
        </p:nvSpPr>
        <p:spPr>
          <a:xfrm>
            <a:off x="5721530" y="4072597"/>
            <a:ext cx="209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4. Validate the JWT token to check for whether the token is authorized to access the </a:t>
            </a:r>
            <a:r>
              <a:rPr lang="en-IN" sz="1200" dirty="0" err="1">
                <a:solidFill>
                  <a:schemeClr val="bg1"/>
                </a:solidFill>
              </a:rPr>
              <a:t>url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66AFED-FBCC-44C9-8B8E-32323B6DCDF5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259874" y="3429000"/>
            <a:ext cx="3422470" cy="1112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3CFAEC-5D4F-437A-96E9-4FA6796E8ED5}"/>
              </a:ext>
            </a:extLst>
          </p:cNvPr>
          <p:cNvSpPr txBox="1"/>
          <p:nvPr/>
        </p:nvSpPr>
        <p:spPr>
          <a:xfrm>
            <a:off x="3086099" y="4556761"/>
            <a:ext cx="197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If it is authorized, API response is returned else</a:t>
            </a:r>
          </a:p>
          <a:p>
            <a:r>
              <a:rPr lang="en-IN" sz="1200" dirty="0"/>
              <a:t>Access denied message is returned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0E21B5-AFFF-4479-923F-1BD6D5AA2D6D}"/>
              </a:ext>
            </a:extLst>
          </p:cNvPr>
          <p:cNvSpPr txBox="1"/>
          <p:nvPr/>
        </p:nvSpPr>
        <p:spPr>
          <a:xfrm>
            <a:off x="4571999" y="5523271"/>
            <a:ext cx="363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token is passed in the request header name Authorization</a:t>
            </a:r>
          </a:p>
          <a:p>
            <a:r>
              <a:rPr lang="en-IN" dirty="0"/>
              <a:t>Value is “Bearer &lt;&lt;</a:t>
            </a:r>
            <a:r>
              <a:rPr lang="en-IN" dirty="0" err="1"/>
              <a:t>jwttokenvalue</a:t>
            </a:r>
            <a:r>
              <a:rPr lang="en-IN" dirty="0"/>
              <a:t>&gt;&gt;”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AC69F-0C2B-4E0C-A973-7F4541E6EC6A}"/>
              </a:ext>
            </a:extLst>
          </p:cNvPr>
          <p:cNvSpPr txBox="1"/>
          <p:nvPr/>
        </p:nvSpPr>
        <p:spPr>
          <a:xfrm>
            <a:off x="1039761" y="5987845"/>
            <a:ext cx="325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Authorization Bearer 1252373674t1t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AC957-59CB-437D-BC9C-59EB9C770CDF}"/>
              </a:ext>
            </a:extLst>
          </p:cNvPr>
          <p:cNvSpPr txBox="1"/>
          <p:nvPr/>
        </p:nvSpPr>
        <p:spPr>
          <a:xfrm>
            <a:off x="9213669" y="2524125"/>
            <a:ext cx="18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JWT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AB5F2-EFF5-41C7-9572-B2DB677C4699}"/>
              </a:ext>
            </a:extLst>
          </p:cNvPr>
          <p:cNvSpPr txBox="1"/>
          <p:nvPr/>
        </p:nvSpPr>
        <p:spPr>
          <a:xfrm>
            <a:off x="2070286" y="715950"/>
            <a:ext cx="8638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web token used for authorization once the authentication is successful. Instead of sending passwords in every page access, JWT token is passed for authorization</a:t>
            </a:r>
          </a:p>
          <a:p>
            <a:endParaRPr lang="en-IN" dirty="0"/>
          </a:p>
          <a:p>
            <a:r>
              <a:rPr lang="en-IN" dirty="0"/>
              <a:t>The most secured way of passing JWT is through OAuth or Https</a:t>
            </a:r>
          </a:p>
        </p:txBody>
      </p:sp>
    </p:spTree>
    <p:extLst>
      <p:ext uri="{BB962C8B-B14F-4D97-AF65-F5344CB8AC3E}">
        <p14:creationId xmlns:p14="http://schemas.microsoft.com/office/powerpoint/2010/main" val="421404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CC3-3CB7-49F7-9D49-DD3047E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JWT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0B663-0BC9-4F9D-99F2-A309095A2C50}"/>
              </a:ext>
            </a:extLst>
          </p:cNvPr>
          <p:cNvSpPr/>
          <p:nvPr/>
        </p:nvSpPr>
        <p:spPr>
          <a:xfrm>
            <a:off x="9136429" y="2039047"/>
            <a:ext cx="1541206" cy="110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9D00-D3D3-4C2F-AB19-9D2C902292D4}"/>
              </a:ext>
            </a:extLst>
          </p:cNvPr>
          <p:cNvSpPr txBox="1"/>
          <p:nvPr/>
        </p:nvSpPr>
        <p:spPr>
          <a:xfrm>
            <a:off x="9178910" y="2034719"/>
            <a:ext cx="165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LoginController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02207-B344-4342-92E7-D52B437FC3EE}"/>
              </a:ext>
            </a:extLst>
          </p:cNvPr>
          <p:cNvSpPr/>
          <p:nvPr/>
        </p:nvSpPr>
        <p:spPr>
          <a:xfrm>
            <a:off x="5014452" y="2278626"/>
            <a:ext cx="1268361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6C16F-8870-4B4B-89FF-0A74F2DC9A12}"/>
              </a:ext>
            </a:extLst>
          </p:cNvPr>
          <p:cNvSpPr txBox="1"/>
          <p:nvPr/>
        </p:nvSpPr>
        <p:spPr>
          <a:xfrm>
            <a:off x="5099254" y="2366146"/>
            <a:ext cx="109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SecurityConfig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A79FE-B68F-4E9F-A8D1-1A4CF087A5F7}"/>
              </a:ext>
            </a:extLst>
          </p:cNvPr>
          <p:cNvCxnSpPr/>
          <p:nvPr/>
        </p:nvCxnSpPr>
        <p:spPr>
          <a:xfrm>
            <a:off x="3510116" y="2706329"/>
            <a:ext cx="1437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E8DAD5-10E0-4B78-8191-B69B975B0C47}"/>
              </a:ext>
            </a:extLst>
          </p:cNvPr>
          <p:cNvSpPr txBox="1"/>
          <p:nvPr/>
        </p:nvSpPr>
        <p:spPr>
          <a:xfrm>
            <a:off x="3760839" y="2370301"/>
            <a:ext cx="97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/login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31BB21-FD49-473E-9D83-C19D605E4E9D}"/>
              </a:ext>
            </a:extLst>
          </p:cNvPr>
          <p:cNvCxnSpPr>
            <a:stCxn id="12" idx="3"/>
          </p:cNvCxnSpPr>
          <p:nvPr/>
        </p:nvCxnSpPr>
        <p:spPr>
          <a:xfrm>
            <a:off x="6282813" y="2769010"/>
            <a:ext cx="4461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421BDB-82F4-4312-9E8D-AC78B79F96B9}"/>
              </a:ext>
            </a:extLst>
          </p:cNvPr>
          <p:cNvCxnSpPr>
            <a:cxnSpLocks/>
          </p:cNvCxnSpPr>
          <p:nvPr/>
        </p:nvCxnSpPr>
        <p:spPr>
          <a:xfrm flipH="1" flipV="1">
            <a:off x="3760839" y="3145176"/>
            <a:ext cx="5418071" cy="3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CF3072-EC04-4273-B860-E318EF37E851}"/>
              </a:ext>
            </a:extLst>
          </p:cNvPr>
          <p:cNvSpPr txBox="1"/>
          <p:nvPr/>
        </p:nvSpPr>
        <p:spPr>
          <a:xfrm>
            <a:off x="3650227" y="3179200"/>
            <a:ext cx="117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Jwt</a:t>
            </a:r>
            <a:r>
              <a:rPr lang="en-IN" sz="1400" dirty="0"/>
              <a:t> token 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E7B3F-4DB9-4DDC-AA25-43B643D4ACAC}"/>
              </a:ext>
            </a:extLst>
          </p:cNvPr>
          <p:cNvCxnSpPr/>
          <p:nvPr/>
        </p:nvCxnSpPr>
        <p:spPr>
          <a:xfrm>
            <a:off x="3760839" y="4296697"/>
            <a:ext cx="1437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891BAD-AAA3-4636-8E8C-84E49AB8BDDA}"/>
              </a:ext>
            </a:extLst>
          </p:cNvPr>
          <p:cNvSpPr txBox="1"/>
          <p:nvPr/>
        </p:nvSpPr>
        <p:spPr>
          <a:xfrm>
            <a:off x="3913239" y="3971481"/>
            <a:ext cx="97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/orders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8FF8D-B8D1-46D5-910D-00A1CC76D201}"/>
              </a:ext>
            </a:extLst>
          </p:cNvPr>
          <p:cNvSpPr txBox="1"/>
          <p:nvPr/>
        </p:nvSpPr>
        <p:spPr>
          <a:xfrm>
            <a:off x="3674679" y="4225825"/>
            <a:ext cx="174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Jwt</a:t>
            </a:r>
            <a:r>
              <a:rPr lang="en-IN" sz="1200" dirty="0"/>
              <a:t> token header as Authorization Bearer &lt;&lt;value&gt;&gt;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10EDEA-BEF8-4657-980E-8A0193167239}"/>
              </a:ext>
            </a:extLst>
          </p:cNvPr>
          <p:cNvSpPr/>
          <p:nvPr/>
        </p:nvSpPr>
        <p:spPr>
          <a:xfrm>
            <a:off x="5198807" y="3918303"/>
            <a:ext cx="1268361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B94D01-92A4-48A2-BF51-9DCEDEABBC7B}"/>
              </a:ext>
            </a:extLst>
          </p:cNvPr>
          <p:cNvSpPr txBox="1"/>
          <p:nvPr/>
        </p:nvSpPr>
        <p:spPr>
          <a:xfrm>
            <a:off x="5313107" y="3954793"/>
            <a:ext cx="109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SecurityConfig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AD8888-0D81-455D-ADC9-4361C8CE3290}"/>
              </a:ext>
            </a:extLst>
          </p:cNvPr>
          <p:cNvCxnSpPr/>
          <p:nvPr/>
        </p:nvCxnSpPr>
        <p:spPr>
          <a:xfrm>
            <a:off x="6411862" y="4340813"/>
            <a:ext cx="4461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673C64-F105-4D4E-BA00-37BABA243225}"/>
              </a:ext>
            </a:extLst>
          </p:cNvPr>
          <p:cNvSpPr/>
          <p:nvPr/>
        </p:nvSpPr>
        <p:spPr>
          <a:xfrm>
            <a:off x="6858000" y="3944960"/>
            <a:ext cx="1895168" cy="177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012C2-9372-40C3-B7BE-56CEF83F32C5}"/>
              </a:ext>
            </a:extLst>
          </p:cNvPr>
          <p:cNvSpPr txBox="1"/>
          <p:nvPr/>
        </p:nvSpPr>
        <p:spPr>
          <a:xfrm>
            <a:off x="6942802" y="4006136"/>
            <a:ext cx="109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Jwt</a:t>
            </a:r>
            <a:r>
              <a:rPr lang="en-IN" sz="1200" dirty="0"/>
              <a:t> Request filter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8CBD8-EE3A-4B68-A3BE-65158C043056}"/>
              </a:ext>
            </a:extLst>
          </p:cNvPr>
          <p:cNvSpPr txBox="1"/>
          <p:nvPr/>
        </p:nvSpPr>
        <p:spPr>
          <a:xfrm>
            <a:off x="9097794" y="2555740"/>
            <a:ext cx="17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Authentication and if success generate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9D4ACC-1BA5-4E1A-8472-83161968A22C}"/>
              </a:ext>
            </a:extLst>
          </p:cNvPr>
          <p:cNvSpPr txBox="1"/>
          <p:nvPr/>
        </p:nvSpPr>
        <p:spPr>
          <a:xfrm>
            <a:off x="6858000" y="4427971"/>
            <a:ext cx="174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Reading and validating the token. If token is validated then request is forwarded to /orders</a:t>
            </a:r>
          </a:p>
          <a:p>
            <a:r>
              <a:rPr lang="en-IN" sz="1200" dirty="0">
                <a:solidFill>
                  <a:schemeClr val="bg1"/>
                </a:solidFill>
              </a:rPr>
              <a:t>Else</a:t>
            </a:r>
          </a:p>
          <a:p>
            <a:r>
              <a:rPr lang="en-IN" sz="1200" dirty="0">
                <a:solidFill>
                  <a:schemeClr val="bg1"/>
                </a:solidFill>
              </a:rPr>
              <a:t>Returns back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A7A4E9-92A3-4E18-997F-9CEF7C634C64}"/>
              </a:ext>
            </a:extLst>
          </p:cNvPr>
          <p:cNvCxnSpPr/>
          <p:nvPr/>
        </p:nvCxnSpPr>
        <p:spPr>
          <a:xfrm>
            <a:off x="8753168" y="4296697"/>
            <a:ext cx="4461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7A2A3C-D17A-4E00-B497-BDC73821D948}"/>
              </a:ext>
            </a:extLst>
          </p:cNvPr>
          <p:cNvSpPr/>
          <p:nvPr/>
        </p:nvSpPr>
        <p:spPr>
          <a:xfrm>
            <a:off x="9199306" y="3833425"/>
            <a:ext cx="1895168" cy="177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83590-F6F1-49ED-B6E1-096477E88EEB}"/>
              </a:ext>
            </a:extLst>
          </p:cNvPr>
          <p:cNvSpPr txBox="1"/>
          <p:nvPr/>
        </p:nvSpPr>
        <p:spPr>
          <a:xfrm>
            <a:off x="9438968" y="4093292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0BC416-4660-45AA-B1C2-011FC46F2AE6}"/>
              </a:ext>
            </a:extLst>
          </p:cNvPr>
          <p:cNvCxnSpPr/>
          <p:nvPr/>
        </p:nvCxnSpPr>
        <p:spPr>
          <a:xfrm flipH="1">
            <a:off x="3828437" y="5041611"/>
            <a:ext cx="5370869" cy="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C1111A-890A-4D8D-A0A0-764AFA49C40C}"/>
              </a:ext>
            </a:extLst>
          </p:cNvPr>
          <p:cNvSpPr txBox="1"/>
          <p:nvPr/>
        </p:nvSpPr>
        <p:spPr>
          <a:xfrm>
            <a:off x="4258596" y="5068905"/>
            <a:ext cx="140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83856-E2B8-43F6-B0A4-9EFF7A34C779}"/>
              </a:ext>
            </a:extLst>
          </p:cNvPr>
          <p:cNvSpPr txBox="1"/>
          <p:nvPr/>
        </p:nvSpPr>
        <p:spPr>
          <a:xfrm>
            <a:off x="4479823" y="1712673"/>
            <a:ext cx="253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Security config applies security to the protected </a:t>
            </a:r>
            <a:r>
              <a:rPr lang="en-IN" sz="1200" dirty="0" err="1"/>
              <a:t>urls’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A5856-252B-4685-929B-9D7FF56BB103}"/>
              </a:ext>
            </a:extLst>
          </p:cNvPr>
          <p:cNvSpPr txBox="1"/>
          <p:nvPr/>
        </p:nvSpPr>
        <p:spPr>
          <a:xfrm>
            <a:off x="9260297" y="3324225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Business API end point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5A37D-C0C9-4F0A-BE14-AAEB9B927FB2}"/>
              </a:ext>
            </a:extLst>
          </p:cNvPr>
          <p:cNvSpPr/>
          <p:nvPr/>
        </p:nvSpPr>
        <p:spPr>
          <a:xfrm>
            <a:off x="6745702" y="1859485"/>
            <a:ext cx="1895168" cy="177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9F541-1580-4FB6-9884-03774D80D07E}"/>
              </a:ext>
            </a:extLst>
          </p:cNvPr>
          <p:cNvSpPr txBox="1"/>
          <p:nvPr/>
        </p:nvSpPr>
        <p:spPr>
          <a:xfrm>
            <a:off x="6830504" y="1920661"/>
            <a:ext cx="109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Jwt</a:t>
            </a:r>
            <a:r>
              <a:rPr lang="en-IN" sz="1200" dirty="0"/>
              <a:t> Request filter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048A2-6606-4BE7-9ABF-F7EBB04DC9C4}"/>
              </a:ext>
            </a:extLst>
          </p:cNvPr>
          <p:cNvSpPr txBox="1"/>
          <p:nvPr/>
        </p:nvSpPr>
        <p:spPr>
          <a:xfrm>
            <a:off x="6745702" y="2342496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If the path is login, then forward to login controller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3B2509-7F51-43E6-B7CD-179EFC8DFF20}"/>
              </a:ext>
            </a:extLst>
          </p:cNvPr>
          <p:cNvCxnSpPr/>
          <p:nvPr/>
        </p:nvCxnSpPr>
        <p:spPr>
          <a:xfrm>
            <a:off x="8640870" y="2478318"/>
            <a:ext cx="4461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9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FEF0-3965-4B76-91F3-55AB19B2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7837"/>
          </a:xfrm>
        </p:spPr>
        <p:txBody>
          <a:bodyPr>
            <a:normAutofit/>
          </a:bodyPr>
          <a:lstStyle/>
          <a:p>
            <a:r>
              <a:rPr lang="en-IN" sz="2800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433E6-F9AE-4572-B13E-C20DE217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5" y="477837"/>
            <a:ext cx="11516751" cy="603433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6400" dirty="0"/>
              <a:t>Spring is not only for dependency injection but now is used for Enterprise application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6400" dirty="0"/>
              <a:t>Spring is programming with configurations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6400" dirty="0"/>
              <a:t>Spring is used for Infrastructure support and simulates a cloud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6400" dirty="0"/>
          </a:p>
          <a:p>
            <a:pPr algn="l"/>
            <a:r>
              <a:rPr lang="en-IN" sz="6400" dirty="0"/>
              <a:t>Problems with Spring:</a:t>
            </a:r>
          </a:p>
          <a:p>
            <a:pPr algn="l"/>
            <a:r>
              <a:rPr lang="en-IN" sz="6400" dirty="0"/>
              <a:t>Huge framework</a:t>
            </a:r>
          </a:p>
          <a:p>
            <a:pPr algn="l"/>
            <a:r>
              <a:rPr lang="en-IN" sz="6400" dirty="0"/>
              <a:t>Multiple setup steps: Databases like </a:t>
            </a:r>
            <a:r>
              <a:rPr lang="en-IN" sz="6400" dirty="0" err="1"/>
              <a:t>NoSQl</a:t>
            </a:r>
            <a:r>
              <a:rPr lang="en-IN" sz="6400" dirty="0"/>
              <a:t>, RDBMS etc</a:t>
            </a:r>
          </a:p>
          <a:p>
            <a:pPr algn="l"/>
            <a:r>
              <a:rPr lang="en-IN" sz="6400" dirty="0"/>
              <a:t>Multiple configuration steps</a:t>
            </a:r>
          </a:p>
          <a:p>
            <a:pPr algn="l"/>
            <a:r>
              <a:rPr lang="en-IN" sz="6400" dirty="0"/>
              <a:t>Multiple build and deploy steps</a:t>
            </a:r>
          </a:p>
          <a:p>
            <a:pPr algn="l"/>
            <a:endParaRPr lang="en-IN" sz="6400" dirty="0"/>
          </a:p>
          <a:p>
            <a:pPr algn="l"/>
            <a:r>
              <a:rPr lang="en-IN" sz="6400" b="1" dirty="0"/>
              <a:t>That’s why Spring Boot</a:t>
            </a:r>
          </a:p>
          <a:p>
            <a:pPr algn="l"/>
            <a:r>
              <a:rPr lang="en-IN" sz="6400" b="1" dirty="0"/>
              <a:t>The speed of application creation and need for rapid prototyping are becoming more and more important/</a:t>
            </a:r>
          </a:p>
          <a:p>
            <a:pPr algn="l"/>
            <a:r>
              <a:rPr lang="en-IN" sz="6400" b="1" dirty="0"/>
              <a:t>Spring Boot provides quicker development</a:t>
            </a:r>
          </a:p>
          <a:p>
            <a:pPr algn="l"/>
            <a:r>
              <a:rPr lang="en-IN" sz="6400" b="1" dirty="0"/>
              <a:t>Comes with 40 different starter modules</a:t>
            </a:r>
          </a:p>
          <a:p>
            <a:pPr algn="l"/>
            <a:r>
              <a:rPr lang="en-IN" sz="6400" b="1" dirty="0"/>
              <a:t>These starter modules provides integration libraries to many different frameworks such as database connections, webservices, logging, testing libraries(Mockito, </a:t>
            </a:r>
            <a:r>
              <a:rPr lang="en-IN" sz="6400" b="1" dirty="0" err="1"/>
              <a:t>Hamcrest</a:t>
            </a:r>
            <a:r>
              <a:rPr lang="en-IN" sz="6400" b="1" dirty="0"/>
              <a:t>), Logging, Template rendering</a:t>
            </a:r>
          </a:p>
          <a:p>
            <a:pPr algn="l"/>
            <a:r>
              <a:rPr lang="en-IN" sz="6400" b="1" dirty="0">
                <a:hlinkClick r:id="rId2"/>
              </a:rPr>
              <a:t>https://github.com/spring-projects/spring-boot/tree/master/spring-boot-project/spring-boot-starters</a:t>
            </a:r>
            <a:endParaRPr lang="en-IN" sz="6400" b="1" dirty="0"/>
          </a:p>
          <a:p>
            <a:pPr algn="l"/>
            <a:endParaRPr lang="en-IN" sz="6400" b="1" dirty="0"/>
          </a:p>
          <a:p>
            <a:pPr algn="l"/>
            <a:r>
              <a:rPr lang="en-IN" sz="6400" b="1" dirty="0"/>
              <a:t>Spring Boot can be generated from </a:t>
            </a:r>
          </a:p>
          <a:p>
            <a:pPr algn="l"/>
            <a:r>
              <a:rPr lang="en-IN" sz="6400" b="1" dirty="0"/>
              <a:t>https://start.spring.io/</a:t>
            </a:r>
          </a:p>
          <a:p>
            <a:pPr algn="l"/>
            <a:endParaRPr lang="en-IN" sz="6400" b="1" dirty="0"/>
          </a:p>
          <a:p>
            <a:pPr algn="l"/>
            <a:endParaRPr lang="en-IN" sz="6400" b="1" dirty="0"/>
          </a:p>
          <a:p>
            <a:pPr algn="l"/>
            <a:endParaRPr lang="en-IN" sz="6400" dirty="0"/>
          </a:p>
          <a:p>
            <a:pPr algn="l"/>
            <a:endParaRPr lang="en-IN" sz="5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5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12CB-B5E4-43E6-8FDE-9FF36316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323-A0B5-44E7-873C-B8C12735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511300"/>
            <a:ext cx="10515600" cy="4351338"/>
          </a:xfrm>
        </p:spPr>
        <p:txBody>
          <a:bodyPr/>
          <a:lstStyle/>
          <a:p>
            <a:r>
              <a:rPr lang="en-IN" dirty="0"/>
              <a:t>What are Microservices?</a:t>
            </a:r>
          </a:p>
          <a:p>
            <a:r>
              <a:rPr lang="en-IN" dirty="0"/>
              <a:t>Microservice is an </a:t>
            </a:r>
            <a:r>
              <a:rPr lang="en-IN" dirty="0">
                <a:solidFill>
                  <a:srgbClr val="FF0000"/>
                </a:solidFill>
              </a:rPr>
              <a:t>independent deployable component </a:t>
            </a:r>
            <a:r>
              <a:rPr lang="en-IN" dirty="0"/>
              <a:t>of </a:t>
            </a:r>
            <a:r>
              <a:rPr lang="en-IN" dirty="0">
                <a:solidFill>
                  <a:srgbClr val="FF0000"/>
                </a:solidFill>
              </a:rPr>
              <a:t>bounded scope </a:t>
            </a:r>
            <a:r>
              <a:rPr lang="en-IN" dirty="0"/>
              <a:t>that supports </a:t>
            </a:r>
            <a:r>
              <a:rPr lang="en-IN" dirty="0">
                <a:solidFill>
                  <a:srgbClr val="FF0000"/>
                </a:solidFill>
              </a:rPr>
              <a:t>interoperability through message based communication(API based or Event based)</a:t>
            </a:r>
          </a:p>
        </p:txBody>
      </p:sp>
    </p:spTree>
    <p:extLst>
      <p:ext uri="{BB962C8B-B14F-4D97-AF65-F5344CB8AC3E}">
        <p14:creationId xmlns:p14="http://schemas.microsoft.com/office/powerpoint/2010/main" val="131059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BB61-45ED-4788-98A9-57C725B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IN" dirty="0"/>
              <a:t>Synchronous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E287E-4A32-4489-AA61-2BD20D0E101D}"/>
              </a:ext>
            </a:extLst>
          </p:cNvPr>
          <p:cNvSpPr/>
          <p:nvPr/>
        </p:nvSpPr>
        <p:spPr>
          <a:xfrm>
            <a:off x="1428750" y="2100263"/>
            <a:ext cx="3043238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581F-748D-4498-A1E2-C45D424F6958}"/>
              </a:ext>
            </a:extLst>
          </p:cNvPr>
          <p:cNvSpPr txBox="1"/>
          <p:nvPr/>
        </p:nvSpPr>
        <p:spPr>
          <a:xfrm>
            <a:off x="2114551" y="250959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6BEB-5560-4B4C-9EF9-14DDAE6E4935}"/>
              </a:ext>
            </a:extLst>
          </p:cNvPr>
          <p:cNvSpPr/>
          <p:nvPr/>
        </p:nvSpPr>
        <p:spPr>
          <a:xfrm>
            <a:off x="6198395" y="2100263"/>
            <a:ext cx="3043238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28CD-0055-4633-91F0-BC0BD3BDAE63}"/>
              </a:ext>
            </a:extLst>
          </p:cNvPr>
          <p:cNvSpPr txBox="1"/>
          <p:nvPr/>
        </p:nvSpPr>
        <p:spPr>
          <a:xfrm>
            <a:off x="7024688" y="250959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C372A-C5E1-4639-8704-9CCFF1796A14}"/>
              </a:ext>
            </a:extLst>
          </p:cNvPr>
          <p:cNvCxnSpPr/>
          <p:nvPr/>
        </p:nvCxnSpPr>
        <p:spPr>
          <a:xfrm>
            <a:off x="4335067" y="2771209"/>
            <a:ext cx="186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4D1CE0-4C76-431B-9538-AC70098BEFF5}"/>
              </a:ext>
            </a:extLst>
          </p:cNvPr>
          <p:cNvCxnSpPr/>
          <p:nvPr/>
        </p:nvCxnSpPr>
        <p:spPr>
          <a:xfrm flipH="1">
            <a:off x="4371975" y="3186113"/>
            <a:ext cx="18264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7C06D-C176-4FCA-B86B-9636C56EE992}"/>
              </a:ext>
            </a:extLst>
          </p:cNvPr>
          <p:cNvSpPr txBox="1"/>
          <p:nvPr/>
        </p:nvSpPr>
        <p:spPr>
          <a:xfrm>
            <a:off x="4700588" y="2343150"/>
            <a:ext cx="11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A94C0-5EC3-4660-B2EF-86012EE8EA10}"/>
              </a:ext>
            </a:extLst>
          </p:cNvPr>
          <p:cNvSpPr txBox="1"/>
          <p:nvPr/>
        </p:nvSpPr>
        <p:spPr>
          <a:xfrm>
            <a:off x="4829175" y="3274784"/>
            <a:ext cx="11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6BDFE-5317-47C6-9ABA-AF2A5360CEA3}"/>
              </a:ext>
            </a:extLst>
          </p:cNvPr>
          <p:cNvSpPr txBox="1"/>
          <p:nvPr/>
        </p:nvSpPr>
        <p:spPr>
          <a:xfrm>
            <a:off x="4471988" y="1823011"/>
            <a:ext cx="232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To get the order data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A747556-2F5E-4B08-97FF-FD141CED25F4}"/>
              </a:ext>
            </a:extLst>
          </p:cNvPr>
          <p:cNvSpPr/>
          <p:nvPr/>
        </p:nvSpPr>
        <p:spPr>
          <a:xfrm>
            <a:off x="6800255" y="4743450"/>
            <a:ext cx="2026445" cy="12573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64266-900F-4881-AAB9-045E4EDB7CC4}"/>
              </a:ext>
            </a:extLst>
          </p:cNvPr>
          <p:cNvSpPr txBox="1"/>
          <p:nvPr/>
        </p:nvSpPr>
        <p:spPr>
          <a:xfrm>
            <a:off x="7024688" y="5400675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48E2F2-DFD1-44E2-9732-9669A6F59D00}"/>
              </a:ext>
            </a:extLst>
          </p:cNvPr>
          <p:cNvCxnSpPr>
            <a:stCxn id="6" idx="2"/>
            <a:endCxn id="15" idx="1"/>
          </p:cNvCxnSpPr>
          <p:nvPr/>
        </p:nvCxnSpPr>
        <p:spPr>
          <a:xfrm>
            <a:off x="7720014" y="3686175"/>
            <a:ext cx="93464" cy="105727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F2BF69-EEAA-425A-A24A-9F410FEE23CD}"/>
              </a:ext>
            </a:extLst>
          </p:cNvPr>
          <p:cNvSpPr txBox="1"/>
          <p:nvPr/>
        </p:nvSpPr>
        <p:spPr>
          <a:xfrm>
            <a:off x="4700588" y="3644116"/>
            <a:ext cx="11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60DA2-6EDA-4D92-B91D-35D5E1CDDAC0}"/>
              </a:ext>
            </a:extLst>
          </p:cNvPr>
          <p:cNvSpPr txBox="1"/>
          <p:nvPr/>
        </p:nvSpPr>
        <p:spPr>
          <a:xfrm>
            <a:off x="838200" y="5169932"/>
            <a:ext cx="455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 is waiting for the response from the server/service</a:t>
            </a:r>
          </a:p>
        </p:txBody>
      </p:sp>
    </p:spTree>
    <p:extLst>
      <p:ext uri="{BB962C8B-B14F-4D97-AF65-F5344CB8AC3E}">
        <p14:creationId xmlns:p14="http://schemas.microsoft.com/office/powerpoint/2010/main" val="147651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7BEF-D5D3-43F2-BA85-FBA1F847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IN" dirty="0"/>
              <a:t>Asynchronous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2A3D8-7F53-4B49-B015-DDFFAEE62AC3}"/>
              </a:ext>
            </a:extLst>
          </p:cNvPr>
          <p:cNvSpPr/>
          <p:nvPr/>
        </p:nvSpPr>
        <p:spPr>
          <a:xfrm>
            <a:off x="1067243" y="1696225"/>
            <a:ext cx="3043238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35113-28BF-44C0-B9E2-C374F7B1D6FC}"/>
              </a:ext>
            </a:extLst>
          </p:cNvPr>
          <p:cNvSpPr/>
          <p:nvPr/>
        </p:nvSpPr>
        <p:spPr>
          <a:xfrm>
            <a:off x="5475767" y="1639669"/>
            <a:ext cx="3043238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BDEB09-0669-45D8-8910-1A75F674BE61}"/>
              </a:ext>
            </a:extLst>
          </p:cNvPr>
          <p:cNvCxnSpPr/>
          <p:nvPr/>
        </p:nvCxnSpPr>
        <p:spPr>
          <a:xfrm>
            <a:off x="4110481" y="2286000"/>
            <a:ext cx="136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E91F73-5C7F-4332-8215-CF791CB5F270}"/>
              </a:ext>
            </a:extLst>
          </p:cNvPr>
          <p:cNvSpPr txBox="1"/>
          <p:nvPr/>
        </p:nvSpPr>
        <p:spPr>
          <a:xfrm>
            <a:off x="4149911" y="1639669"/>
            <a:ext cx="136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B89F3C-3570-4AA2-A2C1-E0F9387050B7}"/>
              </a:ext>
            </a:extLst>
          </p:cNvPr>
          <p:cNvCxnSpPr/>
          <p:nvPr/>
        </p:nvCxnSpPr>
        <p:spPr>
          <a:xfrm flipH="1">
            <a:off x="4149911" y="2785730"/>
            <a:ext cx="140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3DB36E-926E-4222-9829-980BFBB5A893}"/>
              </a:ext>
            </a:extLst>
          </p:cNvPr>
          <p:cNvSpPr txBox="1"/>
          <p:nvPr/>
        </p:nvSpPr>
        <p:spPr>
          <a:xfrm>
            <a:off x="4189341" y="2830515"/>
            <a:ext cx="136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Acknowldgement</a:t>
            </a:r>
            <a:r>
              <a:rPr lang="en-IN" dirty="0"/>
              <a:t> that payment received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D7A5D417-3C48-4741-8CC4-D8A0EBF03C2A}"/>
              </a:ext>
            </a:extLst>
          </p:cNvPr>
          <p:cNvSpPr/>
          <p:nvPr/>
        </p:nvSpPr>
        <p:spPr>
          <a:xfrm rot="16200000" flipV="1">
            <a:off x="6671744" y="2864742"/>
            <a:ext cx="1130966" cy="29416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Messaging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48BCA-A91D-4E7B-8A13-7F3023D4623C}"/>
              </a:ext>
            </a:extLst>
          </p:cNvPr>
          <p:cNvCxnSpPr>
            <a:stCxn id="5" idx="2"/>
          </p:cNvCxnSpPr>
          <p:nvPr/>
        </p:nvCxnSpPr>
        <p:spPr>
          <a:xfrm>
            <a:off x="6997386" y="3225581"/>
            <a:ext cx="0" cy="54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D13A3-062C-4C82-987B-AC70D6B0B8EC}"/>
              </a:ext>
            </a:extLst>
          </p:cNvPr>
          <p:cNvSpPr/>
          <p:nvPr/>
        </p:nvSpPr>
        <p:spPr>
          <a:xfrm>
            <a:off x="9169913" y="2179994"/>
            <a:ext cx="3043238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6D032E-0FDB-446F-98F6-C6327D34BA0D}"/>
              </a:ext>
            </a:extLst>
          </p:cNvPr>
          <p:cNvCxnSpPr>
            <a:endCxn id="15" idx="2"/>
          </p:cNvCxnSpPr>
          <p:nvPr/>
        </p:nvCxnSpPr>
        <p:spPr>
          <a:xfrm flipV="1">
            <a:off x="8304028" y="3765906"/>
            <a:ext cx="2387504" cy="5696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D66C11-8F19-4EAA-853B-6DCB757469B0}"/>
              </a:ext>
            </a:extLst>
          </p:cNvPr>
          <p:cNvSpPr txBox="1"/>
          <p:nvPr/>
        </p:nvSpPr>
        <p:spPr>
          <a:xfrm>
            <a:off x="153451" y="3883208"/>
            <a:ext cx="3902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will not wait till server confirmation. Client will send a request and server immediately will send a response that request is in process.</a:t>
            </a:r>
          </a:p>
          <a:p>
            <a:r>
              <a:rPr lang="en-IN" dirty="0"/>
              <a:t>In the background, service will send the data to messaging broker so that messaging consumer will process the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575C5-4C5A-4FC7-971F-2AE11BC5E931}"/>
              </a:ext>
            </a:extLst>
          </p:cNvPr>
          <p:cNvSpPr txBox="1"/>
          <p:nvPr/>
        </p:nvSpPr>
        <p:spPr>
          <a:xfrm>
            <a:off x="4607441" y="5218331"/>
            <a:ext cx="284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ActiveMQ - disk</a:t>
            </a:r>
          </a:p>
          <a:p>
            <a:r>
              <a:rPr lang="en-IN" dirty="0"/>
              <a:t>RabbitMQ</a:t>
            </a:r>
          </a:p>
          <a:p>
            <a:r>
              <a:rPr lang="en-IN" dirty="0"/>
              <a:t>Streaming – Kafka - </a:t>
            </a:r>
          </a:p>
          <a:p>
            <a:r>
              <a:rPr lang="en-IN" dirty="0"/>
              <a:t>IBM MQ</a:t>
            </a:r>
          </a:p>
        </p:txBody>
      </p:sp>
    </p:spTree>
    <p:extLst>
      <p:ext uri="{BB962C8B-B14F-4D97-AF65-F5344CB8AC3E}">
        <p14:creationId xmlns:p14="http://schemas.microsoft.com/office/powerpoint/2010/main" val="354102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C6E09-86F4-4B7D-9EAD-85DC56049A16}"/>
              </a:ext>
            </a:extLst>
          </p:cNvPr>
          <p:cNvSpPr/>
          <p:nvPr/>
        </p:nvSpPr>
        <p:spPr>
          <a:xfrm>
            <a:off x="946298" y="2041451"/>
            <a:ext cx="2860158" cy="16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Producer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CFFCB10-2013-4121-95CE-681E1315F745}"/>
              </a:ext>
            </a:extLst>
          </p:cNvPr>
          <p:cNvSpPr/>
          <p:nvPr/>
        </p:nvSpPr>
        <p:spPr>
          <a:xfrm rot="16200000" flipV="1">
            <a:off x="3673362" y="3407002"/>
            <a:ext cx="1130966" cy="29416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Messaging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6ED4A-9D73-43A6-B250-2C1DC95CEBA5}"/>
              </a:ext>
            </a:extLst>
          </p:cNvPr>
          <p:cNvSpPr/>
          <p:nvPr/>
        </p:nvSpPr>
        <p:spPr>
          <a:xfrm>
            <a:off x="4362893" y="2122159"/>
            <a:ext cx="2860158" cy="16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714A7D7-F5B3-4AC7-90F8-864354F06BAE}"/>
              </a:ext>
            </a:extLst>
          </p:cNvPr>
          <p:cNvCxnSpPr>
            <a:endCxn id="5" idx="3"/>
          </p:cNvCxnSpPr>
          <p:nvPr/>
        </p:nvCxnSpPr>
        <p:spPr>
          <a:xfrm rot="16200000" flipH="1">
            <a:off x="1810559" y="3920389"/>
            <a:ext cx="1177709" cy="737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F04F9D-AC4D-4D7D-8E6D-0EF5C093D724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5709682" y="3780839"/>
            <a:ext cx="616689" cy="1097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B0736A-71EF-45B9-9585-FE0E1023D983}"/>
              </a:ext>
            </a:extLst>
          </p:cNvPr>
          <p:cNvSpPr txBox="1"/>
          <p:nvPr/>
        </p:nvSpPr>
        <p:spPr>
          <a:xfrm>
            <a:off x="6677247" y="4221126"/>
            <a:ext cx="2328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Producer produces data to a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Consumer subscribes to that queue and receives the data from the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308D5-DF08-4C39-B37E-0284F1996392}"/>
              </a:ext>
            </a:extLst>
          </p:cNvPr>
          <p:cNvSpPr/>
          <p:nvPr/>
        </p:nvSpPr>
        <p:spPr>
          <a:xfrm>
            <a:off x="8191500" y="2238375"/>
            <a:ext cx="12192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application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02A07D1E-631D-4F26-BE38-33EA5A7D3583}"/>
              </a:ext>
            </a:extLst>
          </p:cNvPr>
          <p:cNvSpPr/>
          <p:nvPr/>
        </p:nvSpPr>
        <p:spPr>
          <a:xfrm>
            <a:off x="8396177" y="3326363"/>
            <a:ext cx="1219200" cy="6000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D2BF94-0974-4696-AFAD-CF29E0820FC4}"/>
              </a:ext>
            </a:extLst>
          </p:cNvPr>
          <p:cNvCxnSpPr>
            <a:stCxn id="13" idx="2"/>
          </p:cNvCxnSpPr>
          <p:nvPr/>
        </p:nvCxnSpPr>
        <p:spPr>
          <a:xfrm>
            <a:off x="8801100" y="2838450"/>
            <a:ext cx="16836" cy="44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0BC886-1B20-4224-B0C6-7DD5710F7F80}"/>
              </a:ext>
            </a:extLst>
          </p:cNvPr>
          <p:cNvSpPr txBox="1"/>
          <p:nvPr/>
        </p:nvSpPr>
        <p:spPr>
          <a:xfrm>
            <a:off x="8801100" y="2897740"/>
            <a:ext cx="14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jdbctemplate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F8303-3D7D-49A5-B4F6-01B2FBF67093}"/>
              </a:ext>
            </a:extLst>
          </p:cNvPr>
          <p:cNvSpPr/>
          <p:nvPr/>
        </p:nvSpPr>
        <p:spPr>
          <a:xfrm>
            <a:off x="9877425" y="4174086"/>
            <a:ext cx="12192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application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909DF45-B89F-42FD-8E05-3A69D129CE5D}"/>
              </a:ext>
            </a:extLst>
          </p:cNvPr>
          <p:cNvSpPr/>
          <p:nvPr/>
        </p:nvSpPr>
        <p:spPr>
          <a:xfrm rot="16200000" flipV="1">
            <a:off x="9932743" y="4370143"/>
            <a:ext cx="837433" cy="23285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Messaging broker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9AFB38-A49E-4ED0-ADC9-C9F1B31CA70A}"/>
              </a:ext>
            </a:extLst>
          </p:cNvPr>
          <p:cNvCxnSpPr>
            <a:cxnSpLocks/>
            <a:stCxn id="18" idx="2"/>
            <a:endCxn id="19" idx="4"/>
          </p:cNvCxnSpPr>
          <p:nvPr/>
        </p:nvCxnSpPr>
        <p:spPr>
          <a:xfrm flipH="1">
            <a:off x="10351459" y="4774161"/>
            <a:ext cx="135566" cy="3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D79FBD-D281-477B-B5B0-C0DFA0AE250A}"/>
              </a:ext>
            </a:extLst>
          </p:cNvPr>
          <p:cNvSpPr txBox="1"/>
          <p:nvPr/>
        </p:nvSpPr>
        <p:spPr>
          <a:xfrm>
            <a:off x="10487025" y="4746359"/>
            <a:ext cx="141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jmstemplate</a:t>
            </a:r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49BEF90-75AB-42C6-88E6-274DB30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IN" dirty="0"/>
              <a:t>Asynchronous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7368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5CF4A-6533-4127-9876-71DE2E344649}"/>
              </a:ext>
            </a:extLst>
          </p:cNvPr>
          <p:cNvSpPr/>
          <p:nvPr/>
        </p:nvSpPr>
        <p:spPr>
          <a:xfrm>
            <a:off x="1105786" y="2424223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0EA41-A020-4C93-A72A-2AA05D38F33E}"/>
              </a:ext>
            </a:extLst>
          </p:cNvPr>
          <p:cNvSpPr/>
          <p:nvPr/>
        </p:nvSpPr>
        <p:spPr>
          <a:xfrm>
            <a:off x="5709682" y="2677709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D78DC-D34A-4100-A879-4077AC0C4D2C}"/>
              </a:ext>
            </a:extLst>
          </p:cNvPr>
          <p:cNvSpPr/>
          <p:nvPr/>
        </p:nvSpPr>
        <p:spPr>
          <a:xfrm>
            <a:off x="5904612" y="3967793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01122-7AE5-4369-939E-E47C5CAA9858}"/>
              </a:ext>
            </a:extLst>
          </p:cNvPr>
          <p:cNvSpPr/>
          <p:nvPr/>
        </p:nvSpPr>
        <p:spPr>
          <a:xfrm>
            <a:off x="6092460" y="5353570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consumer3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D3FD5ED-B934-4419-B485-54789A28C20C}"/>
              </a:ext>
            </a:extLst>
          </p:cNvPr>
          <p:cNvSpPr/>
          <p:nvPr/>
        </p:nvSpPr>
        <p:spPr>
          <a:xfrm rot="16200000" flipV="1">
            <a:off x="2923493" y="3635876"/>
            <a:ext cx="1588714" cy="29416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D8282-2716-46E7-97E5-966EE7317E6D}"/>
              </a:ext>
            </a:extLst>
          </p:cNvPr>
          <p:cNvSpPr txBox="1"/>
          <p:nvPr/>
        </p:nvSpPr>
        <p:spPr>
          <a:xfrm>
            <a:off x="2764465" y="4439116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Messaging broker</a:t>
            </a:r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91B08A2-DC84-4E47-8D75-034F6467A0E3}"/>
              </a:ext>
            </a:extLst>
          </p:cNvPr>
          <p:cNvSpPr/>
          <p:nvPr/>
        </p:nvSpPr>
        <p:spPr>
          <a:xfrm>
            <a:off x="2679405" y="5486400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F1BF8D81-B68E-4259-8F33-6E76D6CEC05B}"/>
              </a:ext>
            </a:extLst>
          </p:cNvPr>
          <p:cNvSpPr/>
          <p:nvPr/>
        </p:nvSpPr>
        <p:spPr>
          <a:xfrm>
            <a:off x="3384697" y="5551158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3AFEEDF6-644C-4131-9B12-9C138907EF75}"/>
              </a:ext>
            </a:extLst>
          </p:cNvPr>
          <p:cNvSpPr/>
          <p:nvPr/>
        </p:nvSpPr>
        <p:spPr>
          <a:xfrm>
            <a:off x="3475073" y="5153498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EF22E-611A-4DCE-81C9-7FCBC1D3DB56}"/>
              </a:ext>
            </a:extLst>
          </p:cNvPr>
          <p:cNvCxnSpPr>
            <a:stCxn id="4" idx="2"/>
          </p:cNvCxnSpPr>
          <p:nvPr/>
        </p:nvCxnSpPr>
        <p:spPr>
          <a:xfrm>
            <a:off x="2057400" y="3429000"/>
            <a:ext cx="1350334" cy="1783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B21D0D-60DD-45A2-A748-8CB244B694B4}"/>
              </a:ext>
            </a:extLst>
          </p:cNvPr>
          <p:cNvCxnSpPr>
            <a:endCxn id="12" idx="3"/>
          </p:cNvCxnSpPr>
          <p:nvPr/>
        </p:nvCxnSpPr>
        <p:spPr>
          <a:xfrm>
            <a:off x="1531088" y="3429000"/>
            <a:ext cx="1538177" cy="2184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8ACCA-6D15-4C38-AA67-E44B94715755}"/>
              </a:ext>
            </a:extLst>
          </p:cNvPr>
          <p:cNvCxnSpPr/>
          <p:nvPr/>
        </p:nvCxnSpPr>
        <p:spPr>
          <a:xfrm>
            <a:off x="1871330" y="3429000"/>
            <a:ext cx="1536404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FC01BB-7C1E-4A6B-9791-A4EB84DF389B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3864933" y="3180098"/>
            <a:ext cx="1844749" cy="21009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A5B1E07-C1CB-4BA0-9FDF-7E4793E4458C}"/>
              </a:ext>
            </a:extLst>
          </p:cNvPr>
          <p:cNvCxnSpPr>
            <a:stCxn id="13" idx="4"/>
            <a:endCxn id="8" idx="1"/>
          </p:cNvCxnSpPr>
          <p:nvPr/>
        </p:nvCxnSpPr>
        <p:spPr>
          <a:xfrm flipV="1">
            <a:off x="3969487" y="4470182"/>
            <a:ext cx="1935125" cy="12085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B97F57A-BBFC-4C88-87AE-FBFEC9388D0B}"/>
              </a:ext>
            </a:extLst>
          </p:cNvPr>
          <p:cNvCxnSpPr>
            <a:endCxn id="9" idx="1"/>
          </p:cNvCxnSpPr>
          <p:nvPr/>
        </p:nvCxnSpPr>
        <p:spPr>
          <a:xfrm>
            <a:off x="3049772" y="5783478"/>
            <a:ext cx="3042688" cy="72481"/>
          </a:xfrm>
          <a:prstGeom prst="bentConnector3">
            <a:avLst>
              <a:gd name="adj1" fmla="val 129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B790AF6-5B61-4F0F-A0E4-908B9FB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IN" dirty="0"/>
              <a:t>Asynchronous 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63AB8-EDAE-4748-AA52-FD7AB7B4BC94}"/>
              </a:ext>
            </a:extLst>
          </p:cNvPr>
          <p:cNvSpPr txBox="1"/>
          <p:nvPr/>
        </p:nvSpPr>
        <p:spPr>
          <a:xfrm>
            <a:off x="7807840" y="1576912"/>
            <a:ext cx="367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  message producers – multiple message consumers</a:t>
            </a:r>
          </a:p>
        </p:txBody>
      </p:sp>
    </p:spTree>
    <p:extLst>
      <p:ext uri="{BB962C8B-B14F-4D97-AF65-F5344CB8AC3E}">
        <p14:creationId xmlns:p14="http://schemas.microsoft.com/office/powerpoint/2010/main" val="49092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5CF4A-6533-4127-9876-71DE2E344649}"/>
              </a:ext>
            </a:extLst>
          </p:cNvPr>
          <p:cNvSpPr/>
          <p:nvPr/>
        </p:nvSpPr>
        <p:spPr>
          <a:xfrm>
            <a:off x="1105786" y="2424223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0EA41-A020-4C93-A72A-2AA05D38F33E}"/>
              </a:ext>
            </a:extLst>
          </p:cNvPr>
          <p:cNvSpPr/>
          <p:nvPr/>
        </p:nvSpPr>
        <p:spPr>
          <a:xfrm>
            <a:off x="5709682" y="2677709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D78DC-D34A-4100-A879-4077AC0C4D2C}"/>
              </a:ext>
            </a:extLst>
          </p:cNvPr>
          <p:cNvSpPr/>
          <p:nvPr/>
        </p:nvSpPr>
        <p:spPr>
          <a:xfrm>
            <a:off x="5904612" y="3967793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01122-7AE5-4369-939E-E47C5CAA9858}"/>
              </a:ext>
            </a:extLst>
          </p:cNvPr>
          <p:cNvSpPr/>
          <p:nvPr/>
        </p:nvSpPr>
        <p:spPr>
          <a:xfrm>
            <a:off x="6092460" y="5353570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consumer3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D3FD5ED-B934-4419-B485-54789A28C20C}"/>
              </a:ext>
            </a:extLst>
          </p:cNvPr>
          <p:cNvSpPr/>
          <p:nvPr/>
        </p:nvSpPr>
        <p:spPr>
          <a:xfrm rot="16200000" flipV="1">
            <a:off x="2923493" y="3635876"/>
            <a:ext cx="1588714" cy="29416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D8282-2716-46E7-97E5-966EE7317E6D}"/>
              </a:ext>
            </a:extLst>
          </p:cNvPr>
          <p:cNvSpPr txBox="1"/>
          <p:nvPr/>
        </p:nvSpPr>
        <p:spPr>
          <a:xfrm>
            <a:off x="2764465" y="4439116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Messaging broker</a:t>
            </a:r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91B08A2-DC84-4E47-8D75-034F6467A0E3}"/>
              </a:ext>
            </a:extLst>
          </p:cNvPr>
          <p:cNvSpPr/>
          <p:nvPr/>
        </p:nvSpPr>
        <p:spPr>
          <a:xfrm>
            <a:off x="2679405" y="5486400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F1BF8D81-B68E-4259-8F33-6E76D6CEC05B}"/>
              </a:ext>
            </a:extLst>
          </p:cNvPr>
          <p:cNvSpPr/>
          <p:nvPr/>
        </p:nvSpPr>
        <p:spPr>
          <a:xfrm>
            <a:off x="3384697" y="5551158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3AFEEDF6-644C-4131-9B12-9C138907EF75}"/>
              </a:ext>
            </a:extLst>
          </p:cNvPr>
          <p:cNvSpPr/>
          <p:nvPr/>
        </p:nvSpPr>
        <p:spPr>
          <a:xfrm>
            <a:off x="3475073" y="5153498"/>
            <a:ext cx="584790" cy="255181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B21D0D-60DD-45A2-A748-8CB244B694B4}"/>
              </a:ext>
            </a:extLst>
          </p:cNvPr>
          <p:cNvCxnSpPr>
            <a:endCxn id="12" idx="3"/>
          </p:cNvCxnSpPr>
          <p:nvPr/>
        </p:nvCxnSpPr>
        <p:spPr>
          <a:xfrm>
            <a:off x="1531088" y="3429000"/>
            <a:ext cx="1538177" cy="2184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FC01BB-7C1E-4A6B-9791-A4EB84DF389B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3864933" y="3180098"/>
            <a:ext cx="1844749" cy="21009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A5B1E07-C1CB-4BA0-9FDF-7E4793E4458C}"/>
              </a:ext>
            </a:extLst>
          </p:cNvPr>
          <p:cNvCxnSpPr>
            <a:stCxn id="13" idx="4"/>
            <a:endCxn id="8" idx="1"/>
          </p:cNvCxnSpPr>
          <p:nvPr/>
        </p:nvCxnSpPr>
        <p:spPr>
          <a:xfrm flipV="1">
            <a:off x="3969487" y="4470182"/>
            <a:ext cx="1935125" cy="12085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B97F57A-BBFC-4C88-87AE-FBFEC9388D0B}"/>
              </a:ext>
            </a:extLst>
          </p:cNvPr>
          <p:cNvCxnSpPr>
            <a:endCxn id="9" idx="1"/>
          </p:cNvCxnSpPr>
          <p:nvPr/>
        </p:nvCxnSpPr>
        <p:spPr>
          <a:xfrm>
            <a:off x="3049772" y="5783478"/>
            <a:ext cx="3042688" cy="72481"/>
          </a:xfrm>
          <a:prstGeom prst="bentConnector3">
            <a:avLst>
              <a:gd name="adj1" fmla="val 129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ED832-C00D-4F75-B283-E286FF4E2782}"/>
              </a:ext>
            </a:extLst>
          </p:cNvPr>
          <p:cNvSpPr/>
          <p:nvPr/>
        </p:nvSpPr>
        <p:spPr>
          <a:xfrm>
            <a:off x="3264195" y="1563626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producer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91060C2-1209-4094-B1CB-201B4267C376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rot="5400000">
            <a:off x="2699092" y="3636780"/>
            <a:ext cx="2585095" cy="4483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9B4EB-3808-4204-9C15-A8C730074B3A}"/>
              </a:ext>
            </a:extLst>
          </p:cNvPr>
          <p:cNvSpPr/>
          <p:nvPr/>
        </p:nvSpPr>
        <p:spPr>
          <a:xfrm>
            <a:off x="-35442" y="4276311"/>
            <a:ext cx="1903228" cy="100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producer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FDD725-D256-41DB-A825-263914F97FC9}"/>
              </a:ext>
            </a:extLst>
          </p:cNvPr>
          <p:cNvCxnSpPr>
            <a:stCxn id="21" idx="2"/>
            <a:endCxn id="12" idx="1"/>
          </p:cNvCxnSpPr>
          <p:nvPr/>
        </p:nvCxnSpPr>
        <p:spPr>
          <a:xfrm rot="16200000" flipH="1">
            <a:off x="1631337" y="4565922"/>
            <a:ext cx="332903" cy="1763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12A5B4A-403C-4879-9F81-4E208AC9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IN" dirty="0"/>
              <a:t>Asynchronous 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05D10-3D2D-40EE-84BF-AB8354E31C3B}"/>
              </a:ext>
            </a:extLst>
          </p:cNvPr>
          <p:cNvSpPr txBox="1"/>
          <p:nvPr/>
        </p:nvSpPr>
        <p:spPr>
          <a:xfrm>
            <a:off x="7807840" y="1576912"/>
            <a:ext cx="367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Multiple message producers – multiple message consumers</a:t>
            </a:r>
          </a:p>
        </p:txBody>
      </p:sp>
    </p:spTree>
    <p:extLst>
      <p:ext uri="{BB962C8B-B14F-4D97-AF65-F5344CB8AC3E}">
        <p14:creationId xmlns:p14="http://schemas.microsoft.com/office/powerpoint/2010/main" val="36326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3DC-947F-4F2B-AEAF-50AEF8F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C45E-828D-4026-BFBD-9AF28F82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9" y="856312"/>
            <a:ext cx="10515600" cy="5145376"/>
          </a:xfrm>
        </p:spPr>
        <p:txBody>
          <a:bodyPr>
            <a:normAutofit/>
          </a:bodyPr>
          <a:lstStyle/>
          <a:p>
            <a:r>
              <a:rPr lang="en-IN" sz="1800" dirty="0"/>
              <a:t>Spring boot application comes with annotation </a:t>
            </a:r>
            <a:r>
              <a:rPr lang="en-IN" sz="1800" dirty="0" smtClean="0"/>
              <a:t>called @</a:t>
            </a:r>
            <a:r>
              <a:rPr lang="en-IN" sz="1800" dirty="0" err="1" smtClean="0"/>
              <a:t>SpringBootApplication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@SpringBootApplication = @Configuration+@ComponentScan+@EnableAutoConfiguration</a:t>
            </a:r>
          </a:p>
          <a:p>
            <a:endParaRPr lang="en-IN" sz="1800" dirty="0"/>
          </a:p>
          <a:p>
            <a:r>
              <a:rPr lang="en-IN" sz="1800" dirty="0"/>
              <a:t>Any class declared with @Configuration will contain the bean definitions in the class methods as @Bean and create the beans and required dependencies</a:t>
            </a:r>
          </a:p>
          <a:p>
            <a:pPr marL="457200" lvl="1" indent="0">
              <a:buNone/>
            </a:pPr>
            <a:r>
              <a:rPr lang="en-IN" sz="1600" dirty="0" smtClean="0"/>
              <a:t>@Configuration will work with +@</a:t>
            </a:r>
            <a:r>
              <a:rPr lang="en-IN" sz="1600" dirty="0" err="1" smtClean="0"/>
              <a:t>ComponentScan</a:t>
            </a:r>
            <a:r>
              <a:rPr lang="en-IN" sz="1600" dirty="0" smtClean="0"/>
              <a:t> and scan for the @Components declared at class level and create bean objects</a:t>
            </a:r>
          </a:p>
          <a:p>
            <a:pPr marL="457200" lvl="1" indent="0">
              <a:buNone/>
            </a:pPr>
            <a:r>
              <a:rPr lang="en-IN" sz="1600" dirty="0" smtClean="0"/>
              <a:t>@</a:t>
            </a:r>
            <a:r>
              <a:rPr lang="en-IN" sz="1600" dirty="0" err="1" smtClean="0"/>
              <a:t>EnableAutoConfiguration</a:t>
            </a:r>
            <a:r>
              <a:rPr lang="en-IN" sz="1600" dirty="0" smtClean="0"/>
              <a:t> will looks for the libraries in the class path and create the beans automatically</a:t>
            </a:r>
            <a:endParaRPr lang="en-IN" sz="16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E2-3B39-4DEA-9F36-3BBCD608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0"/>
            <a:ext cx="10515600" cy="363745"/>
          </a:xfrm>
        </p:spPr>
        <p:txBody>
          <a:bodyPr>
            <a:normAutofit/>
          </a:bodyPr>
          <a:lstStyle/>
          <a:p>
            <a:r>
              <a:rPr lang="en-IN" sz="1800" dirty="0"/>
              <a:t>Spring Boot Autoconfiguration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5F24E-CE37-4BF9-9D24-AC5DE191A715}"/>
              </a:ext>
            </a:extLst>
          </p:cNvPr>
          <p:cNvSpPr txBox="1"/>
          <p:nvPr/>
        </p:nvSpPr>
        <p:spPr>
          <a:xfrm>
            <a:off x="119270" y="363745"/>
            <a:ext cx="116619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@SpringBootApplication = @Configuration+@ComponentScan+@EnableAutoConfiguration</a:t>
            </a:r>
          </a:p>
          <a:p>
            <a:endParaRPr lang="en-IN" sz="1600" dirty="0"/>
          </a:p>
          <a:p>
            <a:r>
              <a:rPr lang="en-IN" sz="1600" dirty="0"/>
              <a:t>@EnableAutoConfiguration : this will auto configure the required components if their dependencies are on the class path</a:t>
            </a:r>
          </a:p>
          <a:p>
            <a:r>
              <a:rPr lang="en-IN" sz="1600" dirty="0"/>
              <a:t>example: if we have spring-boot-starter-web as dependency in pom.xml(that means it is in class path), then web </a:t>
            </a:r>
            <a:r>
              <a:rPr lang="en-IN" sz="1600" dirty="0" err="1"/>
              <a:t>mvc</a:t>
            </a:r>
            <a:r>
              <a:rPr lang="en-IN" sz="1600" dirty="0"/>
              <a:t> is automatically configured</a:t>
            </a:r>
          </a:p>
          <a:p>
            <a:r>
              <a:rPr lang="en-IN" sz="1600" b="1" dirty="0"/>
              <a:t>dispatcher servlet registration, handler mappings, default view resolver, json to java and java to json conversions are automatically configured</a:t>
            </a:r>
          </a:p>
          <a:p>
            <a:endParaRPr lang="en-IN" sz="1600" dirty="0"/>
          </a:p>
          <a:p>
            <a:r>
              <a:rPr lang="en-IN" sz="1600" dirty="0"/>
              <a:t>if we have spring-boot-starter-data-</a:t>
            </a:r>
            <a:r>
              <a:rPr lang="en-IN" sz="1600" dirty="0" err="1"/>
              <a:t>jdbc</a:t>
            </a:r>
            <a:r>
              <a:rPr lang="en-IN" sz="1600" dirty="0"/>
              <a:t>, then </a:t>
            </a:r>
            <a:r>
              <a:rPr lang="en-IN" sz="1600" dirty="0" err="1"/>
              <a:t>jdbc</a:t>
            </a:r>
            <a:r>
              <a:rPr lang="en-IN" sz="1600" dirty="0"/>
              <a:t> data sources are automatically created provided the datasource config details should be present in properties files</a:t>
            </a:r>
          </a:p>
          <a:p>
            <a:endParaRPr lang="en-IN" sz="1600" dirty="0"/>
          </a:p>
          <a:p>
            <a:r>
              <a:rPr lang="en-IN" sz="1600" dirty="0"/>
              <a:t>spring-boot-autoconfigure-2.4.4.jar: This jar has all the logic  of </a:t>
            </a:r>
            <a:r>
              <a:rPr lang="en-IN" sz="1600" dirty="0" err="1"/>
              <a:t>EnableAutoConfiguration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Example: spring-boot-starter-web in </a:t>
            </a:r>
            <a:r>
              <a:rPr lang="en-IN" sz="1600" dirty="0" err="1"/>
              <a:t>classpath</a:t>
            </a:r>
            <a:r>
              <a:rPr lang="en-IN" sz="1600" dirty="0"/>
              <a:t>(in pom.xml) will enable org.springframework.boot.autoconfigure.web.servlet.WebMvcAutoConfiguration</a:t>
            </a:r>
          </a:p>
          <a:p>
            <a:endParaRPr lang="en-IN" dirty="0"/>
          </a:p>
          <a:p>
            <a:r>
              <a:rPr lang="en-IN" sz="1400" b="1" dirty="0"/>
              <a:t>@Configuration(proxyBeanMethods=false)</a:t>
            </a:r>
          </a:p>
          <a:p>
            <a:r>
              <a:rPr lang="en-IN" sz="1400" b="1" dirty="0"/>
              <a:t> @ConditionalOnWebApplication(type=SERVLET)</a:t>
            </a:r>
          </a:p>
          <a:p>
            <a:r>
              <a:rPr lang="en-IN" sz="1400" b="1" dirty="0"/>
              <a:t> @ConditionalOnClass(value={javax.servlet.Servlet.class,org.springframework.web.servlet.DispatcherServlet.class,org.springframework.web.servlet.config.annotation.WebMvcConfigurer.class})</a:t>
            </a:r>
          </a:p>
          <a:p>
            <a:r>
              <a:rPr lang="en-IN" sz="1400" b="1" dirty="0"/>
              <a:t> @ConditionalOnMissingBean(value=org.springframework.web.servlet.config.annotation.WebMvcConfigurationSupport.class)</a:t>
            </a:r>
          </a:p>
          <a:p>
            <a:r>
              <a:rPr lang="en-IN" sz="1400" b="1" dirty="0"/>
              <a:t> @AutoConfigureOrder(value=-2147483638)</a:t>
            </a:r>
          </a:p>
          <a:p>
            <a:r>
              <a:rPr lang="en-IN" sz="1400" b="1" dirty="0"/>
              <a:t> @AutoConfigureAfter(value={DispatcherServletAutoConfiguration.class,TaskExecutionAutoConfiguration.class,ValidationAutoConfiguration.class})</a:t>
            </a:r>
          </a:p>
          <a:p>
            <a:r>
              <a:rPr lang="en-IN" sz="1400" b="1" dirty="0"/>
              <a:t>public class </a:t>
            </a:r>
            <a:r>
              <a:rPr lang="en-IN" sz="1400" b="1" dirty="0" err="1"/>
              <a:t>WebMvcAutoConfiguration</a:t>
            </a:r>
            <a:r>
              <a:rPr lang="en-IN" sz="1400" b="1" dirty="0"/>
              <a:t> extends Object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19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4AE2-C5DB-4E09-B40B-593C9890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95" y="158392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dirty="0"/>
              <a:t>Spring Boot Autoconfiguration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0807B-4D39-49F2-B2E3-E95DC9114B0F}"/>
              </a:ext>
            </a:extLst>
          </p:cNvPr>
          <p:cNvSpPr txBox="1"/>
          <p:nvPr/>
        </p:nvSpPr>
        <p:spPr>
          <a:xfrm>
            <a:off x="225286" y="681038"/>
            <a:ext cx="11370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@ConditionalOnClass(value={javax.servlet.Servlet.class,org.springframework.web.servlet.DispatcherServlet.class,org.springframework.web.servlet.config.annotation.WebMvcConfigurer.class})</a:t>
            </a:r>
          </a:p>
          <a:p>
            <a:r>
              <a:rPr lang="en-IN" sz="1600" dirty="0"/>
              <a:t>@ConditionalOnClass denotes that if </a:t>
            </a:r>
            <a:r>
              <a:rPr lang="en-IN" sz="1600" dirty="0" err="1"/>
              <a:t>javax.servlet.Servlet.class</a:t>
            </a:r>
            <a:r>
              <a:rPr lang="en-IN" sz="1600" dirty="0"/>
              <a:t>, </a:t>
            </a:r>
            <a:r>
              <a:rPr lang="en-IN" sz="1600" dirty="0" err="1"/>
              <a:t>org.springframework.web.servlet.DispatcherServlet.class</a:t>
            </a:r>
            <a:r>
              <a:rPr lang="en-IN" sz="1600" dirty="0"/>
              <a:t>,</a:t>
            </a:r>
          </a:p>
          <a:p>
            <a:r>
              <a:rPr lang="en-IN" sz="1600" dirty="0"/>
              <a:t>org.springframework.web.servlet.config.annotation.WebMvcConfigurer.class</a:t>
            </a:r>
          </a:p>
          <a:p>
            <a:r>
              <a:rPr lang="en-IN" sz="1600" dirty="0"/>
              <a:t>are on the class path then </a:t>
            </a:r>
            <a:r>
              <a:rPr lang="en-IN" sz="1600" b="1" dirty="0" err="1"/>
              <a:t>WebMvcAutoConfiguration</a:t>
            </a:r>
            <a:r>
              <a:rPr lang="en-IN" sz="1600" b="1" dirty="0"/>
              <a:t> is created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That means if we specify spring-boot-starter-web in the pom.xml,</a:t>
            </a:r>
          </a:p>
          <a:p>
            <a:r>
              <a:rPr lang="en-IN" sz="1600" dirty="0"/>
              <a:t>automatically </a:t>
            </a:r>
            <a:r>
              <a:rPr lang="en-IN" sz="1600" dirty="0" err="1"/>
              <a:t>javax.servlet.Servlet.class</a:t>
            </a:r>
            <a:r>
              <a:rPr lang="en-IN" sz="1600" dirty="0"/>
              <a:t>, </a:t>
            </a:r>
            <a:r>
              <a:rPr lang="en-IN" sz="1600" dirty="0" err="1"/>
              <a:t>org.springframework.web.servlet.DispatcherServlet.class</a:t>
            </a:r>
            <a:r>
              <a:rPr lang="en-IN" sz="1600" dirty="0"/>
              <a:t>,</a:t>
            </a:r>
          </a:p>
          <a:p>
            <a:r>
              <a:rPr lang="en-IN" sz="1600" dirty="0"/>
              <a:t>org.springframework.web.servlet.config.annotation.WebMvcConfigurer.class will be </a:t>
            </a:r>
          </a:p>
          <a:p>
            <a:r>
              <a:rPr lang="en-IN" sz="1600" dirty="0"/>
              <a:t>in class path</a:t>
            </a:r>
          </a:p>
          <a:p>
            <a:endParaRPr lang="en-IN" sz="1600" dirty="0"/>
          </a:p>
          <a:p>
            <a:r>
              <a:rPr lang="en-IN" sz="1600" dirty="0"/>
              <a:t> @ConditionalOnMissingBean(value=org.springframework.web.servlet.config.annotation.WebMvcConfigurationSupport.class)</a:t>
            </a:r>
          </a:p>
          <a:p>
            <a:r>
              <a:rPr lang="en-IN" sz="1600" dirty="0"/>
              <a:t>@ConditionalOnMissingBean denotes that bean should not be present in the spring context</a:t>
            </a:r>
          </a:p>
          <a:p>
            <a:r>
              <a:rPr lang="en-IN" sz="1600" dirty="0"/>
              <a:t>In case if  there is no bean defined with type</a:t>
            </a:r>
          </a:p>
          <a:p>
            <a:r>
              <a:rPr lang="en-IN" sz="1600" dirty="0"/>
              <a:t>org.springframework.web.servlet.config.annotation.WebMvcConfigurationSupport.class</a:t>
            </a:r>
          </a:p>
          <a:p>
            <a:endParaRPr lang="en-IN" sz="1600" dirty="0"/>
          </a:p>
          <a:p>
            <a:r>
              <a:rPr lang="en-IN" sz="1600" dirty="0" err="1"/>
              <a:t>WebMvcAutoConfiguration</a:t>
            </a:r>
            <a:r>
              <a:rPr lang="en-IN" sz="1600" dirty="0"/>
              <a:t> will be enabled. If this is enabled automatically means we get default </a:t>
            </a:r>
            <a:r>
              <a:rPr lang="en-IN" sz="1600" dirty="0" err="1"/>
              <a:t>mvc</a:t>
            </a:r>
            <a:r>
              <a:rPr lang="en-IN" sz="1600" dirty="0"/>
              <a:t> application enabled like dispatcher servlet registration, handler mapping invocation, request-response conversions to json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72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1AD6-832B-47F9-8B2C-E90E7FD4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Boot Autoconfiguration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E7205-DEBF-4191-B4B5-CD55B45D8B61}"/>
              </a:ext>
            </a:extLst>
          </p:cNvPr>
          <p:cNvSpPr txBox="1"/>
          <p:nvPr/>
        </p:nvSpPr>
        <p:spPr>
          <a:xfrm>
            <a:off x="384313" y="1126435"/>
            <a:ext cx="112245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@Configuration(proxyBeanMethods=false)</a:t>
            </a:r>
          </a:p>
          <a:p>
            <a:r>
              <a:rPr lang="en-IN" dirty="0"/>
              <a:t> @ConditionalOnClass(value={javax.sql.DataSource.class,org.springframework.jdbc.datasource.embedded.EmbeddedDatabaseType.class})</a:t>
            </a:r>
          </a:p>
          <a:p>
            <a:r>
              <a:rPr lang="en-IN" dirty="0"/>
              <a:t> @ConditionalOnMissingBean(type="io.r2dbc.spi.ConnectionFactory")</a:t>
            </a:r>
          </a:p>
          <a:p>
            <a:r>
              <a:rPr lang="en-IN" dirty="0"/>
              <a:t> @EnableConfigurationProperties(value=DataSourceProperties.class)</a:t>
            </a:r>
          </a:p>
          <a:p>
            <a:r>
              <a:rPr lang="en-IN" dirty="0"/>
              <a:t> @Import(value={DataSourcePoolMetadataProvidersConfiguration.class,org.springframework.boot.autoconfigure.jdbc.DataSourceInitializationConfiguration.class})</a:t>
            </a:r>
          </a:p>
          <a:p>
            <a:r>
              <a:rPr lang="en-IN" dirty="0"/>
              <a:t>public class </a:t>
            </a:r>
            <a:r>
              <a:rPr lang="en-IN" dirty="0" err="1"/>
              <a:t>DataSourceAutoConfiguration</a:t>
            </a:r>
            <a:r>
              <a:rPr lang="en-IN" dirty="0"/>
              <a:t> extends Object</a:t>
            </a:r>
          </a:p>
          <a:p>
            <a:endParaRPr lang="en-IN" dirty="0"/>
          </a:p>
          <a:p>
            <a:r>
              <a:rPr lang="en-IN" dirty="0"/>
              <a:t>@ConditionalOnClass(value={javax.sql.DataSource.class,org.springframework.jdbc.datasource.embedded.EmbeddedDatabaseType.class})</a:t>
            </a:r>
          </a:p>
          <a:p>
            <a:endParaRPr lang="en-IN" dirty="0"/>
          </a:p>
          <a:p>
            <a:r>
              <a:rPr lang="en-IN" dirty="0"/>
              <a:t>@ConditionalOnClass -- the classes specified should be present in the class path. For </a:t>
            </a:r>
            <a:r>
              <a:rPr lang="en-IN" dirty="0" err="1"/>
              <a:t>DataSourceAutoConfiguration</a:t>
            </a:r>
            <a:r>
              <a:rPr lang="en-IN" dirty="0"/>
              <a:t> to be created,  javax.sql.DataSource.class,org.springframework.jdbc.datasource.embedded.EmbeddedDatabaseType.class should be there in the class path. That means spring-boot-starter-data-</a:t>
            </a:r>
            <a:r>
              <a:rPr lang="en-IN" dirty="0" err="1"/>
              <a:t>jdbc</a:t>
            </a:r>
            <a:r>
              <a:rPr lang="en-IN" dirty="0"/>
              <a:t> should be in pom.xml</a:t>
            </a:r>
          </a:p>
          <a:p>
            <a:r>
              <a:rPr lang="en-IN" dirty="0"/>
              <a:t>datasource bean, transaction manager bean and </a:t>
            </a:r>
            <a:r>
              <a:rPr lang="en-IN" dirty="0" err="1"/>
              <a:t>jdbc</a:t>
            </a:r>
            <a:r>
              <a:rPr lang="en-IN" dirty="0"/>
              <a:t> template bean are created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59018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FE85-E964-4AC7-BFA7-62ADFA63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Boot starter parent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44D0F-5A96-45FB-B1F4-BA9A4F71A91F}"/>
              </a:ext>
            </a:extLst>
          </p:cNvPr>
          <p:cNvSpPr txBox="1"/>
          <p:nvPr/>
        </p:nvSpPr>
        <p:spPr>
          <a:xfrm>
            <a:off x="838200" y="3429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parent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spring-boot-starter-parent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2.4.4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relativePath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lookup parent from repository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parent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B1F28-19FF-457C-9093-3266E1926738}"/>
              </a:ext>
            </a:extLst>
          </p:cNvPr>
          <p:cNvSpPr txBox="1"/>
          <p:nvPr/>
        </p:nvSpPr>
        <p:spPr>
          <a:xfrm>
            <a:off x="702365" y="1179443"/>
            <a:ext cx="1127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fundamental part to setup Spring Boot Application is to setup parent dependency in  pom.xml in Maven project.</a:t>
            </a:r>
          </a:p>
          <a:p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spring-boot-starter-parent managed all the versions of the libraries required to be setup in the project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The list of libraries managed by spring-boot-starter-parent can be checked in the below link</a:t>
            </a:r>
          </a:p>
          <a:p>
            <a:r>
              <a:rPr lang="en-IN" dirty="0">
                <a:hlinkClick r:id="rId2"/>
              </a:rPr>
              <a:t>https://mvnrepository.com/artifact/org.springframework.boot/spring-boot-starter-parent/2.4.5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5763E-E5CD-4F87-8B81-6CB22E4C3026}"/>
              </a:ext>
            </a:extLst>
          </p:cNvPr>
          <p:cNvSpPr txBox="1"/>
          <p:nvPr/>
        </p:nvSpPr>
        <p:spPr>
          <a:xfrm>
            <a:off x="463825" y="5183326"/>
            <a:ext cx="1065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parent dependency is included, all the versions are managed. So if we need to include web or </a:t>
            </a:r>
            <a:r>
              <a:rPr lang="en-IN" dirty="0" err="1"/>
              <a:t>jpa</a:t>
            </a:r>
            <a:r>
              <a:rPr lang="en-IN" dirty="0"/>
              <a:t> or </a:t>
            </a:r>
            <a:r>
              <a:rPr lang="en-IN" dirty="0" err="1"/>
              <a:t>jdbc</a:t>
            </a:r>
            <a:r>
              <a:rPr lang="en-IN" dirty="0"/>
              <a:t> starter packs just include the starter packs in the dependency section of pom.xml without specifying version</a:t>
            </a:r>
          </a:p>
        </p:txBody>
      </p:sp>
    </p:spTree>
    <p:extLst>
      <p:ext uri="{BB962C8B-B14F-4D97-AF65-F5344CB8AC3E}">
        <p14:creationId xmlns:p14="http://schemas.microsoft.com/office/powerpoint/2010/main" val="34790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31DB10A-6E49-45A1-8A6B-5748966888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2300" y="2467477"/>
          <a:ext cx="884176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255">
                  <a:extLst>
                    <a:ext uri="{9D8B030D-6E8A-4147-A177-3AD203B41FA5}">
                      <a16:colId xmlns:a16="http://schemas.microsoft.com/office/drawing/2014/main" val="3102388035"/>
                    </a:ext>
                  </a:extLst>
                </a:gridCol>
                <a:gridCol w="2947255">
                  <a:extLst>
                    <a:ext uri="{9D8B030D-6E8A-4147-A177-3AD203B41FA5}">
                      <a16:colId xmlns:a16="http://schemas.microsoft.com/office/drawing/2014/main" val="1809178572"/>
                    </a:ext>
                  </a:extLst>
                </a:gridCol>
                <a:gridCol w="2947255">
                  <a:extLst>
                    <a:ext uri="{9D8B030D-6E8A-4147-A177-3AD203B41FA5}">
                      <a16:colId xmlns:a16="http://schemas.microsoft.com/office/drawing/2014/main" val="241990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Hibernate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JPA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Create or save new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session.save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entityManager.persist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9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Retrieve entity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session.get</a:t>
                      </a:r>
                      <a:r>
                        <a:rPr lang="en-IN" dirty="0"/>
                        <a:t> or </a:t>
                      </a:r>
                      <a:r>
                        <a:rPr lang="en-IN" dirty="0" err="1"/>
                        <a:t>session.load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entityMananger.find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2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Retrieve list of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session.createQuery</a:t>
                      </a:r>
                      <a:r>
                        <a:rPr lang="en-IN" dirty="0"/>
                        <a:t>--HQL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entityManager.createQuery</a:t>
                      </a:r>
                      <a:r>
                        <a:rPr lang="en-IN" dirty="0"/>
                        <a:t>()—JPQL(Java Persistence Query Language)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Save or update existing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session.saveOrUpdate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entityManager.merge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Delete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session.delete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entityManager.remove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185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0BC57B-1D8A-40F1-9AA6-ADC43EC666A5}"/>
              </a:ext>
            </a:extLst>
          </p:cNvPr>
          <p:cNvSpPr txBox="1"/>
          <p:nvPr/>
        </p:nvSpPr>
        <p:spPr>
          <a:xfrm>
            <a:off x="331304" y="309432"/>
            <a:ext cx="96862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dirty="0"/>
              <a:t>Implementing DAO Layer using JPA methods will work in Hibernate or any other ORM implementation</a:t>
            </a:r>
          </a:p>
          <a:p>
            <a:endParaRPr lang="en-IN" dirty="0"/>
          </a:p>
          <a:p>
            <a:r>
              <a:rPr lang="en-IN" dirty="0"/>
              <a:t>As per Java spec, any ORM implementation  has to be bind to JPA specification</a:t>
            </a:r>
          </a:p>
          <a:p>
            <a:endParaRPr lang="en-IN" dirty="0"/>
          </a:p>
          <a:p>
            <a:r>
              <a:rPr lang="en-IN" dirty="0"/>
              <a:t>Spring Boot JPA uses default ORM implementation as Hibernate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B1630-8FC9-4339-99B0-62968BA574C6}"/>
              </a:ext>
            </a:extLst>
          </p:cNvPr>
          <p:cNvSpPr txBox="1"/>
          <p:nvPr/>
        </p:nvSpPr>
        <p:spPr>
          <a:xfrm>
            <a:off x="1174589" y="5348239"/>
            <a:ext cx="6092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on </a:t>
            </a:r>
            <a:r>
              <a:rPr lang="en-IN" dirty="0" err="1"/>
              <a:t>comparisions</a:t>
            </a:r>
            <a:endParaRPr lang="en-IN" dirty="0"/>
          </a:p>
          <a:p>
            <a:r>
              <a:rPr lang="en-IN" dirty="0" err="1"/>
              <a:t>entityManager.persist</a:t>
            </a:r>
            <a:r>
              <a:rPr lang="en-IN" dirty="0"/>
              <a:t>() : returns void-does not return anything</a:t>
            </a:r>
          </a:p>
          <a:p>
            <a:endParaRPr lang="en-IN" dirty="0"/>
          </a:p>
          <a:p>
            <a:r>
              <a:rPr lang="en-IN" dirty="0" err="1"/>
              <a:t>session.save</a:t>
            </a:r>
            <a:r>
              <a:rPr lang="en-IN" dirty="0"/>
              <a:t>() – returns saved object along with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E551B-E8F7-4CB4-9EB3-AC93894EF506}"/>
              </a:ext>
            </a:extLst>
          </p:cNvPr>
          <p:cNvSpPr txBox="1"/>
          <p:nvPr/>
        </p:nvSpPr>
        <p:spPr>
          <a:xfrm>
            <a:off x="331304" y="-46895"/>
            <a:ext cx="777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Hibernate – JPA </a:t>
            </a:r>
          </a:p>
        </p:txBody>
      </p:sp>
    </p:spTree>
    <p:extLst>
      <p:ext uri="{BB962C8B-B14F-4D97-AF65-F5344CB8AC3E}">
        <p14:creationId xmlns:p14="http://schemas.microsoft.com/office/powerpoint/2010/main" val="105459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360-32ED-469D-B086-8F5B1F4E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225287"/>
          </a:xfrm>
        </p:spPr>
        <p:txBody>
          <a:bodyPr>
            <a:noAutofit/>
          </a:bodyPr>
          <a:lstStyle/>
          <a:p>
            <a:r>
              <a:rPr lang="en-IN" sz="2400" dirty="0"/>
              <a:t>Key points Spring Boot JPA 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4F17A-D0A6-4EFB-8277-28F405A1C36B}"/>
              </a:ext>
            </a:extLst>
          </p:cNvPr>
          <p:cNvSpPr txBox="1"/>
          <p:nvPr/>
        </p:nvSpPr>
        <p:spPr>
          <a:xfrm>
            <a:off x="132522" y="477079"/>
            <a:ext cx="120594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Default spring boot JPA configuration - this will create EntityManager bean automatically. We will specify datasource properties in application.properties like </a:t>
            </a:r>
            <a:r>
              <a:rPr lang="en-IN" dirty="0" err="1"/>
              <a:t>spring.datasource,url</a:t>
            </a:r>
            <a:r>
              <a:rPr lang="en-IN" dirty="0"/>
              <a:t> etc . Spring Boot default datasource uses Hikari connection pool library</a:t>
            </a:r>
          </a:p>
          <a:p>
            <a:r>
              <a:rPr lang="en-IN" dirty="0"/>
              <a:t>Default spring boot </a:t>
            </a:r>
            <a:r>
              <a:rPr lang="en-IN" dirty="0" err="1"/>
              <a:t>jpa</a:t>
            </a:r>
            <a:r>
              <a:rPr lang="en-IN" dirty="0"/>
              <a:t> configuration will create automatically Datasource bean, LocalContainerEntityManagerFactoryBean bean and jpatransactionmanager bean. </a:t>
            </a:r>
            <a:r>
              <a:rPr lang="en-IN" b="1" dirty="0"/>
              <a:t>We can autowire EntityManager bean in DAO class</a:t>
            </a:r>
          </a:p>
          <a:p>
            <a:endParaRPr lang="en-IN" dirty="0"/>
          </a:p>
          <a:p>
            <a:r>
              <a:rPr lang="en-IN" dirty="0"/>
              <a:t>2. custom spring boot </a:t>
            </a:r>
            <a:r>
              <a:rPr lang="en-IN" dirty="0" err="1"/>
              <a:t>jpa</a:t>
            </a:r>
            <a:r>
              <a:rPr lang="en-IN" dirty="0"/>
              <a:t> configuration - we will create explicitly Datasource bean, LocalContainerEntityManagerFactoryBean bean and jpatransactionmanager bean  in the @Configuration class and need to specify </a:t>
            </a:r>
          </a:p>
          <a:p>
            <a:r>
              <a:rPr lang="en-IN" dirty="0"/>
              <a:t>@SpringBootApplication(exclude={DataSourceAutoConfiguration.class})</a:t>
            </a:r>
          </a:p>
          <a:p>
            <a:r>
              <a:rPr lang="en-IN" b="1" dirty="0"/>
              <a:t>We can autowire </a:t>
            </a:r>
            <a:r>
              <a:rPr lang="en-IN" b="1" dirty="0" err="1"/>
              <a:t>entitymanager</a:t>
            </a:r>
            <a:r>
              <a:rPr lang="en-IN" b="1" dirty="0"/>
              <a:t> bean in DAO class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3. custom spring boot </a:t>
            </a:r>
            <a:r>
              <a:rPr lang="en-IN" dirty="0" err="1"/>
              <a:t>jpa</a:t>
            </a:r>
            <a:r>
              <a:rPr lang="en-IN" dirty="0"/>
              <a:t> configuration -  we will create explicitly Datasource bean, LocalSessionFactoryBean and hibernatetransactionmanager bean in the @Configuration class and need to specify </a:t>
            </a:r>
          </a:p>
          <a:p>
            <a:r>
              <a:rPr lang="en-IN" dirty="0"/>
              <a:t>@SpringBootApplication(exclude={HibernateJpaAutoConfiguration.class})</a:t>
            </a:r>
          </a:p>
          <a:p>
            <a:r>
              <a:rPr lang="en-IN" b="1" dirty="0"/>
              <a:t>We can autowire </a:t>
            </a:r>
            <a:r>
              <a:rPr lang="en-IN" b="1" dirty="0" err="1"/>
              <a:t>sessionfactory</a:t>
            </a:r>
            <a:r>
              <a:rPr lang="en-IN" b="1" dirty="0"/>
              <a:t> bean in DAO class</a:t>
            </a:r>
          </a:p>
          <a:p>
            <a:endParaRPr lang="en-IN" dirty="0"/>
          </a:p>
          <a:p>
            <a:r>
              <a:rPr lang="en-IN" dirty="0"/>
              <a:t>If we have EntityManager bean in DAO class, we can use 2 approaches for Database operations</a:t>
            </a:r>
          </a:p>
          <a:p>
            <a:r>
              <a:rPr lang="en-IN" b="1" dirty="0"/>
              <a:t>1st approach</a:t>
            </a:r>
          </a:p>
          <a:p>
            <a:r>
              <a:rPr lang="en-IN" dirty="0" err="1"/>
              <a:t>entitymanager.persist</a:t>
            </a:r>
            <a:r>
              <a:rPr lang="en-IN" dirty="0"/>
              <a:t>, </a:t>
            </a:r>
            <a:r>
              <a:rPr lang="en-IN" dirty="0" err="1"/>
              <a:t>entitymanager.find</a:t>
            </a:r>
            <a:r>
              <a:rPr lang="en-IN" dirty="0"/>
              <a:t>, </a:t>
            </a:r>
            <a:r>
              <a:rPr lang="en-IN" dirty="0" err="1"/>
              <a:t>entitymanager.merge</a:t>
            </a:r>
            <a:endParaRPr lang="en-IN" dirty="0"/>
          </a:p>
          <a:p>
            <a:r>
              <a:rPr lang="en-IN" b="1" dirty="0"/>
              <a:t>2nd approach</a:t>
            </a:r>
          </a:p>
          <a:p>
            <a:r>
              <a:rPr lang="en-IN" dirty="0"/>
              <a:t>Session </a:t>
            </a:r>
            <a:r>
              <a:rPr lang="en-IN" dirty="0" err="1"/>
              <a:t>session</a:t>
            </a:r>
            <a:r>
              <a:rPr lang="en-IN" dirty="0"/>
              <a:t> = </a:t>
            </a:r>
            <a:r>
              <a:rPr lang="en-IN" dirty="0" err="1"/>
              <a:t>entitymanager.unwrap</a:t>
            </a:r>
            <a:r>
              <a:rPr lang="en-IN" dirty="0"/>
              <a:t>(</a:t>
            </a:r>
            <a:r>
              <a:rPr lang="en-IN" dirty="0" err="1"/>
              <a:t>Session.class</a:t>
            </a:r>
            <a:r>
              <a:rPr lang="en-IN" b="1" dirty="0"/>
              <a:t>)   //convert </a:t>
            </a:r>
            <a:r>
              <a:rPr lang="en-IN" b="1" dirty="0" err="1"/>
              <a:t>jpa</a:t>
            </a:r>
            <a:r>
              <a:rPr lang="en-IN" b="1" dirty="0"/>
              <a:t> </a:t>
            </a:r>
            <a:r>
              <a:rPr lang="en-IN" b="1" dirty="0" err="1"/>
              <a:t>entitymanager</a:t>
            </a:r>
            <a:r>
              <a:rPr lang="en-IN" b="1" dirty="0"/>
              <a:t> to hibernate session</a:t>
            </a:r>
          </a:p>
          <a:p>
            <a:r>
              <a:rPr lang="en-IN" dirty="0" err="1"/>
              <a:t>session.save</a:t>
            </a:r>
            <a:r>
              <a:rPr lang="en-IN" dirty="0"/>
              <a:t>, </a:t>
            </a:r>
            <a:r>
              <a:rPr lang="en-IN" dirty="0" err="1"/>
              <a:t>session.saveorupdate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Microsoft Office PowerPoint</Application>
  <PresentationFormat>Widescreen</PresentationFormat>
  <Paragraphs>367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Spring Boot</vt:lpstr>
      <vt:lpstr>Spring Boot</vt:lpstr>
      <vt:lpstr>Spring Boot</vt:lpstr>
      <vt:lpstr>Spring Boot Autoconfiguration</vt:lpstr>
      <vt:lpstr>Spring Boot Autoconfiguration</vt:lpstr>
      <vt:lpstr>Spring Boot Autoconfiguration</vt:lpstr>
      <vt:lpstr>Spring Boot starter parent</vt:lpstr>
      <vt:lpstr>PowerPoint Presentation</vt:lpstr>
      <vt:lpstr>Key points Spring Boot JPA Hibernate</vt:lpstr>
      <vt:lpstr>Key points in  Spring Boot JDBC</vt:lpstr>
      <vt:lpstr>Key terms in JPA and JDBC</vt:lpstr>
      <vt:lpstr>Spring Data</vt:lpstr>
      <vt:lpstr>PowerPoint Presentation</vt:lpstr>
      <vt:lpstr>PowerPoint Presentation</vt:lpstr>
      <vt:lpstr>Spring Data</vt:lpstr>
      <vt:lpstr>Spring Data Commons</vt:lpstr>
      <vt:lpstr>Spring Data</vt:lpstr>
      <vt:lpstr>JWT- JSON Web Token</vt:lpstr>
      <vt:lpstr>Spring Boot JWT flow</vt:lpstr>
      <vt:lpstr>Microservices</vt:lpstr>
      <vt:lpstr>Synchronous communication</vt:lpstr>
      <vt:lpstr>Asynchronous communication</vt:lpstr>
      <vt:lpstr>Asynchronous communication</vt:lpstr>
      <vt:lpstr>Asynchronous communication</vt:lpstr>
      <vt:lpstr>Asynchronous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HP</dc:creator>
  <cp:lastModifiedBy>HP</cp:lastModifiedBy>
  <cp:revision>1</cp:revision>
  <dcterms:created xsi:type="dcterms:W3CDTF">2022-05-30T06:04:15Z</dcterms:created>
  <dcterms:modified xsi:type="dcterms:W3CDTF">2022-05-30T06:04:25Z</dcterms:modified>
</cp:coreProperties>
</file>