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80" r:id="rId2"/>
    <p:sldId id="281" r:id="rId3"/>
    <p:sldId id="286" r:id="rId4"/>
    <p:sldId id="266" r:id="rId5"/>
    <p:sldId id="295" r:id="rId6"/>
    <p:sldId id="267" r:id="rId7"/>
    <p:sldId id="369" r:id="rId8"/>
    <p:sldId id="268" r:id="rId9"/>
    <p:sldId id="288" r:id="rId10"/>
    <p:sldId id="270" r:id="rId11"/>
    <p:sldId id="287" r:id="rId12"/>
    <p:sldId id="269" r:id="rId13"/>
    <p:sldId id="282" r:id="rId14"/>
    <p:sldId id="366" r:id="rId15"/>
    <p:sldId id="271" r:id="rId16"/>
    <p:sldId id="272" r:id="rId17"/>
    <p:sldId id="289" r:id="rId18"/>
    <p:sldId id="273" r:id="rId19"/>
    <p:sldId id="274" r:id="rId20"/>
    <p:sldId id="279" r:id="rId21"/>
    <p:sldId id="283" r:id="rId22"/>
    <p:sldId id="284" r:id="rId23"/>
    <p:sldId id="285" r:id="rId24"/>
    <p:sldId id="290" r:id="rId25"/>
    <p:sldId id="291" r:id="rId26"/>
    <p:sldId id="365" r:id="rId27"/>
    <p:sldId id="361" r:id="rId28"/>
    <p:sldId id="367" r:id="rId29"/>
    <p:sldId id="362" r:id="rId30"/>
    <p:sldId id="292" r:id="rId31"/>
    <p:sldId id="368" r:id="rId32"/>
    <p:sldId id="293" r:id="rId33"/>
    <p:sldId id="294" r:id="rId34"/>
    <p:sldId id="363" r:id="rId35"/>
    <p:sldId id="36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44"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45E236-9D04-4252-B5F0-C1D0D253BFFE}"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6C46A107-B379-4D42-864C-1B98E2A2E370}">
      <dgm:prSet phldrT="[Text]" custT="1"/>
      <dgm:spPr/>
      <dgm:t>
        <a:bodyPr/>
        <a:lstStyle/>
        <a:p>
          <a:r>
            <a:rPr lang="en-US" sz="1600" dirty="0"/>
            <a:t>Scalability</a:t>
          </a:r>
        </a:p>
      </dgm:t>
    </dgm:pt>
    <dgm:pt modelId="{8566F0CF-D7C9-449D-B32C-B04A1AC8B660}" type="parTrans" cxnId="{1B4668E6-37BF-4384-8BA8-C38FF1A86B83}">
      <dgm:prSet/>
      <dgm:spPr/>
      <dgm:t>
        <a:bodyPr/>
        <a:lstStyle/>
        <a:p>
          <a:endParaRPr lang="en-US" sz="1600"/>
        </a:p>
      </dgm:t>
    </dgm:pt>
    <dgm:pt modelId="{602D0BA7-EB42-4763-B6BC-F1A8C31458B5}" type="sibTrans" cxnId="{1B4668E6-37BF-4384-8BA8-C38FF1A86B83}">
      <dgm:prSet/>
      <dgm:spPr/>
      <dgm:t>
        <a:bodyPr/>
        <a:lstStyle/>
        <a:p>
          <a:endParaRPr lang="en-US" sz="1600"/>
        </a:p>
      </dgm:t>
    </dgm:pt>
    <dgm:pt modelId="{EBEC4354-0048-4E09-B865-9D73CA062320}">
      <dgm:prSet phldrT="[Text]" custT="1"/>
      <dgm:spPr/>
      <dgm:t>
        <a:bodyPr/>
        <a:lstStyle/>
        <a:p>
          <a:r>
            <a:rPr lang="en-US" sz="1600" dirty="0"/>
            <a:t>Each Microservice has is own instance or container which are isolated.  </a:t>
          </a:r>
        </a:p>
      </dgm:t>
    </dgm:pt>
    <dgm:pt modelId="{910FC27A-57CF-46CA-BA92-D9237DF3A756}" type="parTrans" cxnId="{A231472D-7777-4FCC-8FFC-13560AC3B974}">
      <dgm:prSet/>
      <dgm:spPr/>
      <dgm:t>
        <a:bodyPr/>
        <a:lstStyle/>
        <a:p>
          <a:endParaRPr lang="en-US" sz="1600"/>
        </a:p>
      </dgm:t>
    </dgm:pt>
    <dgm:pt modelId="{37E755D6-5FE8-4EEA-9483-419C07D577F9}" type="sibTrans" cxnId="{A231472D-7777-4FCC-8FFC-13560AC3B974}">
      <dgm:prSet/>
      <dgm:spPr/>
      <dgm:t>
        <a:bodyPr/>
        <a:lstStyle/>
        <a:p>
          <a:endParaRPr lang="en-US" sz="1600"/>
        </a:p>
      </dgm:t>
    </dgm:pt>
    <dgm:pt modelId="{C85DAF17-EF2E-4D41-987A-1E7F3361363E}">
      <dgm:prSet phldrT="[Text]" custT="1"/>
      <dgm:spPr/>
      <dgm:t>
        <a:bodyPr/>
        <a:lstStyle/>
        <a:p>
          <a:r>
            <a:rPr lang="en-US" sz="1600" dirty="0"/>
            <a:t>Service Level load balancing which is also called client load balancing</a:t>
          </a:r>
        </a:p>
      </dgm:t>
    </dgm:pt>
    <dgm:pt modelId="{0F3D061F-96E9-4782-AB1E-B286D2FA655F}" type="parTrans" cxnId="{5EFF2A05-05CF-433E-A3B1-9A576D8C0AA7}">
      <dgm:prSet/>
      <dgm:spPr/>
      <dgm:t>
        <a:bodyPr/>
        <a:lstStyle/>
        <a:p>
          <a:endParaRPr lang="en-US" sz="1600"/>
        </a:p>
      </dgm:t>
    </dgm:pt>
    <dgm:pt modelId="{9BDE9BFF-0A69-4BDE-9D54-9EB0A25081E6}" type="sibTrans" cxnId="{5EFF2A05-05CF-433E-A3B1-9A576D8C0AA7}">
      <dgm:prSet/>
      <dgm:spPr/>
      <dgm:t>
        <a:bodyPr/>
        <a:lstStyle/>
        <a:p>
          <a:endParaRPr lang="en-US" sz="1600"/>
        </a:p>
      </dgm:t>
    </dgm:pt>
    <dgm:pt modelId="{7225152A-FE88-4427-89A8-0B0EB765543E}">
      <dgm:prSet phldrT="[Text]" custT="1"/>
      <dgm:spPr/>
      <dgm:t>
        <a:bodyPr/>
        <a:lstStyle/>
        <a:p>
          <a:r>
            <a:rPr lang="en-US" sz="1600" dirty="0"/>
            <a:t>Availability</a:t>
          </a:r>
        </a:p>
      </dgm:t>
    </dgm:pt>
    <dgm:pt modelId="{6800E817-EBB2-495E-871E-C9DB0E7D928C}" type="parTrans" cxnId="{F4468C67-A31A-484E-B415-FC233871406A}">
      <dgm:prSet/>
      <dgm:spPr/>
      <dgm:t>
        <a:bodyPr/>
        <a:lstStyle/>
        <a:p>
          <a:endParaRPr lang="en-US" sz="1600"/>
        </a:p>
      </dgm:t>
    </dgm:pt>
    <dgm:pt modelId="{DB83CB90-B11F-41A4-BA62-39D31818E796}" type="sibTrans" cxnId="{F4468C67-A31A-484E-B415-FC233871406A}">
      <dgm:prSet/>
      <dgm:spPr/>
      <dgm:t>
        <a:bodyPr/>
        <a:lstStyle/>
        <a:p>
          <a:endParaRPr lang="en-US" sz="1600"/>
        </a:p>
      </dgm:t>
    </dgm:pt>
    <dgm:pt modelId="{8C8F5162-55F7-4E2A-AAA3-79042B1BF253}">
      <dgm:prSet phldrT="[Text]" custT="1"/>
      <dgm:spPr/>
      <dgm:t>
        <a:bodyPr/>
        <a:lstStyle/>
        <a:p>
          <a:r>
            <a:rPr lang="en-US" sz="1600" dirty="0"/>
            <a:t>Fault tolerance of the services</a:t>
          </a:r>
        </a:p>
      </dgm:t>
    </dgm:pt>
    <dgm:pt modelId="{98A0B367-806D-4372-A743-552C5200E26E}" type="parTrans" cxnId="{565A35F1-9399-4E36-9051-84BDDDF287B9}">
      <dgm:prSet/>
      <dgm:spPr/>
      <dgm:t>
        <a:bodyPr/>
        <a:lstStyle/>
        <a:p>
          <a:endParaRPr lang="en-US" sz="1600"/>
        </a:p>
      </dgm:t>
    </dgm:pt>
    <dgm:pt modelId="{5D8E4770-6F88-4FB6-8D45-AE9D333F7C37}" type="sibTrans" cxnId="{565A35F1-9399-4E36-9051-84BDDDF287B9}">
      <dgm:prSet/>
      <dgm:spPr/>
      <dgm:t>
        <a:bodyPr/>
        <a:lstStyle/>
        <a:p>
          <a:endParaRPr lang="en-US" sz="1600"/>
        </a:p>
      </dgm:t>
    </dgm:pt>
    <dgm:pt modelId="{40A34951-3E51-4FEA-9F11-D0E96EE01406}">
      <dgm:prSet phldrT="[Text]" custT="1"/>
      <dgm:spPr/>
      <dgm:t>
        <a:bodyPr/>
        <a:lstStyle/>
        <a:p>
          <a:r>
            <a:rPr lang="en-US" sz="1600" dirty="0"/>
            <a:t>Circuit breaker feature</a:t>
          </a:r>
        </a:p>
      </dgm:t>
    </dgm:pt>
    <dgm:pt modelId="{9D937B76-F4AF-40E0-899B-DF32E475E802}" type="parTrans" cxnId="{622F93E6-ED6A-49E2-BC79-3ECAB288EE8C}">
      <dgm:prSet/>
      <dgm:spPr/>
      <dgm:t>
        <a:bodyPr/>
        <a:lstStyle/>
        <a:p>
          <a:endParaRPr lang="en-US" sz="1600"/>
        </a:p>
      </dgm:t>
    </dgm:pt>
    <dgm:pt modelId="{9B1EFD46-CDB4-4C2B-AF3F-3DE20968C0D9}" type="sibTrans" cxnId="{622F93E6-ED6A-49E2-BC79-3ECAB288EE8C}">
      <dgm:prSet/>
      <dgm:spPr/>
      <dgm:t>
        <a:bodyPr/>
        <a:lstStyle/>
        <a:p>
          <a:endParaRPr lang="en-US" sz="1600"/>
        </a:p>
      </dgm:t>
    </dgm:pt>
    <dgm:pt modelId="{A70EC982-BF47-4092-8CDD-A859FDFCF43F}">
      <dgm:prSet phldrT="[Text]" custT="1"/>
      <dgm:spPr/>
      <dgm:t>
        <a:bodyPr/>
        <a:lstStyle/>
        <a:p>
          <a:r>
            <a:rPr lang="en-US" sz="1600" dirty="0"/>
            <a:t>Cost Effective</a:t>
          </a:r>
        </a:p>
      </dgm:t>
    </dgm:pt>
    <dgm:pt modelId="{86F68746-D8D0-4DF0-9C54-DCE4E0372EBA}" type="parTrans" cxnId="{0B4F6908-E86F-4569-B218-E9768DECBABF}">
      <dgm:prSet/>
      <dgm:spPr/>
      <dgm:t>
        <a:bodyPr/>
        <a:lstStyle/>
        <a:p>
          <a:endParaRPr lang="en-US" sz="1600"/>
        </a:p>
      </dgm:t>
    </dgm:pt>
    <dgm:pt modelId="{88A8DCF7-06E0-49C6-A519-A51848906373}" type="sibTrans" cxnId="{0B4F6908-E86F-4569-B218-E9768DECBABF}">
      <dgm:prSet/>
      <dgm:spPr/>
      <dgm:t>
        <a:bodyPr/>
        <a:lstStyle/>
        <a:p>
          <a:endParaRPr lang="en-US" sz="1600"/>
        </a:p>
      </dgm:t>
    </dgm:pt>
    <dgm:pt modelId="{16AB6DE4-BF90-4096-A9AB-C25648F9F7ED}">
      <dgm:prSet phldrT="[Text]" custT="1"/>
      <dgm:spPr/>
      <dgm:t>
        <a:bodyPr/>
        <a:lstStyle/>
        <a:p>
          <a:r>
            <a:rPr lang="en-US" sz="1600" dirty="0"/>
            <a:t>Service instances can be optimized based on the application usage</a:t>
          </a:r>
        </a:p>
      </dgm:t>
    </dgm:pt>
    <dgm:pt modelId="{A0F74A81-A37F-4291-8145-B98248FF9360}" type="parTrans" cxnId="{E6ADB80D-1842-4037-AA16-43936DE85AAE}">
      <dgm:prSet/>
      <dgm:spPr/>
      <dgm:t>
        <a:bodyPr/>
        <a:lstStyle/>
        <a:p>
          <a:endParaRPr lang="en-US" sz="1600"/>
        </a:p>
      </dgm:t>
    </dgm:pt>
    <dgm:pt modelId="{9637F69E-282C-4FDC-95AF-0A95C1B818E8}" type="sibTrans" cxnId="{E6ADB80D-1842-4037-AA16-43936DE85AAE}">
      <dgm:prSet/>
      <dgm:spPr/>
      <dgm:t>
        <a:bodyPr/>
        <a:lstStyle/>
        <a:p>
          <a:endParaRPr lang="en-US" sz="1600"/>
        </a:p>
      </dgm:t>
    </dgm:pt>
    <dgm:pt modelId="{9019A0D7-8E95-459D-962A-B84BA99D4FD0}">
      <dgm:prSet phldrT="[Text]" custT="1"/>
      <dgm:spPr/>
      <dgm:t>
        <a:bodyPr/>
        <a:lstStyle/>
        <a:p>
          <a:r>
            <a:rPr lang="en-US" sz="1600" dirty="0"/>
            <a:t>Low commodity instances can be used for least preferred service and high commodity instance can be used for business critical service</a:t>
          </a:r>
        </a:p>
      </dgm:t>
    </dgm:pt>
    <dgm:pt modelId="{0C5D8A9C-B3D5-4D15-860A-F8CC84071A6E}" type="parTrans" cxnId="{8A53398D-B604-4794-A9C2-B615A0CCE4F9}">
      <dgm:prSet/>
      <dgm:spPr/>
      <dgm:t>
        <a:bodyPr/>
        <a:lstStyle/>
        <a:p>
          <a:endParaRPr lang="en-US" sz="1600"/>
        </a:p>
      </dgm:t>
    </dgm:pt>
    <dgm:pt modelId="{87FA397D-A5FC-4D1C-A89B-E4A12D1C06BD}" type="sibTrans" cxnId="{8A53398D-B604-4794-A9C2-B615A0CCE4F9}">
      <dgm:prSet/>
      <dgm:spPr/>
      <dgm:t>
        <a:bodyPr/>
        <a:lstStyle/>
        <a:p>
          <a:endParaRPr lang="en-US" sz="1600"/>
        </a:p>
      </dgm:t>
    </dgm:pt>
    <dgm:pt modelId="{07CA4FD4-897F-44FA-A0A8-2D72F61E3D2D}">
      <dgm:prSet phldrT="[Text]" custT="1"/>
      <dgm:spPr/>
      <dgm:t>
        <a:bodyPr/>
        <a:lstStyle/>
        <a:p>
          <a:r>
            <a:rPr lang="en-US" sz="1600" dirty="0"/>
            <a:t>Performance</a:t>
          </a:r>
        </a:p>
      </dgm:t>
    </dgm:pt>
    <dgm:pt modelId="{7E3FEA81-EF28-4C6C-9378-D1D2B6709AD5}" type="parTrans" cxnId="{635C11CE-D416-4B28-B481-E96C909CB251}">
      <dgm:prSet/>
      <dgm:spPr/>
      <dgm:t>
        <a:bodyPr/>
        <a:lstStyle/>
        <a:p>
          <a:endParaRPr lang="en-US" sz="1600"/>
        </a:p>
      </dgm:t>
    </dgm:pt>
    <dgm:pt modelId="{D4A5D472-0CF8-4C63-B5A7-F25978112B26}" type="sibTrans" cxnId="{635C11CE-D416-4B28-B481-E96C909CB251}">
      <dgm:prSet/>
      <dgm:spPr/>
      <dgm:t>
        <a:bodyPr/>
        <a:lstStyle/>
        <a:p>
          <a:endParaRPr lang="en-US" sz="1600"/>
        </a:p>
      </dgm:t>
    </dgm:pt>
    <dgm:pt modelId="{38007C92-FAC9-4904-84E7-4D426CC97810}">
      <dgm:prSet phldrT="[Text]" custT="1"/>
      <dgm:spPr/>
      <dgm:t>
        <a:bodyPr/>
        <a:lstStyle/>
        <a:p>
          <a:r>
            <a:rPr lang="en-US" sz="1600" dirty="0"/>
            <a:t>Any new service added can be scaled horizontally in a new instance</a:t>
          </a:r>
        </a:p>
      </dgm:t>
    </dgm:pt>
    <dgm:pt modelId="{FD8B6A35-1F87-45A5-A89A-FE4970B4C09B}" type="parTrans" cxnId="{715D832B-F37E-4486-B91E-CD37A906EB27}">
      <dgm:prSet/>
      <dgm:spPr/>
      <dgm:t>
        <a:bodyPr/>
        <a:lstStyle/>
        <a:p>
          <a:endParaRPr lang="en-US" sz="1600"/>
        </a:p>
      </dgm:t>
    </dgm:pt>
    <dgm:pt modelId="{5C6ACF2C-9CF3-4181-87A9-E82DDCB2BC4F}" type="sibTrans" cxnId="{715D832B-F37E-4486-B91E-CD37A906EB27}">
      <dgm:prSet/>
      <dgm:spPr/>
      <dgm:t>
        <a:bodyPr/>
        <a:lstStyle/>
        <a:p>
          <a:endParaRPr lang="en-US" sz="1600"/>
        </a:p>
      </dgm:t>
    </dgm:pt>
    <dgm:pt modelId="{1E1A8D5F-16BA-4910-8F27-0D5E0852A3CF}">
      <dgm:prSet custT="1"/>
      <dgm:spPr/>
      <dgm:t>
        <a:bodyPr/>
        <a:lstStyle/>
        <a:p>
          <a:r>
            <a:rPr lang="en-US" sz="1600" kern="1200" dirty="0">
              <a:solidFill>
                <a:prstClr val="black">
                  <a:hueOff val="0"/>
                  <a:satOff val="0"/>
                  <a:lumOff val="0"/>
                  <a:alphaOff val="0"/>
                </a:prstClr>
              </a:solidFill>
              <a:latin typeface="Calibri" panose="020F0502020204030204"/>
              <a:ea typeface="+mn-ea"/>
              <a:cs typeface="+mn-cs"/>
            </a:rPr>
            <a:t>Microservices are implemented in a mixture technology stack with considering tradeoffs. This will be directly dependent on performance</a:t>
          </a:r>
        </a:p>
      </dgm:t>
    </dgm:pt>
    <dgm:pt modelId="{D6D89154-CA04-4CC4-B5C9-D728A3A7AC87}" type="parTrans" cxnId="{8EB3645C-92F1-4601-9FEB-7257B64E26A9}">
      <dgm:prSet/>
      <dgm:spPr/>
      <dgm:t>
        <a:bodyPr/>
        <a:lstStyle/>
        <a:p>
          <a:endParaRPr lang="en-US" sz="1600"/>
        </a:p>
      </dgm:t>
    </dgm:pt>
    <dgm:pt modelId="{EB2F2585-6DF9-4EF5-908C-69277A4B4482}" type="sibTrans" cxnId="{8EB3645C-92F1-4601-9FEB-7257B64E26A9}">
      <dgm:prSet/>
      <dgm:spPr/>
      <dgm:t>
        <a:bodyPr/>
        <a:lstStyle/>
        <a:p>
          <a:endParaRPr lang="en-US" sz="1600"/>
        </a:p>
      </dgm:t>
    </dgm:pt>
    <dgm:pt modelId="{C41CD3C5-995B-4B04-A2CC-A82F3F0F855A}">
      <dgm:prSet custT="1"/>
      <dgm:spPr/>
      <dgm:t>
        <a:bodyPr/>
        <a:lstStyle/>
        <a:p>
          <a:r>
            <a:rPr lang="en-US" sz="1600" kern="1200" dirty="0">
              <a:solidFill>
                <a:prstClr val="black">
                  <a:hueOff val="0"/>
                  <a:satOff val="0"/>
                  <a:lumOff val="0"/>
                  <a:alphaOff val="0"/>
                </a:prstClr>
              </a:solidFill>
              <a:latin typeface="Calibri" panose="020F0502020204030204"/>
              <a:ea typeface="+mn-ea"/>
              <a:cs typeface="+mn-cs"/>
            </a:rPr>
            <a:t>High blocking calls services are implemented in single threaded technology stack</a:t>
          </a:r>
        </a:p>
      </dgm:t>
    </dgm:pt>
    <dgm:pt modelId="{093FB350-86F9-4A79-A0F0-FEA195E5D7A0}" type="parTrans" cxnId="{7796575E-310A-433B-9D4E-4EE21596D74A}">
      <dgm:prSet/>
      <dgm:spPr/>
      <dgm:t>
        <a:bodyPr/>
        <a:lstStyle/>
        <a:p>
          <a:endParaRPr lang="en-US" sz="1600"/>
        </a:p>
      </dgm:t>
    </dgm:pt>
    <dgm:pt modelId="{0BC3874A-D3D3-4C99-867C-BE4898360D97}" type="sibTrans" cxnId="{7796575E-310A-433B-9D4E-4EE21596D74A}">
      <dgm:prSet/>
      <dgm:spPr/>
      <dgm:t>
        <a:bodyPr/>
        <a:lstStyle/>
        <a:p>
          <a:endParaRPr lang="en-US" sz="1600"/>
        </a:p>
      </dgm:t>
    </dgm:pt>
    <dgm:pt modelId="{C7D470CA-875D-44AE-AEDE-C23E7C311112}">
      <dgm:prSet custT="1"/>
      <dgm:spPr/>
      <dgm:t>
        <a:bodyPr/>
        <a:lstStyle/>
        <a:p>
          <a:r>
            <a:rPr lang="en-US" sz="1600" kern="1200" dirty="0">
              <a:solidFill>
                <a:prstClr val="black">
                  <a:hueOff val="0"/>
                  <a:satOff val="0"/>
                  <a:lumOff val="0"/>
                  <a:alphaOff val="0"/>
                </a:prstClr>
              </a:solidFill>
              <a:latin typeface="Calibri" panose="020F0502020204030204"/>
              <a:ea typeface="+mn-ea"/>
              <a:cs typeface="+mn-cs"/>
            </a:rPr>
            <a:t>High CPU usage services are implemented in multiple threaded technology stack</a:t>
          </a:r>
        </a:p>
      </dgm:t>
    </dgm:pt>
    <dgm:pt modelId="{24B3DAC3-9A0C-4892-A85D-0096BD1073E0}" type="parTrans" cxnId="{C91C37EB-EE53-4355-AB05-6B2A86202E93}">
      <dgm:prSet/>
      <dgm:spPr/>
      <dgm:t>
        <a:bodyPr/>
        <a:lstStyle/>
        <a:p>
          <a:endParaRPr lang="en-US" sz="1600"/>
        </a:p>
      </dgm:t>
    </dgm:pt>
    <dgm:pt modelId="{96E99595-FCDF-4905-A752-390F7DA4A647}" type="sibTrans" cxnId="{C91C37EB-EE53-4355-AB05-6B2A86202E93}">
      <dgm:prSet/>
      <dgm:spPr/>
      <dgm:t>
        <a:bodyPr/>
        <a:lstStyle/>
        <a:p>
          <a:endParaRPr lang="en-US" sz="1600"/>
        </a:p>
      </dgm:t>
    </dgm:pt>
    <dgm:pt modelId="{455CE474-B39C-47EE-9810-EC199317A40B}" type="pres">
      <dgm:prSet presAssocID="{8445E236-9D04-4252-B5F0-C1D0D253BFFE}" presName="linearFlow" presStyleCnt="0">
        <dgm:presLayoutVars>
          <dgm:dir/>
          <dgm:animLvl val="lvl"/>
          <dgm:resizeHandles val="exact"/>
        </dgm:presLayoutVars>
      </dgm:prSet>
      <dgm:spPr/>
      <dgm:t>
        <a:bodyPr/>
        <a:lstStyle/>
        <a:p>
          <a:endParaRPr lang="en-US"/>
        </a:p>
      </dgm:t>
    </dgm:pt>
    <dgm:pt modelId="{4A8C949E-DD71-4583-8D7E-0EB2B882B1EC}" type="pres">
      <dgm:prSet presAssocID="{6C46A107-B379-4D42-864C-1B98E2A2E370}" presName="composite" presStyleCnt="0"/>
      <dgm:spPr/>
    </dgm:pt>
    <dgm:pt modelId="{E786AAE3-2E1B-4346-B531-71F02B47828D}" type="pres">
      <dgm:prSet presAssocID="{6C46A107-B379-4D42-864C-1B98E2A2E370}" presName="parentText" presStyleLbl="alignNode1" presStyleIdx="0" presStyleCnt="4">
        <dgm:presLayoutVars>
          <dgm:chMax val="1"/>
          <dgm:bulletEnabled val="1"/>
        </dgm:presLayoutVars>
      </dgm:prSet>
      <dgm:spPr/>
      <dgm:t>
        <a:bodyPr/>
        <a:lstStyle/>
        <a:p>
          <a:endParaRPr lang="en-US"/>
        </a:p>
      </dgm:t>
    </dgm:pt>
    <dgm:pt modelId="{E441345F-C7DB-4236-9C4E-58A14D3A4097}" type="pres">
      <dgm:prSet presAssocID="{6C46A107-B379-4D42-864C-1B98E2A2E370}" presName="descendantText" presStyleLbl="alignAcc1" presStyleIdx="0" presStyleCnt="4" custScaleY="107415" custLinFactNeighborY="-1301">
        <dgm:presLayoutVars>
          <dgm:bulletEnabled val="1"/>
        </dgm:presLayoutVars>
      </dgm:prSet>
      <dgm:spPr/>
      <dgm:t>
        <a:bodyPr/>
        <a:lstStyle/>
        <a:p>
          <a:endParaRPr lang="en-US"/>
        </a:p>
      </dgm:t>
    </dgm:pt>
    <dgm:pt modelId="{A8C832CC-852A-413C-AC39-D85116B34945}" type="pres">
      <dgm:prSet presAssocID="{602D0BA7-EB42-4763-B6BC-F1A8C31458B5}" presName="sp" presStyleCnt="0"/>
      <dgm:spPr/>
    </dgm:pt>
    <dgm:pt modelId="{FB42CB35-217C-4BE9-91A2-FBF2C599DF7F}" type="pres">
      <dgm:prSet presAssocID="{7225152A-FE88-4427-89A8-0B0EB765543E}" presName="composite" presStyleCnt="0"/>
      <dgm:spPr/>
    </dgm:pt>
    <dgm:pt modelId="{70519756-F3C9-45B3-87FF-DA530B2D4445}" type="pres">
      <dgm:prSet presAssocID="{7225152A-FE88-4427-89A8-0B0EB765543E}" presName="parentText" presStyleLbl="alignNode1" presStyleIdx="1" presStyleCnt="4">
        <dgm:presLayoutVars>
          <dgm:chMax val="1"/>
          <dgm:bulletEnabled val="1"/>
        </dgm:presLayoutVars>
      </dgm:prSet>
      <dgm:spPr/>
      <dgm:t>
        <a:bodyPr/>
        <a:lstStyle/>
        <a:p>
          <a:endParaRPr lang="en-US"/>
        </a:p>
      </dgm:t>
    </dgm:pt>
    <dgm:pt modelId="{A19170C0-2C6F-4CA0-B494-72272BD9D9E8}" type="pres">
      <dgm:prSet presAssocID="{7225152A-FE88-4427-89A8-0B0EB765543E}" presName="descendantText" presStyleLbl="alignAcc1" presStyleIdx="1" presStyleCnt="4">
        <dgm:presLayoutVars>
          <dgm:bulletEnabled val="1"/>
        </dgm:presLayoutVars>
      </dgm:prSet>
      <dgm:spPr/>
      <dgm:t>
        <a:bodyPr/>
        <a:lstStyle/>
        <a:p>
          <a:endParaRPr lang="en-US"/>
        </a:p>
      </dgm:t>
    </dgm:pt>
    <dgm:pt modelId="{DACD344E-9F0A-4BAD-BC49-A70481E58C8E}" type="pres">
      <dgm:prSet presAssocID="{DB83CB90-B11F-41A4-BA62-39D31818E796}" presName="sp" presStyleCnt="0"/>
      <dgm:spPr/>
    </dgm:pt>
    <dgm:pt modelId="{9708D775-BAE5-4CC5-8089-310EF03715D8}" type="pres">
      <dgm:prSet presAssocID="{A70EC982-BF47-4092-8CDD-A859FDFCF43F}" presName="composite" presStyleCnt="0"/>
      <dgm:spPr/>
    </dgm:pt>
    <dgm:pt modelId="{EEF960D6-456E-4359-AE40-384B11CE0EBB}" type="pres">
      <dgm:prSet presAssocID="{A70EC982-BF47-4092-8CDD-A859FDFCF43F}" presName="parentText" presStyleLbl="alignNode1" presStyleIdx="2" presStyleCnt="4">
        <dgm:presLayoutVars>
          <dgm:chMax val="1"/>
          <dgm:bulletEnabled val="1"/>
        </dgm:presLayoutVars>
      </dgm:prSet>
      <dgm:spPr/>
      <dgm:t>
        <a:bodyPr/>
        <a:lstStyle/>
        <a:p>
          <a:endParaRPr lang="en-US"/>
        </a:p>
      </dgm:t>
    </dgm:pt>
    <dgm:pt modelId="{497D2F35-7451-478D-BAD4-809D69A795FE}" type="pres">
      <dgm:prSet presAssocID="{A70EC982-BF47-4092-8CDD-A859FDFCF43F}" presName="descendantText" presStyleLbl="alignAcc1" presStyleIdx="2" presStyleCnt="4">
        <dgm:presLayoutVars>
          <dgm:bulletEnabled val="1"/>
        </dgm:presLayoutVars>
      </dgm:prSet>
      <dgm:spPr/>
      <dgm:t>
        <a:bodyPr/>
        <a:lstStyle/>
        <a:p>
          <a:endParaRPr lang="en-US"/>
        </a:p>
      </dgm:t>
    </dgm:pt>
    <dgm:pt modelId="{F442E8D0-E57F-4EDA-BC53-A00CA5CDF07C}" type="pres">
      <dgm:prSet presAssocID="{88A8DCF7-06E0-49C6-A519-A51848906373}" presName="sp" presStyleCnt="0"/>
      <dgm:spPr/>
    </dgm:pt>
    <dgm:pt modelId="{B54C8833-7483-4272-982A-A3079A75EFDF}" type="pres">
      <dgm:prSet presAssocID="{07CA4FD4-897F-44FA-A0A8-2D72F61E3D2D}" presName="composite" presStyleCnt="0"/>
      <dgm:spPr/>
    </dgm:pt>
    <dgm:pt modelId="{5EECA51F-61FD-4E58-866B-EB27C310DC86}" type="pres">
      <dgm:prSet presAssocID="{07CA4FD4-897F-44FA-A0A8-2D72F61E3D2D}" presName="parentText" presStyleLbl="alignNode1" presStyleIdx="3" presStyleCnt="4">
        <dgm:presLayoutVars>
          <dgm:chMax val="1"/>
          <dgm:bulletEnabled val="1"/>
        </dgm:presLayoutVars>
      </dgm:prSet>
      <dgm:spPr/>
      <dgm:t>
        <a:bodyPr/>
        <a:lstStyle/>
        <a:p>
          <a:endParaRPr lang="en-US"/>
        </a:p>
      </dgm:t>
    </dgm:pt>
    <dgm:pt modelId="{457134BF-D59C-4BFE-B59F-B90DEADD6F4F}" type="pres">
      <dgm:prSet presAssocID="{07CA4FD4-897F-44FA-A0A8-2D72F61E3D2D}" presName="descendantText" presStyleLbl="alignAcc1" presStyleIdx="3" presStyleCnt="4">
        <dgm:presLayoutVars>
          <dgm:bulletEnabled val="1"/>
        </dgm:presLayoutVars>
      </dgm:prSet>
      <dgm:spPr/>
      <dgm:t>
        <a:bodyPr/>
        <a:lstStyle/>
        <a:p>
          <a:endParaRPr lang="en-US"/>
        </a:p>
      </dgm:t>
    </dgm:pt>
  </dgm:ptLst>
  <dgm:cxnLst>
    <dgm:cxn modelId="{D1ADDDDD-5679-4057-BCC9-57ED06D3B8DE}" type="presOf" srcId="{C7D470CA-875D-44AE-AEDE-C23E7C311112}" destId="{457134BF-D59C-4BFE-B59F-B90DEADD6F4F}" srcOrd="0" destOrd="2" presId="urn:microsoft.com/office/officeart/2005/8/layout/chevron2"/>
    <dgm:cxn modelId="{C91C37EB-EE53-4355-AB05-6B2A86202E93}" srcId="{07CA4FD4-897F-44FA-A0A8-2D72F61E3D2D}" destId="{C7D470CA-875D-44AE-AEDE-C23E7C311112}" srcOrd="2" destOrd="0" parTransId="{24B3DAC3-9A0C-4892-A85D-0096BD1073E0}" sibTransId="{96E99595-FCDF-4905-A752-390F7DA4A647}"/>
    <dgm:cxn modelId="{0B4F6908-E86F-4569-B218-E9768DECBABF}" srcId="{8445E236-9D04-4252-B5F0-C1D0D253BFFE}" destId="{A70EC982-BF47-4092-8CDD-A859FDFCF43F}" srcOrd="2" destOrd="0" parTransId="{86F68746-D8D0-4DF0-9C54-DCE4E0372EBA}" sibTransId="{88A8DCF7-06E0-49C6-A519-A51848906373}"/>
    <dgm:cxn modelId="{A231472D-7777-4FCC-8FFC-13560AC3B974}" srcId="{6C46A107-B379-4D42-864C-1B98E2A2E370}" destId="{EBEC4354-0048-4E09-B865-9D73CA062320}" srcOrd="0" destOrd="0" parTransId="{910FC27A-57CF-46CA-BA92-D9237DF3A756}" sibTransId="{37E755D6-5FE8-4EEA-9483-419C07D577F9}"/>
    <dgm:cxn modelId="{A2B2A9CA-EC80-403B-B6AE-C5DE02621EFD}" type="presOf" srcId="{8445E236-9D04-4252-B5F0-C1D0D253BFFE}" destId="{455CE474-B39C-47EE-9810-EC199317A40B}" srcOrd="0" destOrd="0" presId="urn:microsoft.com/office/officeart/2005/8/layout/chevron2"/>
    <dgm:cxn modelId="{5EFF2A05-05CF-433E-A3B1-9A576D8C0AA7}" srcId="{6C46A107-B379-4D42-864C-1B98E2A2E370}" destId="{C85DAF17-EF2E-4D41-987A-1E7F3361363E}" srcOrd="1" destOrd="0" parTransId="{0F3D061F-96E9-4782-AB1E-B286D2FA655F}" sibTransId="{9BDE9BFF-0A69-4BDE-9D54-9EB0A25081E6}"/>
    <dgm:cxn modelId="{8E55E3DD-8183-4FE7-A9F1-F33FF782B485}" type="presOf" srcId="{40A34951-3E51-4FEA-9F11-D0E96EE01406}" destId="{A19170C0-2C6F-4CA0-B494-72272BD9D9E8}" srcOrd="0" destOrd="1" presId="urn:microsoft.com/office/officeart/2005/8/layout/chevron2"/>
    <dgm:cxn modelId="{715D832B-F37E-4486-B91E-CD37A906EB27}" srcId="{6C46A107-B379-4D42-864C-1B98E2A2E370}" destId="{38007C92-FAC9-4904-84E7-4D426CC97810}" srcOrd="2" destOrd="0" parTransId="{FD8B6A35-1F87-45A5-A89A-FE4970B4C09B}" sibTransId="{5C6ACF2C-9CF3-4181-87A9-E82DDCB2BC4F}"/>
    <dgm:cxn modelId="{939029E2-275A-42B3-B137-54DD9AB910F9}" type="presOf" srcId="{C41CD3C5-995B-4B04-A2CC-A82F3F0F855A}" destId="{457134BF-D59C-4BFE-B59F-B90DEADD6F4F}" srcOrd="0" destOrd="1" presId="urn:microsoft.com/office/officeart/2005/8/layout/chevron2"/>
    <dgm:cxn modelId="{1B4668E6-37BF-4384-8BA8-C38FF1A86B83}" srcId="{8445E236-9D04-4252-B5F0-C1D0D253BFFE}" destId="{6C46A107-B379-4D42-864C-1B98E2A2E370}" srcOrd="0" destOrd="0" parTransId="{8566F0CF-D7C9-449D-B32C-B04A1AC8B660}" sibTransId="{602D0BA7-EB42-4763-B6BC-F1A8C31458B5}"/>
    <dgm:cxn modelId="{622F93E6-ED6A-49E2-BC79-3ECAB288EE8C}" srcId="{7225152A-FE88-4427-89A8-0B0EB765543E}" destId="{40A34951-3E51-4FEA-9F11-D0E96EE01406}" srcOrd="1" destOrd="0" parTransId="{9D937B76-F4AF-40E0-899B-DF32E475E802}" sibTransId="{9B1EFD46-CDB4-4C2B-AF3F-3DE20968C0D9}"/>
    <dgm:cxn modelId="{5ECC8A63-D884-4623-8A3A-3FB7D66BAA84}" type="presOf" srcId="{6C46A107-B379-4D42-864C-1B98E2A2E370}" destId="{E786AAE3-2E1B-4346-B531-71F02B47828D}" srcOrd="0" destOrd="0" presId="urn:microsoft.com/office/officeart/2005/8/layout/chevron2"/>
    <dgm:cxn modelId="{600915CD-502A-485D-BF72-0B77506794D1}" type="presOf" srcId="{1E1A8D5F-16BA-4910-8F27-0D5E0852A3CF}" destId="{457134BF-D59C-4BFE-B59F-B90DEADD6F4F}" srcOrd="0" destOrd="0" presId="urn:microsoft.com/office/officeart/2005/8/layout/chevron2"/>
    <dgm:cxn modelId="{8EB3645C-92F1-4601-9FEB-7257B64E26A9}" srcId="{07CA4FD4-897F-44FA-A0A8-2D72F61E3D2D}" destId="{1E1A8D5F-16BA-4910-8F27-0D5E0852A3CF}" srcOrd="0" destOrd="0" parTransId="{D6D89154-CA04-4CC4-B5C9-D728A3A7AC87}" sibTransId="{EB2F2585-6DF9-4EF5-908C-69277A4B4482}"/>
    <dgm:cxn modelId="{D8B56056-9858-460E-ADF9-F9EB65A4BEAB}" type="presOf" srcId="{EBEC4354-0048-4E09-B865-9D73CA062320}" destId="{E441345F-C7DB-4236-9C4E-58A14D3A4097}" srcOrd="0" destOrd="0" presId="urn:microsoft.com/office/officeart/2005/8/layout/chevron2"/>
    <dgm:cxn modelId="{F4468C67-A31A-484E-B415-FC233871406A}" srcId="{8445E236-9D04-4252-B5F0-C1D0D253BFFE}" destId="{7225152A-FE88-4427-89A8-0B0EB765543E}" srcOrd="1" destOrd="0" parTransId="{6800E817-EBB2-495E-871E-C9DB0E7D928C}" sibTransId="{DB83CB90-B11F-41A4-BA62-39D31818E796}"/>
    <dgm:cxn modelId="{565A35F1-9399-4E36-9051-84BDDDF287B9}" srcId="{7225152A-FE88-4427-89A8-0B0EB765543E}" destId="{8C8F5162-55F7-4E2A-AAA3-79042B1BF253}" srcOrd="0" destOrd="0" parTransId="{98A0B367-806D-4372-A743-552C5200E26E}" sibTransId="{5D8E4770-6F88-4FB6-8D45-AE9D333F7C37}"/>
    <dgm:cxn modelId="{7796575E-310A-433B-9D4E-4EE21596D74A}" srcId="{07CA4FD4-897F-44FA-A0A8-2D72F61E3D2D}" destId="{C41CD3C5-995B-4B04-A2CC-A82F3F0F855A}" srcOrd="1" destOrd="0" parTransId="{093FB350-86F9-4A79-A0F0-FEA195E5D7A0}" sibTransId="{0BC3874A-D3D3-4C99-867C-BE4898360D97}"/>
    <dgm:cxn modelId="{AE5D37E5-4F62-42B1-A82E-788E2F0D72C1}" type="presOf" srcId="{07CA4FD4-897F-44FA-A0A8-2D72F61E3D2D}" destId="{5EECA51F-61FD-4E58-866B-EB27C310DC86}" srcOrd="0" destOrd="0" presId="urn:microsoft.com/office/officeart/2005/8/layout/chevron2"/>
    <dgm:cxn modelId="{A12CC27E-1CB7-4165-9F9E-1FBE7CB2D535}" type="presOf" srcId="{A70EC982-BF47-4092-8CDD-A859FDFCF43F}" destId="{EEF960D6-456E-4359-AE40-384B11CE0EBB}" srcOrd="0" destOrd="0" presId="urn:microsoft.com/office/officeart/2005/8/layout/chevron2"/>
    <dgm:cxn modelId="{C81BFBDD-40A3-48A8-983D-672971320174}" type="presOf" srcId="{38007C92-FAC9-4904-84E7-4D426CC97810}" destId="{E441345F-C7DB-4236-9C4E-58A14D3A4097}" srcOrd="0" destOrd="2" presId="urn:microsoft.com/office/officeart/2005/8/layout/chevron2"/>
    <dgm:cxn modelId="{854B75D3-7CFD-476C-9E55-302B864AEF2C}" type="presOf" srcId="{16AB6DE4-BF90-4096-A9AB-C25648F9F7ED}" destId="{497D2F35-7451-478D-BAD4-809D69A795FE}" srcOrd="0" destOrd="0" presId="urn:microsoft.com/office/officeart/2005/8/layout/chevron2"/>
    <dgm:cxn modelId="{8A53398D-B604-4794-A9C2-B615A0CCE4F9}" srcId="{A70EC982-BF47-4092-8CDD-A859FDFCF43F}" destId="{9019A0D7-8E95-459D-962A-B84BA99D4FD0}" srcOrd="1" destOrd="0" parTransId="{0C5D8A9C-B3D5-4D15-860A-F8CC84071A6E}" sibTransId="{87FA397D-A5FC-4D1C-A89B-E4A12D1C06BD}"/>
    <dgm:cxn modelId="{E6ADB80D-1842-4037-AA16-43936DE85AAE}" srcId="{A70EC982-BF47-4092-8CDD-A859FDFCF43F}" destId="{16AB6DE4-BF90-4096-A9AB-C25648F9F7ED}" srcOrd="0" destOrd="0" parTransId="{A0F74A81-A37F-4291-8145-B98248FF9360}" sibTransId="{9637F69E-282C-4FDC-95AF-0A95C1B818E8}"/>
    <dgm:cxn modelId="{18A12473-875A-4912-B8FF-C3E76F92A8C9}" type="presOf" srcId="{9019A0D7-8E95-459D-962A-B84BA99D4FD0}" destId="{497D2F35-7451-478D-BAD4-809D69A795FE}" srcOrd="0" destOrd="1" presId="urn:microsoft.com/office/officeart/2005/8/layout/chevron2"/>
    <dgm:cxn modelId="{70090589-4E7F-47A6-8524-931BF8FC1D23}" type="presOf" srcId="{8C8F5162-55F7-4E2A-AAA3-79042B1BF253}" destId="{A19170C0-2C6F-4CA0-B494-72272BD9D9E8}" srcOrd="0" destOrd="0" presId="urn:microsoft.com/office/officeart/2005/8/layout/chevron2"/>
    <dgm:cxn modelId="{B0409DA5-94A1-4071-8F49-93983B6AAE01}" type="presOf" srcId="{C85DAF17-EF2E-4D41-987A-1E7F3361363E}" destId="{E441345F-C7DB-4236-9C4E-58A14D3A4097}" srcOrd="0" destOrd="1" presId="urn:microsoft.com/office/officeart/2005/8/layout/chevron2"/>
    <dgm:cxn modelId="{2A7BD829-F863-41BD-A3FF-6D25B7E66E3C}" type="presOf" srcId="{7225152A-FE88-4427-89A8-0B0EB765543E}" destId="{70519756-F3C9-45B3-87FF-DA530B2D4445}" srcOrd="0" destOrd="0" presId="urn:microsoft.com/office/officeart/2005/8/layout/chevron2"/>
    <dgm:cxn modelId="{635C11CE-D416-4B28-B481-E96C909CB251}" srcId="{8445E236-9D04-4252-B5F0-C1D0D253BFFE}" destId="{07CA4FD4-897F-44FA-A0A8-2D72F61E3D2D}" srcOrd="3" destOrd="0" parTransId="{7E3FEA81-EF28-4C6C-9378-D1D2B6709AD5}" sibTransId="{D4A5D472-0CF8-4C63-B5A7-F25978112B26}"/>
    <dgm:cxn modelId="{ACCC1F65-EFE5-44D8-8E14-1E036241E54D}" type="presParOf" srcId="{455CE474-B39C-47EE-9810-EC199317A40B}" destId="{4A8C949E-DD71-4583-8D7E-0EB2B882B1EC}" srcOrd="0" destOrd="0" presId="urn:microsoft.com/office/officeart/2005/8/layout/chevron2"/>
    <dgm:cxn modelId="{DDF91E92-FFF5-485E-BDF3-07B9C676A4F0}" type="presParOf" srcId="{4A8C949E-DD71-4583-8D7E-0EB2B882B1EC}" destId="{E786AAE3-2E1B-4346-B531-71F02B47828D}" srcOrd="0" destOrd="0" presId="urn:microsoft.com/office/officeart/2005/8/layout/chevron2"/>
    <dgm:cxn modelId="{D12E950D-A31E-41AE-A481-07989242C75D}" type="presParOf" srcId="{4A8C949E-DD71-4583-8D7E-0EB2B882B1EC}" destId="{E441345F-C7DB-4236-9C4E-58A14D3A4097}" srcOrd="1" destOrd="0" presId="urn:microsoft.com/office/officeart/2005/8/layout/chevron2"/>
    <dgm:cxn modelId="{C0C6703D-6B65-4A76-BCAF-3BA8D91866D1}" type="presParOf" srcId="{455CE474-B39C-47EE-9810-EC199317A40B}" destId="{A8C832CC-852A-413C-AC39-D85116B34945}" srcOrd="1" destOrd="0" presId="urn:microsoft.com/office/officeart/2005/8/layout/chevron2"/>
    <dgm:cxn modelId="{1EA2B799-504D-4DD0-9ED4-1FEEA8CC67FA}" type="presParOf" srcId="{455CE474-B39C-47EE-9810-EC199317A40B}" destId="{FB42CB35-217C-4BE9-91A2-FBF2C599DF7F}" srcOrd="2" destOrd="0" presId="urn:microsoft.com/office/officeart/2005/8/layout/chevron2"/>
    <dgm:cxn modelId="{DBFC53D7-C836-4F4E-B328-1A72D6F3B3C8}" type="presParOf" srcId="{FB42CB35-217C-4BE9-91A2-FBF2C599DF7F}" destId="{70519756-F3C9-45B3-87FF-DA530B2D4445}" srcOrd="0" destOrd="0" presId="urn:microsoft.com/office/officeart/2005/8/layout/chevron2"/>
    <dgm:cxn modelId="{6522F98C-0882-4FBC-9708-1A2C167D1813}" type="presParOf" srcId="{FB42CB35-217C-4BE9-91A2-FBF2C599DF7F}" destId="{A19170C0-2C6F-4CA0-B494-72272BD9D9E8}" srcOrd="1" destOrd="0" presId="urn:microsoft.com/office/officeart/2005/8/layout/chevron2"/>
    <dgm:cxn modelId="{5ADF805C-7AAF-49AF-B8D5-B85BA16C258A}" type="presParOf" srcId="{455CE474-B39C-47EE-9810-EC199317A40B}" destId="{DACD344E-9F0A-4BAD-BC49-A70481E58C8E}" srcOrd="3" destOrd="0" presId="urn:microsoft.com/office/officeart/2005/8/layout/chevron2"/>
    <dgm:cxn modelId="{32325757-AA8E-49C3-80BA-817437D54C3C}" type="presParOf" srcId="{455CE474-B39C-47EE-9810-EC199317A40B}" destId="{9708D775-BAE5-4CC5-8089-310EF03715D8}" srcOrd="4" destOrd="0" presId="urn:microsoft.com/office/officeart/2005/8/layout/chevron2"/>
    <dgm:cxn modelId="{CAABA836-C23F-41C2-AD41-3D2AA8305ACA}" type="presParOf" srcId="{9708D775-BAE5-4CC5-8089-310EF03715D8}" destId="{EEF960D6-456E-4359-AE40-384B11CE0EBB}" srcOrd="0" destOrd="0" presId="urn:microsoft.com/office/officeart/2005/8/layout/chevron2"/>
    <dgm:cxn modelId="{690B5AA9-5CD2-442C-B620-D790F66CC854}" type="presParOf" srcId="{9708D775-BAE5-4CC5-8089-310EF03715D8}" destId="{497D2F35-7451-478D-BAD4-809D69A795FE}" srcOrd="1" destOrd="0" presId="urn:microsoft.com/office/officeart/2005/8/layout/chevron2"/>
    <dgm:cxn modelId="{52355C77-7062-406D-A4E1-90BD3C8A7A2B}" type="presParOf" srcId="{455CE474-B39C-47EE-9810-EC199317A40B}" destId="{F442E8D0-E57F-4EDA-BC53-A00CA5CDF07C}" srcOrd="5" destOrd="0" presId="urn:microsoft.com/office/officeart/2005/8/layout/chevron2"/>
    <dgm:cxn modelId="{BC011A05-83BE-4E35-9DD9-E1D1B09B438C}" type="presParOf" srcId="{455CE474-B39C-47EE-9810-EC199317A40B}" destId="{B54C8833-7483-4272-982A-A3079A75EFDF}" srcOrd="6" destOrd="0" presId="urn:microsoft.com/office/officeart/2005/8/layout/chevron2"/>
    <dgm:cxn modelId="{38BBDAAF-2403-4E8E-B3E8-1C0E85000E4D}" type="presParOf" srcId="{B54C8833-7483-4272-982A-A3079A75EFDF}" destId="{5EECA51F-61FD-4E58-866B-EB27C310DC86}" srcOrd="0" destOrd="0" presId="urn:microsoft.com/office/officeart/2005/8/layout/chevron2"/>
    <dgm:cxn modelId="{5CD95F23-BFF5-4557-B9E7-4E774D68443E}" type="presParOf" srcId="{B54C8833-7483-4272-982A-A3079A75EFDF}" destId="{457134BF-D59C-4BFE-B59F-B90DEADD6F4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86AAE3-2E1B-4346-B531-71F02B47828D}">
      <dsp:nvSpPr>
        <dsp:cNvPr id="0" name=""/>
        <dsp:cNvSpPr/>
      </dsp:nvSpPr>
      <dsp:spPr>
        <a:xfrm rot="5400000">
          <a:off x="-211194" y="251745"/>
          <a:ext cx="1407961" cy="98557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Scalability</a:t>
          </a:r>
        </a:p>
      </dsp:txBody>
      <dsp:txXfrm rot="-5400000">
        <a:off x="1" y="533336"/>
        <a:ext cx="985572" cy="422389"/>
      </dsp:txXfrm>
    </dsp:sp>
    <dsp:sp modelId="{E441345F-C7DB-4236-9C4E-58A14D3A4097}">
      <dsp:nvSpPr>
        <dsp:cNvPr id="0" name=""/>
        <dsp:cNvSpPr/>
      </dsp:nvSpPr>
      <dsp:spPr>
        <a:xfrm rot="5400000">
          <a:off x="4518051" y="-3532478"/>
          <a:ext cx="983034" cy="804799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Each Microservice has is own instance or container which are isolated.  </a:t>
          </a:r>
        </a:p>
        <a:p>
          <a:pPr marL="171450" lvl="1" indent="-171450" algn="l" defTabSz="711200">
            <a:lnSpc>
              <a:spcPct val="90000"/>
            </a:lnSpc>
            <a:spcBef>
              <a:spcPct val="0"/>
            </a:spcBef>
            <a:spcAft>
              <a:spcPct val="15000"/>
            </a:spcAft>
            <a:buChar char="••"/>
          </a:pPr>
          <a:r>
            <a:rPr lang="en-US" sz="1600" kern="1200" dirty="0"/>
            <a:t>Service Level load balancing which is also called client load balancing</a:t>
          </a:r>
        </a:p>
        <a:p>
          <a:pPr marL="171450" lvl="1" indent="-171450" algn="l" defTabSz="711200">
            <a:lnSpc>
              <a:spcPct val="90000"/>
            </a:lnSpc>
            <a:spcBef>
              <a:spcPct val="0"/>
            </a:spcBef>
            <a:spcAft>
              <a:spcPct val="15000"/>
            </a:spcAft>
            <a:buChar char="••"/>
          </a:pPr>
          <a:r>
            <a:rPr lang="en-US" sz="1600" kern="1200" dirty="0"/>
            <a:t>Any new service added can be scaled horizontally in a new instance</a:t>
          </a:r>
        </a:p>
      </dsp:txBody>
      <dsp:txXfrm rot="-5400000">
        <a:off x="985572" y="47989"/>
        <a:ext cx="8000004" cy="887058"/>
      </dsp:txXfrm>
    </dsp:sp>
    <dsp:sp modelId="{70519756-F3C9-45B3-87FF-DA530B2D4445}">
      <dsp:nvSpPr>
        <dsp:cNvPr id="0" name=""/>
        <dsp:cNvSpPr/>
      </dsp:nvSpPr>
      <dsp:spPr>
        <a:xfrm rot="5400000">
          <a:off x="-211194" y="1515987"/>
          <a:ext cx="1407961" cy="98557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Availability</a:t>
          </a:r>
        </a:p>
      </dsp:txBody>
      <dsp:txXfrm rot="-5400000">
        <a:off x="1" y="1797578"/>
        <a:ext cx="985572" cy="422389"/>
      </dsp:txXfrm>
    </dsp:sp>
    <dsp:sp modelId="{A19170C0-2C6F-4CA0-B494-72272BD9D9E8}">
      <dsp:nvSpPr>
        <dsp:cNvPr id="0" name=""/>
        <dsp:cNvSpPr/>
      </dsp:nvSpPr>
      <dsp:spPr>
        <a:xfrm rot="5400000">
          <a:off x="4551981" y="-2261615"/>
          <a:ext cx="915174" cy="804799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Fault tolerance of the services</a:t>
          </a:r>
        </a:p>
        <a:p>
          <a:pPr marL="171450" lvl="1" indent="-171450" algn="l" defTabSz="711200">
            <a:lnSpc>
              <a:spcPct val="90000"/>
            </a:lnSpc>
            <a:spcBef>
              <a:spcPct val="0"/>
            </a:spcBef>
            <a:spcAft>
              <a:spcPct val="15000"/>
            </a:spcAft>
            <a:buChar char="••"/>
          </a:pPr>
          <a:r>
            <a:rPr lang="en-US" sz="1600" kern="1200" dirty="0"/>
            <a:t>Circuit breaker feature</a:t>
          </a:r>
        </a:p>
      </dsp:txBody>
      <dsp:txXfrm rot="-5400000">
        <a:off x="985573" y="1349468"/>
        <a:ext cx="8003317" cy="825824"/>
      </dsp:txXfrm>
    </dsp:sp>
    <dsp:sp modelId="{EEF960D6-456E-4359-AE40-384B11CE0EBB}">
      <dsp:nvSpPr>
        <dsp:cNvPr id="0" name=""/>
        <dsp:cNvSpPr/>
      </dsp:nvSpPr>
      <dsp:spPr>
        <a:xfrm rot="5400000">
          <a:off x="-211194" y="2780229"/>
          <a:ext cx="1407961" cy="98557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Cost Effective</a:t>
          </a:r>
        </a:p>
      </dsp:txBody>
      <dsp:txXfrm rot="-5400000">
        <a:off x="1" y="3061820"/>
        <a:ext cx="985572" cy="422389"/>
      </dsp:txXfrm>
    </dsp:sp>
    <dsp:sp modelId="{497D2F35-7451-478D-BAD4-809D69A795FE}">
      <dsp:nvSpPr>
        <dsp:cNvPr id="0" name=""/>
        <dsp:cNvSpPr/>
      </dsp:nvSpPr>
      <dsp:spPr>
        <a:xfrm rot="5400000">
          <a:off x="4551740" y="-997132"/>
          <a:ext cx="915655" cy="804799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Service instances can be optimized based on the application usage</a:t>
          </a:r>
        </a:p>
        <a:p>
          <a:pPr marL="171450" lvl="1" indent="-171450" algn="l" defTabSz="711200">
            <a:lnSpc>
              <a:spcPct val="90000"/>
            </a:lnSpc>
            <a:spcBef>
              <a:spcPct val="0"/>
            </a:spcBef>
            <a:spcAft>
              <a:spcPct val="15000"/>
            </a:spcAft>
            <a:buChar char="••"/>
          </a:pPr>
          <a:r>
            <a:rPr lang="en-US" sz="1600" kern="1200" dirty="0"/>
            <a:t>Low commodity instances can be used for least preferred service and high commodity instance can be used for business critical service</a:t>
          </a:r>
        </a:p>
      </dsp:txBody>
      <dsp:txXfrm rot="-5400000">
        <a:off x="985572" y="2613735"/>
        <a:ext cx="8003293" cy="826257"/>
      </dsp:txXfrm>
    </dsp:sp>
    <dsp:sp modelId="{5EECA51F-61FD-4E58-866B-EB27C310DC86}">
      <dsp:nvSpPr>
        <dsp:cNvPr id="0" name=""/>
        <dsp:cNvSpPr/>
      </dsp:nvSpPr>
      <dsp:spPr>
        <a:xfrm rot="5400000">
          <a:off x="-211194" y="4044471"/>
          <a:ext cx="1407961" cy="98557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Performance</a:t>
          </a:r>
        </a:p>
      </dsp:txBody>
      <dsp:txXfrm rot="-5400000">
        <a:off x="1" y="4326062"/>
        <a:ext cx="985572" cy="422389"/>
      </dsp:txXfrm>
    </dsp:sp>
    <dsp:sp modelId="{457134BF-D59C-4BFE-B59F-B90DEADD6F4F}">
      <dsp:nvSpPr>
        <dsp:cNvPr id="0" name=""/>
        <dsp:cNvSpPr/>
      </dsp:nvSpPr>
      <dsp:spPr>
        <a:xfrm rot="5400000">
          <a:off x="4551981" y="266869"/>
          <a:ext cx="915174" cy="804799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Calibri" panose="020F0502020204030204"/>
              <a:ea typeface="+mn-ea"/>
              <a:cs typeface="+mn-cs"/>
            </a:rPr>
            <a:t>Microservices are implemented in a mixture technology stack with considering tradeoffs. This will be directly dependent on performance</a:t>
          </a:r>
        </a:p>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Calibri" panose="020F0502020204030204"/>
              <a:ea typeface="+mn-ea"/>
              <a:cs typeface="+mn-cs"/>
            </a:rPr>
            <a:t>High blocking calls services are implemented in single threaded technology stack</a:t>
          </a:r>
        </a:p>
        <a:p>
          <a:pPr marL="171450" lvl="1" indent="-171450" algn="l" defTabSz="711200">
            <a:lnSpc>
              <a:spcPct val="90000"/>
            </a:lnSpc>
            <a:spcBef>
              <a:spcPct val="0"/>
            </a:spcBef>
            <a:spcAft>
              <a:spcPct val="15000"/>
            </a:spcAft>
            <a:buChar char="••"/>
          </a:pPr>
          <a:r>
            <a:rPr lang="en-US" sz="1600" kern="1200" dirty="0">
              <a:solidFill>
                <a:prstClr val="black">
                  <a:hueOff val="0"/>
                  <a:satOff val="0"/>
                  <a:lumOff val="0"/>
                  <a:alphaOff val="0"/>
                </a:prstClr>
              </a:solidFill>
              <a:latin typeface="Calibri" panose="020F0502020204030204"/>
              <a:ea typeface="+mn-ea"/>
              <a:cs typeface="+mn-cs"/>
            </a:rPr>
            <a:t>High CPU usage services are implemented in multiple threaded technology stack</a:t>
          </a:r>
        </a:p>
      </dsp:txBody>
      <dsp:txXfrm rot="-5400000">
        <a:off x="985573" y="3877953"/>
        <a:ext cx="8003317" cy="82582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788795-A209-476F-A66D-C27EB101A65F}" type="datetimeFigureOut">
              <a:rPr lang="en-IN" smtClean="0"/>
              <a:t>19-06-2022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361526-25F2-4E2D-9EDE-9DB6A3828CCC}" type="slidenum">
              <a:rPr lang="en-IN" smtClean="0"/>
              <a:t>‹#›</a:t>
            </a:fld>
            <a:endParaRPr lang="en-IN"/>
          </a:p>
        </p:txBody>
      </p:sp>
    </p:spTree>
    <p:extLst>
      <p:ext uri="{BB962C8B-B14F-4D97-AF65-F5344CB8AC3E}">
        <p14:creationId xmlns:p14="http://schemas.microsoft.com/office/powerpoint/2010/main" val="2189976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361526-25F2-4E2D-9EDE-9DB6A3828CCC}" type="slidenum">
              <a:rPr lang="en-IN" smtClean="0"/>
              <a:t>4</a:t>
            </a:fld>
            <a:endParaRPr lang="en-IN"/>
          </a:p>
        </p:txBody>
      </p:sp>
    </p:spTree>
    <p:extLst>
      <p:ext uri="{BB962C8B-B14F-4D97-AF65-F5344CB8AC3E}">
        <p14:creationId xmlns:p14="http://schemas.microsoft.com/office/powerpoint/2010/main" val="2319029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361526-25F2-4E2D-9EDE-9DB6A3828CCC}" type="slidenum">
              <a:rPr lang="en-IN" smtClean="0"/>
              <a:t>16</a:t>
            </a:fld>
            <a:endParaRPr lang="en-IN"/>
          </a:p>
        </p:txBody>
      </p:sp>
    </p:spTree>
    <p:extLst>
      <p:ext uri="{BB962C8B-B14F-4D97-AF65-F5344CB8AC3E}">
        <p14:creationId xmlns:p14="http://schemas.microsoft.com/office/powerpoint/2010/main" val="750903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361526-25F2-4E2D-9EDE-9DB6A3828CCC}" type="slidenum">
              <a:rPr lang="en-IN" smtClean="0"/>
              <a:t>18</a:t>
            </a:fld>
            <a:endParaRPr lang="en-IN"/>
          </a:p>
        </p:txBody>
      </p:sp>
    </p:spTree>
    <p:extLst>
      <p:ext uri="{BB962C8B-B14F-4D97-AF65-F5344CB8AC3E}">
        <p14:creationId xmlns:p14="http://schemas.microsoft.com/office/powerpoint/2010/main" val="3619626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361526-25F2-4E2D-9EDE-9DB6A3828CCC}" type="slidenum">
              <a:rPr lang="en-IN" smtClean="0"/>
              <a:t>19</a:t>
            </a:fld>
            <a:endParaRPr lang="en-IN"/>
          </a:p>
        </p:txBody>
      </p:sp>
    </p:spTree>
    <p:extLst>
      <p:ext uri="{BB962C8B-B14F-4D97-AF65-F5344CB8AC3E}">
        <p14:creationId xmlns:p14="http://schemas.microsoft.com/office/powerpoint/2010/main" val="3373034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361526-25F2-4E2D-9EDE-9DB6A3828CCC}" type="slidenum">
              <a:rPr lang="en-IN" smtClean="0"/>
              <a:t>20</a:t>
            </a:fld>
            <a:endParaRPr lang="en-IN"/>
          </a:p>
        </p:txBody>
      </p:sp>
    </p:spTree>
    <p:extLst>
      <p:ext uri="{BB962C8B-B14F-4D97-AF65-F5344CB8AC3E}">
        <p14:creationId xmlns:p14="http://schemas.microsoft.com/office/powerpoint/2010/main" val="4070462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361526-25F2-4E2D-9EDE-9DB6A3828CCC}" type="slidenum">
              <a:rPr lang="en-IN" smtClean="0"/>
              <a:t>6</a:t>
            </a:fld>
            <a:endParaRPr lang="en-IN"/>
          </a:p>
        </p:txBody>
      </p:sp>
    </p:spTree>
    <p:extLst>
      <p:ext uri="{BB962C8B-B14F-4D97-AF65-F5344CB8AC3E}">
        <p14:creationId xmlns:p14="http://schemas.microsoft.com/office/powerpoint/2010/main" val="3424814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361526-25F2-4E2D-9EDE-9DB6A3828CCC}" type="slidenum">
              <a:rPr lang="en-IN" smtClean="0"/>
              <a:t>8</a:t>
            </a:fld>
            <a:endParaRPr lang="en-IN"/>
          </a:p>
        </p:txBody>
      </p:sp>
    </p:spTree>
    <p:extLst>
      <p:ext uri="{BB962C8B-B14F-4D97-AF65-F5344CB8AC3E}">
        <p14:creationId xmlns:p14="http://schemas.microsoft.com/office/powerpoint/2010/main" val="2797730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361526-25F2-4E2D-9EDE-9DB6A3828CCC}" type="slidenum">
              <a:rPr lang="en-IN" smtClean="0"/>
              <a:t>10</a:t>
            </a:fld>
            <a:endParaRPr lang="en-IN"/>
          </a:p>
        </p:txBody>
      </p:sp>
    </p:spTree>
    <p:extLst>
      <p:ext uri="{BB962C8B-B14F-4D97-AF65-F5344CB8AC3E}">
        <p14:creationId xmlns:p14="http://schemas.microsoft.com/office/powerpoint/2010/main" val="1565701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361526-25F2-4E2D-9EDE-9DB6A3828CCC}" type="slidenum">
              <a:rPr lang="en-IN" smtClean="0"/>
              <a:t>12</a:t>
            </a:fld>
            <a:endParaRPr lang="en-IN"/>
          </a:p>
        </p:txBody>
      </p:sp>
    </p:spTree>
    <p:extLst>
      <p:ext uri="{BB962C8B-B14F-4D97-AF65-F5344CB8AC3E}">
        <p14:creationId xmlns:p14="http://schemas.microsoft.com/office/powerpoint/2010/main" val="692374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361526-25F2-4E2D-9EDE-9DB6A3828CCC}" type="slidenum">
              <a:rPr lang="en-IN" smtClean="0"/>
              <a:t>13</a:t>
            </a:fld>
            <a:endParaRPr lang="en-IN"/>
          </a:p>
        </p:txBody>
      </p:sp>
    </p:spTree>
    <p:extLst>
      <p:ext uri="{BB962C8B-B14F-4D97-AF65-F5344CB8AC3E}">
        <p14:creationId xmlns:p14="http://schemas.microsoft.com/office/powerpoint/2010/main" val="2948383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361526-25F2-4E2D-9EDE-9DB6A3828CCC}" type="slidenum">
              <a:rPr lang="en-IN" smtClean="0"/>
              <a:t>14</a:t>
            </a:fld>
            <a:endParaRPr lang="en-IN"/>
          </a:p>
        </p:txBody>
      </p:sp>
    </p:spTree>
    <p:extLst>
      <p:ext uri="{BB962C8B-B14F-4D97-AF65-F5344CB8AC3E}">
        <p14:creationId xmlns:p14="http://schemas.microsoft.com/office/powerpoint/2010/main" val="768328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361526-25F2-4E2D-9EDE-9DB6A3828CCC}" type="slidenum">
              <a:rPr lang="en-IN" smtClean="0"/>
              <a:t>15</a:t>
            </a:fld>
            <a:endParaRPr lang="en-IN"/>
          </a:p>
        </p:txBody>
      </p:sp>
    </p:spTree>
    <p:extLst>
      <p:ext uri="{BB962C8B-B14F-4D97-AF65-F5344CB8AC3E}">
        <p14:creationId xmlns:p14="http://schemas.microsoft.com/office/powerpoint/2010/main" val="1038538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F75E0B7-98A9-4794-AB43-A91FA71FBE8A}"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2A0BCF-37EC-4D43-837F-DD6CD3A973DC}" type="slidenum">
              <a:rPr lang="en-IN" smtClean="0"/>
              <a:t>‹#›</a:t>
            </a:fld>
            <a:endParaRPr lang="en-IN"/>
          </a:p>
        </p:txBody>
      </p:sp>
    </p:spTree>
    <p:extLst>
      <p:ext uri="{BB962C8B-B14F-4D97-AF65-F5344CB8AC3E}">
        <p14:creationId xmlns:p14="http://schemas.microsoft.com/office/powerpoint/2010/main" val="1942306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75E0B7-98A9-4794-AB43-A91FA71FBE8A}"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2A0BCF-37EC-4D43-837F-DD6CD3A973DC}" type="slidenum">
              <a:rPr lang="en-IN" smtClean="0"/>
              <a:t>‹#›</a:t>
            </a:fld>
            <a:endParaRPr lang="en-IN"/>
          </a:p>
        </p:txBody>
      </p:sp>
    </p:spTree>
    <p:extLst>
      <p:ext uri="{BB962C8B-B14F-4D97-AF65-F5344CB8AC3E}">
        <p14:creationId xmlns:p14="http://schemas.microsoft.com/office/powerpoint/2010/main" val="4240964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75E0B7-98A9-4794-AB43-A91FA71FBE8A}"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2A0BCF-37EC-4D43-837F-DD6CD3A973DC}" type="slidenum">
              <a:rPr lang="en-IN" smtClean="0"/>
              <a:t>‹#›</a:t>
            </a:fld>
            <a:endParaRPr lang="en-IN"/>
          </a:p>
        </p:txBody>
      </p:sp>
    </p:spTree>
    <p:extLst>
      <p:ext uri="{BB962C8B-B14F-4D97-AF65-F5344CB8AC3E}">
        <p14:creationId xmlns:p14="http://schemas.microsoft.com/office/powerpoint/2010/main" val="1929575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75E0B7-98A9-4794-AB43-A91FA71FBE8A}"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2A0BCF-37EC-4D43-837F-DD6CD3A973DC}" type="slidenum">
              <a:rPr lang="en-IN" smtClean="0"/>
              <a:t>‹#›</a:t>
            </a:fld>
            <a:endParaRPr lang="en-IN"/>
          </a:p>
        </p:txBody>
      </p:sp>
    </p:spTree>
    <p:extLst>
      <p:ext uri="{BB962C8B-B14F-4D97-AF65-F5344CB8AC3E}">
        <p14:creationId xmlns:p14="http://schemas.microsoft.com/office/powerpoint/2010/main" val="3762183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75E0B7-98A9-4794-AB43-A91FA71FBE8A}" type="datetimeFigureOut">
              <a:rPr lang="en-IN" smtClean="0"/>
              <a:t>19-06-2022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2A0BCF-37EC-4D43-837F-DD6CD3A973DC}" type="slidenum">
              <a:rPr lang="en-IN" smtClean="0"/>
              <a:t>‹#›</a:t>
            </a:fld>
            <a:endParaRPr lang="en-IN"/>
          </a:p>
        </p:txBody>
      </p:sp>
    </p:spTree>
    <p:extLst>
      <p:ext uri="{BB962C8B-B14F-4D97-AF65-F5344CB8AC3E}">
        <p14:creationId xmlns:p14="http://schemas.microsoft.com/office/powerpoint/2010/main" val="116504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F75E0B7-98A9-4794-AB43-A91FA71FBE8A}" type="datetimeFigureOut">
              <a:rPr lang="en-IN" smtClean="0"/>
              <a:t>19-06-2022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2A0BCF-37EC-4D43-837F-DD6CD3A973DC}" type="slidenum">
              <a:rPr lang="en-IN" smtClean="0"/>
              <a:t>‹#›</a:t>
            </a:fld>
            <a:endParaRPr lang="en-IN"/>
          </a:p>
        </p:txBody>
      </p:sp>
    </p:spTree>
    <p:extLst>
      <p:ext uri="{BB962C8B-B14F-4D97-AF65-F5344CB8AC3E}">
        <p14:creationId xmlns:p14="http://schemas.microsoft.com/office/powerpoint/2010/main" val="1816253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F75E0B7-98A9-4794-AB43-A91FA71FBE8A}" type="datetimeFigureOut">
              <a:rPr lang="en-IN" smtClean="0"/>
              <a:t>19-06-2022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2A0BCF-37EC-4D43-837F-DD6CD3A973DC}" type="slidenum">
              <a:rPr lang="en-IN" smtClean="0"/>
              <a:t>‹#›</a:t>
            </a:fld>
            <a:endParaRPr lang="en-IN"/>
          </a:p>
        </p:txBody>
      </p:sp>
    </p:spTree>
    <p:extLst>
      <p:ext uri="{BB962C8B-B14F-4D97-AF65-F5344CB8AC3E}">
        <p14:creationId xmlns:p14="http://schemas.microsoft.com/office/powerpoint/2010/main" val="135216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F75E0B7-98A9-4794-AB43-A91FA71FBE8A}" type="datetimeFigureOut">
              <a:rPr lang="en-IN" smtClean="0"/>
              <a:t>19-06-2022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2A0BCF-37EC-4D43-837F-DD6CD3A973DC}" type="slidenum">
              <a:rPr lang="en-IN" smtClean="0"/>
              <a:t>‹#›</a:t>
            </a:fld>
            <a:endParaRPr lang="en-IN"/>
          </a:p>
        </p:txBody>
      </p:sp>
    </p:spTree>
    <p:extLst>
      <p:ext uri="{BB962C8B-B14F-4D97-AF65-F5344CB8AC3E}">
        <p14:creationId xmlns:p14="http://schemas.microsoft.com/office/powerpoint/2010/main" val="868116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5E0B7-98A9-4794-AB43-A91FA71FBE8A}" type="datetimeFigureOut">
              <a:rPr lang="en-IN" smtClean="0"/>
              <a:t>19-06-2022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2A0BCF-37EC-4D43-837F-DD6CD3A973DC}" type="slidenum">
              <a:rPr lang="en-IN" smtClean="0"/>
              <a:t>‹#›</a:t>
            </a:fld>
            <a:endParaRPr lang="en-IN"/>
          </a:p>
        </p:txBody>
      </p:sp>
    </p:spTree>
    <p:extLst>
      <p:ext uri="{BB962C8B-B14F-4D97-AF65-F5344CB8AC3E}">
        <p14:creationId xmlns:p14="http://schemas.microsoft.com/office/powerpoint/2010/main" val="3385023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75E0B7-98A9-4794-AB43-A91FA71FBE8A}" type="datetimeFigureOut">
              <a:rPr lang="en-IN" smtClean="0"/>
              <a:t>19-06-2022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2A0BCF-37EC-4D43-837F-DD6CD3A973DC}" type="slidenum">
              <a:rPr lang="en-IN" smtClean="0"/>
              <a:t>‹#›</a:t>
            </a:fld>
            <a:endParaRPr lang="en-IN"/>
          </a:p>
        </p:txBody>
      </p:sp>
    </p:spTree>
    <p:extLst>
      <p:ext uri="{BB962C8B-B14F-4D97-AF65-F5344CB8AC3E}">
        <p14:creationId xmlns:p14="http://schemas.microsoft.com/office/powerpoint/2010/main" val="4235163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75E0B7-98A9-4794-AB43-A91FA71FBE8A}" type="datetimeFigureOut">
              <a:rPr lang="en-IN" smtClean="0"/>
              <a:t>19-06-2022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2A0BCF-37EC-4D43-837F-DD6CD3A973DC}" type="slidenum">
              <a:rPr lang="en-IN" smtClean="0"/>
              <a:t>‹#›</a:t>
            </a:fld>
            <a:endParaRPr lang="en-IN"/>
          </a:p>
        </p:txBody>
      </p:sp>
    </p:spTree>
    <p:extLst>
      <p:ext uri="{BB962C8B-B14F-4D97-AF65-F5344CB8AC3E}">
        <p14:creationId xmlns:p14="http://schemas.microsoft.com/office/powerpoint/2010/main" val="2149941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75E0B7-98A9-4794-AB43-A91FA71FBE8A}" type="datetimeFigureOut">
              <a:rPr lang="en-IN" smtClean="0"/>
              <a:t>19-06-2022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2A0BCF-37EC-4D43-837F-DD6CD3A973DC}" type="slidenum">
              <a:rPr lang="en-IN" smtClean="0"/>
              <a:t>‹#›</a:t>
            </a:fld>
            <a:endParaRPr lang="en-IN"/>
          </a:p>
        </p:txBody>
      </p:sp>
    </p:spTree>
    <p:extLst>
      <p:ext uri="{BB962C8B-B14F-4D97-AF65-F5344CB8AC3E}">
        <p14:creationId xmlns:p14="http://schemas.microsoft.com/office/powerpoint/2010/main" val="1511350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pring-projects/spring-boot/tree/master/spring-boot-project/spring-boot-starter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EFEF0-3965-4B76-91F3-55AB19B2EF44}"/>
              </a:ext>
            </a:extLst>
          </p:cNvPr>
          <p:cNvSpPr>
            <a:spLocks noGrp="1"/>
          </p:cNvSpPr>
          <p:nvPr>
            <p:ph type="ctrTitle"/>
          </p:nvPr>
        </p:nvSpPr>
        <p:spPr>
          <a:xfrm>
            <a:off x="0" y="0"/>
            <a:ext cx="9144000" cy="477837"/>
          </a:xfrm>
        </p:spPr>
        <p:txBody>
          <a:bodyPr>
            <a:normAutofit/>
          </a:bodyPr>
          <a:lstStyle/>
          <a:p>
            <a:r>
              <a:rPr lang="en-IN" sz="2800" dirty="0"/>
              <a:t>Spring - Microservices</a:t>
            </a:r>
          </a:p>
        </p:txBody>
      </p:sp>
      <p:sp>
        <p:nvSpPr>
          <p:cNvPr id="3" name="Subtitle 2">
            <a:extLst>
              <a:ext uri="{FF2B5EF4-FFF2-40B4-BE49-F238E27FC236}">
                <a16:creationId xmlns:a16="http://schemas.microsoft.com/office/drawing/2014/main" id="{76B433E6-F9AE-4572-B13E-C20DE2175EF4}"/>
              </a:ext>
            </a:extLst>
          </p:cNvPr>
          <p:cNvSpPr>
            <a:spLocks noGrp="1"/>
          </p:cNvSpPr>
          <p:nvPr>
            <p:ph type="subTitle" idx="1"/>
          </p:nvPr>
        </p:nvSpPr>
        <p:spPr>
          <a:xfrm>
            <a:off x="145365" y="477837"/>
            <a:ext cx="11516751" cy="6034332"/>
          </a:xfrm>
        </p:spPr>
        <p:txBody>
          <a:bodyPr>
            <a:normAutofit fontScale="25000" lnSpcReduction="20000"/>
          </a:bodyPr>
          <a:lstStyle/>
          <a:p>
            <a:pPr marL="342900" indent="-342900" algn="l">
              <a:buFont typeface="Arial" panose="020B0604020202020204" pitchFamily="34" charset="0"/>
              <a:buChar char="•"/>
            </a:pPr>
            <a:r>
              <a:rPr lang="en-IN" sz="6400" dirty="0"/>
              <a:t>Spring is not only for dependency injection but now is used for Enterprise application framework</a:t>
            </a:r>
          </a:p>
          <a:p>
            <a:pPr marL="342900" indent="-342900" algn="l">
              <a:buFont typeface="Arial" panose="020B0604020202020204" pitchFamily="34" charset="0"/>
              <a:buChar char="•"/>
            </a:pPr>
            <a:r>
              <a:rPr lang="en-IN" sz="6400" dirty="0"/>
              <a:t>Spring is programming with configurations model</a:t>
            </a:r>
          </a:p>
          <a:p>
            <a:pPr marL="342900" indent="-342900" algn="l">
              <a:buFont typeface="Arial" panose="020B0604020202020204" pitchFamily="34" charset="0"/>
              <a:buChar char="•"/>
            </a:pPr>
            <a:r>
              <a:rPr lang="en-IN" sz="6400" dirty="0"/>
              <a:t>Spring is used for Infrastructure support and simulates a cloud environment</a:t>
            </a:r>
          </a:p>
          <a:p>
            <a:pPr marL="342900" indent="-342900" algn="l">
              <a:buFont typeface="Arial" panose="020B0604020202020204" pitchFamily="34" charset="0"/>
              <a:buChar char="•"/>
            </a:pPr>
            <a:endParaRPr lang="en-IN" sz="6400" dirty="0"/>
          </a:p>
          <a:p>
            <a:pPr algn="l"/>
            <a:r>
              <a:rPr lang="en-IN" sz="6400" dirty="0"/>
              <a:t>Problems with Spring:</a:t>
            </a:r>
          </a:p>
          <a:p>
            <a:pPr algn="l"/>
            <a:r>
              <a:rPr lang="en-IN" sz="6400" dirty="0"/>
              <a:t>Huge framework</a:t>
            </a:r>
          </a:p>
          <a:p>
            <a:pPr algn="l"/>
            <a:r>
              <a:rPr lang="en-IN" sz="6400" dirty="0"/>
              <a:t>Multiple setup steps: Databases like </a:t>
            </a:r>
            <a:r>
              <a:rPr lang="en-IN" sz="6400" dirty="0" err="1"/>
              <a:t>NoSQl</a:t>
            </a:r>
            <a:r>
              <a:rPr lang="en-IN" sz="6400" dirty="0"/>
              <a:t>, RDBMS etc</a:t>
            </a:r>
          </a:p>
          <a:p>
            <a:pPr algn="l"/>
            <a:r>
              <a:rPr lang="en-IN" sz="6400" dirty="0"/>
              <a:t>Multiple configuration steps</a:t>
            </a:r>
          </a:p>
          <a:p>
            <a:pPr algn="l"/>
            <a:r>
              <a:rPr lang="en-IN" sz="6400" dirty="0"/>
              <a:t>Multiple build and deploy steps</a:t>
            </a:r>
          </a:p>
          <a:p>
            <a:pPr algn="l"/>
            <a:endParaRPr lang="en-IN" sz="6400" dirty="0"/>
          </a:p>
          <a:p>
            <a:pPr algn="l"/>
            <a:r>
              <a:rPr lang="en-IN" sz="6400" b="1" dirty="0"/>
              <a:t>That’s why Spring Boot</a:t>
            </a:r>
          </a:p>
          <a:p>
            <a:pPr algn="l"/>
            <a:r>
              <a:rPr lang="en-IN" sz="6400" b="1" dirty="0"/>
              <a:t>The speed of application creation and need for rapid prototyping are becoming more and more important/</a:t>
            </a:r>
          </a:p>
          <a:p>
            <a:pPr algn="l"/>
            <a:r>
              <a:rPr lang="en-IN" sz="6400" b="1" dirty="0"/>
              <a:t>Spring Boot provides quicker development</a:t>
            </a:r>
          </a:p>
          <a:p>
            <a:pPr algn="l"/>
            <a:r>
              <a:rPr lang="en-IN" sz="6400" b="1" dirty="0"/>
              <a:t>Comes with 40 different starter modules</a:t>
            </a:r>
          </a:p>
          <a:p>
            <a:pPr algn="l"/>
            <a:r>
              <a:rPr lang="en-IN" sz="6400" b="1" dirty="0"/>
              <a:t>These starter modules provides integration libraries to many different frameworks such as database connections, webservices, logging, testing libraries(Mockito, </a:t>
            </a:r>
            <a:r>
              <a:rPr lang="en-IN" sz="6400" b="1" dirty="0" err="1"/>
              <a:t>Hamcrest</a:t>
            </a:r>
            <a:r>
              <a:rPr lang="en-IN" sz="6400" b="1" dirty="0"/>
              <a:t>), Logging, Template rendering</a:t>
            </a:r>
          </a:p>
          <a:p>
            <a:pPr algn="l"/>
            <a:r>
              <a:rPr lang="en-IN" sz="6400" b="1" dirty="0">
                <a:hlinkClick r:id="rId2"/>
              </a:rPr>
              <a:t>https://github.com/spring-projects/spring-boot/tree/master/spring-boot-project/spring-boot-starters</a:t>
            </a:r>
            <a:endParaRPr lang="en-IN" sz="6400" b="1" dirty="0"/>
          </a:p>
          <a:p>
            <a:pPr algn="l"/>
            <a:endParaRPr lang="en-IN" sz="6400" b="1" dirty="0"/>
          </a:p>
          <a:p>
            <a:pPr algn="l"/>
            <a:r>
              <a:rPr lang="en-IN" sz="6400" b="1" dirty="0"/>
              <a:t>Spring Boot can be generated from </a:t>
            </a:r>
          </a:p>
          <a:p>
            <a:pPr algn="l"/>
            <a:r>
              <a:rPr lang="en-IN" sz="6400" b="1" dirty="0"/>
              <a:t>https://start.spring.io/</a:t>
            </a:r>
          </a:p>
          <a:p>
            <a:pPr algn="l"/>
            <a:endParaRPr lang="en-IN" sz="6400" b="1" dirty="0"/>
          </a:p>
          <a:p>
            <a:pPr algn="l"/>
            <a:endParaRPr lang="en-IN" sz="6400" b="1" dirty="0"/>
          </a:p>
          <a:p>
            <a:pPr algn="l"/>
            <a:endParaRPr lang="en-IN" sz="6400" dirty="0"/>
          </a:p>
          <a:p>
            <a:pPr algn="l"/>
            <a:endParaRPr lang="en-IN" sz="5600" dirty="0"/>
          </a:p>
          <a:p>
            <a:pPr marL="342900" indent="-342900" algn="l">
              <a:buFont typeface="Arial" panose="020B0604020202020204" pitchFamily="34" charset="0"/>
              <a:buChar char="•"/>
            </a:pPr>
            <a:endParaRPr lang="en-IN" sz="5600" dirty="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1062927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3999" y="1961322"/>
            <a:ext cx="10402957" cy="3829878"/>
          </a:xfrm>
        </p:spPr>
        <p:txBody>
          <a:bodyPr>
            <a:normAutofit/>
          </a:bodyPr>
          <a:lstStyle/>
          <a:p>
            <a:pPr algn="l"/>
            <a:endParaRPr lang="en-IN" sz="1800" dirty="0"/>
          </a:p>
          <a:p>
            <a:pPr algn="l"/>
            <a:endParaRPr lang="en-IN" sz="1800" dirty="0"/>
          </a:p>
          <a:p>
            <a:pPr algn="l"/>
            <a:endParaRPr lang="en-IN" sz="1800" dirty="0"/>
          </a:p>
          <a:p>
            <a:pPr algn="l"/>
            <a:endParaRPr lang="en-IN" sz="1800" dirty="0"/>
          </a:p>
          <a:p>
            <a:pPr algn="l"/>
            <a:endParaRPr lang="en-IN" sz="1800" dirty="0"/>
          </a:p>
        </p:txBody>
      </p:sp>
      <p:graphicFrame>
        <p:nvGraphicFramePr>
          <p:cNvPr id="6" name="Diagram 5"/>
          <p:cNvGraphicFramePr/>
          <p:nvPr>
            <p:extLst>
              <p:ext uri="{D42A27DB-BD31-4B8C-83A1-F6EECF244321}">
                <p14:modId xmlns:p14="http://schemas.microsoft.com/office/powerpoint/2010/main" val="2923984683"/>
              </p:ext>
            </p:extLst>
          </p:nvPr>
        </p:nvGraphicFramePr>
        <p:xfrm>
          <a:off x="1126435" y="1046922"/>
          <a:ext cx="9033565" cy="52478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9" name="Title 1"/>
          <p:cNvSpPr>
            <a:spLocks noGrp="1"/>
          </p:cNvSpPr>
          <p:nvPr>
            <p:ph type="ctrTitle"/>
          </p:nvPr>
        </p:nvSpPr>
        <p:spPr>
          <a:xfrm>
            <a:off x="1232452" y="-169737"/>
            <a:ext cx="9144000" cy="838959"/>
          </a:xfrm>
        </p:spPr>
        <p:txBody>
          <a:bodyPr>
            <a:normAutofit/>
          </a:bodyPr>
          <a:lstStyle/>
          <a:p>
            <a:r>
              <a:rPr lang="en-IN" sz="3200" b="1" dirty="0"/>
              <a:t>Microservices Advantages</a:t>
            </a:r>
          </a:p>
        </p:txBody>
      </p:sp>
    </p:spTree>
    <p:extLst>
      <p:ext uri="{BB962C8B-B14F-4D97-AF65-F5344CB8AC3E}">
        <p14:creationId xmlns:p14="http://schemas.microsoft.com/office/powerpoint/2010/main" val="1232877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9584-57C9-4806-8AE7-723B44A2BD08}"/>
              </a:ext>
            </a:extLst>
          </p:cNvPr>
          <p:cNvSpPr>
            <a:spLocks noGrp="1"/>
          </p:cNvSpPr>
          <p:nvPr>
            <p:ph type="title"/>
          </p:nvPr>
        </p:nvSpPr>
        <p:spPr>
          <a:xfrm>
            <a:off x="838200" y="365126"/>
            <a:ext cx="10515600" cy="507072"/>
          </a:xfrm>
        </p:spPr>
        <p:txBody>
          <a:bodyPr>
            <a:normAutofit fontScale="90000"/>
          </a:bodyPr>
          <a:lstStyle/>
          <a:p>
            <a:r>
              <a:rPr lang="en-IN" dirty="0"/>
              <a:t>Service discovery</a:t>
            </a:r>
          </a:p>
        </p:txBody>
      </p:sp>
      <p:sp>
        <p:nvSpPr>
          <p:cNvPr id="3" name="Rectangle 2">
            <a:extLst>
              <a:ext uri="{FF2B5EF4-FFF2-40B4-BE49-F238E27FC236}">
                <a16:creationId xmlns:a16="http://schemas.microsoft.com/office/drawing/2014/main" id="{996F8C0E-CC4E-4048-8A5E-C36CDD623460}"/>
              </a:ext>
            </a:extLst>
          </p:cNvPr>
          <p:cNvSpPr/>
          <p:nvPr/>
        </p:nvSpPr>
        <p:spPr>
          <a:xfrm>
            <a:off x="1962151" y="1524001"/>
            <a:ext cx="1466850"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Microservice1</a:t>
            </a:r>
          </a:p>
        </p:txBody>
      </p:sp>
      <p:sp>
        <p:nvSpPr>
          <p:cNvPr id="4" name="Rectangle 3">
            <a:extLst>
              <a:ext uri="{FF2B5EF4-FFF2-40B4-BE49-F238E27FC236}">
                <a16:creationId xmlns:a16="http://schemas.microsoft.com/office/drawing/2014/main" id="{6E6C7205-D216-43D1-8D41-1B28F589C2A2}"/>
              </a:ext>
            </a:extLst>
          </p:cNvPr>
          <p:cNvSpPr/>
          <p:nvPr/>
        </p:nvSpPr>
        <p:spPr>
          <a:xfrm>
            <a:off x="3838576" y="1524001"/>
            <a:ext cx="1466850"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Microservice2</a:t>
            </a:r>
          </a:p>
        </p:txBody>
      </p:sp>
      <p:sp>
        <p:nvSpPr>
          <p:cNvPr id="5" name="Rectangle 4">
            <a:extLst>
              <a:ext uri="{FF2B5EF4-FFF2-40B4-BE49-F238E27FC236}">
                <a16:creationId xmlns:a16="http://schemas.microsoft.com/office/drawing/2014/main" id="{E660F7D6-1376-4C73-B222-E03B5E9EF329}"/>
              </a:ext>
            </a:extLst>
          </p:cNvPr>
          <p:cNvSpPr/>
          <p:nvPr/>
        </p:nvSpPr>
        <p:spPr>
          <a:xfrm>
            <a:off x="5715001" y="1524001"/>
            <a:ext cx="1466850"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Microservice3</a:t>
            </a:r>
          </a:p>
        </p:txBody>
      </p:sp>
      <p:sp>
        <p:nvSpPr>
          <p:cNvPr id="6" name="Rectangle 5">
            <a:extLst>
              <a:ext uri="{FF2B5EF4-FFF2-40B4-BE49-F238E27FC236}">
                <a16:creationId xmlns:a16="http://schemas.microsoft.com/office/drawing/2014/main" id="{BC8AA582-3E70-498E-8B21-395B3D1A5CF8}"/>
              </a:ext>
            </a:extLst>
          </p:cNvPr>
          <p:cNvSpPr/>
          <p:nvPr/>
        </p:nvSpPr>
        <p:spPr>
          <a:xfrm>
            <a:off x="7591426" y="1524001"/>
            <a:ext cx="1466850"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Microservice4</a:t>
            </a:r>
          </a:p>
        </p:txBody>
      </p:sp>
      <p:sp>
        <p:nvSpPr>
          <p:cNvPr id="7" name="Rectangle 6">
            <a:extLst>
              <a:ext uri="{FF2B5EF4-FFF2-40B4-BE49-F238E27FC236}">
                <a16:creationId xmlns:a16="http://schemas.microsoft.com/office/drawing/2014/main" id="{9743C03F-504E-4648-8394-1F6784B17663}"/>
              </a:ext>
            </a:extLst>
          </p:cNvPr>
          <p:cNvSpPr/>
          <p:nvPr/>
        </p:nvSpPr>
        <p:spPr>
          <a:xfrm>
            <a:off x="4257677" y="2952750"/>
            <a:ext cx="1466850" cy="952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Eureka  Service Registry-Microservice</a:t>
            </a:r>
          </a:p>
        </p:txBody>
      </p:sp>
      <p:cxnSp>
        <p:nvCxnSpPr>
          <p:cNvPr id="9" name="Connector: Elbow 8">
            <a:extLst>
              <a:ext uri="{FF2B5EF4-FFF2-40B4-BE49-F238E27FC236}">
                <a16:creationId xmlns:a16="http://schemas.microsoft.com/office/drawing/2014/main" id="{18B5E078-D1F9-46A6-A97D-D1DAFB5E614A}"/>
              </a:ext>
            </a:extLst>
          </p:cNvPr>
          <p:cNvCxnSpPr>
            <a:stCxn id="3" idx="2"/>
          </p:cNvCxnSpPr>
          <p:nvPr/>
        </p:nvCxnSpPr>
        <p:spPr>
          <a:xfrm rot="16200000" flipH="1">
            <a:off x="2933701" y="2238375"/>
            <a:ext cx="1066799" cy="1543049"/>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49FD7C08-6899-41F9-A7C6-233E5FDDB7A5}"/>
              </a:ext>
            </a:extLst>
          </p:cNvPr>
          <p:cNvCxnSpPr>
            <a:stCxn id="4" idx="2"/>
            <a:endCxn id="7" idx="0"/>
          </p:cNvCxnSpPr>
          <p:nvPr/>
        </p:nvCxnSpPr>
        <p:spPr>
          <a:xfrm rot="16200000" flipH="1">
            <a:off x="4543427" y="2505074"/>
            <a:ext cx="476249" cy="419101"/>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2B2E54ED-6A80-4422-882F-841BFE658901}"/>
              </a:ext>
            </a:extLst>
          </p:cNvPr>
          <p:cNvCxnSpPr>
            <a:stCxn id="5" idx="2"/>
            <a:endCxn id="7" idx="3"/>
          </p:cNvCxnSpPr>
          <p:nvPr/>
        </p:nvCxnSpPr>
        <p:spPr>
          <a:xfrm rot="5400000">
            <a:off x="5610228" y="2590801"/>
            <a:ext cx="952499" cy="723899"/>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3B8ED7F4-27B1-4900-B627-A5D89178B246}"/>
              </a:ext>
            </a:extLst>
          </p:cNvPr>
          <p:cNvCxnSpPr>
            <a:cxnSpLocks/>
          </p:cNvCxnSpPr>
          <p:nvPr/>
        </p:nvCxnSpPr>
        <p:spPr>
          <a:xfrm rot="5400000">
            <a:off x="6481764" y="1747838"/>
            <a:ext cx="1247774" cy="2705101"/>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A26312F-A9E8-4DC7-9C0F-E5EE2F32BC06}"/>
              </a:ext>
            </a:extLst>
          </p:cNvPr>
          <p:cNvSpPr txBox="1"/>
          <p:nvPr/>
        </p:nvSpPr>
        <p:spPr>
          <a:xfrm>
            <a:off x="752475" y="4076700"/>
            <a:ext cx="7981950" cy="1754326"/>
          </a:xfrm>
          <a:prstGeom prst="rect">
            <a:avLst/>
          </a:prstGeom>
          <a:noFill/>
        </p:spPr>
        <p:txBody>
          <a:bodyPr wrap="square" rtlCol="0">
            <a:spAutoFit/>
          </a:bodyPr>
          <a:lstStyle/>
          <a:p>
            <a:r>
              <a:rPr lang="en-IN" dirty="0"/>
              <a:t>Any Microservice should be registered in the service registry so that any microservice that wants to communicate with other microservice will get the service address from the service registry</a:t>
            </a:r>
          </a:p>
          <a:p>
            <a:endParaRPr lang="en-IN" dirty="0"/>
          </a:p>
          <a:p>
            <a:r>
              <a:rPr lang="en-IN" dirty="0"/>
              <a:t>Service Registry will store the address (</a:t>
            </a:r>
            <a:r>
              <a:rPr lang="en-IN" dirty="0" err="1"/>
              <a:t>ip</a:t>
            </a:r>
            <a:r>
              <a:rPr lang="en-IN" dirty="0"/>
              <a:t> address and port number) of all microservices which are registered</a:t>
            </a:r>
          </a:p>
        </p:txBody>
      </p:sp>
    </p:spTree>
    <p:extLst>
      <p:ext uri="{BB962C8B-B14F-4D97-AF65-F5344CB8AC3E}">
        <p14:creationId xmlns:p14="http://schemas.microsoft.com/office/powerpoint/2010/main" val="3193317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6079" y="260970"/>
            <a:ext cx="9144000" cy="838959"/>
          </a:xfrm>
        </p:spPr>
        <p:txBody>
          <a:bodyPr>
            <a:normAutofit/>
          </a:bodyPr>
          <a:lstStyle/>
          <a:p>
            <a:r>
              <a:rPr lang="en-IN" sz="3200" b="1" dirty="0"/>
              <a:t>Service Layer of Load balancing</a:t>
            </a:r>
          </a:p>
        </p:txBody>
      </p:sp>
      <p:sp>
        <p:nvSpPr>
          <p:cNvPr id="3" name="Subtitle 2"/>
          <p:cNvSpPr>
            <a:spLocks noGrp="1"/>
          </p:cNvSpPr>
          <p:nvPr>
            <p:ph type="subTitle" idx="1"/>
          </p:nvPr>
        </p:nvSpPr>
        <p:spPr>
          <a:xfrm>
            <a:off x="152401" y="1380262"/>
            <a:ext cx="11608904" cy="4964267"/>
          </a:xfrm>
        </p:spPr>
        <p:txBody>
          <a:bodyPr>
            <a:normAutofit/>
          </a:bodyPr>
          <a:lstStyle/>
          <a:p>
            <a:pPr algn="l"/>
            <a:endParaRPr lang="en-IN" sz="1800" dirty="0"/>
          </a:p>
          <a:p>
            <a:pPr algn="l"/>
            <a:endParaRPr lang="en-IN" sz="1800" dirty="0"/>
          </a:p>
          <a:p>
            <a:pPr algn="l"/>
            <a:endParaRPr lang="en-IN" sz="1800" dirty="0"/>
          </a:p>
          <a:p>
            <a:pPr algn="l"/>
            <a:endParaRPr lang="en-IN" sz="1800" dirty="0"/>
          </a:p>
          <a:p>
            <a:pPr algn="l"/>
            <a:endParaRPr lang="en-IN" sz="1800" dirty="0"/>
          </a:p>
        </p:txBody>
      </p:sp>
      <p:sp>
        <p:nvSpPr>
          <p:cNvPr id="8" name="Rectangle 7"/>
          <p:cNvSpPr/>
          <p:nvPr/>
        </p:nvSpPr>
        <p:spPr>
          <a:xfrm>
            <a:off x="66133" y="3684105"/>
            <a:ext cx="2024395" cy="1046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AWS/Azure/Google cloud Load Balancer/</a:t>
            </a:r>
            <a:r>
              <a:rPr lang="en-IN" dirty="0" err="1"/>
              <a:t>Datacentrer</a:t>
            </a:r>
            <a:r>
              <a:rPr lang="en-IN" dirty="0"/>
              <a:t> load balancer</a:t>
            </a:r>
          </a:p>
        </p:txBody>
      </p:sp>
      <p:sp>
        <p:nvSpPr>
          <p:cNvPr id="9" name="Rectangle 8"/>
          <p:cNvSpPr/>
          <p:nvPr/>
        </p:nvSpPr>
        <p:spPr>
          <a:xfrm>
            <a:off x="3268313" y="2521985"/>
            <a:ext cx="5213078" cy="1493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3277100" y="4654830"/>
            <a:ext cx="5213077" cy="1437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3472069" y="2979430"/>
            <a:ext cx="1550506" cy="63610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Microservice1 </a:t>
            </a:r>
          </a:p>
        </p:txBody>
      </p:sp>
      <p:sp>
        <p:nvSpPr>
          <p:cNvPr id="16" name="Rectangle 15"/>
          <p:cNvSpPr/>
          <p:nvPr/>
        </p:nvSpPr>
        <p:spPr>
          <a:xfrm>
            <a:off x="6233040" y="2576035"/>
            <a:ext cx="1538458" cy="63610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Microservice2</a:t>
            </a:r>
          </a:p>
        </p:txBody>
      </p:sp>
      <p:sp>
        <p:nvSpPr>
          <p:cNvPr id="19" name="Rectangle 18"/>
          <p:cNvSpPr/>
          <p:nvPr/>
        </p:nvSpPr>
        <p:spPr>
          <a:xfrm>
            <a:off x="6246833" y="3293166"/>
            <a:ext cx="1505328" cy="63610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Microservice2</a:t>
            </a:r>
          </a:p>
        </p:txBody>
      </p:sp>
      <p:sp>
        <p:nvSpPr>
          <p:cNvPr id="12" name="Rectangle 11"/>
          <p:cNvSpPr/>
          <p:nvPr/>
        </p:nvSpPr>
        <p:spPr>
          <a:xfrm>
            <a:off x="5310249" y="2988364"/>
            <a:ext cx="732184" cy="6361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Service Load balancer</a:t>
            </a:r>
          </a:p>
        </p:txBody>
      </p:sp>
      <p:sp>
        <p:nvSpPr>
          <p:cNvPr id="22" name="Rectangle 21"/>
          <p:cNvSpPr/>
          <p:nvPr/>
        </p:nvSpPr>
        <p:spPr>
          <a:xfrm>
            <a:off x="3470021" y="5002698"/>
            <a:ext cx="1526132" cy="636104"/>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Microservice1</a:t>
            </a:r>
          </a:p>
        </p:txBody>
      </p:sp>
      <p:sp>
        <p:nvSpPr>
          <p:cNvPr id="23" name="Rectangle 22"/>
          <p:cNvSpPr/>
          <p:nvPr/>
        </p:nvSpPr>
        <p:spPr>
          <a:xfrm>
            <a:off x="6242814" y="4737657"/>
            <a:ext cx="1528683" cy="63610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Microservice2</a:t>
            </a:r>
          </a:p>
        </p:txBody>
      </p:sp>
      <p:sp>
        <p:nvSpPr>
          <p:cNvPr id="24" name="Rectangle 23"/>
          <p:cNvSpPr/>
          <p:nvPr/>
        </p:nvSpPr>
        <p:spPr>
          <a:xfrm>
            <a:off x="6256737" y="5433392"/>
            <a:ext cx="1514760" cy="636104"/>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Microservice2</a:t>
            </a:r>
          </a:p>
        </p:txBody>
      </p:sp>
      <p:sp>
        <p:nvSpPr>
          <p:cNvPr id="25" name="Rectangle 24"/>
          <p:cNvSpPr/>
          <p:nvPr/>
        </p:nvSpPr>
        <p:spPr>
          <a:xfrm>
            <a:off x="5188227" y="5035831"/>
            <a:ext cx="732184" cy="63610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Service Load balancer</a:t>
            </a:r>
          </a:p>
        </p:txBody>
      </p:sp>
      <p:sp>
        <p:nvSpPr>
          <p:cNvPr id="13" name="TextBox 12"/>
          <p:cNvSpPr txBox="1"/>
          <p:nvPr/>
        </p:nvSpPr>
        <p:spPr>
          <a:xfrm>
            <a:off x="3277100" y="2542278"/>
            <a:ext cx="3050072" cy="307777"/>
          </a:xfrm>
          <a:prstGeom prst="rect">
            <a:avLst/>
          </a:prstGeom>
          <a:solidFill>
            <a:schemeClr val="accent2"/>
          </a:solidFill>
        </p:spPr>
        <p:txBody>
          <a:bodyPr wrap="square" rtlCol="0">
            <a:spAutoFit/>
          </a:bodyPr>
          <a:lstStyle/>
          <a:p>
            <a:r>
              <a:rPr lang="en-IN" sz="1400" dirty="0"/>
              <a:t>Cloud VM or physical machine</a:t>
            </a:r>
          </a:p>
        </p:txBody>
      </p:sp>
      <p:sp>
        <p:nvSpPr>
          <p:cNvPr id="14" name="Right Arrow 13"/>
          <p:cNvSpPr/>
          <p:nvPr/>
        </p:nvSpPr>
        <p:spPr>
          <a:xfrm rot="20239473">
            <a:off x="2124046" y="3687625"/>
            <a:ext cx="1128290" cy="380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ight Arrow 26"/>
          <p:cNvSpPr/>
          <p:nvPr/>
        </p:nvSpPr>
        <p:spPr>
          <a:xfrm rot="2714571">
            <a:off x="1982706" y="4530522"/>
            <a:ext cx="1460423" cy="426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ight Arrow 32"/>
          <p:cNvSpPr/>
          <p:nvPr/>
        </p:nvSpPr>
        <p:spPr>
          <a:xfrm rot="19672099">
            <a:off x="6011229" y="2987032"/>
            <a:ext cx="296604" cy="268532"/>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rot="474956">
            <a:off x="6011896" y="3245448"/>
            <a:ext cx="296604" cy="268532"/>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ight Arrow 34"/>
          <p:cNvSpPr/>
          <p:nvPr/>
        </p:nvSpPr>
        <p:spPr>
          <a:xfrm>
            <a:off x="4996153" y="3255420"/>
            <a:ext cx="355195" cy="229416"/>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ight Arrow 36"/>
          <p:cNvSpPr/>
          <p:nvPr/>
        </p:nvSpPr>
        <p:spPr>
          <a:xfrm rot="19672099">
            <a:off x="5906775" y="5021242"/>
            <a:ext cx="296604" cy="268532"/>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ight Arrow 37"/>
          <p:cNvSpPr/>
          <p:nvPr/>
        </p:nvSpPr>
        <p:spPr>
          <a:xfrm rot="474956">
            <a:off x="5886898" y="5319412"/>
            <a:ext cx="296604" cy="268532"/>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ight Arrow 27"/>
          <p:cNvSpPr/>
          <p:nvPr/>
        </p:nvSpPr>
        <p:spPr>
          <a:xfrm>
            <a:off x="4922525" y="5205798"/>
            <a:ext cx="355195" cy="229416"/>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967F3B9-28E6-4543-B4E5-BCAF2EA6BAC7}"/>
              </a:ext>
            </a:extLst>
          </p:cNvPr>
          <p:cNvSpPr txBox="1"/>
          <p:nvPr/>
        </p:nvSpPr>
        <p:spPr>
          <a:xfrm>
            <a:off x="3378377" y="1250911"/>
            <a:ext cx="4393120" cy="369332"/>
          </a:xfrm>
          <a:prstGeom prst="rect">
            <a:avLst/>
          </a:prstGeom>
          <a:noFill/>
        </p:spPr>
        <p:txBody>
          <a:bodyPr wrap="square" rtlCol="0">
            <a:spAutoFit/>
          </a:bodyPr>
          <a:lstStyle/>
          <a:p>
            <a:r>
              <a:rPr lang="en-IN" dirty="0"/>
              <a:t>Client Load Balancing</a:t>
            </a:r>
          </a:p>
        </p:txBody>
      </p:sp>
      <p:sp>
        <p:nvSpPr>
          <p:cNvPr id="29" name="TextBox 28">
            <a:extLst>
              <a:ext uri="{FF2B5EF4-FFF2-40B4-BE49-F238E27FC236}">
                <a16:creationId xmlns:a16="http://schemas.microsoft.com/office/drawing/2014/main" id="{69238FA4-B109-4D3B-8BC3-E4D98DC0D67B}"/>
              </a:ext>
            </a:extLst>
          </p:cNvPr>
          <p:cNvSpPr txBox="1"/>
          <p:nvPr/>
        </p:nvSpPr>
        <p:spPr>
          <a:xfrm>
            <a:off x="3275506" y="4678026"/>
            <a:ext cx="3050072" cy="307777"/>
          </a:xfrm>
          <a:prstGeom prst="rect">
            <a:avLst/>
          </a:prstGeom>
          <a:solidFill>
            <a:schemeClr val="accent2"/>
          </a:solidFill>
        </p:spPr>
        <p:txBody>
          <a:bodyPr wrap="square" rtlCol="0">
            <a:spAutoFit/>
          </a:bodyPr>
          <a:lstStyle/>
          <a:p>
            <a:r>
              <a:rPr lang="en-IN" sz="1400" dirty="0"/>
              <a:t>Cloud VM or physical machine</a:t>
            </a:r>
          </a:p>
        </p:txBody>
      </p:sp>
      <p:cxnSp>
        <p:nvCxnSpPr>
          <p:cNvPr id="15" name="Straight Connector 14">
            <a:extLst>
              <a:ext uri="{FF2B5EF4-FFF2-40B4-BE49-F238E27FC236}">
                <a16:creationId xmlns:a16="http://schemas.microsoft.com/office/drawing/2014/main" id="{26DAEE91-194C-426A-8C4B-9664E3F0A869}"/>
              </a:ext>
            </a:extLst>
          </p:cNvPr>
          <p:cNvCxnSpPr/>
          <p:nvPr/>
        </p:nvCxnSpPr>
        <p:spPr>
          <a:xfrm flipH="1" flipV="1">
            <a:off x="1478947" y="2689235"/>
            <a:ext cx="2182662" cy="522904"/>
          </a:xfrm>
          <a:prstGeom prst="line">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E005BB9-F422-47AC-9FE3-6A9FE7D716C3}"/>
              </a:ext>
            </a:extLst>
          </p:cNvPr>
          <p:cNvSpPr txBox="1"/>
          <p:nvPr/>
        </p:nvSpPr>
        <p:spPr>
          <a:xfrm>
            <a:off x="192155" y="2342033"/>
            <a:ext cx="1427095" cy="923330"/>
          </a:xfrm>
          <a:prstGeom prst="rect">
            <a:avLst/>
          </a:prstGeom>
          <a:noFill/>
        </p:spPr>
        <p:txBody>
          <a:bodyPr wrap="square" rtlCol="0">
            <a:spAutoFit/>
          </a:bodyPr>
          <a:lstStyle/>
          <a:p>
            <a:r>
              <a:rPr lang="en-IN" dirty="0"/>
              <a:t>Spring boot jar file(A.jar) – port 8082</a:t>
            </a:r>
          </a:p>
        </p:txBody>
      </p:sp>
      <p:cxnSp>
        <p:nvCxnSpPr>
          <p:cNvPr id="36" name="Straight Connector 35">
            <a:extLst>
              <a:ext uri="{FF2B5EF4-FFF2-40B4-BE49-F238E27FC236}">
                <a16:creationId xmlns:a16="http://schemas.microsoft.com/office/drawing/2014/main" id="{8B4F3344-1334-4BBC-8DB5-F5CA096A795F}"/>
              </a:ext>
            </a:extLst>
          </p:cNvPr>
          <p:cNvCxnSpPr>
            <a:cxnSpLocks/>
          </p:cNvCxnSpPr>
          <p:nvPr/>
        </p:nvCxnSpPr>
        <p:spPr>
          <a:xfrm flipV="1">
            <a:off x="7531633" y="2241652"/>
            <a:ext cx="1082231" cy="687068"/>
          </a:xfrm>
          <a:prstGeom prst="line">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7B62795-0968-4F0F-8919-FDD794D2347A}"/>
              </a:ext>
            </a:extLst>
          </p:cNvPr>
          <p:cNvSpPr txBox="1"/>
          <p:nvPr/>
        </p:nvSpPr>
        <p:spPr>
          <a:xfrm>
            <a:off x="8693642" y="1933085"/>
            <a:ext cx="1640277" cy="923330"/>
          </a:xfrm>
          <a:prstGeom prst="rect">
            <a:avLst/>
          </a:prstGeom>
          <a:noFill/>
        </p:spPr>
        <p:txBody>
          <a:bodyPr wrap="square" rtlCol="0">
            <a:spAutoFit/>
          </a:bodyPr>
          <a:lstStyle/>
          <a:p>
            <a:r>
              <a:rPr lang="en-IN" dirty="0"/>
              <a:t>Spring boot jar file (B.jar) – port 8083</a:t>
            </a:r>
          </a:p>
        </p:txBody>
      </p:sp>
      <p:cxnSp>
        <p:nvCxnSpPr>
          <p:cNvPr id="39" name="Straight Connector 38">
            <a:extLst>
              <a:ext uri="{FF2B5EF4-FFF2-40B4-BE49-F238E27FC236}">
                <a16:creationId xmlns:a16="http://schemas.microsoft.com/office/drawing/2014/main" id="{93C07430-5C17-484A-9224-636B54BC43EC}"/>
              </a:ext>
            </a:extLst>
          </p:cNvPr>
          <p:cNvCxnSpPr>
            <a:cxnSpLocks/>
          </p:cNvCxnSpPr>
          <p:nvPr/>
        </p:nvCxnSpPr>
        <p:spPr>
          <a:xfrm flipV="1">
            <a:off x="7642827" y="3596314"/>
            <a:ext cx="1355546" cy="112016"/>
          </a:xfrm>
          <a:prstGeom prst="line">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D46584F-0F5D-4C51-B263-1E8123D325BB}"/>
              </a:ext>
            </a:extLst>
          </p:cNvPr>
          <p:cNvSpPr txBox="1"/>
          <p:nvPr/>
        </p:nvSpPr>
        <p:spPr>
          <a:xfrm>
            <a:off x="8927960" y="3205593"/>
            <a:ext cx="1640277" cy="923330"/>
          </a:xfrm>
          <a:prstGeom prst="rect">
            <a:avLst/>
          </a:prstGeom>
          <a:noFill/>
        </p:spPr>
        <p:txBody>
          <a:bodyPr wrap="square" rtlCol="0">
            <a:spAutoFit/>
          </a:bodyPr>
          <a:lstStyle/>
          <a:p>
            <a:r>
              <a:rPr lang="en-IN" dirty="0"/>
              <a:t>Spring boot jar file (B.jar) – port 8085</a:t>
            </a:r>
          </a:p>
        </p:txBody>
      </p:sp>
      <p:cxnSp>
        <p:nvCxnSpPr>
          <p:cNvPr id="41" name="Straight Connector 40">
            <a:extLst>
              <a:ext uri="{FF2B5EF4-FFF2-40B4-BE49-F238E27FC236}">
                <a16:creationId xmlns:a16="http://schemas.microsoft.com/office/drawing/2014/main" id="{FA94D827-883B-4425-A453-4BE885DAA31C}"/>
              </a:ext>
            </a:extLst>
          </p:cNvPr>
          <p:cNvCxnSpPr>
            <a:cxnSpLocks/>
          </p:cNvCxnSpPr>
          <p:nvPr/>
        </p:nvCxnSpPr>
        <p:spPr>
          <a:xfrm flipH="1">
            <a:off x="1406458" y="5405135"/>
            <a:ext cx="2173765" cy="287370"/>
          </a:xfrm>
          <a:prstGeom prst="line">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7B66F0B-7845-4263-83BF-794047D97926}"/>
              </a:ext>
            </a:extLst>
          </p:cNvPr>
          <p:cNvSpPr txBox="1"/>
          <p:nvPr/>
        </p:nvSpPr>
        <p:spPr>
          <a:xfrm>
            <a:off x="208191" y="5403842"/>
            <a:ext cx="1427095" cy="923330"/>
          </a:xfrm>
          <a:prstGeom prst="rect">
            <a:avLst/>
          </a:prstGeom>
          <a:noFill/>
        </p:spPr>
        <p:txBody>
          <a:bodyPr wrap="square" rtlCol="0">
            <a:spAutoFit/>
          </a:bodyPr>
          <a:lstStyle/>
          <a:p>
            <a:r>
              <a:rPr lang="en-IN" dirty="0"/>
              <a:t>Spring boot jar file(A.jar) – port 8082</a:t>
            </a:r>
          </a:p>
        </p:txBody>
      </p:sp>
      <p:sp>
        <p:nvSpPr>
          <p:cNvPr id="45" name="TextBox 44">
            <a:extLst>
              <a:ext uri="{FF2B5EF4-FFF2-40B4-BE49-F238E27FC236}">
                <a16:creationId xmlns:a16="http://schemas.microsoft.com/office/drawing/2014/main" id="{CE501621-A4E7-4A3C-A306-14CF9521D49A}"/>
              </a:ext>
            </a:extLst>
          </p:cNvPr>
          <p:cNvSpPr txBox="1"/>
          <p:nvPr/>
        </p:nvSpPr>
        <p:spPr>
          <a:xfrm>
            <a:off x="8826503" y="4514106"/>
            <a:ext cx="1640277" cy="923330"/>
          </a:xfrm>
          <a:prstGeom prst="rect">
            <a:avLst/>
          </a:prstGeom>
          <a:noFill/>
        </p:spPr>
        <p:txBody>
          <a:bodyPr wrap="square" rtlCol="0">
            <a:spAutoFit/>
          </a:bodyPr>
          <a:lstStyle/>
          <a:p>
            <a:r>
              <a:rPr lang="en-IN" dirty="0"/>
              <a:t>Spring boot jar file (B.jar) – port 8083</a:t>
            </a:r>
          </a:p>
        </p:txBody>
      </p:sp>
      <p:cxnSp>
        <p:nvCxnSpPr>
          <p:cNvPr id="46" name="Straight Connector 45">
            <a:extLst>
              <a:ext uri="{FF2B5EF4-FFF2-40B4-BE49-F238E27FC236}">
                <a16:creationId xmlns:a16="http://schemas.microsoft.com/office/drawing/2014/main" id="{960D30A0-656F-43B3-8E99-2D535BF4FDE0}"/>
              </a:ext>
            </a:extLst>
          </p:cNvPr>
          <p:cNvCxnSpPr>
            <a:cxnSpLocks/>
          </p:cNvCxnSpPr>
          <p:nvPr/>
        </p:nvCxnSpPr>
        <p:spPr>
          <a:xfrm flipV="1">
            <a:off x="7600020" y="4831914"/>
            <a:ext cx="1274892" cy="340973"/>
          </a:xfrm>
          <a:prstGeom prst="line">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05C6DF8-0467-4B23-BBCF-CB45B3E1A36A}"/>
              </a:ext>
            </a:extLst>
          </p:cNvPr>
          <p:cNvCxnSpPr>
            <a:cxnSpLocks/>
          </p:cNvCxnSpPr>
          <p:nvPr/>
        </p:nvCxnSpPr>
        <p:spPr>
          <a:xfrm>
            <a:off x="7628461" y="5766110"/>
            <a:ext cx="1439339" cy="68864"/>
          </a:xfrm>
          <a:prstGeom prst="line">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C8D4B38-BDF8-456F-A43A-2FB52D2855D3}"/>
              </a:ext>
            </a:extLst>
          </p:cNvPr>
          <p:cNvSpPr txBox="1"/>
          <p:nvPr/>
        </p:nvSpPr>
        <p:spPr>
          <a:xfrm>
            <a:off x="8900048" y="5548820"/>
            <a:ext cx="1640277" cy="923330"/>
          </a:xfrm>
          <a:prstGeom prst="rect">
            <a:avLst/>
          </a:prstGeom>
          <a:noFill/>
        </p:spPr>
        <p:txBody>
          <a:bodyPr wrap="square" rtlCol="0">
            <a:spAutoFit/>
          </a:bodyPr>
          <a:lstStyle/>
          <a:p>
            <a:r>
              <a:rPr lang="en-IN" dirty="0"/>
              <a:t>Spring boot jar file (B.jar) – port 8085</a:t>
            </a:r>
          </a:p>
        </p:txBody>
      </p:sp>
      <p:cxnSp>
        <p:nvCxnSpPr>
          <p:cNvPr id="52" name="Straight Arrow Connector 51">
            <a:extLst>
              <a:ext uri="{FF2B5EF4-FFF2-40B4-BE49-F238E27FC236}">
                <a16:creationId xmlns:a16="http://schemas.microsoft.com/office/drawing/2014/main" id="{CBAFB9A8-C4EC-4703-9978-4B89A97E9AEC}"/>
              </a:ext>
            </a:extLst>
          </p:cNvPr>
          <p:cNvCxnSpPr/>
          <p:nvPr/>
        </p:nvCxnSpPr>
        <p:spPr>
          <a:xfrm>
            <a:off x="524495" y="3291632"/>
            <a:ext cx="0" cy="393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E6B0BDD-A6B7-4BA2-AD45-FC218FDAF75B}"/>
              </a:ext>
            </a:extLst>
          </p:cNvPr>
          <p:cNvSpPr txBox="1"/>
          <p:nvPr/>
        </p:nvSpPr>
        <p:spPr>
          <a:xfrm>
            <a:off x="1543692" y="6349679"/>
            <a:ext cx="7615312" cy="461665"/>
          </a:xfrm>
          <a:prstGeom prst="rect">
            <a:avLst/>
          </a:prstGeom>
          <a:noFill/>
        </p:spPr>
        <p:txBody>
          <a:bodyPr wrap="square" rtlCol="0">
            <a:spAutoFit/>
          </a:bodyPr>
          <a:lstStyle/>
          <a:p>
            <a:r>
              <a:rPr lang="en-IN" sz="1200" dirty="0"/>
              <a:t>Load balancer will have internally algorithms defined that checks the instance(VM or machine load like CPU usage or RAM usage) and accordingly forwards the request to the particular machine or instance</a:t>
            </a:r>
          </a:p>
        </p:txBody>
      </p:sp>
      <p:sp>
        <p:nvSpPr>
          <p:cNvPr id="54" name="TextBox 53">
            <a:extLst>
              <a:ext uri="{FF2B5EF4-FFF2-40B4-BE49-F238E27FC236}">
                <a16:creationId xmlns:a16="http://schemas.microsoft.com/office/drawing/2014/main" id="{13532FFB-5C45-4DC6-B059-7AD51CAAE28A}"/>
              </a:ext>
            </a:extLst>
          </p:cNvPr>
          <p:cNvSpPr txBox="1"/>
          <p:nvPr/>
        </p:nvSpPr>
        <p:spPr>
          <a:xfrm>
            <a:off x="1771650" y="2114550"/>
            <a:ext cx="2724150" cy="369332"/>
          </a:xfrm>
          <a:prstGeom prst="rect">
            <a:avLst/>
          </a:prstGeom>
          <a:noFill/>
        </p:spPr>
        <p:txBody>
          <a:bodyPr wrap="square" rtlCol="0">
            <a:spAutoFit/>
          </a:bodyPr>
          <a:lstStyle/>
          <a:p>
            <a:r>
              <a:rPr lang="en-IN" dirty="0"/>
              <a:t>http://&lt;address&gt;&gt;</a:t>
            </a:r>
          </a:p>
        </p:txBody>
      </p:sp>
      <p:cxnSp>
        <p:nvCxnSpPr>
          <p:cNvPr id="56" name="Straight Arrow Connector 55">
            <a:extLst>
              <a:ext uri="{FF2B5EF4-FFF2-40B4-BE49-F238E27FC236}">
                <a16:creationId xmlns:a16="http://schemas.microsoft.com/office/drawing/2014/main" id="{AECBDFB5-87D6-4B54-8F9C-2BA4C59BA5E6}"/>
              </a:ext>
            </a:extLst>
          </p:cNvPr>
          <p:cNvCxnSpPr/>
          <p:nvPr/>
        </p:nvCxnSpPr>
        <p:spPr>
          <a:xfrm flipH="1">
            <a:off x="1286079" y="2483157"/>
            <a:ext cx="1631764" cy="1113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EEAD0AB-06D4-41BA-BB46-45884F0B166F}"/>
              </a:ext>
            </a:extLst>
          </p:cNvPr>
          <p:cNvCxnSpPr/>
          <p:nvPr/>
        </p:nvCxnSpPr>
        <p:spPr>
          <a:xfrm flipV="1">
            <a:off x="5666045" y="2215977"/>
            <a:ext cx="216608" cy="98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3B3CCF5F-E3A0-4D9F-9BFA-9935E837285B}"/>
              </a:ext>
            </a:extLst>
          </p:cNvPr>
          <p:cNvSpPr txBox="1"/>
          <p:nvPr/>
        </p:nvSpPr>
        <p:spPr>
          <a:xfrm>
            <a:off x="5587655" y="1747631"/>
            <a:ext cx="1255506" cy="461665"/>
          </a:xfrm>
          <a:prstGeom prst="rect">
            <a:avLst/>
          </a:prstGeom>
          <a:noFill/>
        </p:spPr>
        <p:txBody>
          <a:bodyPr wrap="square" rtlCol="0">
            <a:spAutoFit/>
          </a:bodyPr>
          <a:lstStyle/>
          <a:p>
            <a:r>
              <a:rPr lang="en-IN" sz="1200" dirty="0"/>
              <a:t>Client side load balancing</a:t>
            </a:r>
          </a:p>
        </p:txBody>
      </p:sp>
    </p:spTree>
    <p:extLst>
      <p:ext uri="{BB962C8B-B14F-4D97-AF65-F5344CB8AC3E}">
        <p14:creationId xmlns:p14="http://schemas.microsoft.com/office/powerpoint/2010/main" val="730456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6079" y="260970"/>
            <a:ext cx="9144000" cy="838959"/>
          </a:xfrm>
        </p:spPr>
        <p:txBody>
          <a:bodyPr>
            <a:normAutofit fontScale="90000"/>
          </a:bodyPr>
          <a:lstStyle/>
          <a:p>
            <a:r>
              <a:rPr lang="en-IN" sz="3200" b="1" dirty="0"/>
              <a:t>Service Layer of Load balancing with central service registry</a:t>
            </a:r>
          </a:p>
        </p:txBody>
      </p:sp>
      <p:sp>
        <p:nvSpPr>
          <p:cNvPr id="3" name="Subtitle 2"/>
          <p:cNvSpPr>
            <a:spLocks noGrp="1"/>
          </p:cNvSpPr>
          <p:nvPr>
            <p:ph type="subTitle" idx="1"/>
          </p:nvPr>
        </p:nvSpPr>
        <p:spPr>
          <a:xfrm>
            <a:off x="152401" y="1380262"/>
            <a:ext cx="11608904" cy="4964267"/>
          </a:xfrm>
        </p:spPr>
        <p:txBody>
          <a:bodyPr>
            <a:normAutofit/>
          </a:bodyPr>
          <a:lstStyle/>
          <a:p>
            <a:pPr algn="l"/>
            <a:endParaRPr lang="en-IN" sz="1800" dirty="0"/>
          </a:p>
          <a:p>
            <a:pPr algn="l"/>
            <a:endParaRPr lang="en-IN" sz="1800" dirty="0"/>
          </a:p>
          <a:p>
            <a:pPr algn="l"/>
            <a:endParaRPr lang="en-IN" sz="1800" dirty="0"/>
          </a:p>
          <a:p>
            <a:pPr algn="l"/>
            <a:endParaRPr lang="en-IN" sz="1800" dirty="0"/>
          </a:p>
          <a:p>
            <a:pPr algn="l"/>
            <a:endParaRPr lang="en-IN" sz="1800" dirty="0"/>
          </a:p>
        </p:txBody>
      </p:sp>
      <p:sp>
        <p:nvSpPr>
          <p:cNvPr id="8" name="Rectangle 7"/>
          <p:cNvSpPr/>
          <p:nvPr/>
        </p:nvSpPr>
        <p:spPr>
          <a:xfrm>
            <a:off x="66133" y="3684105"/>
            <a:ext cx="2024395" cy="1046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AWS/Azure/Google cloud Load Balancer/</a:t>
            </a:r>
            <a:r>
              <a:rPr lang="en-IN" dirty="0" err="1"/>
              <a:t>Datacenter</a:t>
            </a:r>
            <a:r>
              <a:rPr lang="en-IN" dirty="0"/>
              <a:t> load balancer</a:t>
            </a:r>
          </a:p>
        </p:txBody>
      </p:sp>
      <p:sp>
        <p:nvSpPr>
          <p:cNvPr id="9" name="Rectangle 8"/>
          <p:cNvSpPr/>
          <p:nvPr/>
        </p:nvSpPr>
        <p:spPr>
          <a:xfrm>
            <a:off x="3268313" y="2521985"/>
            <a:ext cx="5213078" cy="1493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3277100" y="4654830"/>
            <a:ext cx="5213077" cy="1437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3472069" y="2979430"/>
            <a:ext cx="1550506" cy="6361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Microservice1 </a:t>
            </a:r>
          </a:p>
        </p:txBody>
      </p:sp>
      <p:sp>
        <p:nvSpPr>
          <p:cNvPr id="16" name="Rectangle 15"/>
          <p:cNvSpPr/>
          <p:nvPr/>
        </p:nvSpPr>
        <p:spPr>
          <a:xfrm>
            <a:off x="6233040" y="2576035"/>
            <a:ext cx="1538458" cy="6361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Microservice2</a:t>
            </a:r>
          </a:p>
        </p:txBody>
      </p:sp>
      <p:sp>
        <p:nvSpPr>
          <p:cNvPr id="19" name="Rectangle 18"/>
          <p:cNvSpPr/>
          <p:nvPr/>
        </p:nvSpPr>
        <p:spPr>
          <a:xfrm>
            <a:off x="6246833" y="3293166"/>
            <a:ext cx="1505328" cy="636104"/>
          </a:xfrm>
          <a:prstGeom prst="rect">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Microservice2</a:t>
            </a:r>
          </a:p>
        </p:txBody>
      </p:sp>
      <p:sp>
        <p:nvSpPr>
          <p:cNvPr id="12" name="Rectangle 11"/>
          <p:cNvSpPr/>
          <p:nvPr/>
        </p:nvSpPr>
        <p:spPr>
          <a:xfrm>
            <a:off x="5310249" y="2988364"/>
            <a:ext cx="732184" cy="6361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Service Load balancer</a:t>
            </a:r>
          </a:p>
        </p:txBody>
      </p:sp>
      <p:sp>
        <p:nvSpPr>
          <p:cNvPr id="22" name="Rectangle 21"/>
          <p:cNvSpPr/>
          <p:nvPr/>
        </p:nvSpPr>
        <p:spPr>
          <a:xfrm>
            <a:off x="3470021" y="5002698"/>
            <a:ext cx="1526132" cy="6361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Microservice1</a:t>
            </a:r>
          </a:p>
        </p:txBody>
      </p:sp>
      <p:sp>
        <p:nvSpPr>
          <p:cNvPr id="23" name="Rectangle 22"/>
          <p:cNvSpPr/>
          <p:nvPr/>
        </p:nvSpPr>
        <p:spPr>
          <a:xfrm>
            <a:off x="6242814" y="4737657"/>
            <a:ext cx="1528683" cy="6361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Microservice2</a:t>
            </a:r>
          </a:p>
        </p:txBody>
      </p:sp>
      <p:sp>
        <p:nvSpPr>
          <p:cNvPr id="24" name="Rectangle 23"/>
          <p:cNvSpPr/>
          <p:nvPr/>
        </p:nvSpPr>
        <p:spPr>
          <a:xfrm>
            <a:off x="6256737" y="5433392"/>
            <a:ext cx="1514760" cy="6361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Microservice2</a:t>
            </a:r>
          </a:p>
        </p:txBody>
      </p:sp>
      <p:sp>
        <p:nvSpPr>
          <p:cNvPr id="25" name="Rectangle 24"/>
          <p:cNvSpPr/>
          <p:nvPr/>
        </p:nvSpPr>
        <p:spPr>
          <a:xfrm>
            <a:off x="5188227" y="5035831"/>
            <a:ext cx="732184" cy="6361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Service Load balancer</a:t>
            </a:r>
          </a:p>
        </p:txBody>
      </p:sp>
      <p:sp>
        <p:nvSpPr>
          <p:cNvPr id="13" name="TextBox 12"/>
          <p:cNvSpPr txBox="1"/>
          <p:nvPr/>
        </p:nvSpPr>
        <p:spPr>
          <a:xfrm>
            <a:off x="3379303" y="2570920"/>
            <a:ext cx="2541108" cy="307777"/>
          </a:xfrm>
          <a:prstGeom prst="rect">
            <a:avLst/>
          </a:prstGeom>
          <a:solidFill>
            <a:schemeClr val="accent2"/>
          </a:solidFill>
        </p:spPr>
        <p:txBody>
          <a:bodyPr wrap="square" rtlCol="0">
            <a:spAutoFit/>
          </a:bodyPr>
          <a:lstStyle/>
          <a:p>
            <a:r>
              <a:rPr lang="en-IN" sz="1400" dirty="0"/>
              <a:t>Cloud VM or physical machine</a:t>
            </a:r>
          </a:p>
        </p:txBody>
      </p:sp>
      <p:sp>
        <p:nvSpPr>
          <p:cNvPr id="14" name="Right Arrow 13"/>
          <p:cNvSpPr/>
          <p:nvPr/>
        </p:nvSpPr>
        <p:spPr>
          <a:xfrm rot="20239473">
            <a:off x="2124046" y="3687625"/>
            <a:ext cx="1128290" cy="380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ight Arrow 26"/>
          <p:cNvSpPr/>
          <p:nvPr/>
        </p:nvSpPr>
        <p:spPr>
          <a:xfrm rot="2714571">
            <a:off x="1982706" y="4530522"/>
            <a:ext cx="1460423" cy="426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ight Arrow 32"/>
          <p:cNvSpPr/>
          <p:nvPr/>
        </p:nvSpPr>
        <p:spPr>
          <a:xfrm rot="19672099">
            <a:off x="6011229" y="2987032"/>
            <a:ext cx="296604" cy="268532"/>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rot="474956">
            <a:off x="6011896" y="3245448"/>
            <a:ext cx="296604" cy="268532"/>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ight Arrow 34"/>
          <p:cNvSpPr/>
          <p:nvPr/>
        </p:nvSpPr>
        <p:spPr>
          <a:xfrm>
            <a:off x="4996153" y="3255420"/>
            <a:ext cx="355195" cy="229416"/>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ight Arrow 36"/>
          <p:cNvSpPr/>
          <p:nvPr/>
        </p:nvSpPr>
        <p:spPr>
          <a:xfrm rot="19672099">
            <a:off x="5906775" y="5021242"/>
            <a:ext cx="296604" cy="268532"/>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ight Arrow 37"/>
          <p:cNvSpPr/>
          <p:nvPr/>
        </p:nvSpPr>
        <p:spPr>
          <a:xfrm rot="474956">
            <a:off x="5886898" y="5319412"/>
            <a:ext cx="296604" cy="268532"/>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ight Arrow 27"/>
          <p:cNvSpPr/>
          <p:nvPr/>
        </p:nvSpPr>
        <p:spPr>
          <a:xfrm>
            <a:off x="4922525" y="5205798"/>
            <a:ext cx="355195" cy="229416"/>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961D5479-0A06-48D5-BED2-6BFE3CD1909D}"/>
              </a:ext>
            </a:extLst>
          </p:cNvPr>
          <p:cNvSpPr/>
          <p:nvPr/>
        </p:nvSpPr>
        <p:spPr>
          <a:xfrm>
            <a:off x="9007160" y="2559704"/>
            <a:ext cx="2590143" cy="1493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68444842-AD7B-4A2D-8039-E38684D25BFC}"/>
              </a:ext>
            </a:extLst>
          </p:cNvPr>
          <p:cNvSpPr/>
          <p:nvPr/>
        </p:nvSpPr>
        <p:spPr>
          <a:xfrm>
            <a:off x="9508002" y="2830612"/>
            <a:ext cx="1550506" cy="6361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Registration service </a:t>
            </a:r>
          </a:p>
        </p:txBody>
      </p:sp>
      <p:cxnSp>
        <p:nvCxnSpPr>
          <p:cNvPr id="7" name="Connector: Elbow 6">
            <a:extLst>
              <a:ext uri="{FF2B5EF4-FFF2-40B4-BE49-F238E27FC236}">
                <a16:creationId xmlns:a16="http://schemas.microsoft.com/office/drawing/2014/main" id="{E59EDAA1-29A0-4AE5-9449-969B804A05D9}"/>
              </a:ext>
            </a:extLst>
          </p:cNvPr>
          <p:cNvCxnSpPr>
            <a:stCxn id="10" idx="3"/>
            <a:endCxn id="29" idx="2"/>
          </p:cNvCxnSpPr>
          <p:nvPr/>
        </p:nvCxnSpPr>
        <p:spPr>
          <a:xfrm flipV="1">
            <a:off x="8490177" y="4053128"/>
            <a:ext cx="1812055" cy="13206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E59AD58-3724-46A8-B8C8-5F98C0C0ED38}"/>
              </a:ext>
            </a:extLst>
          </p:cNvPr>
          <p:cNvCxnSpPr>
            <a:cxnSpLocks/>
            <a:stCxn id="9" idx="3"/>
            <a:endCxn id="29" idx="1"/>
          </p:cNvCxnSpPr>
          <p:nvPr/>
        </p:nvCxnSpPr>
        <p:spPr>
          <a:xfrm>
            <a:off x="8481391" y="3268697"/>
            <a:ext cx="525769" cy="37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1EFBBB0-FFBD-47FF-8CF5-5C9E80EE3167}"/>
              </a:ext>
            </a:extLst>
          </p:cNvPr>
          <p:cNvCxnSpPr>
            <a:stCxn id="12" idx="2"/>
          </p:cNvCxnSpPr>
          <p:nvPr/>
        </p:nvCxnSpPr>
        <p:spPr>
          <a:xfrm>
            <a:off x="5676341" y="3624468"/>
            <a:ext cx="649237" cy="103036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F7E7C0F-4F82-445D-9BFD-219929414BCA}"/>
              </a:ext>
            </a:extLst>
          </p:cNvPr>
          <p:cNvCxnSpPr>
            <a:cxnSpLocks/>
          </p:cNvCxnSpPr>
          <p:nvPr/>
        </p:nvCxnSpPr>
        <p:spPr>
          <a:xfrm flipV="1">
            <a:off x="5512339" y="3961805"/>
            <a:ext cx="739736" cy="104879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7880282-6F65-46D4-A0A6-6B0B8D3261F1}"/>
              </a:ext>
            </a:extLst>
          </p:cNvPr>
          <p:cNvCxnSpPr/>
          <p:nvPr/>
        </p:nvCxnSpPr>
        <p:spPr>
          <a:xfrm flipH="1" flipV="1">
            <a:off x="1905000" y="2133600"/>
            <a:ext cx="1819275" cy="9715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17B2030-9DAA-447E-9834-0293F1DE3D2A}"/>
              </a:ext>
            </a:extLst>
          </p:cNvPr>
          <p:cNvSpPr txBox="1"/>
          <p:nvPr/>
        </p:nvSpPr>
        <p:spPr>
          <a:xfrm>
            <a:off x="790575" y="1847850"/>
            <a:ext cx="1657350" cy="646331"/>
          </a:xfrm>
          <a:prstGeom prst="rect">
            <a:avLst/>
          </a:prstGeom>
          <a:noFill/>
        </p:spPr>
        <p:txBody>
          <a:bodyPr wrap="square" rtlCol="0">
            <a:spAutoFit/>
          </a:bodyPr>
          <a:lstStyle/>
          <a:p>
            <a:r>
              <a:rPr lang="en-IN" dirty="0"/>
              <a:t>Spring Boot A.jar -- 8082</a:t>
            </a:r>
          </a:p>
        </p:txBody>
      </p:sp>
      <p:cxnSp>
        <p:nvCxnSpPr>
          <p:cNvPr id="17" name="Straight Arrow Connector 16">
            <a:extLst>
              <a:ext uri="{FF2B5EF4-FFF2-40B4-BE49-F238E27FC236}">
                <a16:creationId xmlns:a16="http://schemas.microsoft.com/office/drawing/2014/main" id="{CEC23874-1683-439F-8BF2-1935466EC78A}"/>
              </a:ext>
            </a:extLst>
          </p:cNvPr>
          <p:cNvCxnSpPr>
            <a:cxnSpLocks/>
          </p:cNvCxnSpPr>
          <p:nvPr/>
        </p:nvCxnSpPr>
        <p:spPr>
          <a:xfrm flipV="1">
            <a:off x="6819900" y="2014201"/>
            <a:ext cx="463824" cy="76874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00FD564-1574-4E91-9368-C6225663431E}"/>
              </a:ext>
            </a:extLst>
          </p:cNvPr>
          <p:cNvSpPr txBox="1"/>
          <p:nvPr/>
        </p:nvSpPr>
        <p:spPr>
          <a:xfrm>
            <a:off x="8731150" y="4115287"/>
            <a:ext cx="1657350" cy="646331"/>
          </a:xfrm>
          <a:prstGeom prst="rect">
            <a:avLst/>
          </a:prstGeom>
          <a:noFill/>
        </p:spPr>
        <p:txBody>
          <a:bodyPr wrap="square" rtlCol="0">
            <a:spAutoFit/>
          </a:bodyPr>
          <a:lstStyle/>
          <a:p>
            <a:r>
              <a:rPr lang="en-IN" dirty="0"/>
              <a:t>Spring Boot B.jar -- 8083</a:t>
            </a:r>
          </a:p>
        </p:txBody>
      </p:sp>
      <p:cxnSp>
        <p:nvCxnSpPr>
          <p:cNvPr id="40" name="Straight Arrow Connector 39">
            <a:extLst>
              <a:ext uri="{FF2B5EF4-FFF2-40B4-BE49-F238E27FC236}">
                <a16:creationId xmlns:a16="http://schemas.microsoft.com/office/drawing/2014/main" id="{D15D26C1-760C-4D08-A449-3893FE982879}"/>
              </a:ext>
            </a:extLst>
          </p:cNvPr>
          <p:cNvCxnSpPr>
            <a:cxnSpLocks/>
          </p:cNvCxnSpPr>
          <p:nvPr/>
        </p:nvCxnSpPr>
        <p:spPr>
          <a:xfrm flipV="1">
            <a:off x="7296487" y="2046361"/>
            <a:ext cx="1576750" cy="18027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F5C5E1E-AD78-40FE-89C1-FB14A97FEAE9}"/>
              </a:ext>
            </a:extLst>
          </p:cNvPr>
          <p:cNvSpPr txBox="1"/>
          <p:nvPr/>
        </p:nvSpPr>
        <p:spPr>
          <a:xfrm>
            <a:off x="8836506" y="1597869"/>
            <a:ext cx="1657350" cy="646331"/>
          </a:xfrm>
          <a:prstGeom prst="rect">
            <a:avLst/>
          </a:prstGeom>
          <a:noFill/>
        </p:spPr>
        <p:txBody>
          <a:bodyPr wrap="square" rtlCol="0">
            <a:spAutoFit/>
          </a:bodyPr>
          <a:lstStyle/>
          <a:p>
            <a:r>
              <a:rPr lang="en-IN" dirty="0"/>
              <a:t>Spring Boot B.jar -- 8085</a:t>
            </a:r>
          </a:p>
        </p:txBody>
      </p:sp>
      <p:cxnSp>
        <p:nvCxnSpPr>
          <p:cNvPr id="42" name="Straight Arrow Connector 41">
            <a:extLst>
              <a:ext uri="{FF2B5EF4-FFF2-40B4-BE49-F238E27FC236}">
                <a16:creationId xmlns:a16="http://schemas.microsoft.com/office/drawing/2014/main" id="{1A6345F9-FF3C-4DB6-B8FB-FFD7B4099EC3}"/>
              </a:ext>
            </a:extLst>
          </p:cNvPr>
          <p:cNvCxnSpPr>
            <a:cxnSpLocks/>
          </p:cNvCxnSpPr>
          <p:nvPr/>
        </p:nvCxnSpPr>
        <p:spPr>
          <a:xfrm flipH="1" flipV="1">
            <a:off x="1180891" y="5299437"/>
            <a:ext cx="2399332" cy="10955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E27F1D1-89B7-49FC-A0AE-BAF71BE83D24}"/>
              </a:ext>
            </a:extLst>
          </p:cNvPr>
          <p:cNvSpPr txBox="1"/>
          <p:nvPr/>
        </p:nvSpPr>
        <p:spPr>
          <a:xfrm>
            <a:off x="362030" y="5224111"/>
            <a:ext cx="1657350" cy="646331"/>
          </a:xfrm>
          <a:prstGeom prst="rect">
            <a:avLst/>
          </a:prstGeom>
          <a:noFill/>
        </p:spPr>
        <p:txBody>
          <a:bodyPr wrap="square" rtlCol="0">
            <a:spAutoFit/>
          </a:bodyPr>
          <a:lstStyle/>
          <a:p>
            <a:r>
              <a:rPr lang="en-IN" dirty="0"/>
              <a:t>Spring Boot A.jar -- 8082</a:t>
            </a:r>
          </a:p>
        </p:txBody>
      </p:sp>
      <p:cxnSp>
        <p:nvCxnSpPr>
          <p:cNvPr id="44" name="Straight Arrow Connector 43">
            <a:extLst>
              <a:ext uri="{FF2B5EF4-FFF2-40B4-BE49-F238E27FC236}">
                <a16:creationId xmlns:a16="http://schemas.microsoft.com/office/drawing/2014/main" id="{A1B635C7-1B4A-462C-81D6-DB6CB876E1C9}"/>
              </a:ext>
            </a:extLst>
          </p:cNvPr>
          <p:cNvCxnSpPr>
            <a:cxnSpLocks/>
          </p:cNvCxnSpPr>
          <p:nvPr/>
        </p:nvCxnSpPr>
        <p:spPr>
          <a:xfrm flipV="1">
            <a:off x="7478246" y="4399584"/>
            <a:ext cx="1241650" cy="80621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A97518E-9139-41D0-BFAC-C16D28CADD19}"/>
              </a:ext>
            </a:extLst>
          </p:cNvPr>
          <p:cNvSpPr txBox="1"/>
          <p:nvPr/>
        </p:nvSpPr>
        <p:spPr>
          <a:xfrm>
            <a:off x="7321827" y="1566789"/>
            <a:ext cx="1657350" cy="646331"/>
          </a:xfrm>
          <a:prstGeom prst="rect">
            <a:avLst/>
          </a:prstGeom>
          <a:noFill/>
        </p:spPr>
        <p:txBody>
          <a:bodyPr wrap="square" rtlCol="0">
            <a:spAutoFit/>
          </a:bodyPr>
          <a:lstStyle/>
          <a:p>
            <a:r>
              <a:rPr lang="en-IN" dirty="0"/>
              <a:t>Spring Boot B.jar -- 8083</a:t>
            </a:r>
          </a:p>
        </p:txBody>
      </p:sp>
      <p:cxnSp>
        <p:nvCxnSpPr>
          <p:cNvPr id="47" name="Straight Arrow Connector 46">
            <a:extLst>
              <a:ext uri="{FF2B5EF4-FFF2-40B4-BE49-F238E27FC236}">
                <a16:creationId xmlns:a16="http://schemas.microsoft.com/office/drawing/2014/main" id="{8EE2EFBE-A9BD-4192-B874-75525716F318}"/>
              </a:ext>
            </a:extLst>
          </p:cNvPr>
          <p:cNvCxnSpPr>
            <a:cxnSpLocks/>
          </p:cNvCxnSpPr>
          <p:nvPr/>
        </p:nvCxnSpPr>
        <p:spPr>
          <a:xfrm flipV="1">
            <a:off x="7658668" y="5671935"/>
            <a:ext cx="1779908" cy="1760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89F13DCD-4631-449B-85CE-A622CCF2010F}"/>
              </a:ext>
            </a:extLst>
          </p:cNvPr>
          <p:cNvSpPr txBox="1"/>
          <p:nvPr/>
        </p:nvSpPr>
        <p:spPr>
          <a:xfrm>
            <a:off x="8873237" y="5636364"/>
            <a:ext cx="1657350" cy="646331"/>
          </a:xfrm>
          <a:prstGeom prst="rect">
            <a:avLst/>
          </a:prstGeom>
          <a:noFill/>
        </p:spPr>
        <p:txBody>
          <a:bodyPr wrap="square" rtlCol="0">
            <a:spAutoFit/>
          </a:bodyPr>
          <a:lstStyle/>
          <a:p>
            <a:r>
              <a:rPr lang="en-IN" dirty="0"/>
              <a:t>Spring Boot B.jar -- 8085</a:t>
            </a:r>
          </a:p>
        </p:txBody>
      </p:sp>
      <p:sp>
        <p:nvSpPr>
          <p:cNvPr id="51" name="TextBox 50">
            <a:extLst>
              <a:ext uri="{FF2B5EF4-FFF2-40B4-BE49-F238E27FC236}">
                <a16:creationId xmlns:a16="http://schemas.microsoft.com/office/drawing/2014/main" id="{9B36C5FE-5EFF-45B5-860A-635831751694}"/>
              </a:ext>
            </a:extLst>
          </p:cNvPr>
          <p:cNvSpPr txBox="1"/>
          <p:nvPr/>
        </p:nvSpPr>
        <p:spPr>
          <a:xfrm>
            <a:off x="3443613" y="4686300"/>
            <a:ext cx="2541108" cy="307777"/>
          </a:xfrm>
          <a:prstGeom prst="rect">
            <a:avLst/>
          </a:prstGeom>
          <a:solidFill>
            <a:schemeClr val="accent2"/>
          </a:solidFill>
        </p:spPr>
        <p:txBody>
          <a:bodyPr wrap="square" rtlCol="0">
            <a:spAutoFit/>
          </a:bodyPr>
          <a:lstStyle/>
          <a:p>
            <a:r>
              <a:rPr lang="en-IN" sz="1400" dirty="0"/>
              <a:t>Cloud VM or physical machine</a:t>
            </a:r>
          </a:p>
        </p:txBody>
      </p:sp>
      <p:cxnSp>
        <p:nvCxnSpPr>
          <p:cNvPr id="56" name="Straight Arrow Connector 55">
            <a:extLst>
              <a:ext uri="{FF2B5EF4-FFF2-40B4-BE49-F238E27FC236}">
                <a16:creationId xmlns:a16="http://schemas.microsoft.com/office/drawing/2014/main" id="{B211169C-DB9B-472F-9047-2063F3E8A243}"/>
              </a:ext>
            </a:extLst>
          </p:cNvPr>
          <p:cNvCxnSpPr/>
          <p:nvPr/>
        </p:nvCxnSpPr>
        <p:spPr>
          <a:xfrm flipV="1">
            <a:off x="10972800" y="1597869"/>
            <a:ext cx="0" cy="1226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BA19FE5F-8CDE-4EC3-9EB3-B0D8BCC3670B}"/>
              </a:ext>
            </a:extLst>
          </p:cNvPr>
          <p:cNvSpPr txBox="1"/>
          <p:nvPr/>
        </p:nvSpPr>
        <p:spPr>
          <a:xfrm>
            <a:off x="10272118" y="894812"/>
            <a:ext cx="1919882" cy="646331"/>
          </a:xfrm>
          <a:prstGeom prst="rect">
            <a:avLst/>
          </a:prstGeom>
          <a:noFill/>
        </p:spPr>
        <p:txBody>
          <a:bodyPr wrap="square" rtlCol="0">
            <a:spAutoFit/>
          </a:bodyPr>
          <a:lstStyle/>
          <a:p>
            <a:r>
              <a:rPr lang="en-IN" dirty="0"/>
              <a:t>Address of all the 6 microservices</a:t>
            </a:r>
          </a:p>
        </p:txBody>
      </p:sp>
      <p:cxnSp>
        <p:nvCxnSpPr>
          <p:cNvPr id="59" name="Straight Arrow Connector 58">
            <a:extLst>
              <a:ext uri="{FF2B5EF4-FFF2-40B4-BE49-F238E27FC236}">
                <a16:creationId xmlns:a16="http://schemas.microsoft.com/office/drawing/2014/main" id="{CEBF92A7-BDC6-4AEF-AAB9-C20F6563B369}"/>
              </a:ext>
            </a:extLst>
          </p:cNvPr>
          <p:cNvCxnSpPr>
            <a:cxnSpLocks/>
          </p:cNvCxnSpPr>
          <p:nvPr/>
        </p:nvCxnSpPr>
        <p:spPr>
          <a:xfrm>
            <a:off x="10972800" y="3684105"/>
            <a:ext cx="38106" cy="52346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844D07C-D99D-48EA-A471-BF8836992601}"/>
              </a:ext>
            </a:extLst>
          </p:cNvPr>
          <p:cNvSpPr txBox="1"/>
          <p:nvPr/>
        </p:nvSpPr>
        <p:spPr>
          <a:xfrm>
            <a:off x="10394454" y="4152248"/>
            <a:ext cx="1953651" cy="1538883"/>
          </a:xfrm>
          <a:prstGeom prst="rect">
            <a:avLst/>
          </a:prstGeom>
          <a:noFill/>
        </p:spPr>
        <p:txBody>
          <a:bodyPr wrap="square" rtlCol="0">
            <a:spAutoFit/>
          </a:bodyPr>
          <a:lstStyle/>
          <a:p>
            <a:r>
              <a:rPr lang="en-IN" sz="1000" dirty="0"/>
              <a:t>Microservice1:ipaddress1:8082</a:t>
            </a:r>
          </a:p>
          <a:p>
            <a:r>
              <a:rPr lang="en-IN" sz="1000" dirty="0">
                <a:solidFill>
                  <a:srgbClr val="FF0000"/>
                </a:solidFill>
              </a:rPr>
              <a:t>Microservice2:ipaddress1:8083</a:t>
            </a:r>
          </a:p>
          <a:p>
            <a:r>
              <a:rPr lang="en-IN" sz="1000" dirty="0">
                <a:solidFill>
                  <a:srgbClr val="FF0000"/>
                </a:solidFill>
              </a:rPr>
              <a:t>Microservice2:ipaddress1:8085</a:t>
            </a:r>
          </a:p>
          <a:p>
            <a:endParaRPr lang="en-IN" sz="1000" dirty="0"/>
          </a:p>
          <a:p>
            <a:r>
              <a:rPr lang="en-IN" sz="1000" dirty="0"/>
              <a:t>Microservice1:ipaddress2:8082</a:t>
            </a:r>
          </a:p>
          <a:p>
            <a:r>
              <a:rPr lang="en-IN" sz="1000" dirty="0">
                <a:solidFill>
                  <a:srgbClr val="FF0000"/>
                </a:solidFill>
              </a:rPr>
              <a:t>Microservice2:ipaddress2:8083</a:t>
            </a:r>
          </a:p>
          <a:p>
            <a:r>
              <a:rPr lang="en-IN" sz="1000" dirty="0">
                <a:solidFill>
                  <a:srgbClr val="FF0000"/>
                </a:solidFill>
              </a:rPr>
              <a:t>Microservice2:ipaddress2:8085</a:t>
            </a:r>
          </a:p>
          <a:p>
            <a:endParaRPr lang="en-IN" sz="1200" dirty="0"/>
          </a:p>
          <a:p>
            <a:endParaRPr lang="en-IN" sz="1200" dirty="0"/>
          </a:p>
        </p:txBody>
      </p:sp>
    </p:spTree>
    <p:extLst>
      <p:ext uri="{BB962C8B-B14F-4D97-AF65-F5344CB8AC3E}">
        <p14:creationId xmlns:p14="http://schemas.microsoft.com/office/powerpoint/2010/main" val="1592753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6079" y="260970"/>
            <a:ext cx="9144000" cy="838959"/>
          </a:xfrm>
        </p:spPr>
        <p:txBody>
          <a:bodyPr>
            <a:normAutofit fontScale="90000"/>
          </a:bodyPr>
          <a:lstStyle/>
          <a:p>
            <a:r>
              <a:rPr lang="en-IN" sz="3200" b="1" dirty="0"/>
              <a:t>Service Layer of Load balancing with central service registry</a:t>
            </a:r>
          </a:p>
        </p:txBody>
      </p:sp>
      <p:sp>
        <p:nvSpPr>
          <p:cNvPr id="3" name="Subtitle 2"/>
          <p:cNvSpPr>
            <a:spLocks noGrp="1"/>
          </p:cNvSpPr>
          <p:nvPr>
            <p:ph type="subTitle" idx="1"/>
          </p:nvPr>
        </p:nvSpPr>
        <p:spPr>
          <a:xfrm>
            <a:off x="152401" y="1380262"/>
            <a:ext cx="11608904" cy="4964267"/>
          </a:xfrm>
        </p:spPr>
        <p:txBody>
          <a:bodyPr>
            <a:normAutofit/>
          </a:bodyPr>
          <a:lstStyle/>
          <a:p>
            <a:pPr algn="l"/>
            <a:endParaRPr lang="en-IN" sz="1800" dirty="0"/>
          </a:p>
          <a:p>
            <a:pPr algn="l"/>
            <a:endParaRPr lang="en-IN" sz="1800" dirty="0"/>
          </a:p>
          <a:p>
            <a:pPr algn="l"/>
            <a:endParaRPr lang="en-IN" sz="1800" dirty="0"/>
          </a:p>
          <a:p>
            <a:pPr algn="l"/>
            <a:endParaRPr lang="en-IN" sz="1800" dirty="0"/>
          </a:p>
          <a:p>
            <a:pPr algn="l"/>
            <a:endParaRPr lang="en-IN" sz="1800" dirty="0"/>
          </a:p>
        </p:txBody>
      </p:sp>
      <p:sp>
        <p:nvSpPr>
          <p:cNvPr id="8" name="Rectangle 7"/>
          <p:cNvSpPr/>
          <p:nvPr/>
        </p:nvSpPr>
        <p:spPr>
          <a:xfrm>
            <a:off x="594696" y="1675389"/>
            <a:ext cx="2024395" cy="1046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AWS/Azure/Google cloud Load Balancer/Data centre load balancer</a:t>
            </a:r>
          </a:p>
        </p:txBody>
      </p:sp>
      <p:sp>
        <p:nvSpPr>
          <p:cNvPr id="9" name="Rectangle 8"/>
          <p:cNvSpPr/>
          <p:nvPr/>
        </p:nvSpPr>
        <p:spPr>
          <a:xfrm>
            <a:off x="3268313" y="2521985"/>
            <a:ext cx="5213078" cy="1493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3277100" y="4654830"/>
            <a:ext cx="5213077" cy="1437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3472069" y="2979430"/>
            <a:ext cx="1550506" cy="6361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Microservice1 </a:t>
            </a:r>
          </a:p>
        </p:txBody>
      </p:sp>
      <p:sp>
        <p:nvSpPr>
          <p:cNvPr id="16" name="Rectangle 15"/>
          <p:cNvSpPr/>
          <p:nvPr/>
        </p:nvSpPr>
        <p:spPr>
          <a:xfrm>
            <a:off x="6233040" y="2576035"/>
            <a:ext cx="1538458" cy="6361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Microservice2</a:t>
            </a:r>
          </a:p>
        </p:txBody>
      </p:sp>
      <p:sp>
        <p:nvSpPr>
          <p:cNvPr id="19" name="Rectangle 18"/>
          <p:cNvSpPr/>
          <p:nvPr/>
        </p:nvSpPr>
        <p:spPr>
          <a:xfrm>
            <a:off x="6246833" y="3293166"/>
            <a:ext cx="1505328" cy="636104"/>
          </a:xfrm>
          <a:prstGeom prst="rect">
            <a:avLst/>
          </a:prstGeom>
          <a:solidFill>
            <a:srgbClr val="00B05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Microservice2</a:t>
            </a:r>
          </a:p>
        </p:txBody>
      </p:sp>
      <p:sp>
        <p:nvSpPr>
          <p:cNvPr id="12" name="Rectangle 11"/>
          <p:cNvSpPr/>
          <p:nvPr/>
        </p:nvSpPr>
        <p:spPr>
          <a:xfrm>
            <a:off x="5310249" y="2988364"/>
            <a:ext cx="732184" cy="63610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Service Load balancer</a:t>
            </a:r>
          </a:p>
        </p:txBody>
      </p:sp>
      <p:sp>
        <p:nvSpPr>
          <p:cNvPr id="22" name="Rectangle 21"/>
          <p:cNvSpPr/>
          <p:nvPr/>
        </p:nvSpPr>
        <p:spPr>
          <a:xfrm>
            <a:off x="3470021" y="5002698"/>
            <a:ext cx="1526132" cy="6361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Microservice1</a:t>
            </a:r>
          </a:p>
        </p:txBody>
      </p:sp>
      <p:sp>
        <p:nvSpPr>
          <p:cNvPr id="23" name="Rectangle 22"/>
          <p:cNvSpPr/>
          <p:nvPr/>
        </p:nvSpPr>
        <p:spPr>
          <a:xfrm>
            <a:off x="6242814" y="4737657"/>
            <a:ext cx="1528683" cy="6361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Microservice2</a:t>
            </a:r>
          </a:p>
        </p:txBody>
      </p:sp>
      <p:sp>
        <p:nvSpPr>
          <p:cNvPr id="24" name="Rectangle 23"/>
          <p:cNvSpPr/>
          <p:nvPr/>
        </p:nvSpPr>
        <p:spPr>
          <a:xfrm>
            <a:off x="6256737" y="5433392"/>
            <a:ext cx="1514760" cy="6361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Microservice2</a:t>
            </a:r>
          </a:p>
        </p:txBody>
      </p:sp>
      <p:sp>
        <p:nvSpPr>
          <p:cNvPr id="25" name="Rectangle 24"/>
          <p:cNvSpPr/>
          <p:nvPr/>
        </p:nvSpPr>
        <p:spPr>
          <a:xfrm>
            <a:off x="5188227" y="5035831"/>
            <a:ext cx="732184" cy="636104"/>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dirty="0"/>
              <a:t>Service Load balancer</a:t>
            </a:r>
          </a:p>
        </p:txBody>
      </p:sp>
      <p:sp>
        <p:nvSpPr>
          <p:cNvPr id="13" name="TextBox 12"/>
          <p:cNvSpPr txBox="1"/>
          <p:nvPr/>
        </p:nvSpPr>
        <p:spPr>
          <a:xfrm>
            <a:off x="3379303" y="2570920"/>
            <a:ext cx="2541108" cy="307777"/>
          </a:xfrm>
          <a:prstGeom prst="rect">
            <a:avLst/>
          </a:prstGeom>
          <a:solidFill>
            <a:schemeClr val="accent2"/>
          </a:solidFill>
        </p:spPr>
        <p:txBody>
          <a:bodyPr wrap="square" rtlCol="0">
            <a:spAutoFit/>
          </a:bodyPr>
          <a:lstStyle/>
          <a:p>
            <a:r>
              <a:rPr lang="en-IN" sz="1400" dirty="0"/>
              <a:t>Cloud VM or physical machine</a:t>
            </a:r>
          </a:p>
        </p:txBody>
      </p:sp>
      <p:sp>
        <p:nvSpPr>
          <p:cNvPr id="27" name="Right Arrow 26"/>
          <p:cNvSpPr/>
          <p:nvPr/>
        </p:nvSpPr>
        <p:spPr>
          <a:xfrm rot="5400000">
            <a:off x="1048781" y="3100785"/>
            <a:ext cx="1159717" cy="4261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ight Arrow 32"/>
          <p:cNvSpPr/>
          <p:nvPr/>
        </p:nvSpPr>
        <p:spPr>
          <a:xfrm rot="19672099">
            <a:off x="6011229" y="2987032"/>
            <a:ext cx="296604" cy="268532"/>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rot="474956">
            <a:off x="6011896" y="3245448"/>
            <a:ext cx="296604" cy="268532"/>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ight Arrow 34"/>
          <p:cNvSpPr/>
          <p:nvPr/>
        </p:nvSpPr>
        <p:spPr>
          <a:xfrm>
            <a:off x="4996153" y="3255420"/>
            <a:ext cx="355195" cy="229416"/>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ight Arrow 36"/>
          <p:cNvSpPr/>
          <p:nvPr/>
        </p:nvSpPr>
        <p:spPr>
          <a:xfrm rot="19672099">
            <a:off x="5906775" y="5021242"/>
            <a:ext cx="296604" cy="268532"/>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ight Arrow 37"/>
          <p:cNvSpPr/>
          <p:nvPr/>
        </p:nvSpPr>
        <p:spPr>
          <a:xfrm rot="474956">
            <a:off x="5886898" y="5319412"/>
            <a:ext cx="296604" cy="268532"/>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ight Arrow 27"/>
          <p:cNvSpPr/>
          <p:nvPr/>
        </p:nvSpPr>
        <p:spPr>
          <a:xfrm>
            <a:off x="4922525" y="5205798"/>
            <a:ext cx="355195" cy="229416"/>
          </a:xfrm>
          <a:prstGeom prs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961D5479-0A06-48D5-BED2-6BFE3CD1909D}"/>
              </a:ext>
            </a:extLst>
          </p:cNvPr>
          <p:cNvSpPr/>
          <p:nvPr/>
        </p:nvSpPr>
        <p:spPr>
          <a:xfrm>
            <a:off x="8909980" y="2559704"/>
            <a:ext cx="2687324" cy="1493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Rectangle 29">
            <a:extLst>
              <a:ext uri="{FF2B5EF4-FFF2-40B4-BE49-F238E27FC236}">
                <a16:creationId xmlns:a16="http://schemas.microsoft.com/office/drawing/2014/main" id="{68444842-AD7B-4A2D-8039-E38684D25BFC}"/>
              </a:ext>
            </a:extLst>
          </p:cNvPr>
          <p:cNvSpPr/>
          <p:nvPr/>
        </p:nvSpPr>
        <p:spPr>
          <a:xfrm>
            <a:off x="9508002" y="2830612"/>
            <a:ext cx="1550506" cy="63610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JHipster Registry</a:t>
            </a:r>
          </a:p>
        </p:txBody>
      </p:sp>
      <p:cxnSp>
        <p:nvCxnSpPr>
          <p:cNvPr id="7" name="Connector: Elbow 6">
            <a:extLst>
              <a:ext uri="{FF2B5EF4-FFF2-40B4-BE49-F238E27FC236}">
                <a16:creationId xmlns:a16="http://schemas.microsoft.com/office/drawing/2014/main" id="{E59EDAA1-29A0-4AE5-9449-969B804A05D9}"/>
              </a:ext>
            </a:extLst>
          </p:cNvPr>
          <p:cNvCxnSpPr>
            <a:cxnSpLocks/>
            <a:stCxn id="10" idx="3"/>
            <a:endCxn id="29" idx="2"/>
          </p:cNvCxnSpPr>
          <p:nvPr/>
        </p:nvCxnSpPr>
        <p:spPr>
          <a:xfrm flipV="1">
            <a:off x="8490177" y="4053128"/>
            <a:ext cx="1763465" cy="132063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E59AD58-3724-46A8-B8C8-5F98C0C0ED38}"/>
              </a:ext>
            </a:extLst>
          </p:cNvPr>
          <p:cNvCxnSpPr>
            <a:cxnSpLocks/>
            <a:stCxn id="9" idx="3"/>
          </p:cNvCxnSpPr>
          <p:nvPr/>
        </p:nvCxnSpPr>
        <p:spPr>
          <a:xfrm>
            <a:off x="8481391" y="3268697"/>
            <a:ext cx="4349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B36C5FE-5EFF-45B5-860A-635831751694}"/>
              </a:ext>
            </a:extLst>
          </p:cNvPr>
          <p:cNvSpPr txBox="1"/>
          <p:nvPr/>
        </p:nvSpPr>
        <p:spPr>
          <a:xfrm>
            <a:off x="3443613" y="4686300"/>
            <a:ext cx="2541108" cy="307777"/>
          </a:xfrm>
          <a:prstGeom prst="rect">
            <a:avLst/>
          </a:prstGeom>
          <a:solidFill>
            <a:schemeClr val="accent2"/>
          </a:solidFill>
        </p:spPr>
        <p:txBody>
          <a:bodyPr wrap="square" rtlCol="0">
            <a:spAutoFit/>
          </a:bodyPr>
          <a:lstStyle/>
          <a:p>
            <a:r>
              <a:rPr lang="en-IN" sz="1400" dirty="0"/>
              <a:t>Cloud VM or physical machine</a:t>
            </a:r>
          </a:p>
        </p:txBody>
      </p:sp>
      <p:cxnSp>
        <p:nvCxnSpPr>
          <p:cNvPr id="21" name="Straight Arrow Connector 20">
            <a:extLst>
              <a:ext uri="{FF2B5EF4-FFF2-40B4-BE49-F238E27FC236}">
                <a16:creationId xmlns:a16="http://schemas.microsoft.com/office/drawing/2014/main" id="{4860C95D-B912-4909-9ACE-61C2692365A0}"/>
              </a:ext>
            </a:extLst>
          </p:cNvPr>
          <p:cNvCxnSpPr/>
          <p:nvPr/>
        </p:nvCxnSpPr>
        <p:spPr>
          <a:xfrm>
            <a:off x="5858079" y="3533125"/>
            <a:ext cx="728251" cy="11979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903F80A-8F88-4A6E-8547-BF03228852F8}"/>
              </a:ext>
            </a:extLst>
          </p:cNvPr>
          <p:cNvCxnSpPr/>
          <p:nvPr/>
        </p:nvCxnSpPr>
        <p:spPr>
          <a:xfrm flipV="1">
            <a:off x="5883833" y="3918281"/>
            <a:ext cx="610456" cy="11175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6814A3B-279E-4277-BAA6-5FC24B07FB15}"/>
              </a:ext>
            </a:extLst>
          </p:cNvPr>
          <p:cNvSpPr txBox="1"/>
          <p:nvPr/>
        </p:nvSpPr>
        <p:spPr>
          <a:xfrm>
            <a:off x="6564006" y="4144041"/>
            <a:ext cx="2183258" cy="461665"/>
          </a:xfrm>
          <a:prstGeom prst="rect">
            <a:avLst/>
          </a:prstGeom>
          <a:noFill/>
        </p:spPr>
        <p:txBody>
          <a:bodyPr wrap="square" rtlCol="0">
            <a:spAutoFit/>
          </a:bodyPr>
          <a:lstStyle/>
          <a:p>
            <a:r>
              <a:rPr lang="en-IN" sz="1200" dirty="0"/>
              <a:t>Service load balancing across VM’s</a:t>
            </a:r>
          </a:p>
        </p:txBody>
      </p:sp>
      <p:sp>
        <p:nvSpPr>
          <p:cNvPr id="48" name="Rectangle: Rounded Corners 47">
            <a:extLst>
              <a:ext uri="{FF2B5EF4-FFF2-40B4-BE49-F238E27FC236}">
                <a16:creationId xmlns:a16="http://schemas.microsoft.com/office/drawing/2014/main" id="{5ABB2723-CB09-49A2-BC56-2EF71EDA6039}"/>
              </a:ext>
            </a:extLst>
          </p:cNvPr>
          <p:cNvSpPr/>
          <p:nvPr/>
        </p:nvSpPr>
        <p:spPr>
          <a:xfrm>
            <a:off x="594696" y="3862395"/>
            <a:ext cx="2024395" cy="8686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JHipster API Gateway</a:t>
            </a:r>
          </a:p>
        </p:txBody>
      </p:sp>
      <p:cxnSp>
        <p:nvCxnSpPr>
          <p:cNvPr id="52" name="Connector: Elbow 51">
            <a:extLst>
              <a:ext uri="{FF2B5EF4-FFF2-40B4-BE49-F238E27FC236}">
                <a16:creationId xmlns:a16="http://schemas.microsoft.com/office/drawing/2014/main" id="{2B8A1B41-4DD6-4DFE-97BB-1E89ADD82FCF}"/>
              </a:ext>
            </a:extLst>
          </p:cNvPr>
          <p:cNvCxnSpPr>
            <a:stCxn id="48" idx="3"/>
            <a:endCxn id="9" idx="1"/>
          </p:cNvCxnSpPr>
          <p:nvPr/>
        </p:nvCxnSpPr>
        <p:spPr>
          <a:xfrm flipV="1">
            <a:off x="2619091" y="3268697"/>
            <a:ext cx="649222" cy="1028014"/>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6AE90421-694D-466D-B372-7F27C1A94D80}"/>
              </a:ext>
            </a:extLst>
          </p:cNvPr>
          <p:cNvCxnSpPr>
            <a:stCxn id="48" idx="3"/>
            <a:endCxn id="10" idx="1"/>
          </p:cNvCxnSpPr>
          <p:nvPr/>
        </p:nvCxnSpPr>
        <p:spPr>
          <a:xfrm>
            <a:off x="2619091" y="4296711"/>
            <a:ext cx="658009" cy="1077050"/>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998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1166" y="291961"/>
            <a:ext cx="9144000" cy="369333"/>
          </a:xfrm>
        </p:spPr>
        <p:txBody>
          <a:bodyPr>
            <a:normAutofit fontScale="90000"/>
          </a:bodyPr>
          <a:lstStyle/>
          <a:p>
            <a:r>
              <a:rPr lang="en-IN" sz="3200" b="1" dirty="0"/>
              <a:t>Service Layer of Load balancing contd…</a:t>
            </a:r>
          </a:p>
        </p:txBody>
      </p:sp>
      <p:sp>
        <p:nvSpPr>
          <p:cNvPr id="3" name="Subtitle 2"/>
          <p:cNvSpPr>
            <a:spLocks noGrp="1"/>
          </p:cNvSpPr>
          <p:nvPr>
            <p:ph type="subTitle" idx="1"/>
          </p:nvPr>
        </p:nvSpPr>
        <p:spPr>
          <a:xfrm>
            <a:off x="787466" y="1130920"/>
            <a:ext cx="10402957" cy="4475560"/>
          </a:xfrm>
        </p:spPr>
        <p:txBody>
          <a:bodyPr>
            <a:normAutofit fontScale="85000" lnSpcReduction="20000"/>
          </a:bodyPr>
          <a:lstStyle/>
          <a:p>
            <a:pPr algn="l"/>
            <a:endParaRPr lang="en-IN" sz="1800" dirty="0"/>
          </a:p>
          <a:p>
            <a:pPr marL="342900" indent="-342900" algn="l">
              <a:buFont typeface="Wingdings" panose="05000000000000000000" pitchFamily="2" charset="2"/>
              <a:buChar char="Ø"/>
            </a:pPr>
            <a:r>
              <a:rPr lang="en-IN" sz="2000" dirty="0"/>
              <a:t>One Microservice(1 spring boot project) can be considered to be one container(tomcat server is a container)</a:t>
            </a:r>
          </a:p>
          <a:p>
            <a:pPr algn="l"/>
            <a:endParaRPr lang="en-IN" sz="2000" dirty="0"/>
          </a:p>
          <a:p>
            <a:pPr marL="342900" indent="-342900" algn="l">
              <a:buFont typeface="Wingdings" panose="05000000000000000000" pitchFamily="2" charset="2"/>
              <a:buChar char="Ø"/>
            </a:pPr>
            <a:r>
              <a:rPr lang="en-IN" sz="2000" dirty="0"/>
              <a:t>One Instance of a Microservice can accommodate say 100 requests in an hour</a:t>
            </a:r>
          </a:p>
          <a:p>
            <a:pPr algn="l"/>
            <a:endParaRPr lang="en-IN" sz="2000" dirty="0"/>
          </a:p>
          <a:p>
            <a:pPr marL="342900" indent="-342900" algn="l">
              <a:buFont typeface="Wingdings" panose="05000000000000000000" pitchFamily="2" charset="2"/>
              <a:buChar char="Ø"/>
            </a:pPr>
            <a:r>
              <a:rPr lang="en-IN" sz="2000" dirty="0"/>
              <a:t>2 Instances of Microservice can accommodate 200 requests in an hour if the process of a Microservice executes at linear scale</a:t>
            </a:r>
          </a:p>
          <a:p>
            <a:pPr algn="l"/>
            <a:endParaRPr lang="en-IN" sz="2000" dirty="0"/>
          </a:p>
          <a:p>
            <a:pPr marL="342900" indent="-342900" algn="l">
              <a:buFont typeface="Wingdings" panose="05000000000000000000" pitchFamily="2" charset="2"/>
              <a:buChar char="Ø"/>
            </a:pPr>
            <a:r>
              <a:rPr lang="en-IN" sz="2000" dirty="0"/>
              <a:t>Second level of load balancing will scale the addition of new Microservice instance to accommodate additional requests</a:t>
            </a:r>
          </a:p>
          <a:p>
            <a:pPr algn="l"/>
            <a:endParaRPr lang="en-IN" sz="2000" dirty="0"/>
          </a:p>
          <a:p>
            <a:pPr marL="342900" indent="-342900" algn="l">
              <a:buFont typeface="Wingdings" panose="05000000000000000000" pitchFamily="2" charset="2"/>
              <a:buChar char="Ø"/>
            </a:pPr>
            <a:r>
              <a:rPr lang="en-IN" sz="2000" dirty="0"/>
              <a:t>AWS/Azure/Google Cloud load balancing is at Cloud VM(Virtual Machine) level or </a:t>
            </a:r>
            <a:r>
              <a:rPr lang="en-IN" sz="2000" dirty="0" err="1"/>
              <a:t>Datacenter</a:t>
            </a:r>
            <a:r>
              <a:rPr lang="en-IN" sz="2000" dirty="0"/>
              <a:t> Load balancer(F5) is at  </a:t>
            </a:r>
            <a:r>
              <a:rPr lang="en-IN" sz="2000" dirty="0" err="1"/>
              <a:t>Dataceneter</a:t>
            </a:r>
            <a:r>
              <a:rPr lang="en-IN" sz="2000" dirty="0"/>
              <a:t> level</a:t>
            </a:r>
          </a:p>
          <a:p>
            <a:pPr algn="l"/>
            <a:endParaRPr lang="en-IN" sz="2000" dirty="0"/>
          </a:p>
          <a:p>
            <a:pPr marL="342900" indent="-342900" algn="l">
              <a:buFont typeface="Wingdings" panose="05000000000000000000" pitchFamily="2" charset="2"/>
              <a:buChar char="Ø"/>
            </a:pPr>
            <a:r>
              <a:rPr lang="en-IN" sz="2000" dirty="0"/>
              <a:t>Service level load balancing is at Microservice level</a:t>
            </a:r>
          </a:p>
          <a:p>
            <a:pPr algn="l"/>
            <a:endParaRPr lang="en-IN" sz="1800" dirty="0"/>
          </a:p>
          <a:p>
            <a:pPr algn="l"/>
            <a:endParaRPr lang="en-IN" sz="1800" dirty="0"/>
          </a:p>
          <a:p>
            <a:pPr algn="l"/>
            <a:endParaRPr lang="en-IN" sz="1800" dirty="0"/>
          </a:p>
          <a:p>
            <a:pPr algn="l"/>
            <a:endParaRPr lang="en-IN" sz="1800" dirty="0"/>
          </a:p>
        </p:txBody>
      </p:sp>
      <p:sp>
        <p:nvSpPr>
          <p:cNvPr id="4" name="TextBox 3">
            <a:extLst>
              <a:ext uri="{FF2B5EF4-FFF2-40B4-BE49-F238E27FC236}">
                <a16:creationId xmlns:a16="http://schemas.microsoft.com/office/drawing/2014/main" id="{27ED0CC2-C27D-4C3C-A1ED-BF1AE5403911}"/>
              </a:ext>
            </a:extLst>
          </p:cNvPr>
          <p:cNvSpPr txBox="1"/>
          <p:nvPr/>
        </p:nvSpPr>
        <p:spPr>
          <a:xfrm>
            <a:off x="1311965" y="711441"/>
            <a:ext cx="7291346" cy="369332"/>
          </a:xfrm>
          <a:prstGeom prst="rect">
            <a:avLst/>
          </a:prstGeom>
          <a:noFill/>
        </p:spPr>
        <p:txBody>
          <a:bodyPr wrap="square" rtlCol="0">
            <a:spAutoFit/>
          </a:bodyPr>
          <a:lstStyle/>
          <a:p>
            <a:r>
              <a:rPr lang="en-IN" dirty="0"/>
              <a:t>Container vs Virtual Machine vs Physical Machine(desktops or laptops)</a:t>
            </a:r>
          </a:p>
        </p:txBody>
      </p:sp>
    </p:spTree>
    <p:extLst>
      <p:ext uri="{BB962C8B-B14F-4D97-AF65-F5344CB8AC3E}">
        <p14:creationId xmlns:p14="http://schemas.microsoft.com/office/powerpoint/2010/main" val="671663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0461" y="194577"/>
            <a:ext cx="9144000" cy="515107"/>
          </a:xfrm>
        </p:spPr>
        <p:txBody>
          <a:bodyPr>
            <a:normAutofit fontScale="90000"/>
          </a:bodyPr>
          <a:lstStyle/>
          <a:p>
            <a:r>
              <a:rPr lang="en-IN" sz="3200" b="1" dirty="0"/>
              <a:t>Microservices at Virtualization</a:t>
            </a:r>
          </a:p>
        </p:txBody>
      </p:sp>
      <p:pic>
        <p:nvPicPr>
          <p:cNvPr id="8" name="Picture 7"/>
          <p:cNvPicPr>
            <a:picLocks noChangeAspect="1"/>
          </p:cNvPicPr>
          <p:nvPr/>
        </p:nvPicPr>
        <p:blipFill>
          <a:blip r:embed="rId3"/>
          <a:stretch>
            <a:fillRect/>
          </a:stretch>
        </p:blipFill>
        <p:spPr>
          <a:xfrm>
            <a:off x="1047964" y="1033536"/>
            <a:ext cx="10541285" cy="5571429"/>
          </a:xfrm>
          <a:prstGeom prst="rect">
            <a:avLst/>
          </a:prstGeom>
        </p:spPr>
      </p:pic>
      <p:sp>
        <p:nvSpPr>
          <p:cNvPr id="3" name="TextBox 2">
            <a:extLst>
              <a:ext uri="{FF2B5EF4-FFF2-40B4-BE49-F238E27FC236}">
                <a16:creationId xmlns:a16="http://schemas.microsoft.com/office/drawing/2014/main" id="{9C129DD3-B343-4EE8-99A1-9CBD5A896161}"/>
              </a:ext>
            </a:extLst>
          </p:cNvPr>
          <p:cNvSpPr txBox="1"/>
          <p:nvPr/>
        </p:nvSpPr>
        <p:spPr>
          <a:xfrm>
            <a:off x="323849" y="433371"/>
            <a:ext cx="3400425" cy="1569660"/>
          </a:xfrm>
          <a:prstGeom prst="rect">
            <a:avLst/>
          </a:prstGeom>
          <a:noFill/>
        </p:spPr>
        <p:txBody>
          <a:bodyPr wrap="square" rtlCol="0">
            <a:spAutoFit/>
          </a:bodyPr>
          <a:lstStyle/>
          <a:p>
            <a:r>
              <a:rPr lang="en-IN" sz="1200" dirty="0"/>
              <a:t>Service configuration and discovery – that registers all the microservices and contains the details of all these services</a:t>
            </a:r>
          </a:p>
          <a:p>
            <a:r>
              <a:rPr lang="en-IN" sz="1200" dirty="0"/>
              <a:t>Service Gateway – This will be the entry point to the microservices where request needs to communicate to more than 1 microservice</a:t>
            </a:r>
          </a:p>
          <a:p>
            <a:r>
              <a:rPr lang="en-IN" sz="1200" dirty="0"/>
              <a:t>Microservice controller – acts like client side load balancer also called service load balancer</a:t>
            </a:r>
          </a:p>
        </p:txBody>
      </p:sp>
      <p:sp>
        <p:nvSpPr>
          <p:cNvPr id="4" name="Rectangle 3">
            <a:extLst>
              <a:ext uri="{FF2B5EF4-FFF2-40B4-BE49-F238E27FC236}">
                <a16:creationId xmlns:a16="http://schemas.microsoft.com/office/drawing/2014/main" id="{24180B9A-BBBE-4E87-82D8-458A53666B5A}"/>
              </a:ext>
            </a:extLst>
          </p:cNvPr>
          <p:cNvSpPr/>
          <p:nvPr/>
        </p:nvSpPr>
        <p:spPr>
          <a:xfrm>
            <a:off x="6318606" y="2505075"/>
            <a:ext cx="1543050" cy="9239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Configuration service</a:t>
            </a:r>
          </a:p>
        </p:txBody>
      </p:sp>
      <p:sp>
        <p:nvSpPr>
          <p:cNvPr id="5" name="TextBox 4">
            <a:extLst>
              <a:ext uri="{FF2B5EF4-FFF2-40B4-BE49-F238E27FC236}">
                <a16:creationId xmlns:a16="http://schemas.microsoft.com/office/drawing/2014/main" id="{8ADFC02F-56F5-47E4-92DB-55AD420BC3AA}"/>
              </a:ext>
            </a:extLst>
          </p:cNvPr>
          <p:cNvSpPr txBox="1"/>
          <p:nvPr/>
        </p:nvSpPr>
        <p:spPr>
          <a:xfrm>
            <a:off x="323849" y="5049078"/>
            <a:ext cx="2697647" cy="830997"/>
          </a:xfrm>
          <a:prstGeom prst="rect">
            <a:avLst/>
          </a:prstGeom>
          <a:noFill/>
        </p:spPr>
        <p:txBody>
          <a:bodyPr wrap="square" rtlCol="0">
            <a:spAutoFit/>
          </a:bodyPr>
          <a:lstStyle/>
          <a:p>
            <a:r>
              <a:rPr lang="en-IN" sz="1200" dirty="0"/>
              <a:t>Circuit breaker will invoke the backup service if main service is down. This circuit breaker is used for fault tolerance and resiliency</a:t>
            </a:r>
          </a:p>
        </p:txBody>
      </p:sp>
    </p:spTree>
    <p:extLst>
      <p:ext uri="{BB962C8B-B14F-4D97-AF65-F5344CB8AC3E}">
        <p14:creationId xmlns:p14="http://schemas.microsoft.com/office/powerpoint/2010/main" val="1584887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787A-3A2F-4284-BBEF-B585D75FB917}"/>
              </a:ext>
            </a:extLst>
          </p:cNvPr>
          <p:cNvSpPr>
            <a:spLocks noGrp="1"/>
          </p:cNvSpPr>
          <p:nvPr>
            <p:ph type="title"/>
          </p:nvPr>
        </p:nvSpPr>
        <p:spPr>
          <a:xfrm>
            <a:off x="838200" y="365126"/>
            <a:ext cx="10515600" cy="349250"/>
          </a:xfrm>
        </p:spPr>
        <p:txBody>
          <a:bodyPr>
            <a:normAutofit fontScale="90000"/>
          </a:bodyPr>
          <a:lstStyle/>
          <a:p>
            <a:endParaRPr lang="en-IN"/>
          </a:p>
        </p:txBody>
      </p:sp>
      <p:sp>
        <p:nvSpPr>
          <p:cNvPr id="5" name="Rectangle 4">
            <a:extLst>
              <a:ext uri="{FF2B5EF4-FFF2-40B4-BE49-F238E27FC236}">
                <a16:creationId xmlns:a16="http://schemas.microsoft.com/office/drawing/2014/main" id="{5D469B96-8B5A-493C-942D-9D7D8DE0D426}"/>
              </a:ext>
            </a:extLst>
          </p:cNvPr>
          <p:cNvSpPr/>
          <p:nvPr/>
        </p:nvSpPr>
        <p:spPr>
          <a:xfrm>
            <a:off x="1190625" y="866775"/>
            <a:ext cx="9363075" cy="4467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CCBFE3E-C67A-42FA-A5EF-42E2BFD30B6E}"/>
              </a:ext>
            </a:extLst>
          </p:cNvPr>
          <p:cNvSpPr txBox="1"/>
          <p:nvPr/>
        </p:nvSpPr>
        <p:spPr>
          <a:xfrm>
            <a:off x="3981450" y="861806"/>
            <a:ext cx="3448050" cy="338554"/>
          </a:xfrm>
          <a:prstGeom prst="rect">
            <a:avLst/>
          </a:prstGeom>
          <a:noFill/>
        </p:spPr>
        <p:txBody>
          <a:bodyPr wrap="square" rtlCol="0">
            <a:spAutoFit/>
          </a:bodyPr>
          <a:lstStyle/>
          <a:p>
            <a:r>
              <a:rPr lang="en-IN" sz="1600" dirty="0"/>
              <a:t>Ecommerce application</a:t>
            </a:r>
          </a:p>
        </p:txBody>
      </p:sp>
      <p:sp>
        <p:nvSpPr>
          <p:cNvPr id="7" name="Rectangle 6">
            <a:extLst>
              <a:ext uri="{FF2B5EF4-FFF2-40B4-BE49-F238E27FC236}">
                <a16:creationId xmlns:a16="http://schemas.microsoft.com/office/drawing/2014/main" id="{B0C18F45-52BB-4E5A-A8BF-AEA77000591C}"/>
              </a:ext>
            </a:extLst>
          </p:cNvPr>
          <p:cNvSpPr/>
          <p:nvPr/>
        </p:nvSpPr>
        <p:spPr>
          <a:xfrm>
            <a:off x="1457325" y="2914650"/>
            <a:ext cx="1733550" cy="762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Customer microservice</a:t>
            </a:r>
          </a:p>
        </p:txBody>
      </p:sp>
      <p:sp>
        <p:nvSpPr>
          <p:cNvPr id="8" name="Rectangle 7">
            <a:extLst>
              <a:ext uri="{FF2B5EF4-FFF2-40B4-BE49-F238E27FC236}">
                <a16:creationId xmlns:a16="http://schemas.microsoft.com/office/drawing/2014/main" id="{09B62E36-F641-49A4-A1D1-034D027602BC}"/>
              </a:ext>
            </a:extLst>
          </p:cNvPr>
          <p:cNvSpPr/>
          <p:nvPr/>
        </p:nvSpPr>
        <p:spPr>
          <a:xfrm>
            <a:off x="3971925" y="2905125"/>
            <a:ext cx="1733550" cy="762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Product microservice</a:t>
            </a:r>
          </a:p>
        </p:txBody>
      </p:sp>
      <p:sp>
        <p:nvSpPr>
          <p:cNvPr id="9" name="Rectangle 8">
            <a:extLst>
              <a:ext uri="{FF2B5EF4-FFF2-40B4-BE49-F238E27FC236}">
                <a16:creationId xmlns:a16="http://schemas.microsoft.com/office/drawing/2014/main" id="{E3B81535-4C0F-43D0-9A85-8F6E90CDEB25}"/>
              </a:ext>
            </a:extLst>
          </p:cNvPr>
          <p:cNvSpPr/>
          <p:nvPr/>
        </p:nvSpPr>
        <p:spPr>
          <a:xfrm>
            <a:off x="6553200" y="2900362"/>
            <a:ext cx="1733550" cy="762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Order microservice</a:t>
            </a:r>
          </a:p>
        </p:txBody>
      </p:sp>
      <p:sp>
        <p:nvSpPr>
          <p:cNvPr id="10" name="Rectangle 9">
            <a:extLst>
              <a:ext uri="{FF2B5EF4-FFF2-40B4-BE49-F238E27FC236}">
                <a16:creationId xmlns:a16="http://schemas.microsoft.com/office/drawing/2014/main" id="{A707C05C-30CB-4F05-9179-F52DEE414A06}"/>
              </a:ext>
            </a:extLst>
          </p:cNvPr>
          <p:cNvSpPr/>
          <p:nvPr/>
        </p:nvSpPr>
        <p:spPr>
          <a:xfrm>
            <a:off x="1371600" y="4319587"/>
            <a:ext cx="1733550" cy="762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Inventory microservice</a:t>
            </a:r>
          </a:p>
        </p:txBody>
      </p:sp>
      <p:sp>
        <p:nvSpPr>
          <p:cNvPr id="11" name="Rectangle 10">
            <a:extLst>
              <a:ext uri="{FF2B5EF4-FFF2-40B4-BE49-F238E27FC236}">
                <a16:creationId xmlns:a16="http://schemas.microsoft.com/office/drawing/2014/main" id="{4F5C6202-83EE-46D7-9D4E-14310A927D5E}"/>
              </a:ext>
            </a:extLst>
          </p:cNvPr>
          <p:cNvSpPr/>
          <p:nvPr/>
        </p:nvSpPr>
        <p:spPr>
          <a:xfrm>
            <a:off x="4086225" y="4319587"/>
            <a:ext cx="1733550" cy="762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Payment microservice</a:t>
            </a:r>
          </a:p>
        </p:txBody>
      </p:sp>
      <p:sp>
        <p:nvSpPr>
          <p:cNvPr id="12" name="Rectangle 11">
            <a:extLst>
              <a:ext uri="{FF2B5EF4-FFF2-40B4-BE49-F238E27FC236}">
                <a16:creationId xmlns:a16="http://schemas.microsoft.com/office/drawing/2014/main" id="{3D30D697-320F-41DB-9F7B-0FF762E74097}"/>
              </a:ext>
            </a:extLst>
          </p:cNvPr>
          <p:cNvSpPr/>
          <p:nvPr/>
        </p:nvSpPr>
        <p:spPr>
          <a:xfrm>
            <a:off x="6553200" y="4304884"/>
            <a:ext cx="1733550" cy="7620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Shipment microservice</a:t>
            </a:r>
          </a:p>
        </p:txBody>
      </p:sp>
      <p:sp>
        <p:nvSpPr>
          <p:cNvPr id="13" name="Rectangle 12">
            <a:extLst>
              <a:ext uri="{FF2B5EF4-FFF2-40B4-BE49-F238E27FC236}">
                <a16:creationId xmlns:a16="http://schemas.microsoft.com/office/drawing/2014/main" id="{96989FD9-AE84-4AB8-BD70-9AD5016A25D1}"/>
              </a:ext>
            </a:extLst>
          </p:cNvPr>
          <p:cNvSpPr/>
          <p:nvPr/>
        </p:nvSpPr>
        <p:spPr>
          <a:xfrm>
            <a:off x="8286750" y="1866900"/>
            <a:ext cx="1647825" cy="7620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Registry</a:t>
            </a:r>
          </a:p>
        </p:txBody>
      </p:sp>
      <p:cxnSp>
        <p:nvCxnSpPr>
          <p:cNvPr id="15" name="Connector: Elbow 14">
            <a:extLst>
              <a:ext uri="{FF2B5EF4-FFF2-40B4-BE49-F238E27FC236}">
                <a16:creationId xmlns:a16="http://schemas.microsoft.com/office/drawing/2014/main" id="{31B03F04-178C-464D-A859-4645AD2FDC26}"/>
              </a:ext>
            </a:extLst>
          </p:cNvPr>
          <p:cNvCxnSpPr>
            <a:stCxn id="7" idx="0"/>
          </p:cNvCxnSpPr>
          <p:nvPr/>
        </p:nvCxnSpPr>
        <p:spPr>
          <a:xfrm rot="5400000" flipH="1" flipV="1">
            <a:off x="5069473" y="-455027"/>
            <a:ext cx="624304" cy="611505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FC18096C-5441-46A2-AE16-881954D98969}"/>
              </a:ext>
            </a:extLst>
          </p:cNvPr>
          <p:cNvCxnSpPr>
            <a:cxnSpLocks/>
            <a:stCxn id="8" idx="3"/>
          </p:cNvCxnSpPr>
          <p:nvPr/>
        </p:nvCxnSpPr>
        <p:spPr>
          <a:xfrm flipV="1">
            <a:off x="5705475" y="2452689"/>
            <a:ext cx="2581275" cy="833436"/>
          </a:xfrm>
          <a:prstGeom prst="bentConnector3">
            <a:avLst>
              <a:gd name="adj1" fmla="val 2380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96283355-28F5-4251-9DDA-79190DDBDB57}"/>
              </a:ext>
            </a:extLst>
          </p:cNvPr>
          <p:cNvCxnSpPr>
            <a:endCxn id="13" idx="2"/>
          </p:cNvCxnSpPr>
          <p:nvPr/>
        </p:nvCxnSpPr>
        <p:spPr>
          <a:xfrm flipV="1">
            <a:off x="8286750" y="2628900"/>
            <a:ext cx="823913" cy="614779"/>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864AA4FA-F8ED-4786-97A0-81464CF860C8}"/>
              </a:ext>
            </a:extLst>
          </p:cNvPr>
          <p:cNvCxnSpPr>
            <a:stCxn id="12" idx="3"/>
          </p:cNvCxnSpPr>
          <p:nvPr/>
        </p:nvCxnSpPr>
        <p:spPr>
          <a:xfrm flipV="1">
            <a:off x="8286750" y="2628900"/>
            <a:ext cx="1362075" cy="205698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38C02057-2589-4AA2-8642-BEDF60139E61}"/>
              </a:ext>
            </a:extLst>
          </p:cNvPr>
          <p:cNvCxnSpPr>
            <a:cxnSpLocks/>
          </p:cNvCxnSpPr>
          <p:nvPr/>
        </p:nvCxnSpPr>
        <p:spPr>
          <a:xfrm flipV="1">
            <a:off x="5819775" y="2538413"/>
            <a:ext cx="2466975" cy="2147471"/>
          </a:xfrm>
          <a:prstGeom prst="bentConnector3">
            <a:avLst>
              <a:gd name="adj1" fmla="val 2683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96E5B719-EDBD-4B77-BCDC-4A9F672C3119}"/>
              </a:ext>
            </a:extLst>
          </p:cNvPr>
          <p:cNvCxnSpPr>
            <a:stCxn id="10" idx="3"/>
          </p:cNvCxnSpPr>
          <p:nvPr/>
        </p:nvCxnSpPr>
        <p:spPr>
          <a:xfrm flipV="1">
            <a:off x="3105150" y="2114134"/>
            <a:ext cx="5086350" cy="2586453"/>
          </a:xfrm>
          <a:prstGeom prst="bentConnector3">
            <a:avLst>
              <a:gd name="adj1" fmla="val 692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63FA83DA-722A-46E7-970F-0443D7A21AF0}"/>
              </a:ext>
            </a:extLst>
          </p:cNvPr>
          <p:cNvSpPr/>
          <p:nvPr/>
        </p:nvSpPr>
        <p:spPr>
          <a:xfrm>
            <a:off x="3676650" y="1314243"/>
            <a:ext cx="2305050" cy="50958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Service Gateway</a:t>
            </a:r>
          </a:p>
        </p:txBody>
      </p:sp>
      <p:sp>
        <p:nvSpPr>
          <p:cNvPr id="36" name="Rectangle 35">
            <a:extLst>
              <a:ext uri="{FF2B5EF4-FFF2-40B4-BE49-F238E27FC236}">
                <a16:creationId xmlns:a16="http://schemas.microsoft.com/office/drawing/2014/main" id="{38638C6B-5D74-48B7-A7BE-E1AA922B225C}"/>
              </a:ext>
            </a:extLst>
          </p:cNvPr>
          <p:cNvSpPr/>
          <p:nvPr/>
        </p:nvSpPr>
        <p:spPr>
          <a:xfrm>
            <a:off x="1243012" y="2426702"/>
            <a:ext cx="1495425" cy="50958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Circuit breaker</a:t>
            </a:r>
          </a:p>
        </p:txBody>
      </p:sp>
      <p:sp>
        <p:nvSpPr>
          <p:cNvPr id="37" name="Rectangle 36">
            <a:extLst>
              <a:ext uri="{FF2B5EF4-FFF2-40B4-BE49-F238E27FC236}">
                <a16:creationId xmlns:a16="http://schemas.microsoft.com/office/drawing/2014/main" id="{96418679-9070-4824-ABF1-381B08C48451}"/>
              </a:ext>
            </a:extLst>
          </p:cNvPr>
          <p:cNvSpPr/>
          <p:nvPr/>
        </p:nvSpPr>
        <p:spPr>
          <a:xfrm>
            <a:off x="3971925" y="2415882"/>
            <a:ext cx="1495425" cy="50958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Circuit breaker</a:t>
            </a:r>
          </a:p>
        </p:txBody>
      </p:sp>
      <p:sp>
        <p:nvSpPr>
          <p:cNvPr id="38" name="Rectangle 37">
            <a:extLst>
              <a:ext uri="{FF2B5EF4-FFF2-40B4-BE49-F238E27FC236}">
                <a16:creationId xmlns:a16="http://schemas.microsoft.com/office/drawing/2014/main" id="{88B7F62F-D833-48A2-845E-4CFDB132EA90}"/>
              </a:ext>
            </a:extLst>
          </p:cNvPr>
          <p:cNvSpPr/>
          <p:nvPr/>
        </p:nvSpPr>
        <p:spPr>
          <a:xfrm>
            <a:off x="6496050" y="2526713"/>
            <a:ext cx="1495425" cy="50958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Circuit breaker</a:t>
            </a:r>
          </a:p>
        </p:txBody>
      </p:sp>
      <p:sp>
        <p:nvSpPr>
          <p:cNvPr id="39" name="Rectangle 38">
            <a:extLst>
              <a:ext uri="{FF2B5EF4-FFF2-40B4-BE49-F238E27FC236}">
                <a16:creationId xmlns:a16="http://schemas.microsoft.com/office/drawing/2014/main" id="{1664E01C-D5C7-425E-B674-3507AEF8CF9C}"/>
              </a:ext>
            </a:extLst>
          </p:cNvPr>
          <p:cNvSpPr/>
          <p:nvPr/>
        </p:nvSpPr>
        <p:spPr>
          <a:xfrm>
            <a:off x="3048000" y="3102561"/>
            <a:ext cx="1209675" cy="50958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load balancing</a:t>
            </a:r>
          </a:p>
        </p:txBody>
      </p:sp>
      <p:sp>
        <p:nvSpPr>
          <p:cNvPr id="40" name="Rectangle 39">
            <a:extLst>
              <a:ext uri="{FF2B5EF4-FFF2-40B4-BE49-F238E27FC236}">
                <a16:creationId xmlns:a16="http://schemas.microsoft.com/office/drawing/2014/main" id="{1BA21EE1-D800-4144-8A48-D983D0C2BB01}"/>
              </a:ext>
            </a:extLst>
          </p:cNvPr>
          <p:cNvSpPr/>
          <p:nvPr/>
        </p:nvSpPr>
        <p:spPr>
          <a:xfrm>
            <a:off x="6496050" y="1302546"/>
            <a:ext cx="2305050" cy="50958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Configuration service</a:t>
            </a:r>
          </a:p>
        </p:txBody>
      </p:sp>
      <p:sp>
        <p:nvSpPr>
          <p:cNvPr id="3" name="Rectangle 2">
            <a:extLst>
              <a:ext uri="{FF2B5EF4-FFF2-40B4-BE49-F238E27FC236}">
                <a16:creationId xmlns:a16="http://schemas.microsoft.com/office/drawing/2014/main" id="{D339F579-7BAB-47BA-9377-217A6F7E904D}"/>
              </a:ext>
            </a:extLst>
          </p:cNvPr>
          <p:cNvSpPr/>
          <p:nvPr/>
        </p:nvSpPr>
        <p:spPr>
          <a:xfrm>
            <a:off x="1371600" y="1200360"/>
            <a:ext cx="1733550" cy="69035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Health of microservices</a:t>
            </a:r>
          </a:p>
        </p:txBody>
      </p:sp>
    </p:spTree>
    <p:extLst>
      <p:ext uri="{BB962C8B-B14F-4D97-AF65-F5344CB8AC3E}">
        <p14:creationId xmlns:p14="http://schemas.microsoft.com/office/powerpoint/2010/main" val="2406251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0482" y="412315"/>
            <a:ext cx="9872872" cy="837100"/>
          </a:xfrm>
        </p:spPr>
        <p:txBody>
          <a:bodyPr>
            <a:normAutofit fontScale="90000"/>
          </a:bodyPr>
          <a:lstStyle/>
          <a:p>
            <a:r>
              <a:rPr lang="en-IN" sz="3200" b="1" dirty="0"/>
              <a:t>Microservices with heterogeneous technologies (Polyglot architecture)</a:t>
            </a:r>
          </a:p>
        </p:txBody>
      </p:sp>
      <p:sp>
        <p:nvSpPr>
          <p:cNvPr id="4" name="Subtitle 3"/>
          <p:cNvSpPr>
            <a:spLocks noGrp="1"/>
          </p:cNvSpPr>
          <p:nvPr>
            <p:ph type="subTitle" idx="1"/>
          </p:nvPr>
        </p:nvSpPr>
        <p:spPr>
          <a:xfrm>
            <a:off x="1523999" y="2080591"/>
            <a:ext cx="10568684" cy="4572000"/>
          </a:xfrm>
        </p:spPr>
        <p:txBody>
          <a:bodyPr/>
          <a:lstStyle/>
          <a:p>
            <a:r>
              <a:rPr lang="en-IN" dirty="0"/>
              <a:t>Cost Effective and performance oriented solutions</a:t>
            </a:r>
          </a:p>
        </p:txBody>
      </p:sp>
      <p:sp>
        <p:nvSpPr>
          <p:cNvPr id="7" name="Rectangle 6"/>
          <p:cNvSpPr/>
          <p:nvPr/>
        </p:nvSpPr>
        <p:spPr>
          <a:xfrm>
            <a:off x="1987826" y="2690190"/>
            <a:ext cx="3207026" cy="2173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Dependency Injection framework</a:t>
            </a:r>
          </a:p>
        </p:txBody>
      </p:sp>
      <p:sp>
        <p:nvSpPr>
          <p:cNvPr id="8" name="Rectangle 7"/>
          <p:cNvSpPr/>
          <p:nvPr/>
        </p:nvSpPr>
        <p:spPr>
          <a:xfrm>
            <a:off x="6016487" y="2716696"/>
            <a:ext cx="2517913" cy="20938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Blocking calls</a:t>
            </a:r>
          </a:p>
          <a:p>
            <a:pPr algn="ctr"/>
            <a:endParaRPr lang="en-IN" dirty="0"/>
          </a:p>
        </p:txBody>
      </p:sp>
      <p:sp>
        <p:nvSpPr>
          <p:cNvPr id="9" name="Rectangle 8"/>
          <p:cNvSpPr/>
          <p:nvPr/>
        </p:nvSpPr>
        <p:spPr>
          <a:xfrm>
            <a:off x="9051234" y="2690190"/>
            <a:ext cx="2902227" cy="2173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CPU Intensive</a:t>
            </a:r>
          </a:p>
        </p:txBody>
      </p:sp>
      <p:sp>
        <p:nvSpPr>
          <p:cNvPr id="10" name="Rectangle 9"/>
          <p:cNvSpPr/>
          <p:nvPr/>
        </p:nvSpPr>
        <p:spPr>
          <a:xfrm>
            <a:off x="1987826" y="5009324"/>
            <a:ext cx="3207026" cy="1616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Routing and BPM</a:t>
            </a:r>
          </a:p>
        </p:txBody>
      </p:sp>
      <p:sp>
        <p:nvSpPr>
          <p:cNvPr id="11" name="TextBox 10"/>
          <p:cNvSpPr txBox="1"/>
          <p:nvPr/>
        </p:nvSpPr>
        <p:spPr>
          <a:xfrm>
            <a:off x="2411895" y="2835967"/>
            <a:ext cx="2252869" cy="369332"/>
          </a:xfrm>
          <a:prstGeom prst="rect">
            <a:avLst/>
          </a:prstGeom>
          <a:noFill/>
        </p:spPr>
        <p:txBody>
          <a:bodyPr wrap="square" rtlCol="0">
            <a:spAutoFit/>
          </a:bodyPr>
          <a:lstStyle/>
          <a:p>
            <a:r>
              <a:rPr lang="en-IN" dirty="0"/>
              <a:t>      Microservice 1</a:t>
            </a:r>
          </a:p>
        </p:txBody>
      </p:sp>
      <p:sp>
        <p:nvSpPr>
          <p:cNvPr id="12" name="Rectangle 11"/>
          <p:cNvSpPr/>
          <p:nvPr/>
        </p:nvSpPr>
        <p:spPr>
          <a:xfrm>
            <a:off x="2239616" y="4134678"/>
            <a:ext cx="887891" cy="29154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Spring</a:t>
            </a:r>
          </a:p>
        </p:txBody>
      </p:sp>
      <p:sp>
        <p:nvSpPr>
          <p:cNvPr id="13" name="Rectangle 12"/>
          <p:cNvSpPr/>
          <p:nvPr/>
        </p:nvSpPr>
        <p:spPr>
          <a:xfrm>
            <a:off x="3644343" y="4161183"/>
            <a:ext cx="848140" cy="265044"/>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Guice</a:t>
            </a:r>
            <a:endParaRPr lang="en-IN" dirty="0"/>
          </a:p>
        </p:txBody>
      </p:sp>
      <p:sp>
        <p:nvSpPr>
          <p:cNvPr id="14" name="Rectangle 13"/>
          <p:cNvSpPr/>
          <p:nvPr/>
        </p:nvSpPr>
        <p:spPr>
          <a:xfrm>
            <a:off x="6463748" y="3898349"/>
            <a:ext cx="1378223" cy="49695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Mean stack</a:t>
            </a:r>
          </a:p>
        </p:txBody>
      </p:sp>
      <p:sp>
        <p:nvSpPr>
          <p:cNvPr id="15" name="Rectangle 14"/>
          <p:cNvSpPr/>
          <p:nvPr/>
        </p:nvSpPr>
        <p:spPr>
          <a:xfrm>
            <a:off x="9178325" y="3980810"/>
            <a:ext cx="874644" cy="49695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Spring</a:t>
            </a:r>
          </a:p>
        </p:txBody>
      </p:sp>
      <p:sp>
        <p:nvSpPr>
          <p:cNvPr id="16" name="Rectangle 15"/>
          <p:cNvSpPr/>
          <p:nvPr/>
        </p:nvSpPr>
        <p:spPr>
          <a:xfrm>
            <a:off x="10098157" y="3980809"/>
            <a:ext cx="874644" cy="49695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J2EE</a:t>
            </a:r>
          </a:p>
        </p:txBody>
      </p:sp>
      <p:sp>
        <p:nvSpPr>
          <p:cNvPr id="17" name="Rectangle 16"/>
          <p:cNvSpPr/>
          <p:nvPr/>
        </p:nvSpPr>
        <p:spPr>
          <a:xfrm>
            <a:off x="2763070" y="6033053"/>
            <a:ext cx="874644" cy="49695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Activiti</a:t>
            </a:r>
          </a:p>
        </p:txBody>
      </p:sp>
      <p:sp>
        <p:nvSpPr>
          <p:cNvPr id="18" name="Rectangle 17"/>
          <p:cNvSpPr/>
          <p:nvPr/>
        </p:nvSpPr>
        <p:spPr>
          <a:xfrm>
            <a:off x="3816617" y="6039681"/>
            <a:ext cx="874644" cy="49695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Camel</a:t>
            </a:r>
          </a:p>
        </p:txBody>
      </p:sp>
      <p:sp>
        <p:nvSpPr>
          <p:cNvPr id="19" name="TextBox 18"/>
          <p:cNvSpPr txBox="1"/>
          <p:nvPr/>
        </p:nvSpPr>
        <p:spPr>
          <a:xfrm>
            <a:off x="6062871" y="2776333"/>
            <a:ext cx="2252869" cy="369332"/>
          </a:xfrm>
          <a:prstGeom prst="rect">
            <a:avLst/>
          </a:prstGeom>
          <a:noFill/>
        </p:spPr>
        <p:txBody>
          <a:bodyPr wrap="square" rtlCol="0">
            <a:spAutoFit/>
          </a:bodyPr>
          <a:lstStyle/>
          <a:p>
            <a:r>
              <a:rPr lang="en-IN" dirty="0"/>
              <a:t>      Microservice 2</a:t>
            </a:r>
          </a:p>
        </p:txBody>
      </p:sp>
      <p:sp>
        <p:nvSpPr>
          <p:cNvPr id="20" name="TextBox 19"/>
          <p:cNvSpPr txBox="1"/>
          <p:nvPr/>
        </p:nvSpPr>
        <p:spPr>
          <a:xfrm>
            <a:off x="9210265" y="2756457"/>
            <a:ext cx="2252869" cy="369332"/>
          </a:xfrm>
          <a:prstGeom prst="rect">
            <a:avLst/>
          </a:prstGeom>
          <a:noFill/>
        </p:spPr>
        <p:txBody>
          <a:bodyPr wrap="square" rtlCol="0">
            <a:spAutoFit/>
          </a:bodyPr>
          <a:lstStyle/>
          <a:p>
            <a:r>
              <a:rPr lang="en-IN" dirty="0"/>
              <a:t>      Microservice 3</a:t>
            </a:r>
          </a:p>
        </p:txBody>
      </p:sp>
      <p:sp>
        <p:nvSpPr>
          <p:cNvPr id="21" name="TextBox 20"/>
          <p:cNvSpPr txBox="1"/>
          <p:nvPr/>
        </p:nvSpPr>
        <p:spPr>
          <a:xfrm>
            <a:off x="2683560" y="5029210"/>
            <a:ext cx="2252869" cy="369332"/>
          </a:xfrm>
          <a:prstGeom prst="rect">
            <a:avLst/>
          </a:prstGeom>
          <a:noFill/>
        </p:spPr>
        <p:txBody>
          <a:bodyPr wrap="square" rtlCol="0">
            <a:spAutoFit/>
          </a:bodyPr>
          <a:lstStyle/>
          <a:p>
            <a:r>
              <a:rPr lang="en-IN" dirty="0"/>
              <a:t>      Microservice 4</a:t>
            </a:r>
          </a:p>
        </p:txBody>
      </p:sp>
      <p:sp>
        <p:nvSpPr>
          <p:cNvPr id="22" name="TextBox 21"/>
          <p:cNvSpPr txBox="1"/>
          <p:nvPr/>
        </p:nvSpPr>
        <p:spPr>
          <a:xfrm>
            <a:off x="2544417" y="3165543"/>
            <a:ext cx="1948066" cy="338554"/>
          </a:xfrm>
          <a:prstGeom prst="rect">
            <a:avLst/>
          </a:prstGeom>
          <a:solidFill>
            <a:schemeClr val="accent3">
              <a:lumMod val="20000"/>
              <a:lumOff val="80000"/>
            </a:schemeClr>
          </a:solidFill>
        </p:spPr>
        <p:txBody>
          <a:bodyPr wrap="square" rtlCol="0">
            <a:spAutoFit/>
          </a:bodyPr>
          <a:lstStyle/>
          <a:p>
            <a:pPr algn="ctr"/>
            <a:r>
              <a:rPr lang="en-IN" sz="1600" dirty="0"/>
              <a:t>Medium cost server</a:t>
            </a:r>
          </a:p>
        </p:txBody>
      </p:sp>
      <p:sp>
        <p:nvSpPr>
          <p:cNvPr id="23" name="TextBox 22"/>
          <p:cNvSpPr txBox="1"/>
          <p:nvPr/>
        </p:nvSpPr>
        <p:spPr>
          <a:xfrm>
            <a:off x="6314666" y="3172168"/>
            <a:ext cx="1948066" cy="338554"/>
          </a:xfrm>
          <a:prstGeom prst="rect">
            <a:avLst/>
          </a:prstGeom>
          <a:solidFill>
            <a:schemeClr val="accent3">
              <a:lumMod val="20000"/>
              <a:lumOff val="80000"/>
            </a:schemeClr>
          </a:solidFill>
        </p:spPr>
        <p:txBody>
          <a:bodyPr wrap="square" rtlCol="0">
            <a:spAutoFit/>
          </a:bodyPr>
          <a:lstStyle/>
          <a:p>
            <a:pPr algn="ctr"/>
            <a:r>
              <a:rPr lang="en-IN" sz="1600" dirty="0"/>
              <a:t>Medium cost server</a:t>
            </a:r>
          </a:p>
        </p:txBody>
      </p:sp>
      <p:sp>
        <p:nvSpPr>
          <p:cNvPr id="24" name="TextBox 23"/>
          <p:cNvSpPr txBox="1"/>
          <p:nvPr/>
        </p:nvSpPr>
        <p:spPr>
          <a:xfrm>
            <a:off x="9356042" y="3152291"/>
            <a:ext cx="1948066" cy="338554"/>
          </a:xfrm>
          <a:prstGeom prst="rect">
            <a:avLst/>
          </a:prstGeom>
          <a:solidFill>
            <a:schemeClr val="accent3">
              <a:lumMod val="20000"/>
              <a:lumOff val="80000"/>
            </a:schemeClr>
          </a:solidFill>
        </p:spPr>
        <p:txBody>
          <a:bodyPr wrap="square" rtlCol="0">
            <a:spAutoFit/>
          </a:bodyPr>
          <a:lstStyle/>
          <a:p>
            <a:pPr algn="ctr"/>
            <a:r>
              <a:rPr lang="en-IN" sz="1600" dirty="0"/>
              <a:t>High cost server</a:t>
            </a:r>
          </a:p>
        </p:txBody>
      </p:sp>
      <p:sp>
        <p:nvSpPr>
          <p:cNvPr id="25" name="TextBox 24"/>
          <p:cNvSpPr txBox="1"/>
          <p:nvPr/>
        </p:nvSpPr>
        <p:spPr>
          <a:xfrm>
            <a:off x="2617306" y="5335807"/>
            <a:ext cx="1948066" cy="338554"/>
          </a:xfrm>
          <a:prstGeom prst="rect">
            <a:avLst/>
          </a:prstGeom>
          <a:solidFill>
            <a:schemeClr val="accent3">
              <a:lumMod val="20000"/>
              <a:lumOff val="80000"/>
            </a:schemeClr>
          </a:solidFill>
        </p:spPr>
        <p:txBody>
          <a:bodyPr wrap="square" rtlCol="0">
            <a:spAutoFit/>
          </a:bodyPr>
          <a:lstStyle/>
          <a:p>
            <a:pPr algn="ctr"/>
            <a:r>
              <a:rPr lang="en-IN" sz="1600" dirty="0"/>
              <a:t>High cost server</a:t>
            </a:r>
          </a:p>
        </p:txBody>
      </p:sp>
      <p:sp>
        <p:nvSpPr>
          <p:cNvPr id="26" name="Rectangle 25"/>
          <p:cNvSpPr/>
          <p:nvPr/>
        </p:nvSpPr>
        <p:spPr>
          <a:xfrm>
            <a:off x="5850838" y="4989448"/>
            <a:ext cx="3601388" cy="1616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Analytics</a:t>
            </a:r>
          </a:p>
        </p:txBody>
      </p:sp>
      <p:sp>
        <p:nvSpPr>
          <p:cNvPr id="27" name="TextBox 26"/>
          <p:cNvSpPr txBox="1"/>
          <p:nvPr/>
        </p:nvSpPr>
        <p:spPr>
          <a:xfrm>
            <a:off x="6122502" y="4996082"/>
            <a:ext cx="2252869" cy="369332"/>
          </a:xfrm>
          <a:prstGeom prst="rect">
            <a:avLst/>
          </a:prstGeom>
          <a:noFill/>
        </p:spPr>
        <p:txBody>
          <a:bodyPr wrap="square" rtlCol="0">
            <a:spAutoFit/>
          </a:bodyPr>
          <a:lstStyle/>
          <a:p>
            <a:r>
              <a:rPr lang="en-IN" dirty="0"/>
              <a:t>      Microservice 5</a:t>
            </a:r>
          </a:p>
        </p:txBody>
      </p:sp>
      <p:sp>
        <p:nvSpPr>
          <p:cNvPr id="28" name="TextBox 27"/>
          <p:cNvSpPr txBox="1"/>
          <p:nvPr/>
        </p:nvSpPr>
        <p:spPr>
          <a:xfrm>
            <a:off x="6825225" y="5319017"/>
            <a:ext cx="1401415" cy="830997"/>
          </a:xfrm>
          <a:prstGeom prst="rect">
            <a:avLst/>
          </a:prstGeom>
          <a:solidFill>
            <a:schemeClr val="accent3">
              <a:lumMod val="20000"/>
              <a:lumOff val="80000"/>
            </a:schemeClr>
          </a:solidFill>
        </p:spPr>
        <p:txBody>
          <a:bodyPr wrap="square" rtlCol="0">
            <a:spAutoFit/>
          </a:bodyPr>
          <a:lstStyle/>
          <a:p>
            <a:pPr algn="ctr"/>
            <a:r>
              <a:rPr lang="en-IN" sz="1600" dirty="0"/>
              <a:t>Low cost  commodity servers</a:t>
            </a:r>
          </a:p>
        </p:txBody>
      </p:sp>
      <p:sp>
        <p:nvSpPr>
          <p:cNvPr id="29" name="Rectangle 28"/>
          <p:cNvSpPr/>
          <p:nvPr/>
        </p:nvSpPr>
        <p:spPr>
          <a:xfrm>
            <a:off x="8315740" y="5727891"/>
            <a:ext cx="1000533" cy="49695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Hadoop</a:t>
            </a:r>
          </a:p>
        </p:txBody>
      </p:sp>
      <p:sp>
        <p:nvSpPr>
          <p:cNvPr id="30" name="Rectangle 29"/>
          <p:cNvSpPr/>
          <p:nvPr/>
        </p:nvSpPr>
        <p:spPr>
          <a:xfrm>
            <a:off x="8335621" y="5173862"/>
            <a:ext cx="874644" cy="49695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Spark</a:t>
            </a:r>
          </a:p>
        </p:txBody>
      </p:sp>
      <p:sp>
        <p:nvSpPr>
          <p:cNvPr id="31" name="Rectangle 30"/>
          <p:cNvSpPr/>
          <p:nvPr/>
        </p:nvSpPr>
        <p:spPr>
          <a:xfrm>
            <a:off x="2975114" y="4512366"/>
            <a:ext cx="887891" cy="29154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RDBMS</a:t>
            </a:r>
          </a:p>
        </p:txBody>
      </p:sp>
      <p:sp>
        <p:nvSpPr>
          <p:cNvPr id="35" name="Rectangle 34"/>
          <p:cNvSpPr/>
          <p:nvPr/>
        </p:nvSpPr>
        <p:spPr>
          <a:xfrm>
            <a:off x="9846374" y="4545497"/>
            <a:ext cx="887891" cy="29154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RDBMS</a:t>
            </a:r>
          </a:p>
        </p:txBody>
      </p:sp>
      <p:sp>
        <p:nvSpPr>
          <p:cNvPr id="36" name="Rectangle 35"/>
          <p:cNvSpPr/>
          <p:nvPr/>
        </p:nvSpPr>
        <p:spPr>
          <a:xfrm>
            <a:off x="11025808" y="3980809"/>
            <a:ext cx="874644" cy="49695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Scala</a:t>
            </a:r>
          </a:p>
        </p:txBody>
      </p:sp>
      <p:sp>
        <p:nvSpPr>
          <p:cNvPr id="37" name="Rectangle 36"/>
          <p:cNvSpPr/>
          <p:nvPr/>
        </p:nvSpPr>
        <p:spPr>
          <a:xfrm>
            <a:off x="10909929" y="4526448"/>
            <a:ext cx="874644" cy="28409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Akka</a:t>
            </a:r>
            <a:endParaRPr lang="en-IN" dirty="0"/>
          </a:p>
        </p:txBody>
      </p:sp>
      <p:sp>
        <p:nvSpPr>
          <p:cNvPr id="32" name="Rectangle 31">
            <a:extLst>
              <a:ext uri="{FF2B5EF4-FFF2-40B4-BE49-F238E27FC236}">
                <a16:creationId xmlns:a16="http://schemas.microsoft.com/office/drawing/2014/main" id="{095CD7B5-9A52-4172-B8C3-990ACF97B984}"/>
              </a:ext>
            </a:extLst>
          </p:cNvPr>
          <p:cNvSpPr/>
          <p:nvPr/>
        </p:nvSpPr>
        <p:spPr>
          <a:xfrm>
            <a:off x="6324958" y="6088397"/>
            <a:ext cx="1000533" cy="49695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NoSQL</a:t>
            </a:r>
          </a:p>
        </p:txBody>
      </p:sp>
      <p:sp>
        <p:nvSpPr>
          <p:cNvPr id="33" name="Rectangle 32">
            <a:extLst>
              <a:ext uri="{FF2B5EF4-FFF2-40B4-BE49-F238E27FC236}">
                <a16:creationId xmlns:a16="http://schemas.microsoft.com/office/drawing/2014/main" id="{3119E110-A63B-453C-B105-BEA1B826CC28}"/>
              </a:ext>
            </a:extLst>
          </p:cNvPr>
          <p:cNvSpPr/>
          <p:nvPr/>
        </p:nvSpPr>
        <p:spPr>
          <a:xfrm>
            <a:off x="7679520" y="6129634"/>
            <a:ext cx="1000533" cy="49695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p>
        </p:txBody>
      </p:sp>
      <p:cxnSp>
        <p:nvCxnSpPr>
          <p:cNvPr id="5" name="Straight Arrow Connector 4">
            <a:extLst>
              <a:ext uri="{FF2B5EF4-FFF2-40B4-BE49-F238E27FC236}">
                <a16:creationId xmlns:a16="http://schemas.microsoft.com/office/drawing/2014/main" id="{31C16727-4BB0-4A5D-BCC5-5B46E273082D}"/>
              </a:ext>
            </a:extLst>
          </p:cNvPr>
          <p:cNvCxnSpPr/>
          <p:nvPr/>
        </p:nvCxnSpPr>
        <p:spPr>
          <a:xfrm flipV="1">
            <a:off x="7679520" y="1492586"/>
            <a:ext cx="2272864" cy="2488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89C06DE-DBA1-4B31-8705-D3C6AEC415E1}"/>
              </a:ext>
            </a:extLst>
          </p:cNvPr>
          <p:cNvSpPr txBox="1"/>
          <p:nvPr/>
        </p:nvSpPr>
        <p:spPr>
          <a:xfrm>
            <a:off x="9356042" y="902368"/>
            <a:ext cx="1948066" cy="646331"/>
          </a:xfrm>
          <a:prstGeom prst="rect">
            <a:avLst/>
          </a:prstGeom>
          <a:noFill/>
        </p:spPr>
        <p:txBody>
          <a:bodyPr wrap="square" rtlCol="0">
            <a:spAutoFit/>
          </a:bodyPr>
          <a:lstStyle/>
          <a:p>
            <a:r>
              <a:rPr lang="en-IN" dirty="0"/>
              <a:t>Angular, NodeJS and Mongo DB</a:t>
            </a:r>
          </a:p>
        </p:txBody>
      </p:sp>
      <p:cxnSp>
        <p:nvCxnSpPr>
          <p:cNvPr id="38" name="Straight Arrow Connector 37">
            <a:extLst>
              <a:ext uri="{FF2B5EF4-FFF2-40B4-BE49-F238E27FC236}">
                <a16:creationId xmlns:a16="http://schemas.microsoft.com/office/drawing/2014/main" id="{61D022A6-694F-4C28-AEC0-E28E3065CA57}"/>
              </a:ext>
            </a:extLst>
          </p:cNvPr>
          <p:cNvCxnSpPr/>
          <p:nvPr/>
        </p:nvCxnSpPr>
        <p:spPr>
          <a:xfrm flipH="1" flipV="1">
            <a:off x="762240" y="3291438"/>
            <a:ext cx="1646801" cy="2655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7A7615C-BB42-4A4D-BB70-BB7CCAC2EE1A}"/>
              </a:ext>
            </a:extLst>
          </p:cNvPr>
          <p:cNvSpPr txBox="1"/>
          <p:nvPr/>
        </p:nvSpPr>
        <p:spPr>
          <a:xfrm>
            <a:off x="196166" y="2995863"/>
            <a:ext cx="1375411" cy="646331"/>
          </a:xfrm>
          <a:prstGeom prst="rect">
            <a:avLst/>
          </a:prstGeom>
          <a:noFill/>
        </p:spPr>
        <p:txBody>
          <a:bodyPr wrap="square" rtlCol="0">
            <a:spAutoFit/>
          </a:bodyPr>
          <a:lstStyle/>
          <a:p>
            <a:r>
              <a:rPr lang="en-IN" dirty="0"/>
              <a:t>Routing frameworks</a:t>
            </a:r>
          </a:p>
        </p:txBody>
      </p:sp>
    </p:spTree>
    <p:extLst>
      <p:ext uri="{BB962C8B-B14F-4D97-AF65-F5344CB8AC3E}">
        <p14:creationId xmlns:p14="http://schemas.microsoft.com/office/powerpoint/2010/main" val="2025031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1677" y="193487"/>
            <a:ext cx="9144000" cy="838959"/>
          </a:xfrm>
        </p:spPr>
        <p:txBody>
          <a:bodyPr>
            <a:normAutofit/>
          </a:bodyPr>
          <a:lstStyle/>
          <a:p>
            <a:r>
              <a:rPr lang="en-IN" sz="3200" b="1" dirty="0"/>
              <a:t>Databases - Microservices Architecture</a:t>
            </a:r>
          </a:p>
        </p:txBody>
      </p:sp>
      <p:sp>
        <p:nvSpPr>
          <p:cNvPr id="3" name="Subtitle 2"/>
          <p:cNvSpPr>
            <a:spLocks noGrp="1"/>
          </p:cNvSpPr>
          <p:nvPr>
            <p:ph type="subTitle" idx="1"/>
          </p:nvPr>
        </p:nvSpPr>
        <p:spPr>
          <a:xfrm>
            <a:off x="980661" y="1277810"/>
            <a:ext cx="10402957" cy="3941304"/>
          </a:xfrm>
        </p:spPr>
        <p:txBody>
          <a:bodyPr>
            <a:normAutofit fontScale="85000" lnSpcReduction="20000"/>
          </a:bodyPr>
          <a:lstStyle/>
          <a:p>
            <a:pPr algn="l"/>
            <a:endParaRPr lang="en-IN" sz="1800" dirty="0"/>
          </a:p>
          <a:p>
            <a:pPr marL="342900" indent="-342900" algn="l">
              <a:buFont typeface="Wingdings" panose="05000000000000000000" pitchFamily="2" charset="2"/>
              <a:buChar char="Ø"/>
            </a:pPr>
            <a:r>
              <a:rPr lang="en-IN" sz="2000" dirty="0"/>
              <a:t>NoSQL like MongoDB is chosen for consistency and Partial Tolerance, Cassandra chosen for High Availability and Partial Tolerance</a:t>
            </a:r>
          </a:p>
          <a:p>
            <a:pPr algn="l"/>
            <a:endParaRPr lang="en-IN" sz="2000" dirty="0"/>
          </a:p>
          <a:p>
            <a:pPr marL="342900" indent="-342900" algn="l">
              <a:buFont typeface="Wingdings" panose="05000000000000000000" pitchFamily="2" charset="2"/>
              <a:buChar char="Ø"/>
            </a:pPr>
            <a:r>
              <a:rPr lang="en-IN" sz="2000" dirty="0"/>
              <a:t>RDBMS like MySQL is chosen for Strong consistency and vertical </a:t>
            </a:r>
            <a:r>
              <a:rPr lang="en-IN" sz="2000" dirty="0" err="1"/>
              <a:t>scability</a:t>
            </a:r>
            <a:endParaRPr lang="en-IN" sz="2000" dirty="0"/>
          </a:p>
          <a:p>
            <a:pPr marL="342900" indent="-342900" algn="l">
              <a:buFont typeface="Wingdings" panose="05000000000000000000" pitchFamily="2" charset="2"/>
              <a:buChar char="Ø"/>
            </a:pPr>
            <a:endParaRPr lang="en-IN" sz="2000" dirty="0"/>
          </a:p>
          <a:p>
            <a:pPr marL="342900" indent="-342900" algn="l">
              <a:buFont typeface="Wingdings" panose="05000000000000000000" pitchFamily="2" charset="2"/>
              <a:buChar char="Ø"/>
            </a:pPr>
            <a:r>
              <a:rPr lang="en-IN" sz="2000" dirty="0"/>
              <a:t>NoSQL like MongoDB, Cassandra is chosen for Eventual consistency and horizontal scalability</a:t>
            </a:r>
          </a:p>
          <a:p>
            <a:pPr algn="l"/>
            <a:endParaRPr lang="en-IN" sz="2000" dirty="0"/>
          </a:p>
          <a:p>
            <a:pPr marL="342900" indent="-342900" algn="l">
              <a:buFont typeface="Wingdings" panose="05000000000000000000" pitchFamily="2" charset="2"/>
              <a:buChar char="Ø"/>
            </a:pPr>
            <a:r>
              <a:rPr lang="en-IN" sz="2000" dirty="0"/>
              <a:t>Various Microservices can host either RDBMS or NoSQL or both RDBMS and NoSQL</a:t>
            </a:r>
          </a:p>
          <a:p>
            <a:pPr algn="l"/>
            <a:endParaRPr lang="en-IN" sz="2000" dirty="0"/>
          </a:p>
          <a:p>
            <a:pPr marL="342900" indent="-342900" algn="l">
              <a:buFont typeface="Wingdings" panose="05000000000000000000" pitchFamily="2" charset="2"/>
              <a:buChar char="Ø"/>
            </a:pPr>
            <a:r>
              <a:rPr lang="en-IN" sz="2000" dirty="0"/>
              <a:t>Highly transactional data like live data need strong consistency</a:t>
            </a:r>
          </a:p>
          <a:p>
            <a:pPr algn="l"/>
            <a:endParaRPr lang="en-IN" sz="2000" dirty="0"/>
          </a:p>
          <a:p>
            <a:pPr marL="342900" indent="-342900" algn="l">
              <a:buFont typeface="Wingdings" panose="05000000000000000000" pitchFamily="2" charset="2"/>
              <a:buChar char="Ø"/>
            </a:pPr>
            <a:r>
              <a:rPr lang="en-IN" sz="2000" dirty="0"/>
              <a:t>History, display details can be in eventual consistency</a:t>
            </a:r>
            <a:endParaRPr lang="en-IN" sz="1800" dirty="0"/>
          </a:p>
          <a:p>
            <a:pPr algn="l"/>
            <a:endParaRPr lang="en-IN" sz="1800" dirty="0"/>
          </a:p>
          <a:p>
            <a:pPr algn="l"/>
            <a:endParaRPr lang="en-IN" sz="1800" dirty="0"/>
          </a:p>
        </p:txBody>
      </p:sp>
    </p:spTree>
    <p:extLst>
      <p:ext uri="{BB962C8B-B14F-4D97-AF65-F5344CB8AC3E}">
        <p14:creationId xmlns:p14="http://schemas.microsoft.com/office/powerpoint/2010/main" val="400241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CCCE2-FF5F-4F41-8941-503A0F184F9B}"/>
              </a:ext>
            </a:extLst>
          </p:cNvPr>
          <p:cNvSpPr>
            <a:spLocks noGrp="1"/>
          </p:cNvSpPr>
          <p:nvPr>
            <p:ph type="title"/>
          </p:nvPr>
        </p:nvSpPr>
        <p:spPr/>
        <p:txBody>
          <a:bodyPr/>
          <a:lstStyle/>
          <a:p>
            <a:r>
              <a:rPr lang="en-IN" dirty="0"/>
              <a:t>Spring Main modules</a:t>
            </a:r>
          </a:p>
        </p:txBody>
      </p:sp>
      <p:sp>
        <p:nvSpPr>
          <p:cNvPr id="3" name="Content Placeholder 2">
            <a:extLst>
              <a:ext uri="{FF2B5EF4-FFF2-40B4-BE49-F238E27FC236}">
                <a16:creationId xmlns:a16="http://schemas.microsoft.com/office/drawing/2014/main" id="{70EBB5B5-79E1-433B-BEF6-EE092F3CC3CB}"/>
              </a:ext>
            </a:extLst>
          </p:cNvPr>
          <p:cNvSpPr>
            <a:spLocks noGrp="1"/>
          </p:cNvSpPr>
          <p:nvPr>
            <p:ph idx="1"/>
          </p:nvPr>
        </p:nvSpPr>
        <p:spPr>
          <a:xfrm>
            <a:off x="570914" y="1530203"/>
            <a:ext cx="5009272" cy="4351338"/>
          </a:xfrm>
          <a:ln>
            <a:solidFill>
              <a:schemeClr val="tx1"/>
            </a:solidFill>
            <a:prstDash val="solid"/>
          </a:ln>
        </p:spPr>
        <p:txBody>
          <a:bodyPr/>
          <a:lstStyle/>
          <a:p>
            <a:pPr marL="0" indent="0">
              <a:buNone/>
            </a:pPr>
            <a:r>
              <a:rPr lang="en-IN" dirty="0"/>
              <a:t>Application</a:t>
            </a:r>
          </a:p>
        </p:txBody>
      </p:sp>
      <p:sp>
        <p:nvSpPr>
          <p:cNvPr id="4" name="Rectangle 3">
            <a:extLst>
              <a:ext uri="{FF2B5EF4-FFF2-40B4-BE49-F238E27FC236}">
                <a16:creationId xmlns:a16="http://schemas.microsoft.com/office/drawing/2014/main" id="{F12289CB-AB4B-423E-8E90-935FBD24BF7D}"/>
              </a:ext>
            </a:extLst>
          </p:cNvPr>
          <p:cNvSpPr/>
          <p:nvPr/>
        </p:nvSpPr>
        <p:spPr>
          <a:xfrm>
            <a:off x="2855742" y="2504049"/>
            <a:ext cx="2363372" cy="241964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21E0E15-7199-43AB-9B74-56B60210517E}"/>
              </a:ext>
            </a:extLst>
          </p:cNvPr>
          <p:cNvSpPr/>
          <p:nvPr/>
        </p:nvSpPr>
        <p:spPr>
          <a:xfrm>
            <a:off x="3221502" y="3429000"/>
            <a:ext cx="450166" cy="38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3F7D0472-FCFE-49F0-A1DE-493B4309A204}"/>
              </a:ext>
            </a:extLst>
          </p:cNvPr>
          <p:cNvSpPr/>
          <p:nvPr/>
        </p:nvSpPr>
        <p:spPr>
          <a:xfrm>
            <a:off x="4037428" y="3429000"/>
            <a:ext cx="450166" cy="38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E40B7A2-2085-40CF-9ADA-7ACE60CA2F97}"/>
              </a:ext>
            </a:extLst>
          </p:cNvPr>
          <p:cNvSpPr/>
          <p:nvPr/>
        </p:nvSpPr>
        <p:spPr>
          <a:xfrm>
            <a:off x="3221502" y="3964195"/>
            <a:ext cx="450166" cy="38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0274DFA-FCDF-494E-B76E-B329B0814128}"/>
              </a:ext>
            </a:extLst>
          </p:cNvPr>
          <p:cNvSpPr/>
          <p:nvPr/>
        </p:nvSpPr>
        <p:spPr>
          <a:xfrm>
            <a:off x="4037428" y="3940512"/>
            <a:ext cx="450166" cy="38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6939B049-64EC-443B-A76F-E764BC07A0E3}"/>
              </a:ext>
            </a:extLst>
          </p:cNvPr>
          <p:cNvSpPr/>
          <p:nvPr/>
        </p:nvSpPr>
        <p:spPr>
          <a:xfrm>
            <a:off x="3221502" y="4437846"/>
            <a:ext cx="450166" cy="38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8741E44-8AD7-4791-BC15-D38034DA9BAC}"/>
              </a:ext>
            </a:extLst>
          </p:cNvPr>
          <p:cNvSpPr/>
          <p:nvPr/>
        </p:nvSpPr>
        <p:spPr>
          <a:xfrm>
            <a:off x="4037428" y="4437846"/>
            <a:ext cx="450166" cy="383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36A3D01-31A3-4607-B214-B48C9BD5967A}"/>
              </a:ext>
            </a:extLst>
          </p:cNvPr>
          <p:cNvSpPr txBox="1"/>
          <p:nvPr/>
        </p:nvSpPr>
        <p:spPr>
          <a:xfrm>
            <a:off x="2903806" y="2504049"/>
            <a:ext cx="2518117" cy="369332"/>
          </a:xfrm>
          <a:prstGeom prst="rect">
            <a:avLst/>
          </a:prstGeom>
          <a:noFill/>
        </p:spPr>
        <p:txBody>
          <a:bodyPr wrap="square" rtlCol="0">
            <a:spAutoFit/>
          </a:bodyPr>
          <a:lstStyle/>
          <a:p>
            <a:r>
              <a:rPr lang="en-IN" dirty="0"/>
              <a:t>Application context</a:t>
            </a:r>
          </a:p>
        </p:txBody>
      </p:sp>
      <p:sp>
        <p:nvSpPr>
          <p:cNvPr id="13" name="TextBox 12">
            <a:extLst>
              <a:ext uri="{FF2B5EF4-FFF2-40B4-BE49-F238E27FC236}">
                <a16:creationId xmlns:a16="http://schemas.microsoft.com/office/drawing/2014/main" id="{B47AAD15-5D5B-4BBC-B164-B636B5996E9B}"/>
              </a:ext>
            </a:extLst>
          </p:cNvPr>
          <p:cNvSpPr txBox="1"/>
          <p:nvPr/>
        </p:nvSpPr>
        <p:spPr>
          <a:xfrm>
            <a:off x="3040966" y="3059173"/>
            <a:ext cx="2243796" cy="253916"/>
          </a:xfrm>
          <a:prstGeom prst="rect">
            <a:avLst/>
          </a:prstGeom>
          <a:noFill/>
        </p:spPr>
        <p:txBody>
          <a:bodyPr wrap="square" rtlCol="0">
            <a:spAutoFit/>
          </a:bodyPr>
          <a:lstStyle/>
          <a:p>
            <a:r>
              <a:rPr lang="en-IN" sz="1050" b="1" dirty="0"/>
              <a:t>Dependent Objects are wired</a:t>
            </a:r>
          </a:p>
        </p:txBody>
      </p:sp>
      <p:cxnSp>
        <p:nvCxnSpPr>
          <p:cNvPr id="15" name="Straight Arrow Connector 14">
            <a:extLst>
              <a:ext uri="{FF2B5EF4-FFF2-40B4-BE49-F238E27FC236}">
                <a16:creationId xmlns:a16="http://schemas.microsoft.com/office/drawing/2014/main" id="{4288354C-311E-42B2-895E-C6F6178B6082}"/>
              </a:ext>
            </a:extLst>
          </p:cNvPr>
          <p:cNvCxnSpPr>
            <a:stCxn id="5" idx="3"/>
            <a:endCxn id="8" idx="1"/>
          </p:cNvCxnSpPr>
          <p:nvPr/>
        </p:nvCxnSpPr>
        <p:spPr>
          <a:xfrm>
            <a:off x="3671668" y="3620673"/>
            <a:ext cx="365760" cy="511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F28B6DB-CF2E-4490-9095-0FE33E599BE1}"/>
              </a:ext>
            </a:extLst>
          </p:cNvPr>
          <p:cNvCxnSpPr>
            <a:stCxn id="8" idx="1"/>
          </p:cNvCxnSpPr>
          <p:nvPr/>
        </p:nvCxnSpPr>
        <p:spPr>
          <a:xfrm flipH="1">
            <a:off x="3671668" y="4132185"/>
            <a:ext cx="365760" cy="493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E8F9F7D-EA5C-476A-9E75-D2E4273B7B47}"/>
              </a:ext>
            </a:extLst>
          </p:cNvPr>
          <p:cNvCxnSpPr>
            <a:endCxn id="10" idx="1"/>
          </p:cNvCxnSpPr>
          <p:nvPr/>
        </p:nvCxnSpPr>
        <p:spPr>
          <a:xfrm>
            <a:off x="3671668" y="4119929"/>
            <a:ext cx="365760" cy="509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78310F13-D472-4B39-AE57-60550061C392}"/>
              </a:ext>
            </a:extLst>
          </p:cNvPr>
          <p:cNvCxnSpPr>
            <a:cxnSpLocks/>
            <a:stCxn id="4" idx="1"/>
          </p:cNvCxnSpPr>
          <p:nvPr/>
        </p:nvCxnSpPr>
        <p:spPr>
          <a:xfrm rot="10800000">
            <a:off x="1530452" y="2010529"/>
            <a:ext cx="1325291" cy="170334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6DDCA6B-B949-4439-985B-6572DD47260B}"/>
              </a:ext>
            </a:extLst>
          </p:cNvPr>
          <p:cNvSpPr txBox="1"/>
          <p:nvPr/>
        </p:nvSpPr>
        <p:spPr>
          <a:xfrm>
            <a:off x="1416591" y="3658264"/>
            <a:ext cx="1417027" cy="923330"/>
          </a:xfrm>
          <a:prstGeom prst="rect">
            <a:avLst/>
          </a:prstGeom>
          <a:noFill/>
        </p:spPr>
        <p:txBody>
          <a:bodyPr wrap="square" rtlCol="0">
            <a:spAutoFit/>
          </a:bodyPr>
          <a:lstStyle/>
          <a:p>
            <a:r>
              <a:rPr lang="en-IN" dirty="0"/>
              <a:t>Objects are injected to application</a:t>
            </a:r>
          </a:p>
        </p:txBody>
      </p:sp>
      <p:sp>
        <p:nvSpPr>
          <p:cNvPr id="24" name="TextBox 23">
            <a:extLst>
              <a:ext uri="{FF2B5EF4-FFF2-40B4-BE49-F238E27FC236}">
                <a16:creationId xmlns:a16="http://schemas.microsoft.com/office/drawing/2014/main" id="{7D802DBC-1FF6-4ED9-92EF-7F0179F74E22}"/>
              </a:ext>
            </a:extLst>
          </p:cNvPr>
          <p:cNvSpPr txBox="1"/>
          <p:nvPr/>
        </p:nvSpPr>
        <p:spPr>
          <a:xfrm>
            <a:off x="6257778" y="937528"/>
            <a:ext cx="3446585" cy="646331"/>
          </a:xfrm>
          <a:prstGeom prst="rect">
            <a:avLst/>
          </a:prstGeom>
          <a:noFill/>
        </p:spPr>
        <p:txBody>
          <a:bodyPr wrap="square" rtlCol="0">
            <a:spAutoFit/>
          </a:bodyPr>
          <a:lstStyle/>
          <a:p>
            <a:r>
              <a:rPr lang="en-IN" dirty="0"/>
              <a:t>Spring – JDBC</a:t>
            </a:r>
          </a:p>
          <a:p>
            <a:r>
              <a:rPr lang="en-IN" dirty="0"/>
              <a:t>Spring AOP</a:t>
            </a:r>
          </a:p>
        </p:txBody>
      </p:sp>
      <p:sp>
        <p:nvSpPr>
          <p:cNvPr id="25" name="TextBox 24">
            <a:extLst>
              <a:ext uri="{FF2B5EF4-FFF2-40B4-BE49-F238E27FC236}">
                <a16:creationId xmlns:a16="http://schemas.microsoft.com/office/drawing/2014/main" id="{E55DF12F-BFB4-463F-950B-BD62A2F0AFAF}"/>
              </a:ext>
            </a:extLst>
          </p:cNvPr>
          <p:cNvSpPr txBox="1"/>
          <p:nvPr/>
        </p:nvSpPr>
        <p:spPr>
          <a:xfrm>
            <a:off x="6766559" y="2638834"/>
            <a:ext cx="3446585" cy="369332"/>
          </a:xfrm>
          <a:prstGeom prst="rect">
            <a:avLst/>
          </a:prstGeom>
          <a:noFill/>
        </p:spPr>
        <p:txBody>
          <a:bodyPr wrap="square" rtlCol="0">
            <a:spAutoFit/>
          </a:bodyPr>
          <a:lstStyle/>
          <a:p>
            <a:r>
              <a:rPr lang="en-IN" dirty="0"/>
              <a:t>Spring - MVC</a:t>
            </a:r>
          </a:p>
        </p:txBody>
      </p:sp>
      <p:sp>
        <p:nvSpPr>
          <p:cNvPr id="26" name="Rectangle 25">
            <a:extLst>
              <a:ext uri="{FF2B5EF4-FFF2-40B4-BE49-F238E27FC236}">
                <a16:creationId xmlns:a16="http://schemas.microsoft.com/office/drawing/2014/main" id="{CF7166C9-EFC5-4111-9C31-1605FE5BAEAE}"/>
              </a:ext>
            </a:extLst>
          </p:cNvPr>
          <p:cNvSpPr/>
          <p:nvPr/>
        </p:nvSpPr>
        <p:spPr>
          <a:xfrm>
            <a:off x="7526214" y="3620672"/>
            <a:ext cx="1305952" cy="817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Dispatcher servlet</a:t>
            </a:r>
          </a:p>
        </p:txBody>
      </p:sp>
      <p:sp>
        <p:nvSpPr>
          <p:cNvPr id="27" name="Rectangle 26">
            <a:extLst>
              <a:ext uri="{FF2B5EF4-FFF2-40B4-BE49-F238E27FC236}">
                <a16:creationId xmlns:a16="http://schemas.microsoft.com/office/drawing/2014/main" id="{E7E90006-8812-4B99-899E-B77A38DFC89A}"/>
              </a:ext>
            </a:extLst>
          </p:cNvPr>
          <p:cNvSpPr/>
          <p:nvPr/>
        </p:nvSpPr>
        <p:spPr>
          <a:xfrm>
            <a:off x="9833316" y="2160846"/>
            <a:ext cx="1520484" cy="674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URL Handler mapping</a:t>
            </a:r>
          </a:p>
        </p:txBody>
      </p:sp>
      <p:sp>
        <p:nvSpPr>
          <p:cNvPr id="28" name="Rectangle 27">
            <a:extLst>
              <a:ext uri="{FF2B5EF4-FFF2-40B4-BE49-F238E27FC236}">
                <a16:creationId xmlns:a16="http://schemas.microsoft.com/office/drawing/2014/main" id="{16BFC0BC-09FF-4549-932F-1200F00A500A}"/>
              </a:ext>
            </a:extLst>
          </p:cNvPr>
          <p:cNvSpPr/>
          <p:nvPr/>
        </p:nvSpPr>
        <p:spPr>
          <a:xfrm>
            <a:off x="9833316" y="3202174"/>
            <a:ext cx="1237958" cy="674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Controller</a:t>
            </a:r>
          </a:p>
        </p:txBody>
      </p:sp>
      <p:sp>
        <p:nvSpPr>
          <p:cNvPr id="30" name="Rectangle 29">
            <a:extLst>
              <a:ext uri="{FF2B5EF4-FFF2-40B4-BE49-F238E27FC236}">
                <a16:creationId xmlns:a16="http://schemas.microsoft.com/office/drawing/2014/main" id="{C0C0BEBE-0177-4650-BDA8-4C96415A2CF3}"/>
              </a:ext>
            </a:extLst>
          </p:cNvPr>
          <p:cNvSpPr/>
          <p:nvPr/>
        </p:nvSpPr>
        <p:spPr>
          <a:xfrm>
            <a:off x="6492239" y="5351184"/>
            <a:ext cx="1744394" cy="817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Views</a:t>
            </a:r>
          </a:p>
        </p:txBody>
      </p:sp>
      <p:sp>
        <p:nvSpPr>
          <p:cNvPr id="31" name="Rectangle 30">
            <a:extLst>
              <a:ext uri="{FF2B5EF4-FFF2-40B4-BE49-F238E27FC236}">
                <a16:creationId xmlns:a16="http://schemas.microsoft.com/office/drawing/2014/main" id="{88446FA5-B7D5-43BF-826D-DBBC3A17C1AC}"/>
              </a:ext>
            </a:extLst>
          </p:cNvPr>
          <p:cNvSpPr/>
          <p:nvPr/>
        </p:nvSpPr>
        <p:spPr>
          <a:xfrm>
            <a:off x="8832166" y="5339252"/>
            <a:ext cx="1744394" cy="817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View Resolver</a:t>
            </a:r>
          </a:p>
        </p:txBody>
      </p:sp>
      <p:cxnSp>
        <p:nvCxnSpPr>
          <p:cNvPr id="33" name="Straight Arrow Connector 32">
            <a:extLst>
              <a:ext uri="{FF2B5EF4-FFF2-40B4-BE49-F238E27FC236}">
                <a16:creationId xmlns:a16="http://schemas.microsoft.com/office/drawing/2014/main" id="{E325291E-3284-41B5-BDE8-37F70E97485C}"/>
              </a:ext>
            </a:extLst>
          </p:cNvPr>
          <p:cNvCxnSpPr>
            <a:cxnSpLocks/>
            <a:stCxn id="26" idx="2"/>
          </p:cNvCxnSpPr>
          <p:nvPr/>
        </p:nvCxnSpPr>
        <p:spPr>
          <a:xfrm flipH="1">
            <a:off x="7301134" y="4437846"/>
            <a:ext cx="878056" cy="901406"/>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ED90804-3330-4F15-9EA2-7E9D3C4B03C4}"/>
              </a:ext>
            </a:extLst>
          </p:cNvPr>
          <p:cNvCxnSpPr>
            <a:cxnSpLocks/>
          </p:cNvCxnSpPr>
          <p:nvPr/>
        </p:nvCxnSpPr>
        <p:spPr>
          <a:xfrm>
            <a:off x="8376138" y="4534010"/>
            <a:ext cx="1113692" cy="81717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C8C81DE-96E4-47F6-A293-5F0FBCF1E0C8}"/>
              </a:ext>
            </a:extLst>
          </p:cNvPr>
          <p:cNvSpPr/>
          <p:nvPr/>
        </p:nvSpPr>
        <p:spPr>
          <a:xfrm>
            <a:off x="5664592" y="3725229"/>
            <a:ext cx="1425525" cy="553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p:txBody>
      </p:sp>
      <p:cxnSp>
        <p:nvCxnSpPr>
          <p:cNvPr id="40" name="Connector: Elbow 39">
            <a:extLst>
              <a:ext uri="{FF2B5EF4-FFF2-40B4-BE49-F238E27FC236}">
                <a16:creationId xmlns:a16="http://schemas.microsoft.com/office/drawing/2014/main" id="{BD25FDBB-B1EA-449A-A0B3-81385CE07F06}"/>
              </a:ext>
            </a:extLst>
          </p:cNvPr>
          <p:cNvCxnSpPr>
            <a:cxnSpLocks/>
            <a:stCxn id="36" idx="0"/>
            <a:endCxn id="26" idx="0"/>
          </p:cNvCxnSpPr>
          <p:nvPr/>
        </p:nvCxnSpPr>
        <p:spPr>
          <a:xfrm rot="5400000" flipH="1" flipV="1">
            <a:off x="7225994" y="2772034"/>
            <a:ext cx="104557" cy="1801835"/>
          </a:xfrm>
          <a:prstGeom prst="bentConnector3">
            <a:avLst>
              <a:gd name="adj1" fmla="val 318637"/>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65AED2B-BD1C-4A92-A6D2-976B1B395362}"/>
              </a:ext>
            </a:extLst>
          </p:cNvPr>
          <p:cNvCxnSpPr>
            <a:cxnSpLocks/>
            <a:stCxn id="26" idx="3"/>
          </p:cNvCxnSpPr>
          <p:nvPr/>
        </p:nvCxnSpPr>
        <p:spPr>
          <a:xfrm flipV="1">
            <a:off x="8832166" y="2655679"/>
            <a:ext cx="1001150" cy="137358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CA6D713-09F3-4CBA-9DC9-4C1D71A8DECA}"/>
              </a:ext>
            </a:extLst>
          </p:cNvPr>
          <p:cNvCxnSpPr>
            <a:cxnSpLocks/>
            <a:stCxn id="26" idx="3"/>
          </p:cNvCxnSpPr>
          <p:nvPr/>
        </p:nvCxnSpPr>
        <p:spPr>
          <a:xfrm flipV="1">
            <a:off x="8832166" y="3705873"/>
            <a:ext cx="1001150" cy="323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1D5C45CB-EB8F-44CF-9251-9AF8D33F55A3}"/>
              </a:ext>
            </a:extLst>
          </p:cNvPr>
          <p:cNvSpPr txBox="1"/>
          <p:nvPr/>
        </p:nvSpPr>
        <p:spPr>
          <a:xfrm rot="1947662">
            <a:off x="8758072" y="4592629"/>
            <a:ext cx="923572" cy="600164"/>
          </a:xfrm>
          <a:prstGeom prst="rect">
            <a:avLst/>
          </a:prstGeom>
          <a:noFill/>
        </p:spPr>
        <p:txBody>
          <a:bodyPr wrap="square" rtlCol="0">
            <a:spAutoFit/>
          </a:bodyPr>
          <a:lstStyle/>
          <a:p>
            <a:r>
              <a:rPr lang="en-IN" sz="1100" b="1" dirty="0"/>
              <a:t>Model object and view name</a:t>
            </a:r>
          </a:p>
        </p:txBody>
      </p:sp>
      <p:sp>
        <p:nvSpPr>
          <p:cNvPr id="58" name="TextBox 57">
            <a:extLst>
              <a:ext uri="{FF2B5EF4-FFF2-40B4-BE49-F238E27FC236}">
                <a16:creationId xmlns:a16="http://schemas.microsoft.com/office/drawing/2014/main" id="{0D6B92E8-F56D-4F2A-9B1C-80EB75D19628}"/>
              </a:ext>
            </a:extLst>
          </p:cNvPr>
          <p:cNvSpPr txBox="1"/>
          <p:nvPr/>
        </p:nvSpPr>
        <p:spPr>
          <a:xfrm rot="18638931">
            <a:off x="6940146" y="4519623"/>
            <a:ext cx="710419" cy="769441"/>
          </a:xfrm>
          <a:prstGeom prst="rect">
            <a:avLst/>
          </a:prstGeom>
          <a:noFill/>
        </p:spPr>
        <p:txBody>
          <a:bodyPr wrap="square" rtlCol="0">
            <a:spAutoFit/>
          </a:bodyPr>
          <a:lstStyle/>
          <a:p>
            <a:r>
              <a:rPr lang="en-IN" sz="1100" b="1" dirty="0"/>
              <a:t>Model object and </a:t>
            </a:r>
            <a:r>
              <a:rPr lang="en-IN" sz="1100" b="1" dirty="0" err="1"/>
              <a:t>Resonse</a:t>
            </a:r>
            <a:endParaRPr lang="en-IN" sz="1100" b="1" dirty="0"/>
          </a:p>
        </p:txBody>
      </p:sp>
      <p:sp>
        <p:nvSpPr>
          <p:cNvPr id="59" name="TextBox 58">
            <a:extLst>
              <a:ext uri="{FF2B5EF4-FFF2-40B4-BE49-F238E27FC236}">
                <a16:creationId xmlns:a16="http://schemas.microsoft.com/office/drawing/2014/main" id="{099AA0F2-44B4-4AC1-8994-539A9FC28684}"/>
              </a:ext>
            </a:extLst>
          </p:cNvPr>
          <p:cNvSpPr txBox="1"/>
          <p:nvPr/>
        </p:nvSpPr>
        <p:spPr>
          <a:xfrm rot="18623357">
            <a:off x="8787620" y="2869215"/>
            <a:ext cx="1001150" cy="430887"/>
          </a:xfrm>
          <a:prstGeom prst="rect">
            <a:avLst/>
          </a:prstGeom>
          <a:noFill/>
        </p:spPr>
        <p:txBody>
          <a:bodyPr wrap="square" rtlCol="0">
            <a:spAutoFit/>
          </a:bodyPr>
          <a:lstStyle/>
          <a:p>
            <a:r>
              <a:rPr lang="en-IN" sz="1100" dirty="0"/>
              <a:t>Request and controller</a:t>
            </a:r>
          </a:p>
        </p:txBody>
      </p:sp>
      <p:sp>
        <p:nvSpPr>
          <p:cNvPr id="61" name="TextBox 60">
            <a:extLst>
              <a:ext uri="{FF2B5EF4-FFF2-40B4-BE49-F238E27FC236}">
                <a16:creationId xmlns:a16="http://schemas.microsoft.com/office/drawing/2014/main" id="{CAFA943E-C9D1-4ED5-B8F4-30EADF1E62B5}"/>
              </a:ext>
            </a:extLst>
          </p:cNvPr>
          <p:cNvSpPr txBox="1"/>
          <p:nvPr/>
        </p:nvSpPr>
        <p:spPr>
          <a:xfrm rot="19902690">
            <a:off x="9000834" y="3801782"/>
            <a:ext cx="1001150" cy="430887"/>
          </a:xfrm>
          <a:prstGeom prst="rect">
            <a:avLst/>
          </a:prstGeom>
          <a:noFill/>
        </p:spPr>
        <p:txBody>
          <a:bodyPr wrap="square" rtlCol="0">
            <a:spAutoFit/>
          </a:bodyPr>
          <a:lstStyle/>
          <a:p>
            <a:r>
              <a:rPr lang="en-IN" sz="1100" dirty="0"/>
              <a:t>Request and </a:t>
            </a:r>
            <a:r>
              <a:rPr lang="en-IN" sz="1100" dirty="0" err="1"/>
              <a:t>ModelView</a:t>
            </a:r>
            <a:endParaRPr lang="en-IN" sz="1100" dirty="0"/>
          </a:p>
        </p:txBody>
      </p:sp>
      <p:sp>
        <p:nvSpPr>
          <p:cNvPr id="62" name="TextBox 61">
            <a:extLst>
              <a:ext uri="{FF2B5EF4-FFF2-40B4-BE49-F238E27FC236}">
                <a16:creationId xmlns:a16="http://schemas.microsoft.com/office/drawing/2014/main" id="{B2DECF7A-FF39-426B-9890-41E553870F29}"/>
              </a:ext>
            </a:extLst>
          </p:cNvPr>
          <p:cNvSpPr txBox="1"/>
          <p:nvPr/>
        </p:nvSpPr>
        <p:spPr>
          <a:xfrm>
            <a:off x="6394907" y="3104492"/>
            <a:ext cx="2507596" cy="253916"/>
          </a:xfrm>
          <a:prstGeom prst="rect">
            <a:avLst/>
          </a:prstGeom>
          <a:noFill/>
        </p:spPr>
        <p:txBody>
          <a:bodyPr wrap="square" rtlCol="0">
            <a:spAutoFit/>
          </a:bodyPr>
          <a:lstStyle/>
          <a:p>
            <a:r>
              <a:rPr lang="en-IN" sz="1050" b="1" dirty="0"/>
              <a:t>Request-response</a:t>
            </a:r>
          </a:p>
        </p:txBody>
      </p:sp>
      <p:sp>
        <p:nvSpPr>
          <p:cNvPr id="63" name="TextBox 62">
            <a:extLst>
              <a:ext uri="{FF2B5EF4-FFF2-40B4-BE49-F238E27FC236}">
                <a16:creationId xmlns:a16="http://schemas.microsoft.com/office/drawing/2014/main" id="{60E56F26-E3D6-4D66-AAF2-9FEC18D38A63}"/>
              </a:ext>
            </a:extLst>
          </p:cNvPr>
          <p:cNvSpPr txBox="1"/>
          <p:nvPr/>
        </p:nvSpPr>
        <p:spPr>
          <a:xfrm>
            <a:off x="931461" y="6212037"/>
            <a:ext cx="7816691" cy="646331"/>
          </a:xfrm>
          <a:prstGeom prst="rect">
            <a:avLst/>
          </a:prstGeom>
          <a:noFill/>
        </p:spPr>
        <p:txBody>
          <a:bodyPr wrap="square" rtlCol="0">
            <a:spAutoFit/>
          </a:bodyPr>
          <a:lstStyle/>
          <a:p>
            <a:r>
              <a:rPr lang="en-IN" dirty="0"/>
              <a:t>@ResponseBody willy by pass view resolver and convert java objects to http response accept type(xml/json). @RestController-@Controller+@ResponseBody</a:t>
            </a:r>
          </a:p>
        </p:txBody>
      </p:sp>
      <p:sp>
        <p:nvSpPr>
          <p:cNvPr id="64" name="TextBox 63">
            <a:extLst>
              <a:ext uri="{FF2B5EF4-FFF2-40B4-BE49-F238E27FC236}">
                <a16:creationId xmlns:a16="http://schemas.microsoft.com/office/drawing/2014/main" id="{87639243-E119-4717-8B28-706DC5CEC0BB}"/>
              </a:ext>
            </a:extLst>
          </p:cNvPr>
          <p:cNvSpPr txBox="1"/>
          <p:nvPr/>
        </p:nvSpPr>
        <p:spPr>
          <a:xfrm>
            <a:off x="10059909" y="3922560"/>
            <a:ext cx="1744394" cy="646331"/>
          </a:xfrm>
          <a:prstGeom prst="rect">
            <a:avLst/>
          </a:prstGeom>
          <a:noFill/>
        </p:spPr>
        <p:txBody>
          <a:bodyPr wrap="square" rtlCol="0">
            <a:spAutoFit/>
          </a:bodyPr>
          <a:lstStyle/>
          <a:p>
            <a:r>
              <a:rPr lang="en-IN" sz="1200" dirty="0"/>
              <a:t>URI, http method mapped to java functions</a:t>
            </a:r>
          </a:p>
        </p:txBody>
      </p:sp>
    </p:spTree>
    <p:extLst>
      <p:ext uri="{BB962C8B-B14F-4D97-AF65-F5344CB8AC3E}">
        <p14:creationId xmlns:p14="http://schemas.microsoft.com/office/powerpoint/2010/main" val="414886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6880" y="154745"/>
            <a:ext cx="9144000" cy="745588"/>
          </a:xfrm>
        </p:spPr>
        <p:txBody>
          <a:bodyPr>
            <a:normAutofit/>
          </a:bodyPr>
          <a:lstStyle/>
          <a:p>
            <a:r>
              <a:rPr lang="en-IN" sz="3200" b="1" dirty="0"/>
              <a:t>Central Logging—Microservices architecture</a:t>
            </a:r>
          </a:p>
        </p:txBody>
      </p:sp>
      <p:sp>
        <p:nvSpPr>
          <p:cNvPr id="5" name="Rectangle 4"/>
          <p:cNvSpPr/>
          <p:nvPr/>
        </p:nvSpPr>
        <p:spPr>
          <a:xfrm>
            <a:off x="1706880" y="2082018"/>
            <a:ext cx="1950720" cy="1237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a:t>
            </a:r>
          </a:p>
        </p:txBody>
      </p:sp>
      <p:sp>
        <p:nvSpPr>
          <p:cNvPr id="6" name="Rectangle 5"/>
          <p:cNvSpPr/>
          <p:nvPr/>
        </p:nvSpPr>
        <p:spPr>
          <a:xfrm>
            <a:off x="4501662" y="2138289"/>
            <a:ext cx="2011680" cy="11394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Logstash</a:t>
            </a:r>
          </a:p>
          <a:p>
            <a:pPr algn="ctr"/>
            <a:r>
              <a:rPr lang="en-IN" dirty="0"/>
              <a:t>(Shipper)</a:t>
            </a:r>
          </a:p>
        </p:txBody>
      </p:sp>
      <p:sp>
        <p:nvSpPr>
          <p:cNvPr id="7" name="Rectangle 6"/>
          <p:cNvSpPr/>
          <p:nvPr/>
        </p:nvSpPr>
        <p:spPr>
          <a:xfrm>
            <a:off x="7315200" y="2060915"/>
            <a:ext cx="1842868" cy="12168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Elastic Search</a:t>
            </a:r>
          </a:p>
          <a:p>
            <a:pPr algn="ctr"/>
            <a:r>
              <a:rPr lang="en-IN" dirty="0"/>
              <a:t>(Store)</a:t>
            </a:r>
          </a:p>
        </p:txBody>
      </p:sp>
      <p:sp>
        <p:nvSpPr>
          <p:cNvPr id="8" name="Rectangle 7"/>
          <p:cNvSpPr/>
          <p:nvPr/>
        </p:nvSpPr>
        <p:spPr>
          <a:xfrm>
            <a:off x="10065434" y="2096086"/>
            <a:ext cx="1631852" cy="1181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Kibana</a:t>
            </a:r>
          </a:p>
          <a:p>
            <a:pPr algn="ctr"/>
            <a:r>
              <a:rPr lang="en-IN" dirty="0"/>
              <a:t>(Dashboard)</a:t>
            </a:r>
          </a:p>
        </p:txBody>
      </p:sp>
      <p:sp>
        <p:nvSpPr>
          <p:cNvPr id="9" name="Rectangle 8"/>
          <p:cNvSpPr/>
          <p:nvPr/>
        </p:nvSpPr>
        <p:spPr>
          <a:xfrm>
            <a:off x="1706880" y="3411415"/>
            <a:ext cx="1948376" cy="5134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Logback /Log4j Appenders</a:t>
            </a:r>
          </a:p>
        </p:txBody>
      </p:sp>
      <p:sp>
        <p:nvSpPr>
          <p:cNvPr id="13" name="Bent Arrow 12"/>
          <p:cNvSpPr/>
          <p:nvPr/>
        </p:nvSpPr>
        <p:spPr>
          <a:xfrm>
            <a:off x="3699804" y="2865117"/>
            <a:ext cx="837027" cy="872197"/>
          </a:xfrm>
          <a:prstGeom prst="bentArrow">
            <a:avLst>
              <a:gd name="adj1" fmla="val 25000"/>
              <a:gd name="adj2" fmla="val 25000"/>
              <a:gd name="adj3" fmla="val 25000"/>
              <a:gd name="adj4"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Right Arrow 13"/>
          <p:cNvSpPr/>
          <p:nvPr/>
        </p:nvSpPr>
        <p:spPr>
          <a:xfrm>
            <a:off x="6513342" y="2608380"/>
            <a:ext cx="914400" cy="2567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Left Arrow 14"/>
          <p:cNvSpPr/>
          <p:nvPr/>
        </p:nvSpPr>
        <p:spPr>
          <a:xfrm>
            <a:off x="9158068" y="2582002"/>
            <a:ext cx="907366" cy="2596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1250350" y="4173219"/>
            <a:ext cx="9917723" cy="2308324"/>
          </a:xfrm>
          <a:prstGeom prst="rect">
            <a:avLst/>
          </a:prstGeom>
          <a:noFill/>
        </p:spPr>
        <p:txBody>
          <a:bodyPr wrap="square" rtlCol="0">
            <a:spAutoFit/>
          </a:bodyPr>
          <a:lstStyle/>
          <a:p>
            <a:pPr marL="285750" indent="-285750">
              <a:buFont typeface="Wingdings" panose="05000000000000000000" pitchFamily="2" charset="2"/>
              <a:buChar char="Ø"/>
            </a:pPr>
            <a:r>
              <a:rPr lang="en-IN" dirty="0"/>
              <a:t>Option 1:Log4j appenders from Microservices will stream all log messages to Logstash listening on certain port</a:t>
            </a:r>
          </a:p>
          <a:p>
            <a:pPr marL="285750" indent="-285750">
              <a:buFont typeface="Wingdings" panose="05000000000000000000" pitchFamily="2" charset="2"/>
              <a:buChar char="Ø"/>
            </a:pPr>
            <a:r>
              <a:rPr lang="en-IN" dirty="0"/>
              <a:t>Option2: Log files stored in a certain location will be read by Logstash </a:t>
            </a:r>
            <a:r>
              <a:rPr lang="en-IN"/>
              <a:t>and push </a:t>
            </a:r>
            <a:r>
              <a:rPr lang="en-IN" dirty="0"/>
              <a:t>the data to Elasticsearch</a:t>
            </a:r>
          </a:p>
          <a:p>
            <a:endParaRPr lang="en-IN" dirty="0"/>
          </a:p>
          <a:p>
            <a:pPr marL="285750" indent="-285750">
              <a:buFont typeface="Wingdings" panose="05000000000000000000" pitchFamily="2" charset="2"/>
              <a:buChar char="Ø"/>
            </a:pPr>
            <a:r>
              <a:rPr lang="en-IN" dirty="0"/>
              <a:t>Logstash outputs the data to Elastic search store</a:t>
            </a:r>
          </a:p>
          <a:p>
            <a:endParaRPr lang="en-IN" dirty="0"/>
          </a:p>
          <a:p>
            <a:pPr marL="285750" indent="-285750">
              <a:buFont typeface="Wingdings" panose="05000000000000000000" pitchFamily="2" charset="2"/>
              <a:buChar char="Ø"/>
            </a:pPr>
            <a:r>
              <a:rPr lang="en-IN" dirty="0"/>
              <a:t>Kibana is a dashboard app pulls the data from Elastic Search store and displays the logs</a:t>
            </a:r>
          </a:p>
        </p:txBody>
      </p:sp>
      <p:sp>
        <p:nvSpPr>
          <p:cNvPr id="3" name="TextBox 2">
            <a:extLst>
              <a:ext uri="{FF2B5EF4-FFF2-40B4-BE49-F238E27FC236}">
                <a16:creationId xmlns:a16="http://schemas.microsoft.com/office/drawing/2014/main" id="{E2B22D8A-1A49-4FC4-87EF-0DF28C937220}"/>
              </a:ext>
            </a:extLst>
          </p:cNvPr>
          <p:cNvSpPr txBox="1"/>
          <p:nvPr/>
        </p:nvSpPr>
        <p:spPr>
          <a:xfrm>
            <a:off x="2695074" y="1061890"/>
            <a:ext cx="4319337" cy="369332"/>
          </a:xfrm>
          <a:prstGeom prst="rect">
            <a:avLst/>
          </a:prstGeom>
          <a:noFill/>
        </p:spPr>
        <p:txBody>
          <a:bodyPr wrap="square" rtlCol="0">
            <a:spAutoFit/>
          </a:bodyPr>
          <a:lstStyle/>
          <a:p>
            <a:r>
              <a:rPr lang="en-IN" dirty="0"/>
              <a:t>Centralized logging</a:t>
            </a:r>
          </a:p>
        </p:txBody>
      </p:sp>
    </p:spTree>
    <p:extLst>
      <p:ext uri="{BB962C8B-B14F-4D97-AF65-F5344CB8AC3E}">
        <p14:creationId xmlns:p14="http://schemas.microsoft.com/office/powerpoint/2010/main" val="3889022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63337-C6C2-4607-AE79-B61642D2D897}"/>
              </a:ext>
            </a:extLst>
          </p:cNvPr>
          <p:cNvSpPr>
            <a:spLocks noGrp="1"/>
          </p:cNvSpPr>
          <p:nvPr>
            <p:ph type="title"/>
          </p:nvPr>
        </p:nvSpPr>
        <p:spPr>
          <a:xfrm>
            <a:off x="838200" y="365125"/>
            <a:ext cx="10515600" cy="563343"/>
          </a:xfrm>
        </p:spPr>
        <p:txBody>
          <a:bodyPr>
            <a:normAutofit fontScale="90000"/>
          </a:bodyPr>
          <a:lstStyle/>
          <a:p>
            <a:r>
              <a:rPr lang="en-IN" dirty="0"/>
              <a:t>Session Management</a:t>
            </a:r>
          </a:p>
        </p:txBody>
      </p:sp>
      <p:sp>
        <p:nvSpPr>
          <p:cNvPr id="4" name="Rectangle 3">
            <a:extLst>
              <a:ext uri="{FF2B5EF4-FFF2-40B4-BE49-F238E27FC236}">
                <a16:creationId xmlns:a16="http://schemas.microsoft.com/office/drawing/2014/main" id="{45688F1B-E479-4A56-B851-2535B294AA22}"/>
              </a:ext>
            </a:extLst>
          </p:cNvPr>
          <p:cNvSpPr/>
          <p:nvPr/>
        </p:nvSpPr>
        <p:spPr>
          <a:xfrm>
            <a:off x="1955409" y="2011680"/>
            <a:ext cx="2293034"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Load Balancer</a:t>
            </a:r>
          </a:p>
        </p:txBody>
      </p:sp>
      <p:sp>
        <p:nvSpPr>
          <p:cNvPr id="5" name="Rectangle 4">
            <a:extLst>
              <a:ext uri="{FF2B5EF4-FFF2-40B4-BE49-F238E27FC236}">
                <a16:creationId xmlns:a16="http://schemas.microsoft.com/office/drawing/2014/main" id="{8A252B16-410C-4538-83CE-2B7FB67A9FBB}"/>
              </a:ext>
            </a:extLst>
          </p:cNvPr>
          <p:cNvSpPr/>
          <p:nvPr/>
        </p:nvSpPr>
        <p:spPr>
          <a:xfrm>
            <a:off x="5385581" y="1137774"/>
            <a:ext cx="229303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Microservice1</a:t>
            </a:r>
          </a:p>
        </p:txBody>
      </p:sp>
      <p:sp>
        <p:nvSpPr>
          <p:cNvPr id="6" name="Rectangle 5">
            <a:extLst>
              <a:ext uri="{FF2B5EF4-FFF2-40B4-BE49-F238E27FC236}">
                <a16:creationId xmlns:a16="http://schemas.microsoft.com/office/drawing/2014/main" id="{76804DCC-5077-44B0-A3A1-971D7CA9513E}"/>
              </a:ext>
            </a:extLst>
          </p:cNvPr>
          <p:cNvSpPr/>
          <p:nvPr/>
        </p:nvSpPr>
        <p:spPr>
          <a:xfrm>
            <a:off x="5385581" y="2971800"/>
            <a:ext cx="229303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Microservice2</a:t>
            </a:r>
          </a:p>
        </p:txBody>
      </p:sp>
      <p:sp>
        <p:nvSpPr>
          <p:cNvPr id="7" name="TextBox 6">
            <a:extLst>
              <a:ext uri="{FF2B5EF4-FFF2-40B4-BE49-F238E27FC236}">
                <a16:creationId xmlns:a16="http://schemas.microsoft.com/office/drawing/2014/main" id="{4E34EDBA-8B49-437B-A485-22C7AD7A9D62}"/>
              </a:ext>
            </a:extLst>
          </p:cNvPr>
          <p:cNvSpPr txBox="1"/>
          <p:nvPr/>
        </p:nvSpPr>
        <p:spPr>
          <a:xfrm>
            <a:off x="5781822" y="1726776"/>
            <a:ext cx="1674055" cy="253916"/>
          </a:xfrm>
          <a:prstGeom prst="rect">
            <a:avLst/>
          </a:prstGeom>
          <a:noFill/>
        </p:spPr>
        <p:txBody>
          <a:bodyPr wrap="square" rtlCol="0">
            <a:spAutoFit/>
          </a:bodyPr>
          <a:lstStyle/>
          <a:p>
            <a:r>
              <a:rPr lang="en-IN" sz="1050" dirty="0"/>
              <a:t>Memory Session data</a:t>
            </a:r>
          </a:p>
        </p:txBody>
      </p:sp>
      <p:sp>
        <p:nvSpPr>
          <p:cNvPr id="8" name="TextBox 7">
            <a:extLst>
              <a:ext uri="{FF2B5EF4-FFF2-40B4-BE49-F238E27FC236}">
                <a16:creationId xmlns:a16="http://schemas.microsoft.com/office/drawing/2014/main" id="{1D703DA2-600B-4094-8275-486514998D26}"/>
              </a:ext>
            </a:extLst>
          </p:cNvPr>
          <p:cNvSpPr txBox="1"/>
          <p:nvPr/>
        </p:nvSpPr>
        <p:spPr>
          <a:xfrm>
            <a:off x="5892019" y="3622621"/>
            <a:ext cx="1674055" cy="253916"/>
          </a:xfrm>
          <a:prstGeom prst="rect">
            <a:avLst/>
          </a:prstGeom>
          <a:noFill/>
        </p:spPr>
        <p:txBody>
          <a:bodyPr wrap="square" rtlCol="0">
            <a:spAutoFit/>
          </a:bodyPr>
          <a:lstStyle/>
          <a:p>
            <a:r>
              <a:rPr lang="en-IN" sz="1050" dirty="0"/>
              <a:t>Memory Session data</a:t>
            </a:r>
          </a:p>
        </p:txBody>
      </p:sp>
      <p:cxnSp>
        <p:nvCxnSpPr>
          <p:cNvPr id="10" name="Straight Arrow Connector 9">
            <a:extLst>
              <a:ext uri="{FF2B5EF4-FFF2-40B4-BE49-F238E27FC236}">
                <a16:creationId xmlns:a16="http://schemas.microsoft.com/office/drawing/2014/main" id="{B407C402-5C47-407F-902F-0EB524683F50}"/>
              </a:ext>
            </a:extLst>
          </p:cNvPr>
          <p:cNvCxnSpPr>
            <a:stCxn id="4" idx="3"/>
          </p:cNvCxnSpPr>
          <p:nvPr/>
        </p:nvCxnSpPr>
        <p:spPr>
          <a:xfrm flipV="1">
            <a:off x="4248443" y="1655294"/>
            <a:ext cx="1237957" cy="813586"/>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920CF3E-DB4E-4197-A420-C1D4C475F0F1}"/>
              </a:ext>
            </a:extLst>
          </p:cNvPr>
          <p:cNvCxnSpPr>
            <a:stCxn id="4" idx="3"/>
            <a:endCxn id="6" idx="1"/>
          </p:cNvCxnSpPr>
          <p:nvPr/>
        </p:nvCxnSpPr>
        <p:spPr>
          <a:xfrm>
            <a:off x="4248443" y="2468880"/>
            <a:ext cx="1137138" cy="960120"/>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B842BA94-285E-4662-9272-B02E09C4BBE3}"/>
              </a:ext>
            </a:extLst>
          </p:cNvPr>
          <p:cNvSpPr/>
          <p:nvPr/>
        </p:nvSpPr>
        <p:spPr>
          <a:xfrm>
            <a:off x="8201465" y="1780467"/>
            <a:ext cx="614288" cy="16485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TextBox 13">
            <a:extLst>
              <a:ext uri="{FF2B5EF4-FFF2-40B4-BE49-F238E27FC236}">
                <a16:creationId xmlns:a16="http://schemas.microsoft.com/office/drawing/2014/main" id="{8FC23B73-B7AF-4521-9283-E927A72D9DCF}"/>
              </a:ext>
            </a:extLst>
          </p:cNvPr>
          <p:cNvSpPr txBox="1"/>
          <p:nvPr/>
        </p:nvSpPr>
        <p:spPr>
          <a:xfrm>
            <a:off x="8815753" y="2052174"/>
            <a:ext cx="2213318" cy="1200329"/>
          </a:xfrm>
          <a:prstGeom prst="rect">
            <a:avLst/>
          </a:prstGeom>
          <a:noFill/>
        </p:spPr>
        <p:txBody>
          <a:bodyPr wrap="square" rtlCol="0">
            <a:spAutoFit/>
          </a:bodyPr>
          <a:lstStyle/>
          <a:p>
            <a:r>
              <a:rPr lang="en-IN" dirty="0"/>
              <a:t>This will be problem as session data is in memory to </a:t>
            </a:r>
            <a:r>
              <a:rPr lang="en-IN" dirty="0" err="1"/>
              <a:t>microservoce</a:t>
            </a:r>
            <a:endParaRPr lang="en-IN" dirty="0"/>
          </a:p>
        </p:txBody>
      </p:sp>
      <p:sp>
        <p:nvSpPr>
          <p:cNvPr id="15" name="TextBox 14">
            <a:extLst>
              <a:ext uri="{FF2B5EF4-FFF2-40B4-BE49-F238E27FC236}">
                <a16:creationId xmlns:a16="http://schemas.microsoft.com/office/drawing/2014/main" id="{4B3A268C-01D2-4DD3-BDCC-76B2AB62D0D7}"/>
              </a:ext>
            </a:extLst>
          </p:cNvPr>
          <p:cNvSpPr txBox="1"/>
          <p:nvPr/>
        </p:nvSpPr>
        <p:spPr>
          <a:xfrm>
            <a:off x="5781822" y="1200175"/>
            <a:ext cx="1139483" cy="261610"/>
          </a:xfrm>
          <a:prstGeom prst="rect">
            <a:avLst/>
          </a:prstGeom>
          <a:noFill/>
        </p:spPr>
        <p:txBody>
          <a:bodyPr wrap="square" rtlCol="0">
            <a:spAutoFit/>
          </a:bodyPr>
          <a:lstStyle/>
          <a:p>
            <a:r>
              <a:rPr lang="en-IN" sz="1100" dirty="0"/>
              <a:t>Virtual machine</a:t>
            </a:r>
          </a:p>
        </p:txBody>
      </p:sp>
      <p:sp>
        <p:nvSpPr>
          <p:cNvPr id="16" name="TextBox 15">
            <a:extLst>
              <a:ext uri="{FF2B5EF4-FFF2-40B4-BE49-F238E27FC236}">
                <a16:creationId xmlns:a16="http://schemas.microsoft.com/office/drawing/2014/main" id="{A42136B5-6778-4D6B-987E-AFBA7EEC22C8}"/>
              </a:ext>
            </a:extLst>
          </p:cNvPr>
          <p:cNvSpPr txBox="1"/>
          <p:nvPr/>
        </p:nvSpPr>
        <p:spPr>
          <a:xfrm>
            <a:off x="5999869" y="3032003"/>
            <a:ext cx="1139483" cy="261610"/>
          </a:xfrm>
          <a:prstGeom prst="rect">
            <a:avLst/>
          </a:prstGeom>
          <a:noFill/>
        </p:spPr>
        <p:txBody>
          <a:bodyPr wrap="square" rtlCol="0">
            <a:spAutoFit/>
          </a:bodyPr>
          <a:lstStyle/>
          <a:p>
            <a:r>
              <a:rPr lang="en-IN" sz="1100" dirty="0"/>
              <a:t>Virtual machine</a:t>
            </a:r>
          </a:p>
        </p:txBody>
      </p:sp>
      <p:sp>
        <p:nvSpPr>
          <p:cNvPr id="17" name="TextBox 16">
            <a:extLst>
              <a:ext uri="{FF2B5EF4-FFF2-40B4-BE49-F238E27FC236}">
                <a16:creationId xmlns:a16="http://schemas.microsoft.com/office/drawing/2014/main" id="{13C89111-E719-46C4-BC7C-50790D2B113E}"/>
              </a:ext>
            </a:extLst>
          </p:cNvPr>
          <p:cNvSpPr txBox="1"/>
          <p:nvPr/>
        </p:nvSpPr>
        <p:spPr>
          <a:xfrm>
            <a:off x="838200" y="4379457"/>
            <a:ext cx="5858022" cy="646331"/>
          </a:xfrm>
          <a:prstGeom prst="rect">
            <a:avLst/>
          </a:prstGeom>
          <a:noFill/>
        </p:spPr>
        <p:txBody>
          <a:bodyPr wrap="square" rtlCol="0">
            <a:spAutoFit/>
          </a:bodyPr>
          <a:lstStyle/>
          <a:p>
            <a:r>
              <a:rPr lang="en-IN" dirty="0"/>
              <a:t>Spring Boot provides spring session. Spring session has integration to JDBC, Redis Cache</a:t>
            </a:r>
          </a:p>
        </p:txBody>
      </p:sp>
      <p:sp>
        <p:nvSpPr>
          <p:cNvPr id="18" name="Rectangle 17">
            <a:extLst>
              <a:ext uri="{FF2B5EF4-FFF2-40B4-BE49-F238E27FC236}">
                <a16:creationId xmlns:a16="http://schemas.microsoft.com/office/drawing/2014/main" id="{DDD91025-AF91-425F-8602-A2A4372D75C1}"/>
              </a:ext>
            </a:extLst>
          </p:cNvPr>
          <p:cNvSpPr/>
          <p:nvPr/>
        </p:nvSpPr>
        <p:spPr>
          <a:xfrm>
            <a:off x="2107809" y="5412365"/>
            <a:ext cx="2293034"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Load Balancer</a:t>
            </a:r>
          </a:p>
        </p:txBody>
      </p:sp>
      <p:sp>
        <p:nvSpPr>
          <p:cNvPr id="19" name="Rectangle 18">
            <a:extLst>
              <a:ext uri="{FF2B5EF4-FFF2-40B4-BE49-F238E27FC236}">
                <a16:creationId xmlns:a16="http://schemas.microsoft.com/office/drawing/2014/main" id="{59BBC540-F77C-44EA-B40D-32D7E5929620}"/>
              </a:ext>
            </a:extLst>
          </p:cNvPr>
          <p:cNvSpPr/>
          <p:nvPr/>
        </p:nvSpPr>
        <p:spPr>
          <a:xfrm>
            <a:off x="5549705" y="4844769"/>
            <a:ext cx="2293034" cy="674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Microservice1</a:t>
            </a:r>
          </a:p>
        </p:txBody>
      </p:sp>
      <p:sp>
        <p:nvSpPr>
          <p:cNvPr id="20" name="Rectangle 19">
            <a:extLst>
              <a:ext uri="{FF2B5EF4-FFF2-40B4-BE49-F238E27FC236}">
                <a16:creationId xmlns:a16="http://schemas.microsoft.com/office/drawing/2014/main" id="{5EBED04B-3F62-46F3-809E-2E4E5FED5432}"/>
              </a:ext>
            </a:extLst>
          </p:cNvPr>
          <p:cNvSpPr/>
          <p:nvPr/>
        </p:nvSpPr>
        <p:spPr>
          <a:xfrm>
            <a:off x="5582529" y="5955400"/>
            <a:ext cx="2293034" cy="674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Microservice2</a:t>
            </a:r>
          </a:p>
        </p:txBody>
      </p:sp>
      <p:cxnSp>
        <p:nvCxnSpPr>
          <p:cNvPr id="22" name="Straight Arrow Connector 21">
            <a:extLst>
              <a:ext uri="{FF2B5EF4-FFF2-40B4-BE49-F238E27FC236}">
                <a16:creationId xmlns:a16="http://schemas.microsoft.com/office/drawing/2014/main" id="{738B601F-FE0F-44D0-A224-969EEE917D67}"/>
              </a:ext>
            </a:extLst>
          </p:cNvPr>
          <p:cNvCxnSpPr>
            <a:stCxn id="18" idx="3"/>
            <a:endCxn id="19" idx="1"/>
          </p:cNvCxnSpPr>
          <p:nvPr/>
        </p:nvCxnSpPr>
        <p:spPr>
          <a:xfrm flipV="1">
            <a:off x="4400843" y="5181907"/>
            <a:ext cx="1148862" cy="687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E74E024-C342-4AA9-BEEF-FDF0F41E190E}"/>
              </a:ext>
            </a:extLst>
          </p:cNvPr>
          <p:cNvCxnSpPr>
            <a:stCxn id="18" idx="3"/>
            <a:endCxn id="20" idx="1"/>
          </p:cNvCxnSpPr>
          <p:nvPr/>
        </p:nvCxnSpPr>
        <p:spPr>
          <a:xfrm>
            <a:off x="4400843" y="5869565"/>
            <a:ext cx="1181686" cy="422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Flowchart: Magnetic Disk 24">
            <a:extLst>
              <a:ext uri="{FF2B5EF4-FFF2-40B4-BE49-F238E27FC236}">
                <a16:creationId xmlns:a16="http://schemas.microsoft.com/office/drawing/2014/main" id="{9201CE8F-D62F-4C6D-80B3-FCD91442148E}"/>
              </a:ext>
            </a:extLst>
          </p:cNvPr>
          <p:cNvSpPr/>
          <p:nvPr/>
        </p:nvSpPr>
        <p:spPr>
          <a:xfrm>
            <a:off x="8508609" y="5412365"/>
            <a:ext cx="916745" cy="914400"/>
          </a:xfrm>
          <a:prstGeom prst="flowChartMagneticDisk">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Arrow Connector 26">
            <a:extLst>
              <a:ext uri="{FF2B5EF4-FFF2-40B4-BE49-F238E27FC236}">
                <a16:creationId xmlns:a16="http://schemas.microsoft.com/office/drawing/2014/main" id="{9A9DC82A-2F6E-44F0-AFDA-0327CFD3598C}"/>
              </a:ext>
            </a:extLst>
          </p:cNvPr>
          <p:cNvCxnSpPr>
            <a:stCxn id="19" idx="3"/>
          </p:cNvCxnSpPr>
          <p:nvPr/>
        </p:nvCxnSpPr>
        <p:spPr>
          <a:xfrm>
            <a:off x="7842739" y="5181907"/>
            <a:ext cx="633046" cy="773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D1DC7CA-0E98-4175-84EF-65A20AF5607B}"/>
              </a:ext>
            </a:extLst>
          </p:cNvPr>
          <p:cNvCxnSpPr>
            <a:stCxn id="20" idx="3"/>
            <a:endCxn id="25" idx="2"/>
          </p:cNvCxnSpPr>
          <p:nvPr/>
        </p:nvCxnSpPr>
        <p:spPr>
          <a:xfrm flipV="1">
            <a:off x="7875563" y="5869565"/>
            <a:ext cx="633046" cy="422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EC88A81-C306-4647-963F-E6F1D6AEE2DF}"/>
              </a:ext>
            </a:extLst>
          </p:cNvPr>
          <p:cNvSpPr txBox="1"/>
          <p:nvPr/>
        </p:nvSpPr>
        <p:spPr>
          <a:xfrm>
            <a:off x="8478129" y="5835338"/>
            <a:ext cx="1547446" cy="369332"/>
          </a:xfrm>
          <a:prstGeom prst="rect">
            <a:avLst/>
          </a:prstGeom>
          <a:noFill/>
        </p:spPr>
        <p:txBody>
          <a:bodyPr wrap="square" rtlCol="0">
            <a:spAutoFit/>
          </a:bodyPr>
          <a:lstStyle/>
          <a:p>
            <a:r>
              <a:rPr lang="en-IN" dirty="0"/>
              <a:t>Database</a:t>
            </a:r>
          </a:p>
        </p:txBody>
      </p:sp>
      <p:sp>
        <p:nvSpPr>
          <p:cNvPr id="31" name="TextBox 30">
            <a:extLst>
              <a:ext uri="{FF2B5EF4-FFF2-40B4-BE49-F238E27FC236}">
                <a16:creationId xmlns:a16="http://schemas.microsoft.com/office/drawing/2014/main" id="{8C9F3826-480B-471A-9339-D8A1E06ED0D6}"/>
              </a:ext>
            </a:extLst>
          </p:cNvPr>
          <p:cNvSpPr txBox="1"/>
          <p:nvPr/>
        </p:nvSpPr>
        <p:spPr>
          <a:xfrm>
            <a:off x="9537895" y="4768641"/>
            <a:ext cx="2293034" cy="1200329"/>
          </a:xfrm>
          <a:prstGeom prst="rect">
            <a:avLst/>
          </a:prstGeom>
          <a:noFill/>
        </p:spPr>
        <p:txBody>
          <a:bodyPr wrap="square" rtlCol="0">
            <a:spAutoFit/>
          </a:bodyPr>
          <a:lstStyle/>
          <a:p>
            <a:r>
              <a:rPr lang="en-IN" dirty="0"/>
              <a:t>Session data is stored in database and retained across all microservices</a:t>
            </a:r>
          </a:p>
        </p:txBody>
      </p:sp>
    </p:spTree>
    <p:extLst>
      <p:ext uri="{BB962C8B-B14F-4D97-AF65-F5344CB8AC3E}">
        <p14:creationId xmlns:p14="http://schemas.microsoft.com/office/powerpoint/2010/main" val="1626767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739A7-05D5-4057-B7CC-6AC9906A6B0F}"/>
              </a:ext>
            </a:extLst>
          </p:cNvPr>
          <p:cNvSpPr>
            <a:spLocks noGrp="1"/>
          </p:cNvSpPr>
          <p:nvPr>
            <p:ph type="title"/>
          </p:nvPr>
        </p:nvSpPr>
        <p:spPr/>
        <p:txBody>
          <a:bodyPr/>
          <a:lstStyle/>
          <a:p>
            <a:r>
              <a:rPr lang="en-IN" dirty="0"/>
              <a:t>Transaction Management  in Microservices</a:t>
            </a:r>
          </a:p>
        </p:txBody>
      </p:sp>
      <p:sp>
        <p:nvSpPr>
          <p:cNvPr id="3" name="Content Placeholder 2">
            <a:extLst>
              <a:ext uri="{FF2B5EF4-FFF2-40B4-BE49-F238E27FC236}">
                <a16:creationId xmlns:a16="http://schemas.microsoft.com/office/drawing/2014/main" id="{4AA29680-6B6F-4D3B-BB8C-D34B0E9197D9}"/>
              </a:ext>
            </a:extLst>
          </p:cNvPr>
          <p:cNvSpPr>
            <a:spLocks noGrp="1"/>
          </p:cNvSpPr>
          <p:nvPr>
            <p:ph idx="1"/>
          </p:nvPr>
        </p:nvSpPr>
        <p:spPr>
          <a:xfrm>
            <a:off x="838200" y="1825625"/>
            <a:ext cx="10515600" cy="903507"/>
          </a:xfrm>
        </p:spPr>
        <p:txBody>
          <a:bodyPr/>
          <a:lstStyle/>
          <a:p>
            <a:r>
              <a:rPr lang="en-IN" dirty="0"/>
              <a:t>https://dzone.com/articles/microservices-with-cqrs-and-event-sourcing</a:t>
            </a:r>
          </a:p>
        </p:txBody>
      </p:sp>
      <p:sp>
        <p:nvSpPr>
          <p:cNvPr id="4" name="TextBox 3">
            <a:extLst>
              <a:ext uri="{FF2B5EF4-FFF2-40B4-BE49-F238E27FC236}">
                <a16:creationId xmlns:a16="http://schemas.microsoft.com/office/drawing/2014/main" id="{7E18E6C4-5BD6-45FB-941A-380B3FA3E55D}"/>
              </a:ext>
            </a:extLst>
          </p:cNvPr>
          <p:cNvSpPr txBox="1"/>
          <p:nvPr/>
        </p:nvSpPr>
        <p:spPr>
          <a:xfrm>
            <a:off x="1981200" y="3172691"/>
            <a:ext cx="6192982" cy="923330"/>
          </a:xfrm>
          <a:prstGeom prst="rect">
            <a:avLst/>
          </a:prstGeom>
          <a:noFill/>
        </p:spPr>
        <p:txBody>
          <a:bodyPr wrap="square" rtlCol="0">
            <a:spAutoFit/>
          </a:bodyPr>
          <a:lstStyle/>
          <a:p>
            <a:r>
              <a:rPr lang="en-IN" dirty="0"/>
              <a:t>Event sourcing</a:t>
            </a:r>
          </a:p>
          <a:p>
            <a:endParaRPr lang="en-IN" dirty="0"/>
          </a:p>
          <a:p>
            <a:r>
              <a:rPr lang="en-IN" dirty="0"/>
              <a:t>CDC– change data capture</a:t>
            </a:r>
          </a:p>
        </p:txBody>
      </p:sp>
    </p:spTree>
    <p:extLst>
      <p:ext uri="{BB962C8B-B14F-4D97-AF65-F5344CB8AC3E}">
        <p14:creationId xmlns:p14="http://schemas.microsoft.com/office/powerpoint/2010/main" val="91729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F2AFF-DF14-44C9-B551-FF24FACBA9BA}"/>
              </a:ext>
            </a:extLst>
          </p:cNvPr>
          <p:cNvSpPr>
            <a:spLocks noGrp="1"/>
          </p:cNvSpPr>
          <p:nvPr>
            <p:ph type="title"/>
          </p:nvPr>
        </p:nvSpPr>
        <p:spPr/>
        <p:txBody>
          <a:bodyPr/>
          <a:lstStyle/>
          <a:p>
            <a:r>
              <a:rPr lang="en-IN" dirty="0"/>
              <a:t>Service Mesh</a:t>
            </a:r>
          </a:p>
        </p:txBody>
      </p:sp>
      <p:sp>
        <p:nvSpPr>
          <p:cNvPr id="3" name="Content Placeholder 2">
            <a:extLst>
              <a:ext uri="{FF2B5EF4-FFF2-40B4-BE49-F238E27FC236}">
                <a16:creationId xmlns:a16="http://schemas.microsoft.com/office/drawing/2014/main" id="{17B4956D-82F1-44D2-AF00-979B098BA421}"/>
              </a:ext>
            </a:extLst>
          </p:cNvPr>
          <p:cNvSpPr>
            <a:spLocks noGrp="1"/>
          </p:cNvSpPr>
          <p:nvPr>
            <p:ph idx="1"/>
          </p:nvPr>
        </p:nvSpPr>
        <p:spPr/>
        <p:txBody>
          <a:bodyPr/>
          <a:lstStyle/>
          <a:p>
            <a:pPr marL="0" indent="0">
              <a:buNone/>
            </a:pPr>
            <a:r>
              <a:rPr lang="en-IN" dirty="0"/>
              <a:t>All these functionalities are handled in service mesh which is like sidecar or proxy to microservice so that microservices can focus only on business logic</a:t>
            </a:r>
          </a:p>
          <a:p>
            <a:r>
              <a:rPr lang="en-IN" dirty="0"/>
              <a:t>Load balancing</a:t>
            </a:r>
          </a:p>
          <a:p>
            <a:r>
              <a:rPr lang="en-IN" dirty="0"/>
              <a:t>Registry</a:t>
            </a:r>
          </a:p>
          <a:p>
            <a:r>
              <a:rPr lang="en-IN" dirty="0"/>
              <a:t>Routing</a:t>
            </a:r>
          </a:p>
          <a:p>
            <a:r>
              <a:rPr lang="en-IN" dirty="0"/>
              <a:t>Circuit breaker</a:t>
            </a:r>
          </a:p>
        </p:txBody>
      </p:sp>
    </p:spTree>
    <p:extLst>
      <p:ext uri="{BB962C8B-B14F-4D97-AF65-F5344CB8AC3E}">
        <p14:creationId xmlns:p14="http://schemas.microsoft.com/office/powerpoint/2010/main" val="9120537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F2AFF-DF14-44C9-B551-FF24FACBA9BA}"/>
              </a:ext>
            </a:extLst>
          </p:cNvPr>
          <p:cNvSpPr>
            <a:spLocks noGrp="1"/>
          </p:cNvSpPr>
          <p:nvPr>
            <p:ph type="title"/>
          </p:nvPr>
        </p:nvSpPr>
        <p:spPr/>
        <p:txBody>
          <a:bodyPr/>
          <a:lstStyle/>
          <a:p>
            <a:r>
              <a:rPr lang="en-IN" dirty="0"/>
              <a:t>Spring Cloud Sleuth</a:t>
            </a:r>
          </a:p>
        </p:txBody>
      </p:sp>
      <p:sp>
        <p:nvSpPr>
          <p:cNvPr id="6" name="Rectangle 5">
            <a:extLst>
              <a:ext uri="{FF2B5EF4-FFF2-40B4-BE49-F238E27FC236}">
                <a16:creationId xmlns:a16="http://schemas.microsoft.com/office/drawing/2014/main" id="{165AB076-BFA0-45C2-B0E9-C9BA25E4CB2B}"/>
              </a:ext>
            </a:extLst>
          </p:cNvPr>
          <p:cNvSpPr/>
          <p:nvPr/>
        </p:nvSpPr>
        <p:spPr>
          <a:xfrm>
            <a:off x="1219200" y="2292626"/>
            <a:ext cx="2226365" cy="88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Microservice1</a:t>
            </a:r>
          </a:p>
        </p:txBody>
      </p:sp>
      <p:sp>
        <p:nvSpPr>
          <p:cNvPr id="7" name="Rectangle 6">
            <a:extLst>
              <a:ext uri="{FF2B5EF4-FFF2-40B4-BE49-F238E27FC236}">
                <a16:creationId xmlns:a16="http://schemas.microsoft.com/office/drawing/2014/main" id="{1E44AD0B-2F2F-4DA7-88AA-B8B2C03CFE4C}"/>
              </a:ext>
            </a:extLst>
          </p:cNvPr>
          <p:cNvSpPr/>
          <p:nvPr/>
        </p:nvSpPr>
        <p:spPr>
          <a:xfrm>
            <a:off x="3995531" y="2292626"/>
            <a:ext cx="2226365" cy="88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Microservice2</a:t>
            </a:r>
          </a:p>
        </p:txBody>
      </p:sp>
      <p:sp>
        <p:nvSpPr>
          <p:cNvPr id="8" name="Rectangle 7">
            <a:extLst>
              <a:ext uri="{FF2B5EF4-FFF2-40B4-BE49-F238E27FC236}">
                <a16:creationId xmlns:a16="http://schemas.microsoft.com/office/drawing/2014/main" id="{62AA2FFB-EC78-406E-A03C-DF903306798B}"/>
              </a:ext>
            </a:extLst>
          </p:cNvPr>
          <p:cNvSpPr/>
          <p:nvPr/>
        </p:nvSpPr>
        <p:spPr>
          <a:xfrm>
            <a:off x="6864627" y="2292626"/>
            <a:ext cx="2226365" cy="887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Microservice3</a:t>
            </a:r>
          </a:p>
        </p:txBody>
      </p:sp>
      <p:cxnSp>
        <p:nvCxnSpPr>
          <p:cNvPr id="10" name="Straight Arrow Connector 9">
            <a:extLst>
              <a:ext uri="{FF2B5EF4-FFF2-40B4-BE49-F238E27FC236}">
                <a16:creationId xmlns:a16="http://schemas.microsoft.com/office/drawing/2014/main" id="{E546D4DE-756D-4F3D-8FB7-FB625C5E7504}"/>
              </a:ext>
            </a:extLst>
          </p:cNvPr>
          <p:cNvCxnSpPr>
            <a:stCxn id="6" idx="3"/>
            <a:endCxn id="7" idx="1"/>
          </p:cNvCxnSpPr>
          <p:nvPr/>
        </p:nvCxnSpPr>
        <p:spPr>
          <a:xfrm>
            <a:off x="3445565" y="2736574"/>
            <a:ext cx="549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4459B1-88EA-49B2-A011-026F0C61EDD8}"/>
              </a:ext>
            </a:extLst>
          </p:cNvPr>
          <p:cNvCxnSpPr>
            <a:stCxn id="7" idx="3"/>
            <a:endCxn id="8" idx="1"/>
          </p:cNvCxnSpPr>
          <p:nvPr/>
        </p:nvCxnSpPr>
        <p:spPr>
          <a:xfrm>
            <a:off x="6221896" y="2736574"/>
            <a:ext cx="6427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14F13B3-5E41-4225-8FCB-CFD716FF06C5}"/>
              </a:ext>
            </a:extLst>
          </p:cNvPr>
          <p:cNvSpPr txBox="1"/>
          <p:nvPr/>
        </p:nvSpPr>
        <p:spPr>
          <a:xfrm>
            <a:off x="1099931" y="3429000"/>
            <a:ext cx="9289774" cy="2308324"/>
          </a:xfrm>
          <a:prstGeom prst="rect">
            <a:avLst/>
          </a:prstGeom>
          <a:noFill/>
        </p:spPr>
        <p:txBody>
          <a:bodyPr wrap="square" rtlCol="0">
            <a:spAutoFit/>
          </a:bodyPr>
          <a:lstStyle/>
          <a:p>
            <a:r>
              <a:rPr lang="en-IN" dirty="0"/>
              <a:t>Spring Cloud Sleuth : This is used to generate and attach the trace id, span id to the logs that can be used by tools like </a:t>
            </a:r>
            <a:r>
              <a:rPr lang="en-IN" dirty="0" err="1"/>
              <a:t>Zipkin</a:t>
            </a:r>
            <a:r>
              <a:rPr lang="en-IN" dirty="0"/>
              <a:t> and ELK for storage and analysis</a:t>
            </a:r>
          </a:p>
          <a:p>
            <a:endParaRPr lang="en-IN" dirty="0"/>
          </a:p>
          <a:p>
            <a:r>
              <a:rPr lang="en-IN" dirty="0" err="1"/>
              <a:t>Zipkin</a:t>
            </a:r>
            <a:r>
              <a:rPr lang="en-IN" dirty="0"/>
              <a:t>: Used for distributed tracking system that helps to collect request response times from all the API traces gathered from Sleuth</a:t>
            </a:r>
          </a:p>
          <a:p>
            <a:endParaRPr lang="en-IN" dirty="0"/>
          </a:p>
          <a:p>
            <a:r>
              <a:rPr lang="en-IN" dirty="0" err="1"/>
              <a:t>TraceId</a:t>
            </a:r>
            <a:r>
              <a:rPr lang="en-IN" dirty="0"/>
              <a:t> : Unique Id for complete request response flow in the chain of Microservices invocations</a:t>
            </a:r>
          </a:p>
          <a:p>
            <a:r>
              <a:rPr lang="en-IN" dirty="0" err="1"/>
              <a:t>SpanId</a:t>
            </a:r>
            <a:r>
              <a:rPr lang="en-IN" dirty="0"/>
              <a:t>: Id for the corresponding microservice for unit of work</a:t>
            </a:r>
          </a:p>
        </p:txBody>
      </p:sp>
      <p:sp>
        <p:nvSpPr>
          <p:cNvPr id="14" name="Rectangle 13">
            <a:extLst>
              <a:ext uri="{FF2B5EF4-FFF2-40B4-BE49-F238E27FC236}">
                <a16:creationId xmlns:a16="http://schemas.microsoft.com/office/drawing/2014/main" id="{3655056D-60A4-412F-8E07-9F12D9F330C3}"/>
              </a:ext>
            </a:extLst>
          </p:cNvPr>
          <p:cNvSpPr/>
          <p:nvPr/>
        </p:nvSpPr>
        <p:spPr>
          <a:xfrm>
            <a:off x="1219200" y="2040835"/>
            <a:ext cx="993913" cy="3843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TraceId1</a:t>
            </a:r>
          </a:p>
        </p:txBody>
      </p:sp>
      <p:sp>
        <p:nvSpPr>
          <p:cNvPr id="15" name="Rectangle 14">
            <a:extLst>
              <a:ext uri="{FF2B5EF4-FFF2-40B4-BE49-F238E27FC236}">
                <a16:creationId xmlns:a16="http://schemas.microsoft.com/office/drawing/2014/main" id="{AB96F754-419A-48DB-8E01-DE25778F6308}"/>
              </a:ext>
            </a:extLst>
          </p:cNvPr>
          <p:cNvSpPr/>
          <p:nvPr/>
        </p:nvSpPr>
        <p:spPr>
          <a:xfrm>
            <a:off x="4041913" y="2040835"/>
            <a:ext cx="993913" cy="3843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TraceId1</a:t>
            </a:r>
          </a:p>
        </p:txBody>
      </p:sp>
      <p:sp>
        <p:nvSpPr>
          <p:cNvPr id="16" name="Rectangle 15">
            <a:extLst>
              <a:ext uri="{FF2B5EF4-FFF2-40B4-BE49-F238E27FC236}">
                <a16:creationId xmlns:a16="http://schemas.microsoft.com/office/drawing/2014/main" id="{173262D9-1BF0-4715-8323-72A95B25AE99}"/>
              </a:ext>
            </a:extLst>
          </p:cNvPr>
          <p:cNvSpPr/>
          <p:nvPr/>
        </p:nvSpPr>
        <p:spPr>
          <a:xfrm>
            <a:off x="6983896" y="2100469"/>
            <a:ext cx="993913" cy="3843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TraceId1</a:t>
            </a:r>
          </a:p>
        </p:txBody>
      </p:sp>
      <p:sp>
        <p:nvSpPr>
          <p:cNvPr id="17" name="Rectangle 16">
            <a:extLst>
              <a:ext uri="{FF2B5EF4-FFF2-40B4-BE49-F238E27FC236}">
                <a16:creationId xmlns:a16="http://schemas.microsoft.com/office/drawing/2014/main" id="{83884DBE-2284-4550-BA01-B335196A21D1}"/>
              </a:ext>
            </a:extLst>
          </p:cNvPr>
          <p:cNvSpPr/>
          <p:nvPr/>
        </p:nvSpPr>
        <p:spPr>
          <a:xfrm>
            <a:off x="2445027" y="2087216"/>
            <a:ext cx="993913" cy="3843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SpanId1</a:t>
            </a:r>
          </a:p>
        </p:txBody>
      </p:sp>
      <p:sp>
        <p:nvSpPr>
          <p:cNvPr id="18" name="Rectangle 17">
            <a:extLst>
              <a:ext uri="{FF2B5EF4-FFF2-40B4-BE49-F238E27FC236}">
                <a16:creationId xmlns:a16="http://schemas.microsoft.com/office/drawing/2014/main" id="{CACD95D6-A97D-4595-B97A-7453536E5727}"/>
              </a:ext>
            </a:extLst>
          </p:cNvPr>
          <p:cNvSpPr/>
          <p:nvPr/>
        </p:nvSpPr>
        <p:spPr>
          <a:xfrm>
            <a:off x="5201478" y="2044667"/>
            <a:ext cx="993913" cy="3843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SpanId2</a:t>
            </a:r>
          </a:p>
        </p:txBody>
      </p:sp>
      <p:sp>
        <p:nvSpPr>
          <p:cNvPr id="19" name="Rectangle 18">
            <a:extLst>
              <a:ext uri="{FF2B5EF4-FFF2-40B4-BE49-F238E27FC236}">
                <a16:creationId xmlns:a16="http://schemas.microsoft.com/office/drawing/2014/main" id="{D18C34C0-43B3-4106-BE04-9F565295A231}"/>
              </a:ext>
            </a:extLst>
          </p:cNvPr>
          <p:cNvSpPr/>
          <p:nvPr/>
        </p:nvSpPr>
        <p:spPr>
          <a:xfrm>
            <a:off x="8169966" y="2107095"/>
            <a:ext cx="993913" cy="3843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SpanId3</a:t>
            </a:r>
          </a:p>
        </p:txBody>
      </p:sp>
      <p:cxnSp>
        <p:nvCxnSpPr>
          <p:cNvPr id="21" name="Straight Arrow Connector 20">
            <a:extLst>
              <a:ext uri="{FF2B5EF4-FFF2-40B4-BE49-F238E27FC236}">
                <a16:creationId xmlns:a16="http://schemas.microsoft.com/office/drawing/2014/main" id="{C63CD475-AF20-4D3A-9032-DFE9C2E3EA10}"/>
              </a:ext>
            </a:extLst>
          </p:cNvPr>
          <p:cNvCxnSpPr/>
          <p:nvPr/>
        </p:nvCxnSpPr>
        <p:spPr>
          <a:xfrm flipH="1">
            <a:off x="3445565" y="2981739"/>
            <a:ext cx="5499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6DFF7D2-D63A-4C10-9481-6AAAD0623D84}"/>
              </a:ext>
            </a:extLst>
          </p:cNvPr>
          <p:cNvCxnSpPr>
            <a:cxnSpLocks/>
          </p:cNvCxnSpPr>
          <p:nvPr/>
        </p:nvCxnSpPr>
        <p:spPr>
          <a:xfrm flipH="1">
            <a:off x="6221896" y="2981739"/>
            <a:ext cx="642731" cy="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319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B7D1-43BD-421A-BD2C-55A60C3E2D4A}"/>
              </a:ext>
            </a:extLst>
          </p:cNvPr>
          <p:cNvSpPr>
            <a:spLocks noGrp="1"/>
          </p:cNvSpPr>
          <p:nvPr>
            <p:ph type="title"/>
          </p:nvPr>
        </p:nvSpPr>
        <p:spPr>
          <a:xfrm>
            <a:off x="838200" y="365126"/>
            <a:ext cx="10515600" cy="627652"/>
          </a:xfrm>
        </p:spPr>
        <p:txBody>
          <a:bodyPr>
            <a:normAutofit fontScale="90000"/>
          </a:bodyPr>
          <a:lstStyle/>
          <a:p>
            <a:r>
              <a:rPr lang="en-IN" dirty="0"/>
              <a:t>Centralized Configuration</a:t>
            </a:r>
          </a:p>
        </p:txBody>
      </p:sp>
      <p:sp>
        <p:nvSpPr>
          <p:cNvPr id="4" name="Rectangle 3">
            <a:extLst>
              <a:ext uri="{FF2B5EF4-FFF2-40B4-BE49-F238E27FC236}">
                <a16:creationId xmlns:a16="http://schemas.microsoft.com/office/drawing/2014/main" id="{EAC01C92-6D45-4696-9862-600F5CBDE413}"/>
              </a:ext>
            </a:extLst>
          </p:cNvPr>
          <p:cNvSpPr/>
          <p:nvPr/>
        </p:nvSpPr>
        <p:spPr>
          <a:xfrm>
            <a:off x="1680755" y="1219199"/>
            <a:ext cx="2124891" cy="1297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A54B021-ABB9-4230-BFE5-B84153589487}"/>
              </a:ext>
            </a:extLst>
          </p:cNvPr>
          <p:cNvSpPr txBox="1"/>
          <p:nvPr/>
        </p:nvSpPr>
        <p:spPr>
          <a:xfrm>
            <a:off x="1968137" y="1410789"/>
            <a:ext cx="1654629" cy="369332"/>
          </a:xfrm>
          <a:prstGeom prst="rect">
            <a:avLst/>
          </a:prstGeom>
          <a:noFill/>
        </p:spPr>
        <p:txBody>
          <a:bodyPr wrap="square" rtlCol="0">
            <a:spAutoFit/>
          </a:bodyPr>
          <a:lstStyle/>
          <a:p>
            <a:r>
              <a:rPr lang="en-IN" dirty="0"/>
              <a:t>Microservice 1</a:t>
            </a:r>
          </a:p>
        </p:txBody>
      </p:sp>
      <p:sp>
        <p:nvSpPr>
          <p:cNvPr id="6" name="Rectangle 5">
            <a:extLst>
              <a:ext uri="{FF2B5EF4-FFF2-40B4-BE49-F238E27FC236}">
                <a16:creationId xmlns:a16="http://schemas.microsoft.com/office/drawing/2014/main" id="{B329D903-E0C4-4F39-A39C-504275EA6042}"/>
              </a:ext>
            </a:extLst>
          </p:cNvPr>
          <p:cNvSpPr/>
          <p:nvPr/>
        </p:nvSpPr>
        <p:spPr>
          <a:xfrm>
            <a:off x="4214946" y="1275022"/>
            <a:ext cx="2124891" cy="1241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87979D7F-F1C8-45CD-86E1-0FF046E79491}"/>
              </a:ext>
            </a:extLst>
          </p:cNvPr>
          <p:cNvSpPr txBox="1"/>
          <p:nvPr/>
        </p:nvSpPr>
        <p:spPr>
          <a:xfrm>
            <a:off x="4558934" y="1436913"/>
            <a:ext cx="1654629" cy="369332"/>
          </a:xfrm>
          <a:prstGeom prst="rect">
            <a:avLst/>
          </a:prstGeom>
          <a:noFill/>
        </p:spPr>
        <p:txBody>
          <a:bodyPr wrap="square" rtlCol="0">
            <a:spAutoFit/>
          </a:bodyPr>
          <a:lstStyle/>
          <a:p>
            <a:r>
              <a:rPr lang="en-IN" dirty="0"/>
              <a:t>Microservice 2</a:t>
            </a:r>
          </a:p>
        </p:txBody>
      </p:sp>
      <p:sp>
        <p:nvSpPr>
          <p:cNvPr id="8" name="Rectangle 7">
            <a:extLst>
              <a:ext uri="{FF2B5EF4-FFF2-40B4-BE49-F238E27FC236}">
                <a16:creationId xmlns:a16="http://schemas.microsoft.com/office/drawing/2014/main" id="{9C999199-F40E-4F91-870B-69FB2349BB15}"/>
              </a:ext>
            </a:extLst>
          </p:cNvPr>
          <p:cNvSpPr/>
          <p:nvPr/>
        </p:nvSpPr>
        <p:spPr>
          <a:xfrm>
            <a:off x="6770917" y="1244537"/>
            <a:ext cx="2124891" cy="12975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4BF9070-6B1B-4C88-A229-AFC0841CD50D}"/>
              </a:ext>
            </a:extLst>
          </p:cNvPr>
          <p:cNvSpPr txBox="1"/>
          <p:nvPr/>
        </p:nvSpPr>
        <p:spPr>
          <a:xfrm>
            <a:off x="7114905" y="1406429"/>
            <a:ext cx="1654629" cy="369332"/>
          </a:xfrm>
          <a:prstGeom prst="rect">
            <a:avLst/>
          </a:prstGeom>
          <a:noFill/>
        </p:spPr>
        <p:txBody>
          <a:bodyPr wrap="square" rtlCol="0">
            <a:spAutoFit/>
          </a:bodyPr>
          <a:lstStyle/>
          <a:p>
            <a:r>
              <a:rPr lang="en-IN" dirty="0"/>
              <a:t>Microservice 3</a:t>
            </a:r>
          </a:p>
        </p:txBody>
      </p:sp>
      <p:sp>
        <p:nvSpPr>
          <p:cNvPr id="10" name="TextBox 9">
            <a:extLst>
              <a:ext uri="{FF2B5EF4-FFF2-40B4-BE49-F238E27FC236}">
                <a16:creationId xmlns:a16="http://schemas.microsoft.com/office/drawing/2014/main" id="{5974F6D0-8599-4CFB-A03E-F0E4AB920DF1}"/>
              </a:ext>
            </a:extLst>
          </p:cNvPr>
          <p:cNvSpPr txBox="1"/>
          <p:nvPr/>
        </p:nvSpPr>
        <p:spPr>
          <a:xfrm>
            <a:off x="1904996" y="1806245"/>
            <a:ext cx="873038"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78B1D5A8-F868-451C-B404-2B35BAA05F22}"/>
              </a:ext>
            </a:extLst>
          </p:cNvPr>
          <p:cNvSpPr txBox="1"/>
          <p:nvPr/>
        </p:nvSpPr>
        <p:spPr>
          <a:xfrm>
            <a:off x="1861453" y="1775761"/>
            <a:ext cx="1273633" cy="276999"/>
          </a:xfrm>
          <a:prstGeom prst="rect">
            <a:avLst/>
          </a:prstGeom>
          <a:solidFill>
            <a:schemeClr val="accent2"/>
          </a:solidFill>
        </p:spPr>
        <p:txBody>
          <a:bodyPr wrap="square" rtlCol="0">
            <a:spAutoFit/>
          </a:bodyPr>
          <a:lstStyle/>
          <a:p>
            <a:r>
              <a:rPr lang="en-IN" sz="1200" dirty="0"/>
              <a:t>Dev properties</a:t>
            </a:r>
          </a:p>
        </p:txBody>
      </p:sp>
      <p:sp>
        <p:nvSpPr>
          <p:cNvPr id="12" name="TextBox 11">
            <a:extLst>
              <a:ext uri="{FF2B5EF4-FFF2-40B4-BE49-F238E27FC236}">
                <a16:creationId xmlns:a16="http://schemas.microsoft.com/office/drawing/2014/main" id="{45B476BB-9697-4A5D-BA1E-DC3E9C6FFF8B}"/>
              </a:ext>
            </a:extLst>
          </p:cNvPr>
          <p:cNvSpPr txBox="1"/>
          <p:nvPr/>
        </p:nvSpPr>
        <p:spPr>
          <a:xfrm>
            <a:off x="1904996" y="2124999"/>
            <a:ext cx="1273633" cy="276999"/>
          </a:xfrm>
          <a:prstGeom prst="rect">
            <a:avLst/>
          </a:prstGeom>
          <a:solidFill>
            <a:schemeClr val="accent2"/>
          </a:solidFill>
        </p:spPr>
        <p:txBody>
          <a:bodyPr wrap="square" rtlCol="0">
            <a:spAutoFit/>
          </a:bodyPr>
          <a:lstStyle/>
          <a:p>
            <a:r>
              <a:rPr lang="en-IN" sz="1200" dirty="0"/>
              <a:t>Prod properties</a:t>
            </a:r>
          </a:p>
        </p:txBody>
      </p:sp>
      <p:sp>
        <p:nvSpPr>
          <p:cNvPr id="13" name="TextBox 12">
            <a:extLst>
              <a:ext uri="{FF2B5EF4-FFF2-40B4-BE49-F238E27FC236}">
                <a16:creationId xmlns:a16="http://schemas.microsoft.com/office/drawing/2014/main" id="{BF51AE06-22DE-4694-8DF8-B05588AD4085}"/>
              </a:ext>
            </a:extLst>
          </p:cNvPr>
          <p:cNvSpPr txBox="1"/>
          <p:nvPr/>
        </p:nvSpPr>
        <p:spPr>
          <a:xfrm>
            <a:off x="4822367" y="1806245"/>
            <a:ext cx="1273633" cy="276999"/>
          </a:xfrm>
          <a:prstGeom prst="rect">
            <a:avLst/>
          </a:prstGeom>
          <a:solidFill>
            <a:schemeClr val="accent2"/>
          </a:solidFill>
        </p:spPr>
        <p:txBody>
          <a:bodyPr wrap="square" rtlCol="0">
            <a:spAutoFit/>
          </a:bodyPr>
          <a:lstStyle/>
          <a:p>
            <a:r>
              <a:rPr lang="en-IN" sz="1200" dirty="0"/>
              <a:t>Dev properties</a:t>
            </a:r>
          </a:p>
        </p:txBody>
      </p:sp>
      <p:sp>
        <p:nvSpPr>
          <p:cNvPr id="15" name="TextBox 14">
            <a:extLst>
              <a:ext uri="{FF2B5EF4-FFF2-40B4-BE49-F238E27FC236}">
                <a16:creationId xmlns:a16="http://schemas.microsoft.com/office/drawing/2014/main" id="{9D493382-1066-4EE9-A464-67FB4D76073B}"/>
              </a:ext>
            </a:extLst>
          </p:cNvPr>
          <p:cNvSpPr txBox="1"/>
          <p:nvPr/>
        </p:nvSpPr>
        <p:spPr>
          <a:xfrm>
            <a:off x="4822366" y="2161510"/>
            <a:ext cx="1273633" cy="276999"/>
          </a:xfrm>
          <a:prstGeom prst="rect">
            <a:avLst/>
          </a:prstGeom>
          <a:solidFill>
            <a:schemeClr val="accent2"/>
          </a:solidFill>
        </p:spPr>
        <p:txBody>
          <a:bodyPr wrap="square" rtlCol="0">
            <a:spAutoFit/>
          </a:bodyPr>
          <a:lstStyle/>
          <a:p>
            <a:r>
              <a:rPr lang="en-IN" sz="1200" dirty="0"/>
              <a:t>Prod properties</a:t>
            </a:r>
          </a:p>
        </p:txBody>
      </p:sp>
      <p:sp>
        <p:nvSpPr>
          <p:cNvPr id="16" name="TextBox 15">
            <a:extLst>
              <a:ext uri="{FF2B5EF4-FFF2-40B4-BE49-F238E27FC236}">
                <a16:creationId xmlns:a16="http://schemas.microsoft.com/office/drawing/2014/main" id="{D77FE56C-E51C-4166-BBA0-2F01C7315470}"/>
              </a:ext>
            </a:extLst>
          </p:cNvPr>
          <p:cNvSpPr txBox="1"/>
          <p:nvPr/>
        </p:nvSpPr>
        <p:spPr>
          <a:xfrm>
            <a:off x="7114905" y="2124999"/>
            <a:ext cx="1273633" cy="276999"/>
          </a:xfrm>
          <a:prstGeom prst="rect">
            <a:avLst/>
          </a:prstGeom>
          <a:solidFill>
            <a:schemeClr val="accent2"/>
          </a:solidFill>
        </p:spPr>
        <p:txBody>
          <a:bodyPr wrap="square" rtlCol="0">
            <a:spAutoFit/>
          </a:bodyPr>
          <a:lstStyle/>
          <a:p>
            <a:r>
              <a:rPr lang="en-IN" sz="1200" dirty="0"/>
              <a:t>Prod properties</a:t>
            </a:r>
          </a:p>
        </p:txBody>
      </p:sp>
      <p:sp>
        <p:nvSpPr>
          <p:cNvPr id="17" name="TextBox 16">
            <a:extLst>
              <a:ext uri="{FF2B5EF4-FFF2-40B4-BE49-F238E27FC236}">
                <a16:creationId xmlns:a16="http://schemas.microsoft.com/office/drawing/2014/main" id="{0556F4A8-AEA4-4A04-8299-44488E1BCFA1}"/>
              </a:ext>
            </a:extLst>
          </p:cNvPr>
          <p:cNvSpPr txBox="1"/>
          <p:nvPr/>
        </p:nvSpPr>
        <p:spPr>
          <a:xfrm>
            <a:off x="7196545" y="1729487"/>
            <a:ext cx="1273633" cy="276999"/>
          </a:xfrm>
          <a:prstGeom prst="rect">
            <a:avLst/>
          </a:prstGeom>
          <a:solidFill>
            <a:schemeClr val="accent2"/>
          </a:solidFill>
        </p:spPr>
        <p:txBody>
          <a:bodyPr wrap="square" rtlCol="0">
            <a:spAutoFit/>
          </a:bodyPr>
          <a:lstStyle/>
          <a:p>
            <a:r>
              <a:rPr lang="en-IN" sz="1200" dirty="0"/>
              <a:t>Dev properties</a:t>
            </a:r>
          </a:p>
        </p:txBody>
      </p:sp>
      <p:sp>
        <p:nvSpPr>
          <p:cNvPr id="18" name="TextBox 17">
            <a:extLst>
              <a:ext uri="{FF2B5EF4-FFF2-40B4-BE49-F238E27FC236}">
                <a16:creationId xmlns:a16="http://schemas.microsoft.com/office/drawing/2014/main" id="{C20AE9CA-95ED-44BF-8FB3-4BAF8D4F17C2}"/>
              </a:ext>
            </a:extLst>
          </p:cNvPr>
          <p:cNvSpPr txBox="1"/>
          <p:nvPr/>
        </p:nvSpPr>
        <p:spPr>
          <a:xfrm>
            <a:off x="113211" y="1436913"/>
            <a:ext cx="1448886" cy="369332"/>
          </a:xfrm>
          <a:prstGeom prst="rect">
            <a:avLst/>
          </a:prstGeom>
          <a:noFill/>
        </p:spPr>
        <p:txBody>
          <a:bodyPr wrap="square" rtlCol="0">
            <a:spAutoFit/>
          </a:bodyPr>
          <a:lstStyle/>
          <a:p>
            <a:r>
              <a:rPr lang="en-IN" dirty="0"/>
              <a:t>Older styles</a:t>
            </a:r>
          </a:p>
        </p:txBody>
      </p:sp>
      <p:sp>
        <p:nvSpPr>
          <p:cNvPr id="19" name="TextBox 18">
            <a:extLst>
              <a:ext uri="{FF2B5EF4-FFF2-40B4-BE49-F238E27FC236}">
                <a16:creationId xmlns:a16="http://schemas.microsoft.com/office/drawing/2014/main" id="{E7A54A49-50A4-4222-B551-7F57F79C9554}"/>
              </a:ext>
            </a:extLst>
          </p:cNvPr>
          <p:cNvSpPr txBox="1"/>
          <p:nvPr/>
        </p:nvSpPr>
        <p:spPr>
          <a:xfrm>
            <a:off x="265611" y="3059668"/>
            <a:ext cx="1448886" cy="923330"/>
          </a:xfrm>
          <a:prstGeom prst="rect">
            <a:avLst/>
          </a:prstGeom>
          <a:noFill/>
        </p:spPr>
        <p:txBody>
          <a:bodyPr wrap="square" rtlCol="0">
            <a:spAutoFit/>
          </a:bodyPr>
          <a:lstStyle/>
          <a:p>
            <a:r>
              <a:rPr lang="en-IN" dirty="0"/>
              <a:t>Centralized </a:t>
            </a:r>
            <a:r>
              <a:rPr lang="en-IN" dirty="0" err="1"/>
              <a:t>configuuration</a:t>
            </a:r>
            <a:endParaRPr lang="en-IN" dirty="0"/>
          </a:p>
        </p:txBody>
      </p:sp>
      <p:sp>
        <p:nvSpPr>
          <p:cNvPr id="20" name="Rectangle 19">
            <a:extLst>
              <a:ext uri="{FF2B5EF4-FFF2-40B4-BE49-F238E27FC236}">
                <a16:creationId xmlns:a16="http://schemas.microsoft.com/office/drawing/2014/main" id="{E22D0021-A45E-4E09-9B09-38C7655898F2}"/>
              </a:ext>
            </a:extLst>
          </p:cNvPr>
          <p:cNvSpPr/>
          <p:nvPr/>
        </p:nvSpPr>
        <p:spPr>
          <a:xfrm>
            <a:off x="1861453" y="2861654"/>
            <a:ext cx="2124891" cy="102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A63C3801-DCDB-47EE-BBF4-942C3327C686}"/>
              </a:ext>
            </a:extLst>
          </p:cNvPr>
          <p:cNvSpPr txBox="1"/>
          <p:nvPr/>
        </p:nvSpPr>
        <p:spPr>
          <a:xfrm>
            <a:off x="2096583" y="2941711"/>
            <a:ext cx="1654629" cy="369332"/>
          </a:xfrm>
          <a:prstGeom prst="rect">
            <a:avLst/>
          </a:prstGeom>
          <a:noFill/>
        </p:spPr>
        <p:txBody>
          <a:bodyPr wrap="square" rtlCol="0">
            <a:spAutoFit/>
          </a:bodyPr>
          <a:lstStyle/>
          <a:p>
            <a:r>
              <a:rPr lang="en-IN" dirty="0"/>
              <a:t>Microservice 1</a:t>
            </a:r>
          </a:p>
        </p:txBody>
      </p:sp>
      <p:sp>
        <p:nvSpPr>
          <p:cNvPr id="23" name="TextBox 22">
            <a:extLst>
              <a:ext uri="{FF2B5EF4-FFF2-40B4-BE49-F238E27FC236}">
                <a16:creationId xmlns:a16="http://schemas.microsoft.com/office/drawing/2014/main" id="{BEAD861C-6FF5-467A-9A9B-55277C8556AA}"/>
              </a:ext>
            </a:extLst>
          </p:cNvPr>
          <p:cNvSpPr txBox="1"/>
          <p:nvPr/>
        </p:nvSpPr>
        <p:spPr>
          <a:xfrm>
            <a:off x="2158634" y="3408458"/>
            <a:ext cx="1273633" cy="276999"/>
          </a:xfrm>
          <a:prstGeom prst="rect">
            <a:avLst/>
          </a:prstGeom>
          <a:solidFill>
            <a:schemeClr val="accent2"/>
          </a:solidFill>
        </p:spPr>
        <p:txBody>
          <a:bodyPr wrap="square" rtlCol="0">
            <a:spAutoFit/>
          </a:bodyPr>
          <a:lstStyle/>
          <a:p>
            <a:r>
              <a:rPr lang="en-IN" sz="1200" dirty="0"/>
              <a:t>config properties</a:t>
            </a:r>
          </a:p>
        </p:txBody>
      </p:sp>
      <p:sp>
        <p:nvSpPr>
          <p:cNvPr id="24" name="Rectangle 23">
            <a:extLst>
              <a:ext uri="{FF2B5EF4-FFF2-40B4-BE49-F238E27FC236}">
                <a16:creationId xmlns:a16="http://schemas.microsoft.com/office/drawing/2014/main" id="{72C8A191-C953-41AE-931D-6099424BF889}"/>
              </a:ext>
            </a:extLst>
          </p:cNvPr>
          <p:cNvSpPr/>
          <p:nvPr/>
        </p:nvSpPr>
        <p:spPr>
          <a:xfrm>
            <a:off x="4247598" y="2900456"/>
            <a:ext cx="2124891" cy="983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BAC44A0B-0494-485D-B41D-3CDBC2BFD786}"/>
              </a:ext>
            </a:extLst>
          </p:cNvPr>
          <p:cNvSpPr txBox="1"/>
          <p:nvPr/>
        </p:nvSpPr>
        <p:spPr>
          <a:xfrm>
            <a:off x="4558933" y="2924068"/>
            <a:ext cx="1654629" cy="369332"/>
          </a:xfrm>
          <a:prstGeom prst="rect">
            <a:avLst/>
          </a:prstGeom>
          <a:noFill/>
        </p:spPr>
        <p:txBody>
          <a:bodyPr wrap="square" rtlCol="0">
            <a:spAutoFit/>
          </a:bodyPr>
          <a:lstStyle/>
          <a:p>
            <a:r>
              <a:rPr lang="en-IN" dirty="0"/>
              <a:t>Microservice 2</a:t>
            </a:r>
          </a:p>
        </p:txBody>
      </p:sp>
      <p:sp>
        <p:nvSpPr>
          <p:cNvPr id="26" name="TextBox 25">
            <a:extLst>
              <a:ext uri="{FF2B5EF4-FFF2-40B4-BE49-F238E27FC236}">
                <a16:creationId xmlns:a16="http://schemas.microsoft.com/office/drawing/2014/main" id="{2DF09A8C-2CA1-4A99-82DB-82139CC53468}"/>
              </a:ext>
            </a:extLst>
          </p:cNvPr>
          <p:cNvSpPr txBox="1"/>
          <p:nvPr/>
        </p:nvSpPr>
        <p:spPr>
          <a:xfrm>
            <a:off x="4749430" y="3419899"/>
            <a:ext cx="1273633" cy="276999"/>
          </a:xfrm>
          <a:prstGeom prst="rect">
            <a:avLst/>
          </a:prstGeom>
          <a:solidFill>
            <a:schemeClr val="accent2"/>
          </a:solidFill>
        </p:spPr>
        <p:txBody>
          <a:bodyPr wrap="square" rtlCol="0">
            <a:spAutoFit/>
          </a:bodyPr>
          <a:lstStyle/>
          <a:p>
            <a:r>
              <a:rPr lang="en-IN" sz="1200" dirty="0"/>
              <a:t>config properties</a:t>
            </a:r>
          </a:p>
        </p:txBody>
      </p:sp>
      <p:sp>
        <p:nvSpPr>
          <p:cNvPr id="27" name="Rectangle 26">
            <a:extLst>
              <a:ext uri="{FF2B5EF4-FFF2-40B4-BE49-F238E27FC236}">
                <a16:creationId xmlns:a16="http://schemas.microsoft.com/office/drawing/2014/main" id="{E0B5913E-A503-433C-A690-0782F8D14A1D}"/>
              </a:ext>
            </a:extLst>
          </p:cNvPr>
          <p:cNvSpPr/>
          <p:nvPr/>
        </p:nvSpPr>
        <p:spPr>
          <a:xfrm>
            <a:off x="6689275" y="2898169"/>
            <a:ext cx="2124891" cy="916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EA699A77-E69F-4468-83DE-4E0547C04828}"/>
              </a:ext>
            </a:extLst>
          </p:cNvPr>
          <p:cNvSpPr txBox="1"/>
          <p:nvPr/>
        </p:nvSpPr>
        <p:spPr>
          <a:xfrm>
            <a:off x="7006046" y="2924068"/>
            <a:ext cx="1654629" cy="369332"/>
          </a:xfrm>
          <a:prstGeom prst="rect">
            <a:avLst/>
          </a:prstGeom>
          <a:noFill/>
        </p:spPr>
        <p:txBody>
          <a:bodyPr wrap="square" rtlCol="0">
            <a:spAutoFit/>
          </a:bodyPr>
          <a:lstStyle/>
          <a:p>
            <a:r>
              <a:rPr lang="en-IN" dirty="0"/>
              <a:t>Microservice 3</a:t>
            </a:r>
          </a:p>
        </p:txBody>
      </p:sp>
      <p:sp>
        <p:nvSpPr>
          <p:cNvPr id="29" name="TextBox 28">
            <a:extLst>
              <a:ext uri="{FF2B5EF4-FFF2-40B4-BE49-F238E27FC236}">
                <a16:creationId xmlns:a16="http://schemas.microsoft.com/office/drawing/2014/main" id="{DD052902-780F-48EC-818D-286CCBD03374}"/>
              </a:ext>
            </a:extLst>
          </p:cNvPr>
          <p:cNvSpPr txBox="1"/>
          <p:nvPr/>
        </p:nvSpPr>
        <p:spPr>
          <a:xfrm>
            <a:off x="7305402" y="3429000"/>
            <a:ext cx="1273633" cy="276999"/>
          </a:xfrm>
          <a:prstGeom prst="rect">
            <a:avLst/>
          </a:prstGeom>
          <a:solidFill>
            <a:schemeClr val="accent2"/>
          </a:solidFill>
        </p:spPr>
        <p:txBody>
          <a:bodyPr wrap="square" rtlCol="0">
            <a:spAutoFit/>
          </a:bodyPr>
          <a:lstStyle/>
          <a:p>
            <a:r>
              <a:rPr lang="en-IN" sz="1200" dirty="0"/>
              <a:t>config properties</a:t>
            </a:r>
          </a:p>
        </p:txBody>
      </p:sp>
      <p:sp>
        <p:nvSpPr>
          <p:cNvPr id="30" name="Rectangle 29">
            <a:extLst>
              <a:ext uri="{FF2B5EF4-FFF2-40B4-BE49-F238E27FC236}">
                <a16:creationId xmlns:a16="http://schemas.microsoft.com/office/drawing/2014/main" id="{AF2857E3-7687-479E-9FAB-3D57F16F805D}"/>
              </a:ext>
            </a:extLst>
          </p:cNvPr>
          <p:cNvSpPr/>
          <p:nvPr/>
        </p:nvSpPr>
        <p:spPr>
          <a:xfrm>
            <a:off x="3557447" y="4434051"/>
            <a:ext cx="2913022" cy="814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0F5E37A0-56E2-49E8-9C66-0F4376E40AFC}"/>
              </a:ext>
            </a:extLst>
          </p:cNvPr>
          <p:cNvSpPr txBox="1"/>
          <p:nvPr/>
        </p:nvSpPr>
        <p:spPr>
          <a:xfrm>
            <a:off x="3725637" y="4575902"/>
            <a:ext cx="1654629" cy="646331"/>
          </a:xfrm>
          <a:prstGeom prst="rect">
            <a:avLst/>
          </a:prstGeom>
          <a:noFill/>
        </p:spPr>
        <p:txBody>
          <a:bodyPr wrap="square" rtlCol="0">
            <a:spAutoFit/>
          </a:bodyPr>
          <a:lstStyle/>
          <a:p>
            <a:r>
              <a:rPr lang="en-IN" dirty="0"/>
              <a:t>Configuration service</a:t>
            </a:r>
          </a:p>
        </p:txBody>
      </p:sp>
      <p:sp>
        <p:nvSpPr>
          <p:cNvPr id="32" name="Flowchart: Magnetic Disk 31">
            <a:extLst>
              <a:ext uri="{FF2B5EF4-FFF2-40B4-BE49-F238E27FC236}">
                <a16:creationId xmlns:a16="http://schemas.microsoft.com/office/drawing/2014/main" id="{5EA876F8-B564-4A3A-BC06-1C3C17B826F2}"/>
              </a:ext>
            </a:extLst>
          </p:cNvPr>
          <p:cNvSpPr/>
          <p:nvPr/>
        </p:nvSpPr>
        <p:spPr>
          <a:xfrm>
            <a:off x="4439191" y="5791701"/>
            <a:ext cx="1055918" cy="81425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3F40DEC0-7AA2-42FD-8772-A194571E8F7B}"/>
              </a:ext>
            </a:extLst>
          </p:cNvPr>
          <p:cNvSpPr txBox="1"/>
          <p:nvPr/>
        </p:nvSpPr>
        <p:spPr>
          <a:xfrm>
            <a:off x="4550768" y="6123542"/>
            <a:ext cx="1194706" cy="369332"/>
          </a:xfrm>
          <a:prstGeom prst="rect">
            <a:avLst/>
          </a:prstGeom>
          <a:noFill/>
        </p:spPr>
        <p:txBody>
          <a:bodyPr wrap="square" rtlCol="0">
            <a:spAutoFit/>
          </a:bodyPr>
          <a:lstStyle/>
          <a:p>
            <a:r>
              <a:rPr lang="en-IN" dirty="0" err="1"/>
              <a:t>Github</a:t>
            </a:r>
            <a:endParaRPr lang="en-IN" dirty="0"/>
          </a:p>
        </p:txBody>
      </p:sp>
      <p:sp>
        <p:nvSpPr>
          <p:cNvPr id="35" name="Rectangle 34">
            <a:extLst>
              <a:ext uri="{FF2B5EF4-FFF2-40B4-BE49-F238E27FC236}">
                <a16:creationId xmlns:a16="http://schemas.microsoft.com/office/drawing/2014/main" id="{4FFD0518-67C8-4116-A9D9-E8C1B24A5E7D}"/>
              </a:ext>
            </a:extLst>
          </p:cNvPr>
          <p:cNvSpPr/>
          <p:nvPr/>
        </p:nvSpPr>
        <p:spPr>
          <a:xfrm>
            <a:off x="2508069" y="5791701"/>
            <a:ext cx="1846217" cy="2147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Microservice 1 dev properties</a:t>
            </a:r>
          </a:p>
        </p:txBody>
      </p:sp>
      <p:sp>
        <p:nvSpPr>
          <p:cNvPr id="36" name="Rectangle 35">
            <a:extLst>
              <a:ext uri="{FF2B5EF4-FFF2-40B4-BE49-F238E27FC236}">
                <a16:creationId xmlns:a16="http://schemas.microsoft.com/office/drawing/2014/main" id="{FD7F192E-577F-4D17-B3A0-399576E8719F}"/>
              </a:ext>
            </a:extLst>
          </p:cNvPr>
          <p:cNvSpPr/>
          <p:nvPr/>
        </p:nvSpPr>
        <p:spPr>
          <a:xfrm>
            <a:off x="2320120" y="6137691"/>
            <a:ext cx="2037092" cy="2147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Microservice 1 prod properties</a:t>
            </a:r>
          </a:p>
        </p:txBody>
      </p:sp>
      <p:sp>
        <p:nvSpPr>
          <p:cNvPr id="37" name="Rectangle 36">
            <a:extLst>
              <a:ext uri="{FF2B5EF4-FFF2-40B4-BE49-F238E27FC236}">
                <a16:creationId xmlns:a16="http://schemas.microsoft.com/office/drawing/2014/main" id="{8D564F21-F132-4095-A991-16B12C32C76B}"/>
              </a:ext>
            </a:extLst>
          </p:cNvPr>
          <p:cNvSpPr/>
          <p:nvPr/>
        </p:nvSpPr>
        <p:spPr>
          <a:xfrm>
            <a:off x="2485256" y="5655381"/>
            <a:ext cx="2037092" cy="2147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Microservice 2 dev properties</a:t>
            </a:r>
          </a:p>
        </p:txBody>
      </p:sp>
      <p:sp>
        <p:nvSpPr>
          <p:cNvPr id="38" name="Rectangle 37">
            <a:extLst>
              <a:ext uri="{FF2B5EF4-FFF2-40B4-BE49-F238E27FC236}">
                <a16:creationId xmlns:a16="http://schemas.microsoft.com/office/drawing/2014/main" id="{7FB54C2E-2B4F-49B1-B0B5-8DB954215FB3}"/>
              </a:ext>
            </a:extLst>
          </p:cNvPr>
          <p:cNvSpPr/>
          <p:nvPr/>
        </p:nvSpPr>
        <p:spPr>
          <a:xfrm>
            <a:off x="2707091" y="6298905"/>
            <a:ext cx="2037092" cy="2147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Microservice 2 prod properties</a:t>
            </a:r>
          </a:p>
        </p:txBody>
      </p:sp>
      <p:sp>
        <p:nvSpPr>
          <p:cNvPr id="39" name="Rectangle 38">
            <a:extLst>
              <a:ext uri="{FF2B5EF4-FFF2-40B4-BE49-F238E27FC236}">
                <a16:creationId xmlns:a16="http://schemas.microsoft.com/office/drawing/2014/main" id="{79FBC1D2-2086-4D76-AF85-09C45A402526}"/>
              </a:ext>
            </a:extLst>
          </p:cNvPr>
          <p:cNvSpPr/>
          <p:nvPr/>
        </p:nvSpPr>
        <p:spPr>
          <a:xfrm>
            <a:off x="2791996" y="6471814"/>
            <a:ext cx="2037092" cy="2147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Microservice 3 prod properties</a:t>
            </a:r>
          </a:p>
        </p:txBody>
      </p:sp>
      <p:sp>
        <p:nvSpPr>
          <p:cNvPr id="40" name="Rectangle 39">
            <a:extLst>
              <a:ext uri="{FF2B5EF4-FFF2-40B4-BE49-F238E27FC236}">
                <a16:creationId xmlns:a16="http://schemas.microsoft.com/office/drawing/2014/main" id="{76F7364C-66B9-478A-B105-6315867FEA42}"/>
              </a:ext>
            </a:extLst>
          </p:cNvPr>
          <p:cNvSpPr/>
          <p:nvPr/>
        </p:nvSpPr>
        <p:spPr>
          <a:xfrm>
            <a:off x="2485256" y="5498134"/>
            <a:ext cx="2037092" cy="2147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Microservice 3 dev properties</a:t>
            </a:r>
          </a:p>
        </p:txBody>
      </p:sp>
      <p:sp>
        <p:nvSpPr>
          <p:cNvPr id="41" name="TextBox 40">
            <a:extLst>
              <a:ext uri="{FF2B5EF4-FFF2-40B4-BE49-F238E27FC236}">
                <a16:creationId xmlns:a16="http://schemas.microsoft.com/office/drawing/2014/main" id="{E3AFE1D1-251A-4F70-A3AC-B0ED071D1287}"/>
              </a:ext>
            </a:extLst>
          </p:cNvPr>
          <p:cNvSpPr txBox="1"/>
          <p:nvPr/>
        </p:nvSpPr>
        <p:spPr>
          <a:xfrm>
            <a:off x="2104963" y="3650776"/>
            <a:ext cx="1793209" cy="230832"/>
          </a:xfrm>
          <a:prstGeom prst="rect">
            <a:avLst/>
          </a:prstGeom>
          <a:noFill/>
        </p:spPr>
        <p:txBody>
          <a:bodyPr wrap="square" rtlCol="0">
            <a:spAutoFit/>
          </a:bodyPr>
          <a:lstStyle/>
          <a:p>
            <a:r>
              <a:rPr lang="en-IN" sz="900" dirty="0">
                <a:solidFill>
                  <a:schemeClr val="bg1"/>
                </a:solidFill>
              </a:rPr>
              <a:t>url and the properties file key</a:t>
            </a:r>
          </a:p>
        </p:txBody>
      </p:sp>
      <p:cxnSp>
        <p:nvCxnSpPr>
          <p:cNvPr id="43" name="Straight Arrow Connector 42">
            <a:extLst>
              <a:ext uri="{FF2B5EF4-FFF2-40B4-BE49-F238E27FC236}">
                <a16:creationId xmlns:a16="http://schemas.microsoft.com/office/drawing/2014/main" id="{6A8A065E-8E33-41EE-8455-4F0264ADE720}"/>
              </a:ext>
            </a:extLst>
          </p:cNvPr>
          <p:cNvCxnSpPr>
            <a:stCxn id="41" idx="2"/>
          </p:cNvCxnSpPr>
          <p:nvPr/>
        </p:nvCxnSpPr>
        <p:spPr>
          <a:xfrm>
            <a:off x="3001568" y="3881608"/>
            <a:ext cx="804078" cy="5107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090EC63-4E36-4089-895B-25E1EA9FD320}"/>
              </a:ext>
            </a:extLst>
          </p:cNvPr>
          <p:cNvSpPr txBox="1"/>
          <p:nvPr/>
        </p:nvSpPr>
        <p:spPr>
          <a:xfrm>
            <a:off x="4696845" y="3614996"/>
            <a:ext cx="1793209" cy="230832"/>
          </a:xfrm>
          <a:prstGeom prst="rect">
            <a:avLst/>
          </a:prstGeom>
          <a:noFill/>
        </p:spPr>
        <p:txBody>
          <a:bodyPr wrap="square" rtlCol="0">
            <a:spAutoFit/>
          </a:bodyPr>
          <a:lstStyle/>
          <a:p>
            <a:r>
              <a:rPr lang="en-IN" sz="900" dirty="0">
                <a:solidFill>
                  <a:schemeClr val="bg1"/>
                </a:solidFill>
              </a:rPr>
              <a:t>url and the properties file key</a:t>
            </a:r>
          </a:p>
        </p:txBody>
      </p:sp>
      <p:cxnSp>
        <p:nvCxnSpPr>
          <p:cNvPr id="47" name="Straight Arrow Connector 46">
            <a:extLst>
              <a:ext uri="{FF2B5EF4-FFF2-40B4-BE49-F238E27FC236}">
                <a16:creationId xmlns:a16="http://schemas.microsoft.com/office/drawing/2014/main" id="{04872CF5-612F-4D51-BCC4-E5A379411D0E}"/>
              </a:ext>
            </a:extLst>
          </p:cNvPr>
          <p:cNvCxnSpPr>
            <a:stCxn id="24" idx="2"/>
          </p:cNvCxnSpPr>
          <p:nvPr/>
        </p:nvCxnSpPr>
        <p:spPr>
          <a:xfrm flipH="1">
            <a:off x="4822366" y="3884023"/>
            <a:ext cx="487678" cy="5274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B606E30-C711-40D6-8561-B24701AE1730}"/>
              </a:ext>
            </a:extLst>
          </p:cNvPr>
          <p:cNvCxnSpPr>
            <a:stCxn id="27" idx="2"/>
          </p:cNvCxnSpPr>
          <p:nvPr/>
        </p:nvCxnSpPr>
        <p:spPr>
          <a:xfrm flipH="1">
            <a:off x="5884812" y="3814355"/>
            <a:ext cx="1866909" cy="5970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0F33595-105E-4EDD-A10D-7A1FE2821794}"/>
              </a:ext>
            </a:extLst>
          </p:cNvPr>
          <p:cNvSpPr txBox="1"/>
          <p:nvPr/>
        </p:nvSpPr>
        <p:spPr>
          <a:xfrm>
            <a:off x="7237925" y="3630482"/>
            <a:ext cx="1793209" cy="230832"/>
          </a:xfrm>
          <a:prstGeom prst="rect">
            <a:avLst/>
          </a:prstGeom>
          <a:noFill/>
        </p:spPr>
        <p:txBody>
          <a:bodyPr wrap="square" rtlCol="0">
            <a:spAutoFit/>
          </a:bodyPr>
          <a:lstStyle/>
          <a:p>
            <a:r>
              <a:rPr lang="en-IN" sz="900" dirty="0">
                <a:solidFill>
                  <a:schemeClr val="bg1"/>
                </a:solidFill>
              </a:rPr>
              <a:t>url and the properties file key</a:t>
            </a:r>
          </a:p>
        </p:txBody>
      </p:sp>
      <p:cxnSp>
        <p:nvCxnSpPr>
          <p:cNvPr id="52" name="Straight Arrow Connector 51">
            <a:extLst>
              <a:ext uri="{FF2B5EF4-FFF2-40B4-BE49-F238E27FC236}">
                <a16:creationId xmlns:a16="http://schemas.microsoft.com/office/drawing/2014/main" id="{0B428441-A557-4539-80B6-0267876A1AA0}"/>
              </a:ext>
            </a:extLst>
          </p:cNvPr>
          <p:cNvCxnSpPr>
            <a:stCxn id="32" idx="1"/>
            <a:endCxn id="30" idx="2"/>
          </p:cNvCxnSpPr>
          <p:nvPr/>
        </p:nvCxnSpPr>
        <p:spPr>
          <a:xfrm flipV="1">
            <a:off x="4967150" y="5248303"/>
            <a:ext cx="46808" cy="5433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C890731-3BC4-4EA7-9226-CB397A998DA6}"/>
              </a:ext>
            </a:extLst>
          </p:cNvPr>
          <p:cNvCxnSpPr/>
          <p:nvPr/>
        </p:nvCxnSpPr>
        <p:spPr>
          <a:xfrm flipH="1" flipV="1">
            <a:off x="2667993" y="3922218"/>
            <a:ext cx="823598" cy="676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7A29CB8-28B9-45D5-AAD9-9DF9EF64905B}"/>
              </a:ext>
            </a:extLst>
          </p:cNvPr>
          <p:cNvCxnSpPr/>
          <p:nvPr/>
        </p:nvCxnSpPr>
        <p:spPr>
          <a:xfrm flipV="1">
            <a:off x="4550768" y="3881608"/>
            <a:ext cx="193415" cy="510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ECFA943-93F6-47A7-83BA-74A0005FDF57}"/>
              </a:ext>
            </a:extLst>
          </p:cNvPr>
          <p:cNvCxnSpPr>
            <a:cxnSpLocks/>
            <a:stCxn id="30" idx="3"/>
          </p:cNvCxnSpPr>
          <p:nvPr/>
        </p:nvCxnSpPr>
        <p:spPr>
          <a:xfrm flipV="1">
            <a:off x="6470469" y="3868441"/>
            <a:ext cx="1362891" cy="972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EC82FDF1-4BB4-4220-9285-3087922FE95E}"/>
              </a:ext>
            </a:extLst>
          </p:cNvPr>
          <p:cNvSpPr/>
          <p:nvPr/>
        </p:nvSpPr>
        <p:spPr>
          <a:xfrm>
            <a:off x="6915271" y="4674246"/>
            <a:ext cx="1160595" cy="656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Hard disk or local drive</a:t>
            </a:r>
          </a:p>
        </p:txBody>
      </p:sp>
      <p:sp>
        <p:nvSpPr>
          <p:cNvPr id="61" name="Rectangle 60">
            <a:extLst>
              <a:ext uri="{FF2B5EF4-FFF2-40B4-BE49-F238E27FC236}">
                <a16:creationId xmlns:a16="http://schemas.microsoft.com/office/drawing/2014/main" id="{AD3CED0A-15B3-4F24-B897-0ABEC4DDC7ED}"/>
              </a:ext>
            </a:extLst>
          </p:cNvPr>
          <p:cNvSpPr/>
          <p:nvPr/>
        </p:nvSpPr>
        <p:spPr>
          <a:xfrm>
            <a:off x="6623961" y="5529443"/>
            <a:ext cx="1846217" cy="2147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Microservice 1 dev properties</a:t>
            </a:r>
          </a:p>
        </p:txBody>
      </p:sp>
      <p:sp>
        <p:nvSpPr>
          <p:cNvPr id="62" name="Rectangle 61">
            <a:extLst>
              <a:ext uri="{FF2B5EF4-FFF2-40B4-BE49-F238E27FC236}">
                <a16:creationId xmlns:a16="http://schemas.microsoft.com/office/drawing/2014/main" id="{DAE10DBA-1F12-413B-9E14-1405EAAA1131}"/>
              </a:ext>
            </a:extLst>
          </p:cNvPr>
          <p:cNvSpPr/>
          <p:nvPr/>
        </p:nvSpPr>
        <p:spPr>
          <a:xfrm>
            <a:off x="6437205" y="5853361"/>
            <a:ext cx="2037092" cy="2147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Microservice 1 prod properties</a:t>
            </a:r>
          </a:p>
        </p:txBody>
      </p:sp>
      <p:sp>
        <p:nvSpPr>
          <p:cNvPr id="63" name="Rectangle 62">
            <a:extLst>
              <a:ext uri="{FF2B5EF4-FFF2-40B4-BE49-F238E27FC236}">
                <a16:creationId xmlns:a16="http://schemas.microsoft.com/office/drawing/2014/main" id="{CE14E458-6D2B-4497-B6E6-270E526E2944}"/>
              </a:ext>
            </a:extLst>
          </p:cNvPr>
          <p:cNvSpPr/>
          <p:nvPr/>
        </p:nvSpPr>
        <p:spPr>
          <a:xfrm>
            <a:off x="6824176" y="6014575"/>
            <a:ext cx="2037092" cy="2147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Microservice 2 prod properties</a:t>
            </a:r>
          </a:p>
        </p:txBody>
      </p:sp>
      <p:sp>
        <p:nvSpPr>
          <p:cNvPr id="64" name="Rectangle 63">
            <a:extLst>
              <a:ext uri="{FF2B5EF4-FFF2-40B4-BE49-F238E27FC236}">
                <a16:creationId xmlns:a16="http://schemas.microsoft.com/office/drawing/2014/main" id="{7949E547-2D0E-4D96-801D-80A2AF9D15F6}"/>
              </a:ext>
            </a:extLst>
          </p:cNvPr>
          <p:cNvSpPr/>
          <p:nvPr/>
        </p:nvSpPr>
        <p:spPr>
          <a:xfrm>
            <a:off x="6909081" y="6187484"/>
            <a:ext cx="2037092" cy="2147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Microservice 3 prod properties</a:t>
            </a:r>
          </a:p>
        </p:txBody>
      </p:sp>
      <p:sp>
        <p:nvSpPr>
          <p:cNvPr id="65" name="Rectangle 64">
            <a:extLst>
              <a:ext uri="{FF2B5EF4-FFF2-40B4-BE49-F238E27FC236}">
                <a16:creationId xmlns:a16="http://schemas.microsoft.com/office/drawing/2014/main" id="{AE46E247-8DFE-48BD-8E18-6C22B8EBFB70}"/>
              </a:ext>
            </a:extLst>
          </p:cNvPr>
          <p:cNvSpPr/>
          <p:nvPr/>
        </p:nvSpPr>
        <p:spPr>
          <a:xfrm>
            <a:off x="6602341" y="5213804"/>
            <a:ext cx="2037092" cy="2147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Microservice 3 dev properties</a:t>
            </a:r>
          </a:p>
        </p:txBody>
      </p:sp>
      <p:cxnSp>
        <p:nvCxnSpPr>
          <p:cNvPr id="68" name="Straight Arrow Connector 67">
            <a:extLst>
              <a:ext uri="{FF2B5EF4-FFF2-40B4-BE49-F238E27FC236}">
                <a16:creationId xmlns:a16="http://schemas.microsoft.com/office/drawing/2014/main" id="{2A6B23C9-7DA6-4C14-9BD0-A2A7AB78584E}"/>
              </a:ext>
            </a:extLst>
          </p:cNvPr>
          <p:cNvCxnSpPr>
            <a:stCxn id="60" idx="1"/>
          </p:cNvCxnSpPr>
          <p:nvPr/>
        </p:nvCxnSpPr>
        <p:spPr>
          <a:xfrm flipH="1">
            <a:off x="6470469" y="5002725"/>
            <a:ext cx="444802" cy="60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BB0D5F88-32A6-4A62-8DFE-BB6F0A98BC2F}"/>
              </a:ext>
            </a:extLst>
          </p:cNvPr>
          <p:cNvSpPr/>
          <p:nvPr/>
        </p:nvSpPr>
        <p:spPr>
          <a:xfrm>
            <a:off x="6572459" y="5396050"/>
            <a:ext cx="1846217" cy="214745"/>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t>Microservice 2 dev properties</a:t>
            </a:r>
          </a:p>
        </p:txBody>
      </p:sp>
    </p:spTree>
    <p:extLst>
      <p:ext uri="{BB962C8B-B14F-4D97-AF65-F5344CB8AC3E}">
        <p14:creationId xmlns:p14="http://schemas.microsoft.com/office/powerpoint/2010/main" val="31269785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B7D1-43BD-421A-BD2C-55A60C3E2D4A}"/>
              </a:ext>
            </a:extLst>
          </p:cNvPr>
          <p:cNvSpPr>
            <a:spLocks noGrp="1"/>
          </p:cNvSpPr>
          <p:nvPr>
            <p:ph type="title"/>
          </p:nvPr>
        </p:nvSpPr>
        <p:spPr>
          <a:xfrm>
            <a:off x="838200" y="365126"/>
            <a:ext cx="10515600" cy="195450"/>
          </a:xfrm>
        </p:spPr>
        <p:txBody>
          <a:bodyPr>
            <a:normAutofit fontScale="90000"/>
          </a:bodyPr>
          <a:lstStyle/>
          <a:p>
            <a:r>
              <a:rPr lang="en-IN" dirty="0"/>
              <a:t>Centralized Configuration</a:t>
            </a:r>
          </a:p>
        </p:txBody>
      </p:sp>
      <p:sp>
        <p:nvSpPr>
          <p:cNvPr id="10" name="TextBox 9">
            <a:extLst>
              <a:ext uri="{FF2B5EF4-FFF2-40B4-BE49-F238E27FC236}">
                <a16:creationId xmlns:a16="http://schemas.microsoft.com/office/drawing/2014/main" id="{5974F6D0-8599-4CFB-A03E-F0E4AB920DF1}"/>
              </a:ext>
            </a:extLst>
          </p:cNvPr>
          <p:cNvSpPr txBox="1"/>
          <p:nvPr/>
        </p:nvSpPr>
        <p:spPr>
          <a:xfrm>
            <a:off x="1904996" y="1806245"/>
            <a:ext cx="873038" cy="369332"/>
          </a:xfrm>
          <a:prstGeom prst="rect">
            <a:avLst/>
          </a:prstGeom>
          <a:noFill/>
        </p:spPr>
        <p:txBody>
          <a:bodyPr wrap="square" rtlCol="0">
            <a:spAutoFit/>
          </a:bodyPr>
          <a:lstStyle/>
          <a:p>
            <a:endParaRPr lang="en-IN" dirty="0"/>
          </a:p>
        </p:txBody>
      </p:sp>
      <p:sp>
        <p:nvSpPr>
          <p:cNvPr id="20" name="Rectangle 19">
            <a:extLst>
              <a:ext uri="{FF2B5EF4-FFF2-40B4-BE49-F238E27FC236}">
                <a16:creationId xmlns:a16="http://schemas.microsoft.com/office/drawing/2014/main" id="{E22D0021-A45E-4E09-9B09-38C7655898F2}"/>
              </a:ext>
            </a:extLst>
          </p:cNvPr>
          <p:cNvSpPr/>
          <p:nvPr/>
        </p:nvSpPr>
        <p:spPr>
          <a:xfrm>
            <a:off x="1338471" y="1337654"/>
            <a:ext cx="2647874" cy="102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A63C3801-DCDB-47EE-BBF4-942C3327C686}"/>
              </a:ext>
            </a:extLst>
          </p:cNvPr>
          <p:cNvSpPr txBox="1"/>
          <p:nvPr/>
        </p:nvSpPr>
        <p:spPr>
          <a:xfrm>
            <a:off x="1693336" y="1312419"/>
            <a:ext cx="1654629" cy="369332"/>
          </a:xfrm>
          <a:prstGeom prst="rect">
            <a:avLst/>
          </a:prstGeom>
          <a:noFill/>
        </p:spPr>
        <p:txBody>
          <a:bodyPr wrap="square" rtlCol="0">
            <a:spAutoFit/>
          </a:bodyPr>
          <a:lstStyle/>
          <a:p>
            <a:r>
              <a:rPr lang="en-IN" dirty="0"/>
              <a:t>Microservice 1</a:t>
            </a:r>
          </a:p>
        </p:txBody>
      </p:sp>
      <p:sp>
        <p:nvSpPr>
          <p:cNvPr id="23" name="TextBox 22">
            <a:extLst>
              <a:ext uri="{FF2B5EF4-FFF2-40B4-BE49-F238E27FC236}">
                <a16:creationId xmlns:a16="http://schemas.microsoft.com/office/drawing/2014/main" id="{BEAD861C-6FF5-467A-9A9B-55277C8556AA}"/>
              </a:ext>
            </a:extLst>
          </p:cNvPr>
          <p:cNvSpPr txBox="1"/>
          <p:nvPr/>
        </p:nvSpPr>
        <p:spPr>
          <a:xfrm>
            <a:off x="1614232" y="1697610"/>
            <a:ext cx="2010051" cy="338554"/>
          </a:xfrm>
          <a:prstGeom prst="rect">
            <a:avLst/>
          </a:prstGeom>
          <a:solidFill>
            <a:schemeClr val="accent2"/>
          </a:solidFill>
        </p:spPr>
        <p:txBody>
          <a:bodyPr wrap="square" rtlCol="0">
            <a:spAutoFit/>
          </a:bodyPr>
          <a:lstStyle/>
          <a:p>
            <a:pPr algn="ctr"/>
            <a:r>
              <a:rPr lang="en-IN" sz="1600" dirty="0"/>
              <a:t>config properties</a:t>
            </a:r>
          </a:p>
        </p:txBody>
      </p:sp>
      <p:sp>
        <p:nvSpPr>
          <p:cNvPr id="30" name="Rectangle 29">
            <a:extLst>
              <a:ext uri="{FF2B5EF4-FFF2-40B4-BE49-F238E27FC236}">
                <a16:creationId xmlns:a16="http://schemas.microsoft.com/office/drawing/2014/main" id="{AF2857E3-7687-479E-9FAB-3D57F16F805D}"/>
              </a:ext>
            </a:extLst>
          </p:cNvPr>
          <p:cNvSpPr/>
          <p:nvPr/>
        </p:nvSpPr>
        <p:spPr>
          <a:xfrm>
            <a:off x="3557447" y="2910051"/>
            <a:ext cx="2913022" cy="8142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0F5E37A0-56E2-49E8-9C66-0F4376E40AFC}"/>
              </a:ext>
            </a:extLst>
          </p:cNvPr>
          <p:cNvSpPr txBox="1"/>
          <p:nvPr/>
        </p:nvSpPr>
        <p:spPr>
          <a:xfrm>
            <a:off x="4139835" y="2973067"/>
            <a:ext cx="1654629" cy="646331"/>
          </a:xfrm>
          <a:prstGeom prst="rect">
            <a:avLst/>
          </a:prstGeom>
          <a:noFill/>
        </p:spPr>
        <p:txBody>
          <a:bodyPr wrap="square" rtlCol="0">
            <a:spAutoFit/>
          </a:bodyPr>
          <a:lstStyle/>
          <a:p>
            <a:r>
              <a:rPr lang="en-IN" dirty="0"/>
              <a:t>Configuration service</a:t>
            </a:r>
          </a:p>
        </p:txBody>
      </p:sp>
      <p:sp>
        <p:nvSpPr>
          <p:cNvPr id="32" name="Flowchart: Magnetic Disk 31">
            <a:extLst>
              <a:ext uri="{FF2B5EF4-FFF2-40B4-BE49-F238E27FC236}">
                <a16:creationId xmlns:a16="http://schemas.microsoft.com/office/drawing/2014/main" id="{5EA876F8-B564-4A3A-BC06-1C3C17B826F2}"/>
              </a:ext>
            </a:extLst>
          </p:cNvPr>
          <p:cNvSpPr/>
          <p:nvPr/>
        </p:nvSpPr>
        <p:spPr>
          <a:xfrm>
            <a:off x="4439191" y="4267701"/>
            <a:ext cx="1055918" cy="81425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3F40DEC0-7AA2-42FD-8772-A194571E8F7B}"/>
              </a:ext>
            </a:extLst>
          </p:cNvPr>
          <p:cNvSpPr txBox="1"/>
          <p:nvPr/>
        </p:nvSpPr>
        <p:spPr>
          <a:xfrm>
            <a:off x="4550768" y="4599542"/>
            <a:ext cx="1194706" cy="369332"/>
          </a:xfrm>
          <a:prstGeom prst="rect">
            <a:avLst/>
          </a:prstGeom>
          <a:noFill/>
        </p:spPr>
        <p:txBody>
          <a:bodyPr wrap="square" rtlCol="0">
            <a:spAutoFit/>
          </a:bodyPr>
          <a:lstStyle/>
          <a:p>
            <a:r>
              <a:rPr lang="en-IN" dirty="0"/>
              <a:t>GitHub</a:t>
            </a:r>
          </a:p>
        </p:txBody>
      </p:sp>
      <p:sp>
        <p:nvSpPr>
          <p:cNvPr id="41" name="TextBox 40">
            <a:extLst>
              <a:ext uri="{FF2B5EF4-FFF2-40B4-BE49-F238E27FC236}">
                <a16:creationId xmlns:a16="http://schemas.microsoft.com/office/drawing/2014/main" id="{E3AFE1D1-251A-4F70-A3AC-B0ED071D1287}"/>
              </a:ext>
            </a:extLst>
          </p:cNvPr>
          <p:cNvSpPr txBox="1"/>
          <p:nvPr/>
        </p:nvSpPr>
        <p:spPr>
          <a:xfrm>
            <a:off x="1492117" y="2001472"/>
            <a:ext cx="2679173" cy="307777"/>
          </a:xfrm>
          <a:prstGeom prst="rect">
            <a:avLst/>
          </a:prstGeom>
          <a:noFill/>
        </p:spPr>
        <p:txBody>
          <a:bodyPr wrap="square" rtlCol="0">
            <a:spAutoFit/>
          </a:bodyPr>
          <a:lstStyle/>
          <a:p>
            <a:r>
              <a:rPr lang="en-IN" sz="1400" dirty="0">
                <a:solidFill>
                  <a:schemeClr val="bg1"/>
                </a:solidFill>
              </a:rPr>
              <a:t>URL and the properties file key</a:t>
            </a:r>
          </a:p>
        </p:txBody>
      </p:sp>
      <p:cxnSp>
        <p:nvCxnSpPr>
          <p:cNvPr id="43" name="Straight Arrow Connector 42">
            <a:extLst>
              <a:ext uri="{FF2B5EF4-FFF2-40B4-BE49-F238E27FC236}">
                <a16:creationId xmlns:a16="http://schemas.microsoft.com/office/drawing/2014/main" id="{6A8A065E-8E33-41EE-8455-4F0264ADE720}"/>
              </a:ext>
            </a:extLst>
          </p:cNvPr>
          <p:cNvCxnSpPr>
            <a:cxnSpLocks/>
          </p:cNvCxnSpPr>
          <p:nvPr/>
        </p:nvCxnSpPr>
        <p:spPr>
          <a:xfrm>
            <a:off x="3122480" y="2415894"/>
            <a:ext cx="501803" cy="4524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B606E30-C711-40D6-8561-B24701AE1730}"/>
              </a:ext>
            </a:extLst>
          </p:cNvPr>
          <p:cNvCxnSpPr>
            <a:cxnSpLocks/>
          </p:cNvCxnSpPr>
          <p:nvPr/>
        </p:nvCxnSpPr>
        <p:spPr>
          <a:xfrm flipH="1">
            <a:off x="5884813" y="2338945"/>
            <a:ext cx="2140343" cy="5484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B428441-A557-4539-80B6-0267876A1AA0}"/>
              </a:ext>
            </a:extLst>
          </p:cNvPr>
          <p:cNvCxnSpPr>
            <a:cxnSpLocks/>
            <a:stCxn id="32" idx="1"/>
          </p:cNvCxnSpPr>
          <p:nvPr/>
        </p:nvCxnSpPr>
        <p:spPr>
          <a:xfrm flipV="1">
            <a:off x="4967150" y="3746916"/>
            <a:ext cx="0" cy="5207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C890731-3BC4-4EA7-9226-CB397A998DA6}"/>
              </a:ext>
            </a:extLst>
          </p:cNvPr>
          <p:cNvCxnSpPr/>
          <p:nvPr/>
        </p:nvCxnSpPr>
        <p:spPr>
          <a:xfrm flipH="1" flipV="1">
            <a:off x="2667993" y="2398218"/>
            <a:ext cx="823598" cy="676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ECFA943-93F6-47A7-83BA-74A0005FDF57}"/>
              </a:ext>
            </a:extLst>
          </p:cNvPr>
          <p:cNvCxnSpPr>
            <a:cxnSpLocks/>
            <a:stCxn id="30" idx="3"/>
            <a:endCxn id="69" idx="2"/>
          </p:cNvCxnSpPr>
          <p:nvPr/>
        </p:nvCxnSpPr>
        <p:spPr>
          <a:xfrm flipV="1">
            <a:off x="6470469" y="2280510"/>
            <a:ext cx="2195174" cy="1036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EC82FDF1-4BB4-4220-9285-3087922FE95E}"/>
              </a:ext>
            </a:extLst>
          </p:cNvPr>
          <p:cNvSpPr/>
          <p:nvPr/>
        </p:nvSpPr>
        <p:spPr>
          <a:xfrm>
            <a:off x="6915271" y="3150246"/>
            <a:ext cx="1160595" cy="6569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Hard disk or local drive</a:t>
            </a:r>
          </a:p>
        </p:txBody>
      </p:sp>
      <p:cxnSp>
        <p:nvCxnSpPr>
          <p:cNvPr id="68" name="Straight Arrow Connector 67">
            <a:extLst>
              <a:ext uri="{FF2B5EF4-FFF2-40B4-BE49-F238E27FC236}">
                <a16:creationId xmlns:a16="http://schemas.microsoft.com/office/drawing/2014/main" id="{2A6B23C9-7DA6-4C14-9BD0-A2A7AB78584E}"/>
              </a:ext>
            </a:extLst>
          </p:cNvPr>
          <p:cNvCxnSpPr>
            <a:stCxn id="60" idx="1"/>
          </p:cNvCxnSpPr>
          <p:nvPr/>
        </p:nvCxnSpPr>
        <p:spPr>
          <a:xfrm flipH="1">
            <a:off x="6470469" y="3478725"/>
            <a:ext cx="444802" cy="60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D039261E-756B-4770-A155-7DD385195D6C}"/>
              </a:ext>
            </a:extLst>
          </p:cNvPr>
          <p:cNvSpPr/>
          <p:nvPr/>
        </p:nvSpPr>
        <p:spPr>
          <a:xfrm>
            <a:off x="4287079" y="1331030"/>
            <a:ext cx="2647874" cy="102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a:extLst>
              <a:ext uri="{FF2B5EF4-FFF2-40B4-BE49-F238E27FC236}">
                <a16:creationId xmlns:a16="http://schemas.microsoft.com/office/drawing/2014/main" id="{2699136C-DC78-407E-ADDF-0A777F068CC2}"/>
              </a:ext>
            </a:extLst>
          </p:cNvPr>
          <p:cNvSpPr txBox="1"/>
          <p:nvPr/>
        </p:nvSpPr>
        <p:spPr>
          <a:xfrm>
            <a:off x="4641944" y="1305795"/>
            <a:ext cx="1654629" cy="369332"/>
          </a:xfrm>
          <a:prstGeom prst="rect">
            <a:avLst/>
          </a:prstGeom>
          <a:noFill/>
        </p:spPr>
        <p:txBody>
          <a:bodyPr wrap="square" rtlCol="0">
            <a:spAutoFit/>
          </a:bodyPr>
          <a:lstStyle/>
          <a:p>
            <a:r>
              <a:rPr lang="en-IN" dirty="0" err="1"/>
              <a:t>Microservice</a:t>
            </a:r>
            <a:r>
              <a:rPr lang="en-IN" dirty="0"/>
              <a:t> </a:t>
            </a:r>
            <a:r>
              <a:rPr lang="en-IN" dirty="0" smtClean="0"/>
              <a:t>2</a:t>
            </a:r>
            <a:endParaRPr lang="en-IN" dirty="0"/>
          </a:p>
        </p:txBody>
      </p:sp>
      <p:sp>
        <p:nvSpPr>
          <p:cNvPr id="66" name="TextBox 65">
            <a:extLst>
              <a:ext uri="{FF2B5EF4-FFF2-40B4-BE49-F238E27FC236}">
                <a16:creationId xmlns:a16="http://schemas.microsoft.com/office/drawing/2014/main" id="{235018AF-CF80-40EF-97EE-EF74BAD74FBB}"/>
              </a:ext>
            </a:extLst>
          </p:cNvPr>
          <p:cNvSpPr txBox="1"/>
          <p:nvPr/>
        </p:nvSpPr>
        <p:spPr>
          <a:xfrm>
            <a:off x="4562840" y="1690986"/>
            <a:ext cx="2010051" cy="338554"/>
          </a:xfrm>
          <a:prstGeom prst="rect">
            <a:avLst/>
          </a:prstGeom>
          <a:solidFill>
            <a:schemeClr val="accent2"/>
          </a:solidFill>
        </p:spPr>
        <p:txBody>
          <a:bodyPr wrap="square" rtlCol="0">
            <a:spAutoFit/>
          </a:bodyPr>
          <a:lstStyle/>
          <a:p>
            <a:pPr algn="ctr"/>
            <a:r>
              <a:rPr lang="en-IN" sz="1600" dirty="0"/>
              <a:t>config properties</a:t>
            </a:r>
          </a:p>
        </p:txBody>
      </p:sp>
      <p:sp>
        <p:nvSpPr>
          <p:cNvPr id="67" name="TextBox 66">
            <a:extLst>
              <a:ext uri="{FF2B5EF4-FFF2-40B4-BE49-F238E27FC236}">
                <a16:creationId xmlns:a16="http://schemas.microsoft.com/office/drawing/2014/main" id="{6CA4F3C2-8E18-4074-93AF-41721FCCD00A}"/>
              </a:ext>
            </a:extLst>
          </p:cNvPr>
          <p:cNvSpPr txBox="1"/>
          <p:nvPr/>
        </p:nvSpPr>
        <p:spPr>
          <a:xfrm>
            <a:off x="4440725" y="1994848"/>
            <a:ext cx="2679173" cy="307777"/>
          </a:xfrm>
          <a:prstGeom prst="rect">
            <a:avLst/>
          </a:prstGeom>
          <a:noFill/>
        </p:spPr>
        <p:txBody>
          <a:bodyPr wrap="square" rtlCol="0">
            <a:spAutoFit/>
          </a:bodyPr>
          <a:lstStyle/>
          <a:p>
            <a:r>
              <a:rPr lang="en-IN" sz="1400" dirty="0">
                <a:solidFill>
                  <a:schemeClr val="bg1"/>
                </a:solidFill>
              </a:rPr>
              <a:t>URL and the properties file key</a:t>
            </a:r>
          </a:p>
        </p:txBody>
      </p:sp>
      <p:sp>
        <p:nvSpPr>
          <p:cNvPr id="69" name="Rectangle 68">
            <a:extLst>
              <a:ext uri="{FF2B5EF4-FFF2-40B4-BE49-F238E27FC236}">
                <a16:creationId xmlns:a16="http://schemas.microsoft.com/office/drawing/2014/main" id="{E90B7C0A-9367-43EB-A5C3-8A44B21B264B}"/>
              </a:ext>
            </a:extLst>
          </p:cNvPr>
          <p:cNvSpPr/>
          <p:nvPr/>
        </p:nvSpPr>
        <p:spPr>
          <a:xfrm>
            <a:off x="7341706" y="1258141"/>
            <a:ext cx="2647874" cy="10223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TextBox 69">
            <a:extLst>
              <a:ext uri="{FF2B5EF4-FFF2-40B4-BE49-F238E27FC236}">
                <a16:creationId xmlns:a16="http://schemas.microsoft.com/office/drawing/2014/main" id="{268E9A08-3488-4109-84F7-9953B67D55A8}"/>
              </a:ext>
            </a:extLst>
          </p:cNvPr>
          <p:cNvSpPr txBox="1"/>
          <p:nvPr/>
        </p:nvSpPr>
        <p:spPr>
          <a:xfrm>
            <a:off x="7696571" y="1232906"/>
            <a:ext cx="1654629" cy="369332"/>
          </a:xfrm>
          <a:prstGeom prst="rect">
            <a:avLst/>
          </a:prstGeom>
          <a:noFill/>
        </p:spPr>
        <p:txBody>
          <a:bodyPr wrap="square" rtlCol="0">
            <a:spAutoFit/>
          </a:bodyPr>
          <a:lstStyle/>
          <a:p>
            <a:r>
              <a:rPr lang="en-IN" dirty="0" err="1"/>
              <a:t>Microservice</a:t>
            </a:r>
            <a:r>
              <a:rPr lang="en-IN"/>
              <a:t> </a:t>
            </a:r>
            <a:r>
              <a:rPr lang="en-IN" smtClean="0"/>
              <a:t>3</a:t>
            </a:r>
            <a:endParaRPr lang="en-IN" dirty="0"/>
          </a:p>
        </p:txBody>
      </p:sp>
      <p:sp>
        <p:nvSpPr>
          <p:cNvPr id="71" name="TextBox 70">
            <a:extLst>
              <a:ext uri="{FF2B5EF4-FFF2-40B4-BE49-F238E27FC236}">
                <a16:creationId xmlns:a16="http://schemas.microsoft.com/office/drawing/2014/main" id="{5E52C8D0-FB77-462F-89B2-7A53E01F6AB7}"/>
              </a:ext>
            </a:extLst>
          </p:cNvPr>
          <p:cNvSpPr txBox="1"/>
          <p:nvPr/>
        </p:nvSpPr>
        <p:spPr>
          <a:xfrm>
            <a:off x="7617467" y="1618097"/>
            <a:ext cx="2010051" cy="338554"/>
          </a:xfrm>
          <a:prstGeom prst="rect">
            <a:avLst/>
          </a:prstGeom>
          <a:solidFill>
            <a:schemeClr val="accent2"/>
          </a:solidFill>
        </p:spPr>
        <p:txBody>
          <a:bodyPr wrap="square" rtlCol="0">
            <a:spAutoFit/>
          </a:bodyPr>
          <a:lstStyle/>
          <a:p>
            <a:pPr algn="ctr"/>
            <a:r>
              <a:rPr lang="en-IN" sz="1600" dirty="0"/>
              <a:t>config properties</a:t>
            </a:r>
          </a:p>
        </p:txBody>
      </p:sp>
      <p:sp>
        <p:nvSpPr>
          <p:cNvPr id="72" name="TextBox 71">
            <a:extLst>
              <a:ext uri="{FF2B5EF4-FFF2-40B4-BE49-F238E27FC236}">
                <a16:creationId xmlns:a16="http://schemas.microsoft.com/office/drawing/2014/main" id="{08DCEC93-2FDE-4D28-96D9-2030AC48CD2C}"/>
              </a:ext>
            </a:extLst>
          </p:cNvPr>
          <p:cNvSpPr txBox="1"/>
          <p:nvPr/>
        </p:nvSpPr>
        <p:spPr>
          <a:xfrm>
            <a:off x="7495352" y="1921959"/>
            <a:ext cx="2679173" cy="307777"/>
          </a:xfrm>
          <a:prstGeom prst="rect">
            <a:avLst/>
          </a:prstGeom>
          <a:noFill/>
        </p:spPr>
        <p:txBody>
          <a:bodyPr wrap="square" rtlCol="0">
            <a:spAutoFit/>
          </a:bodyPr>
          <a:lstStyle/>
          <a:p>
            <a:r>
              <a:rPr lang="en-IN" sz="1400" dirty="0">
                <a:solidFill>
                  <a:schemeClr val="bg1"/>
                </a:solidFill>
              </a:rPr>
              <a:t>URL and the properties file key</a:t>
            </a:r>
          </a:p>
        </p:txBody>
      </p:sp>
      <p:cxnSp>
        <p:nvCxnSpPr>
          <p:cNvPr id="46" name="Straight Arrow Connector 45">
            <a:extLst>
              <a:ext uri="{FF2B5EF4-FFF2-40B4-BE49-F238E27FC236}">
                <a16:creationId xmlns:a16="http://schemas.microsoft.com/office/drawing/2014/main" id="{B1168D38-595F-4970-BBA6-3333C1D36942}"/>
              </a:ext>
            </a:extLst>
          </p:cNvPr>
          <p:cNvCxnSpPr>
            <a:endCxn id="30" idx="0"/>
          </p:cNvCxnSpPr>
          <p:nvPr/>
        </p:nvCxnSpPr>
        <p:spPr>
          <a:xfrm>
            <a:off x="5013958" y="2338945"/>
            <a:ext cx="0" cy="5711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81ED094-4EEA-403B-9A96-E49E8A589AB8}"/>
              </a:ext>
            </a:extLst>
          </p:cNvPr>
          <p:cNvCxnSpPr/>
          <p:nvPr/>
        </p:nvCxnSpPr>
        <p:spPr>
          <a:xfrm flipV="1">
            <a:off x="5261113" y="2338945"/>
            <a:ext cx="0" cy="571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3A6EC83-9D08-49F6-A981-B49C5CE7845F}"/>
              </a:ext>
            </a:extLst>
          </p:cNvPr>
          <p:cNvSpPr txBox="1"/>
          <p:nvPr/>
        </p:nvSpPr>
        <p:spPr>
          <a:xfrm>
            <a:off x="5524057" y="4392481"/>
            <a:ext cx="3599245" cy="738664"/>
          </a:xfrm>
          <a:prstGeom prst="rect">
            <a:avLst/>
          </a:prstGeom>
          <a:noFill/>
        </p:spPr>
        <p:txBody>
          <a:bodyPr wrap="square" rtlCol="0">
            <a:spAutoFit/>
          </a:bodyPr>
          <a:lstStyle/>
          <a:p>
            <a:r>
              <a:rPr lang="en-IN" sz="1400" b="1" dirty="0"/>
              <a:t>All the microservice properties stored in GitHub or local disk where configuration service running</a:t>
            </a:r>
          </a:p>
        </p:txBody>
      </p:sp>
    </p:spTree>
    <p:extLst>
      <p:ext uri="{BB962C8B-B14F-4D97-AF65-F5344CB8AC3E}">
        <p14:creationId xmlns:p14="http://schemas.microsoft.com/office/powerpoint/2010/main" val="9408644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648F79-34A5-4A77-BA5C-04CF1C488541}"/>
              </a:ext>
            </a:extLst>
          </p:cNvPr>
          <p:cNvSpPr/>
          <p:nvPr/>
        </p:nvSpPr>
        <p:spPr>
          <a:xfrm>
            <a:off x="9020175" y="2343151"/>
            <a:ext cx="1961334" cy="333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A1ADD83-47C0-4534-B54B-78E9D9A7CC99}"/>
              </a:ext>
            </a:extLst>
          </p:cNvPr>
          <p:cNvSpPr>
            <a:spLocks noGrp="1"/>
          </p:cNvSpPr>
          <p:nvPr>
            <p:ph type="title"/>
          </p:nvPr>
        </p:nvSpPr>
        <p:spPr>
          <a:xfrm>
            <a:off x="838200" y="365126"/>
            <a:ext cx="10515600" cy="276998"/>
          </a:xfrm>
        </p:spPr>
        <p:txBody>
          <a:bodyPr>
            <a:normAutofit fontScale="90000"/>
          </a:bodyPr>
          <a:lstStyle/>
          <a:p>
            <a:r>
              <a:rPr lang="en-IN" dirty="0"/>
              <a:t>JWT- JSON Web Token</a:t>
            </a:r>
          </a:p>
        </p:txBody>
      </p:sp>
      <p:sp>
        <p:nvSpPr>
          <p:cNvPr id="5" name="Rectangle 4">
            <a:extLst>
              <a:ext uri="{FF2B5EF4-FFF2-40B4-BE49-F238E27FC236}">
                <a16:creationId xmlns:a16="http://schemas.microsoft.com/office/drawing/2014/main" id="{A9BB88D0-00BE-47A3-A756-F2F1C058126D}"/>
              </a:ext>
            </a:extLst>
          </p:cNvPr>
          <p:cNvSpPr/>
          <p:nvPr/>
        </p:nvSpPr>
        <p:spPr>
          <a:xfrm>
            <a:off x="1210491" y="2133600"/>
            <a:ext cx="2098766"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t>Http Client- Postman or Java code or Angular/React</a:t>
            </a:r>
          </a:p>
        </p:txBody>
      </p:sp>
      <p:sp>
        <p:nvSpPr>
          <p:cNvPr id="6" name="Rectangle 5">
            <a:extLst>
              <a:ext uri="{FF2B5EF4-FFF2-40B4-BE49-F238E27FC236}">
                <a16:creationId xmlns:a16="http://schemas.microsoft.com/office/drawing/2014/main" id="{0E58C631-4221-49E2-BED8-AEFCBFDE1B68}"/>
              </a:ext>
            </a:extLst>
          </p:cNvPr>
          <p:cNvSpPr/>
          <p:nvPr/>
        </p:nvSpPr>
        <p:spPr>
          <a:xfrm>
            <a:off x="5682342" y="2133599"/>
            <a:ext cx="2098766" cy="2804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cxnSp>
        <p:nvCxnSpPr>
          <p:cNvPr id="8" name="Straight Arrow Connector 7">
            <a:extLst>
              <a:ext uri="{FF2B5EF4-FFF2-40B4-BE49-F238E27FC236}">
                <a16:creationId xmlns:a16="http://schemas.microsoft.com/office/drawing/2014/main" id="{F74ECCEF-8764-4EB3-9F81-92167A218739}"/>
              </a:ext>
            </a:extLst>
          </p:cNvPr>
          <p:cNvCxnSpPr/>
          <p:nvPr/>
        </p:nvCxnSpPr>
        <p:spPr>
          <a:xfrm>
            <a:off x="3309257" y="2603863"/>
            <a:ext cx="23338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5BB8A1D-212A-40C4-9F36-4A6D5B895E4B}"/>
              </a:ext>
            </a:extLst>
          </p:cNvPr>
          <p:cNvSpPr txBox="1"/>
          <p:nvPr/>
        </p:nvSpPr>
        <p:spPr>
          <a:xfrm>
            <a:off x="3348445" y="2142198"/>
            <a:ext cx="1907178" cy="461665"/>
          </a:xfrm>
          <a:prstGeom prst="rect">
            <a:avLst/>
          </a:prstGeom>
          <a:noFill/>
        </p:spPr>
        <p:txBody>
          <a:bodyPr wrap="square" rtlCol="0">
            <a:spAutoFit/>
          </a:bodyPr>
          <a:lstStyle/>
          <a:p>
            <a:r>
              <a:rPr lang="en-IN" sz="1200" dirty="0"/>
              <a:t>1. /login with user name and password</a:t>
            </a:r>
          </a:p>
        </p:txBody>
      </p:sp>
      <p:sp>
        <p:nvSpPr>
          <p:cNvPr id="10" name="TextBox 9">
            <a:extLst>
              <a:ext uri="{FF2B5EF4-FFF2-40B4-BE49-F238E27FC236}">
                <a16:creationId xmlns:a16="http://schemas.microsoft.com/office/drawing/2014/main" id="{616CC518-1822-4F3E-BBDA-FAF53A39E742}"/>
              </a:ext>
            </a:extLst>
          </p:cNvPr>
          <p:cNvSpPr txBox="1"/>
          <p:nvPr/>
        </p:nvSpPr>
        <p:spPr>
          <a:xfrm>
            <a:off x="5967548" y="2781300"/>
            <a:ext cx="1813560" cy="1200329"/>
          </a:xfrm>
          <a:prstGeom prst="rect">
            <a:avLst/>
          </a:prstGeom>
          <a:noFill/>
        </p:spPr>
        <p:txBody>
          <a:bodyPr wrap="square" rtlCol="0">
            <a:spAutoFit/>
          </a:bodyPr>
          <a:lstStyle/>
          <a:p>
            <a:r>
              <a:rPr lang="en-IN" sz="1200" dirty="0">
                <a:solidFill>
                  <a:schemeClr val="bg1"/>
                </a:solidFill>
              </a:rPr>
              <a:t>2.Validate the username and password(authentication) and post authentication, generate JWT token using secret key</a:t>
            </a:r>
          </a:p>
        </p:txBody>
      </p:sp>
      <p:sp>
        <p:nvSpPr>
          <p:cNvPr id="11" name="Rectangle 10">
            <a:extLst>
              <a:ext uri="{FF2B5EF4-FFF2-40B4-BE49-F238E27FC236}">
                <a16:creationId xmlns:a16="http://schemas.microsoft.com/office/drawing/2014/main" id="{064C0E63-C870-42BB-822D-614AF347474F}"/>
              </a:ext>
            </a:extLst>
          </p:cNvPr>
          <p:cNvSpPr/>
          <p:nvPr/>
        </p:nvSpPr>
        <p:spPr>
          <a:xfrm>
            <a:off x="9213669" y="3013166"/>
            <a:ext cx="1354182" cy="6879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Header</a:t>
            </a:r>
          </a:p>
        </p:txBody>
      </p:sp>
      <p:sp>
        <p:nvSpPr>
          <p:cNvPr id="12" name="Rectangle 11">
            <a:extLst>
              <a:ext uri="{FF2B5EF4-FFF2-40B4-BE49-F238E27FC236}">
                <a16:creationId xmlns:a16="http://schemas.microsoft.com/office/drawing/2014/main" id="{C585BB05-C47E-490D-9FDF-0C01A1C012D0}"/>
              </a:ext>
            </a:extLst>
          </p:cNvPr>
          <p:cNvSpPr/>
          <p:nvPr/>
        </p:nvSpPr>
        <p:spPr>
          <a:xfrm>
            <a:off x="9213669" y="3853543"/>
            <a:ext cx="1354182" cy="6879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Payload</a:t>
            </a:r>
          </a:p>
        </p:txBody>
      </p:sp>
      <p:sp>
        <p:nvSpPr>
          <p:cNvPr id="13" name="Rectangle 12">
            <a:extLst>
              <a:ext uri="{FF2B5EF4-FFF2-40B4-BE49-F238E27FC236}">
                <a16:creationId xmlns:a16="http://schemas.microsoft.com/office/drawing/2014/main" id="{FA5981C3-C5B2-42A4-B1F7-F4738A9CCA42}"/>
              </a:ext>
            </a:extLst>
          </p:cNvPr>
          <p:cNvSpPr/>
          <p:nvPr/>
        </p:nvSpPr>
        <p:spPr>
          <a:xfrm>
            <a:off x="9213669" y="4750130"/>
            <a:ext cx="1354182" cy="6879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signature</a:t>
            </a:r>
          </a:p>
        </p:txBody>
      </p:sp>
      <p:sp>
        <p:nvSpPr>
          <p:cNvPr id="14" name="TextBox 13">
            <a:extLst>
              <a:ext uri="{FF2B5EF4-FFF2-40B4-BE49-F238E27FC236}">
                <a16:creationId xmlns:a16="http://schemas.microsoft.com/office/drawing/2014/main" id="{4EC57E5C-FE88-4037-BEBF-1EC37D961C85}"/>
              </a:ext>
            </a:extLst>
          </p:cNvPr>
          <p:cNvSpPr txBox="1"/>
          <p:nvPr/>
        </p:nvSpPr>
        <p:spPr>
          <a:xfrm>
            <a:off x="5736771" y="2204384"/>
            <a:ext cx="1946366" cy="461665"/>
          </a:xfrm>
          <a:prstGeom prst="rect">
            <a:avLst/>
          </a:prstGeom>
          <a:noFill/>
        </p:spPr>
        <p:txBody>
          <a:bodyPr wrap="square" rtlCol="0">
            <a:spAutoFit/>
          </a:bodyPr>
          <a:lstStyle/>
          <a:p>
            <a:r>
              <a:rPr lang="en-IN" sz="1200" dirty="0">
                <a:solidFill>
                  <a:schemeClr val="bg1"/>
                </a:solidFill>
              </a:rPr>
              <a:t>Spring boot code running in application server</a:t>
            </a:r>
          </a:p>
        </p:txBody>
      </p:sp>
      <p:cxnSp>
        <p:nvCxnSpPr>
          <p:cNvPr id="16" name="Straight Arrow Connector 15">
            <a:extLst>
              <a:ext uri="{FF2B5EF4-FFF2-40B4-BE49-F238E27FC236}">
                <a16:creationId xmlns:a16="http://schemas.microsoft.com/office/drawing/2014/main" id="{9E636AFC-9118-4AD9-A131-77A2703CBEDE}"/>
              </a:ext>
            </a:extLst>
          </p:cNvPr>
          <p:cNvCxnSpPr/>
          <p:nvPr/>
        </p:nvCxnSpPr>
        <p:spPr>
          <a:xfrm flipH="1">
            <a:off x="3348445" y="3013166"/>
            <a:ext cx="23338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B3F45D6-D896-4675-BF17-1AB530394E4E}"/>
              </a:ext>
            </a:extLst>
          </p:cNvPr>
          <p:cNvSpPr txBox="1"/>
          <p:nvPr/>
        </p:nvSpPr>
        <p:spPr>
          <a:xfrm>
            <a:off x="3605348" y="2973026"/>
            <a:ext cx="1976845" cy="461665"/>
          </a:xfrm>
          <a:prstGeom prst="rect">
            <a:avLst/>
          </a:prstGeom>
          <a:noFill/>
        </p:spPr>
        <p:txBody>
          <a:bodyPr wrap="square" rtlCol="0">
            <a:spAutoFit/>
          </a:bodyPr>
          <a:lstStyle/>
          <a:p>
            <a:r>
              <a:rPr lang="en-IN" sz="1200" dirty="0"/>
              <a:t>3. Return JWT token in the response</a:t>
            </a:r>
          </a:p>
        </p:txBody>
      </p:sp>
      <p:cxnSp>
        <p:nvCxnSpPr>
          <p:cNvPr id="21" name="Connector: Elbow 20">
            <a:extLst>
              <a:ext uri="{FF2B5EF4-FFF2-40B4-BE49-F238E27FC236}">
                <a16:creationId xmlns:a16="http://schemas.microsoft.com/office/drawing/2014/main" id="{38432D41-5FCC-4EB6-9DA2-16726F29D00C}"/>
              </a:ext>
            </a:extLst>
          </p:cNvPr>
          <p:cNvCxnSpPr/>
          <p:nvPr/>
        </p:nvCxnSpPr>
        <p:spPr>
          <a:xfrm>
            <a:off x="2412274" y="3429000"/>
            <a:ext cx="3324497" cy="489857"/>
          </a:xfrm>
          <a:prstGeom prst="bentConnector3">
            <a:avLst>
              <a:gd name="adj1" fmla="val 75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8019EA6-F223-4EAC-B0AA-CCDC1B5A39C3}"/>
              </a:ext>
            </a:extLst>
          </p:cNvPr>
          <p:cNvSpPr txBox="1"/>
          <p:nvPr/>
        </p:nvSpPr>
        <p:spPr>
          <a:xfrm>
            <a:off x="3086099" y="3934098"/>
            <a:ext cx="1976845" cy="461665"/>
          </a:xfrm>
          <a:prstGeom prst="rect">
            <a:avLst/>
          </a:prstGeom>
          <a:noFill/>
        </p:spPr>
        <p:txBody>
          <a:bodyPr wrap="square" rtlCol="0">
            <a:spAutoFit/>
          </a:bodyPr>
          <a:lstStyle/>
          <a:p>
            <a:r>
              <a:rPr lang="en-IN" sz="1200" dirty="0"/>
              <a:t>3 Invoke api or url passing JWT token in the header</a:t>
            </a:r>
          </a:p>
        </p:txBody>
      </p:sp>
      <p:sp>
        <p:nvSpPr>
          <p:cNvPr id="25" name="TextBox 24">
            <a:extLst>
              <a:ext uri="{FF2B5EF4-FFF2-40B4-BE49-F238E27FC236}">
                <a16:creationId xmlns:a16="http://schemas.microsoft.com/office/drawing/2014/main" id="{950D63AA-9F68-4569-A809-B512F452FD81}"/>
              </a:ext>
            </a:extLst>
          </p:cNvPr>
          <p:cNvSpPr txBox="1"/>
          <p:nvPr/>
        </p:nvSpPr>
        <p:spPr>
          <a:xfrm>
            <a:off x="5721530" y="4072597"/>
            <a:ext cx="2098766" cy="646331"/>
          </a:xfrm>
          <a:prstGeom prst="rect">
            <a:avLst/>
          </a:prstGeom>
          <a:noFill/>
        </p:spPr>
        <p:txBody>
          <a:bodyPr wrap="square" rtlCol="0">
            <a:spAutoFit/>
          </a:bodyPr>
          <a:lstStyle/>
          <a:p>
            <a:r>
              <a:rPr lang="en-IN" sz="1200" dirty="0">
                <a:solidFill>
                  <a:schemeClr val="bg1"/>
                </a:solidFill>
              </a:rPr>
              <a:t>4. Validate the JWT token to check for whether the token is authorized to access the url</a:t>
            </a:r>
          </a:p>
        </p:txBody>
      </p:sp>
      <p:cxnSp>
        <p:nvCxnSpPr>
          <p:cNvPr id="27" name="Connector: Elbow 26">
            <a:extLst>
              <a:ext uri="{FF2B5EF4-FFF2-40B4-BE49-F238E27FC236}">
                <a16:creationId xmlns:a16="http://schemas.microsoft.com/office/drawing/2014/main" id="{2566AFED-FBCC-44C9-8B8E-32323B6DCDF5}"/>
              </a:ext>
            </a:extLst>
          </p:cNvPr>
          <p:cNvCxnSpPr>
            <a:cxnSpLocks/>
            <a:endCxn id="5" idx="2"/>
          </p:cNvCxnSpPr>
          <p:nvPr/>
        </p:nvCxnSpPr>
        <p:spPr>
          <a:xfrm rot="10800000">
            <a:off x="2259874" y="3429000"/>
            <a:ext cx="3422470" cy="11125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C3CFAEC-5D4F-437A-96E9-4FA6796E8ED5}"/>
              </a:ext>
            </a:extLst>
          </p:cNvPr>
          <p:cNvSpPr txBox="1"/>
          <p:nvPr/>
        </p:nvSpPr>
        <p:spPr>
          <a:xfrm>
            <a:off x="3086099" y="4556761"/>
            <a:ext cx="1976845" cy="830997"/>
          </a:xfrm>
          <a:prstGeom prst="rect">
            <a:avLst/>
          </a:prstGeom>
          <a:noFill/>
        </p:spPr>
        <p:txBody>
          <a:bodyPr wrap="square" rtlCol="0">
            <a:spAutoFit/>
          </a:bodyPr>
          <a:lstStyle/>
          <a:p>
            <a:r>
              <a:rPr lang="en-IN" sz="1200" dirty="0"/>
              <a:t>5. If it is authorized, API response is returned else</a:t>
            </a:r>
          </a:p>
          <a:p>
            <a:r>
              <a:rPr lang="en-IN" sz="1200" dirty="0"/>
              <a:t>Access denied message is returned</a:t>
            </a:r>
          </a:p>
        </p:txBody>
      </p:sp>
      <p:sp>
        <p:nvSpPr>
          <p:cNvPr id="32" name="TextBox 31">
            <a:extLst>
              <a:ext uri="{FF2B5EF4-FFF2-40B4-BE49-F238E27FC236}">
                <a16:creationId xmlns:a16="http://schemas.microsoft.com/office/drawing/2014/main" id="{640E21B5-AFFF-4479-923F-1BD6D5AA2D6D}"/>
              </a:ext>
            </a:extLst>
          </p:cNvPr>
          <p:cNvSpPr txBox="1"/>
          <p:nvPr/>
        </p:nvSpPr>
        <p:spPr>
          <a:xfrm>
            <a:off x="4571999" y="5523271"/>
            <a:ext cx="3635477" cy="923330"/>
          </a:xfrm>
          <a:prstGeom prst="rect">
            <a:avLst/>
          </a:prstGeom>
          <a:noFill/>
        </p:spPr>
        <p:txBody>
          <a:bodyPr wrap="square" rtlCol="0">
            <a:spAutoFit/>
          </a:bodyPr>
          <a:lstStyle/>
          <a:p>
            <a:r>
              <a:rPr lang="en-IN" dirty="0"/>
              <a:t>The token is passed in the request header name Authorization</a:t>
            </a:r>
          </a:p>
          <a:p>
            <a:r>
              <a:rPr lang="en-IN" dirty="0"/>
              <a:t>Value is “Bearer &lt;&lt;</a:t>
            </a:r>
            <a:r>
              <a:rPr lang="en-IN" dirty="0" err="1"/>
              <a:t>jwttokenvalue</a:t>
            </a:r>
            <a:r>
              <a:rPr lang="en-IN" dirty="0"/>
              <a:t>&gt;&gt;”</a:t>
            </a:r>
          </a:p>
        </p:txBody>
      </p:sp>
      <p:sp>
        <p:nvSpPr>
          <p:cNvPr id="33" name="TextBox 32">
            <a:extLst>
              <a:ext uri="{FF2B5EF4-FFF2-40B4-BE49-F238E27FC236}">
                <a16:creationId xmlns:a16="http://schemas.microsoft.com/office/drawing/2014/main" id="{AE6AC69F-0C2B-4E0C-A973-7F4541E6EC6A}"/>
              </a:ext>
            </a:extLst>
          </p:cNvPr>
          <p:cNvSpPr txBox="1"/>
          <p:nvPr/>
        </p:nvSpPr>
        <p:spPr>
          <a:xfrm>
            <a:off x="1039761" y="5987845"/>
            <a:ext cx="3252020" cy="276999"/>
          </a:xfrm>
          <a:prstGeom prst="rect">
            <a:avLst/>
          </a:prstGeom>
          <a:noFill/>
        </p:spPr>
        <p:txBody>
          <a:bodyPr wrap="square" rtlCol="0">
            <a:spAutoFit/>
          </a:bodyPr>
          <a:lstStyle/>
          <a:p>
            <a:r>
              <a:rPr lang="en-IN" sz="1200" dirty="0"/>
              <a:t>Authorization Bearer 1252373674t1t</a:t>
            </a:r>
          </a:p>
        </p:txBody>
      </p:sp>
      <p:sp>
        <p:nvSpPr>
          <p:cNvPr id="7" name="TextBox 6">
            <a:extLst>
              <a:ext uri="{FF2B5EF4-FFF2-40B4-BE49-F238E27FC236}">
                <a16:creationId xmlns:a16="http://schemas.microsoft.com/office/drawing/2014/main" id="{0DAAC957-59CB-437D-BC9C-59EB9C770CDF}"/>
              </a:ext>
            </a:extLst>
          </p:cNvPr>
          <p:cNvSpPr txBox="1"/>
          <p:nvPr/>
        </p:nvSpPr>
        <p:spPr>
          <a:xfrm>
            <a:off x="9213669" y="2524125"/>
            <a:ext cx="1837507" cy="369332"/>
          </a:xfrm>
          <a:prstGeom prst="rect">
            <a:avLst/>
          </a:prstGeom>
          <a:noFill/>
        </p:spPr>
        <p:txBody>
          <a:bodyPr wrap="square" rtlCol="0">
            <a:spAutoFit/>
          </a:bodyPr>
          <a:lstStyle/>
          <a:p>
            <a:r>
              <a:rPr lang="en-IN" dirty="0"/>
              <a:t>JWT structure</a:t>
            </a:r>
          </a:p>
        </p:txBody>
      </p:sp>
      <p:sp>
        <p:nvSpPr>
          <p:cNvPr id="15" name="TextBox 14">
            <a:extLst>
              <a:ext uri="{FF2B5EF4-FFF2-40B4-BE49-F238E27FC236}">
                <a16:creationId xmlns:a16="http://schemas.microsoft.com/office/drawing/2014/main" id="{96CAB5F2-EFF5-41C7-9572-B2DB677C4699}"/>
              </a:ext>
            </a:extLst>
          </p:cNvPr>
          <p:cNvSpPr txBox="1"/>
          <p:nvPr/>
        </p:nvSpPr>
        <p:spPr>
          <a:xfrm>
            <a:off x="2070286" y="715950"/>
            <a:ext cx="8638902" cy="1200329"/>
          </a:xfrm>
          <a:prstGeom prst="rect">
            <a:avLst/>
          </a:prstGeom>
          <a:noFill/>
        </p:spPr>
        <p:txBody>
          <a:bodyPr wrap="square" rtlCol="0">
            <a:spAutoFit/>
          </a:bodyPr>
          <a:lstStyle/>
          <a:p>
            <a:r>
              <a:rPr lang="en-IN" dirty="0"/>
              <a:t>JSON web token used for authorization once the authentication is successful. Instead of sending passwords in every page access, JWT token is passed for authorization</a:t>
            </a:r>
          </a:p>
          <a:p>
            <a:endParaRPr lang="en-IN" dirty="0"/>
          </a:p>
          <a:p>
            <a:r>
              <a:rPr lang="en-IN" dirty="0"/>
              <a:t>The most secured way of passing JWT is through OAuth or Https</a:t>
            </a:r>
          </a:p>
        </p:txBody>
      </p:sp>
    </p:spTree>
    <p:extLst>
      <p:ext uri="{BB962C8B-B14F-4D97-AF65-F5344CB8AC3E}">
        <p14:creationId xmlns:p14="http://schemas.microsoft.com/office/powerpoint/2010/main" val="38359303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648F79-34A5-4A77-BA5C-04CF1C488541}"/>
              </a:ext>
            </a:extLst>
          </p:cNvPr>
          <p:cNvSpPr/>
          <p:nvPr/>
        </p:nvSpPr>
        <p:spPr>
          <a:xfrm>
            <a:off x="8950508" y="2054008"/>
            <a:ext cx="1961334" cy="3333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A1ADD83-47C0-4534-B54B-78E9D9A7CC99}"/>
              </a:ext>
            </a:extLst>
          </p:cNvPr>
          <p:cNvSpPr>
            <a:spLocks noGrp="1"/>
          </p:cNvSpPr>
          <p:nvPr>
            <p:ph type="title"/>
          </p:nvPr>
        </p:nvSpPr>
        <p:spPr>
          <a:xfrm>
            <a:off x="838200" y="365126"/>
            <a:ext cx="10515600" cy="276998"/>
          </a:xfrm>
        </p:spPr>
        <p:txBody>
          <a:bodyPr>
            <a:normAutofit fontScale="90000"/>
          </a:bodyPr>
          <a:lstStyle/>
          <a:p>
            <a:r>
              <a:rPr lang="en-IN" dirty="0"/>
              <a:t>JWT- JSON Web Token</a:t>
            </a:r>
          </a:p>
        </p:txBody>
      </p:sp>
      <p:sp>
        <p:nvSpPr>
          <p:cNvPr id="5" name="Rectangle 4">
            <a:extLst>
              <a:ext uri="{FF2B5EF4-FFF2-40B4-BE49-F238E27FC236}">
                <a16:creationId xmlns:a16="http://schemas.microsoft.com/office/drawing/2014/main" id="{A9BB88D0-00BE-47A3-A756-F2F1C058126D}"/>
              </a:ext>
            </a:extLst>
          </p:cNvPr>
          <p:cNvSpPr/>
          <p:nvPr/>
        </p:nvSpPr>
        <p:spPr>
          <a:xfrm>
            <a:off x="1210491" y="2133600"/>
            <a:ext cx="2098766"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t>Http Client- Postman or Java code or Angular/React</a:t>
            </a:r>
          </a:p>
        </p:txBody>
      </p:sp>
      <p:sp>
        <p:nvSpPr>
          <p:cNvPr id="6" name="Rectangle 5">
            <a:extLst>
              <a:ext uri="{FF2B5EF4-FFF2-40B4-BE49-F238E27FC236}">
                <a16:creationId xmlns:a16="http://schemas.microsoft.com/office/drawing/2014/main" id="{0E58C631-4221-49E2-BED8-AEFCBFDE1B68}"/>
              </a:ext>
            </a:extLst>
          </p:cNvPr>
          <p:cNvSpPr/>
          <p:nvPr/>
        </p:nvSpPr>
        <p:spPr>
          <a:xfrm>
            <a:off x="5682342" y="2133599"/>
            <a:ext cx="2560510" cy="3067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cxnSp>
        <p:nvCxnSpPr>
          <p:cNvPr id="8" name="Straight Arrow Connector 7">
            <a:extLst>
              <a:ext uri="{FF2B5EF4-FFF2-40B4-BE49-F238E27FC236}">
                <a16:creationId xmlns:a16="http://schemas.microsoft.com/office/drawing/2014/main" id="{F74ECCEF-8764-4EB3-9F81-92167A218739}"/>
              </a:ext>
            </a:extLst>
          </p:cNvPr>
          <p:cNvCxnSpPr/>
          <p:nvPr/>
        </p:nvCxnSpPr>
        <p:spPr>
          <a:xfrm>
            <a:off x="3309257" y="2603863"/>
            <a:ext cx="23338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5BB8A1D-212A-40C4-9F36-4A6D5B895E4B}"/>
              </a:ext>
            </a:extLst>
          </p:cNvPr>
          <p:cNvSpPr txBox="1"/>
          <p:nvPr/>
        </p:nvSpPr>
        <p:spPr>
          <a:xfrm>
            <a:off x="3348445" y="2142198"/>
            <a:ext cx="1907178" cy="523220"/>
          </a:xfrm>
          <a:prstGeom prst="rect">
            <a:avLst/>
          </a:prstGeom>
          <a:noFill/>
        </p:spPr>
        <p:txBody>
          <a:bodyPr wrap="square" rtlCol="0">
            <a:spAutoFit/>
          </a:bodyPr>
          <a:lstStyle/>
          <a:p>
            <a:r>
              <a:rPr lang="en-IN" sz="1400" dirty="0"/>
              <a:t>1. /login with user name and password</a:t>
            </a:r>
          </a:p>
        </p:txBody>
      </p:sp>
      <p:sp>
        <p:nvSpPr>
          <p:cNvPr id="10" name="TextBox 9">
            <a:extLst>
              <a:ext uri="{FF2B5EF4-FFF2-40B4-BE49-F238E27FC236}">
                <a16:creationId xmlns:a16="http://schemas.microsoft.com/office/drawing/2014/main" id="{616CC518-1822-4F3E-BBDA-FAF53A39E742}"/>
              </a:ext>
            </a:extLst>
          </p:cNvPr>
          <p:cNvSpPr txBox="1"/>
          <p:nvPr/>
        </p:nvSpPr>
        <p:spPr>
          <a:xfrm>
            <a:off x="5736770" y="2781300"/>
            <a:ext cx="2373085" cy="954107"/>
          </a:xfrm>
          <a:prstGeom prst="rect">
            <a:avLst/>
          </a:prstGeom>
          <a:noFill/>
        </p:spPr>
        <p:txBody>
          <a:bodyPr wrap="square" rtlCol="0">
            <a:spAutoFit/>
          </a:bodyPr>
          <a:lstStyle/>
          <a:p>
            <a:r>
              <a:rPr lang="en-IN" sz="1400" dirty="0">
                <a:solidFill>
                  <a:schemeClr val="bg1"/>
                </a:solidFill>
              </a:rPr>
              <a:t>2.Validate the username and password(authentication) and post authentication, generate JWT token using secret key</a:t>
            </a:r>
          </a:p>
        </p:txBody>
      </p:sp>
      <p:sp>
        <p:nvSpPr>
          <p:cNvPr id="11" name="Rectangle 10">
            <a:extLst>
              <a:ext uri="{FF2B5EF4-FFF2-40B4-BE49-F238E27FC236}">
                <a16:creationId xmlns:a16="http://schemas.microsoft.com/office/drawing/2014/main" id="{064C0E63-C870-42BB-822D-614AF347474F}"/>
              </a:ext>
            </a:extLst>
          </p:cNvPr>
          <p:cNvSpPr/>
          <p:nvPr/>
        </p:nvSpPr>
        <p:spPr>
          <a:xfrm>
            <a:off x="9213669" y="2812924"/>
            <a:ext cx="1354182" cy="6879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Header</a:t>
            </a:r>
          </a:p>
        </p:txBody>
      </p:sp>
      <p:sp>
        <p:nvSpPr>
          <p:cNvPr id="12" name="Rectangle 11">
            <a:extLst>
              <a:ext uri="{FF2B5EF4-FFF2-40B4-BE49-F238E27FC236}">
                <a16:creationId xmlns:a16="http://schemas.microsoft.com/office/drawing/2014/main" id="{C585BB05-C47E-490D-9FDF-0C01A1C012D0}"/>
              </a:ext>
            </a:extLst>
          </p:cNvPr>
          <p:cNvSpPr/>
          <p:nvPr/>
        </p:nvSpPr>
        <p:spPr>
          <a:xfrm>
            <a:off x="9213669" y="3637640"/>
            <a:ext cx="1354182" cy="6879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Payload</a:t>
            </a:r>
          </a:p>
        </p:txBody>
      </p:sp>
      <p:sp>
        <p:nvSpPr>
          <p:cNvPr id="13" name="Rectangle 12">
            <a:extLst>
              <a:ext uri="{FF2B5EF4-FFF2-40B4-BE49-F238E27FC236}">
                <a16:creationId xmlns:a16="http://schemas.microsoft.com/office/drawing/2014/main" id="{FA5981C3-C5B2-42A4-B1F7-F4738A9CCA42}"/>
              </a:ext>
            </a:extLst>
          </p:cNvPr>
          <p:cNvSpPr/>
          <p:nvPr/>
        </p:nvSpPr>
        <p:spPr>
          <a:xfrm>
            <a:off x="9213669" y="4512699"/>
            <a:ext cx="1354182" cy="6879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signature</a:t>
            </a:r>
          </a:p>
        </p:txBody>
      </p:sp>
      <p:sp>
        <p:nvSpPr>
          <p:cNvPr id="14" name="TextBox 13">
            <a:extLst>
              <a:ext uri="{FF2B5EF4-FFF2-40B4-BE49-F238E27FC236}">
                <a16:creationId xmlns:a16="http://schemas.microsoft.com/office/drawing/2014/main" id="{4EC57E5C-FE88-4037-BEBF-1EC37D961C85}"/>
              </a:ext>
            </a:extLst>
          </p:cNvPr>
          <p:cNvSpPr txBox="1"/>
          <p:nvPr/>
        </p:nvSpPr>
        <p:spPr>
          <a:xfrm>
            <a:off x="5736771" y="2107122"/>
            <a:ext cx="2869746" cy="523220"/>
          </a:xfrm>
          <a:prstGeom prst="rect">
            <a:avLst/>
          </a:prstGeom>
          <a:noFill/>
        </p:spPr>
        <p:txBody>
          <a:bodyPr wrap="square" rtlCol="0">
            <a:spAutoFit/>
          </a:bodyPr>
          <a:lstStyle/>
          <a:p>
            <a:r>
              <a:rPr lang="en-IN" sz="1400" dirty="0">
                <a:solidFill>
                  <a:schemeClr val="bg1"/>
                </a:solidFill>
              </a:rPr>
              <a:t>Spring boot code running in application server</a:t>
            </a:r>
          </a:p>
        </p:txBody>
      </p:sp>
      <p:cxnSp>
        <p:nvCxnSpPr>
          <p:cNvPr id="16" name="Straight Arrow Connector 15">
            <a:extLst>
              <a:ext uri="{FF2B5EF4-FFF2-40B4-BE49-F238E27FC236}">
                <a16:creationId xmlns:a16="http://schemas.microsoft.com/office/drawing/2014/main" id="{9E636AFC-9118-4AD9-A131-77A2703CBEDE}"/>
              </a:ext>
            </a:extLst>
          </p:cNvPr>
          <p:cNvCxnSpPr/>
          <p:nvPr/>
        </p:nvCxnSpPr>
        <p:spPr>
          <a:xfrm flipH="1">
            <a:off x="3348445" y="3013166"/>
            <a:ext cx="23338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B3F45D6-D896-4675-BF17-1AB530394E4E}"/>
              </a:ext>
            </a:extLst>
          </p:cNvPr>
          <p:cNvSpPr txBox="1"/>
          <p:nvPr/>
        </p:nvSpPr>
        <p:spPr>
          <a:xfrm>
            <a:off x="3605348" y="2973026"/>
            <a:ext cx="1976845" cy="523220"/>
          </a:xfrm>
          <a:prstGeom prst="rect">
            <a:avLst/>
          </a:prstGeom>
          <a:noFill/>
        </p:spPr>
        <p:txBody>
          <a:bodyPr wrap="square" rtlCol="0">
            <a:spAutoFit/>
          </a:bodyPr>
          <a:lstStyle/>
          <a:p>
            <a:r>
              <a:rPr lang="en-IN" sz="1400" dirty="0"/>
              <a:t>3. Return JWT token in the response</a:t>
            </a:r>
          </a:p>
        </p:txBody>
      </p:sp>
      <p:cxnSp>
        <p:nvCxnSpPr>
          <p:cNvPr id="21" name="Connector: Elbow 20">
            <a:extLst>
              <a:ext uri="{FF2B5EF4-FFF2-40B4-BE49-F238E27FC236}">
                <a16:creationId xmlns:a16="http://schemas.microsoft.com/office/drawing/2014/main" id="{38432D41-5FCC-4EB6-9DA2-16726F29D00C}"/>
              </a:ext>
            </a:extLst>
          </p:cNvPr>
          <p:cNvCxnSpPr/>
          <p:nvPr/>
        </p:nvCxnSpPr>
        <p:spPr>
          <a:xfrm>
            <a:off x="2412274" y="3429000"/>
            <a:ext cx="3324497" cy="489857"/>
          </a:xfrm>
          <a:prstGeom prst="bentConnector3">
            <a:avLst>
              <a:gd name="adj1" fmla="val 753"/>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8019EA6-F223-4EAC-B0AA-CCDC1B5A39C3}"/>
              </a:ext>
            </a:extLst>
          </p:cNvPr>
          <p:cNvSpPr txBox="1"/>
          <p:nvPr/>
        </p:nvSpPr>
        <p:spPr>
          <a:xfrm>
            <a:off x="3027312" y="3882799"/>
            <a:ext cx="2311039" cy="523220"/>
          </a:xfrm>
          <a:prstGeom prst="rect">
            <a:avLst/>
          </a:prstGeom>
          <a:noFill/>
        </p:spPr>
        <p:txBody>
          <a:bodyPr wrap="square" rtlCol="0">
            <a:spAutoFit/>
          </a:bodyPr>
          <a:lstStyle/>
          <a:p>
            <a:r>
              <a:rPr lang="en-IN" sz="1400" dirty="0"/>
              <a:t>5 Invoke api or url passing JWT token in the header</a:t>
            </a:r>
          </a:p>
        </p:txBody>
      </p:sp>
      <p:sp>
        <p:nvSpPr>
          <p:cNvPr id="25" name="TextBox 24">
            <a:extLst>
              <a:ext uri="{FF2B5EF4-FFF2-40B4-BE49-F238E27FC236}">
                <a16:creationId xmlns:a16="http://schemas.microsoft.com/office/drawing/2014/main" id="{950D63AA-9F68-4569-A809-B512F452FD81}"/>
              </a:ext>
            </a:extLst>
          </p:cNvPr>
          <p:cNvSpPr txBox="1"/>
          <p:nvPr/>
        </p:nvSpPr>
        <p:spPr>
          <a:xfrm>
            <a:off x="5712988" y="4060224"/>
            <a:ext cx="2529864" cy="738664"/>
          </a:xfrm>
          <a:prstGeom prst="rect">
            <a:avLst/>
          </a:prstGeom>
          <a:noFill/>
        </p:spPr>
        <p:txBody>
          <a:bodyPr wrap="square" rtlCol="0">
            <a:spAutoFit/>
          </a:bodyPr>
          <a:lstStyle/>
          <a:p>
            <a:r>
              <a:rPr lang="en-IN" sz="1400" dirty="0">
                <a:solidFill>
                  <a:schemeClr val="bg1"/>
                </a:solidFill>
              </a:rPr>
              <a:t>4. Validate the JWT token to check for whether the token is authorized to access the url</a:t>
            </a:r>
          </a:p>
        </p:txBody>
      </p:sp>
      <p:cxnSp>
        <p:nvCxnSpPr>
          <p:cNvPr id="27" name="Connector: Elbow 26">
            <a:extLst>
              <a:ext uri="{FF2B5EF4-FFF2-40B4-BE49-F238E27FC236}">
                <a16:creationId xmlns:a16="http://schemas.microsoft.com/office/drawing/2014/main" id="{2566AFED-FBCC-44C9-8B8E-32323B6DCDF5}"/>
              </a:ext>
            </a:extLst>
          </p:cNvPr>
          <p:cNvCxnSpPr>
            <a:cxnSpLocks/>
            <a:endCxn id="5" idx="2"/>
          </p:cNvCxnSpPr>
          <p:nvPr/>
        </p:nvCxnSpPr>
        <p:spPr>
          <a:xfrm rot="10800000">
            <a:off x="2259874" y="3429000"/>
            <a:ext cx="3422470" cy="13459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C3CFAEC-5D4F-437A-96E9-4FA6796E8ED5}"/>
              </a:ext>
            </a:extLst>
          </p:cNvPr>
          <p:cNvSpPr txBox="1"/>
          <p:nvPr/>
        </p:nvSpPr>
        <p:spPr>
          <a:xfrm>
            <a:off x="2677050" y="4783935"/>
            <a:ext cx="3011561" cy="738664"/>
          </a:xfrm>
          <a:prstGeom prst="rect">
            <a:avLst/>
          </a:prstGeom>
          <a:noFill/>
        </p:spPr>
        <p:txBody>
          <a:bodyPr wrap="square" rtlCol="0">
            <a:spAutoFit/>
          </a:bodyPr>
          <a:lstStyle/>
          <a:p>
            <a:r>
              <a:rPr lang="en-IN" sz="1400" dirty="0"/>
              <a:t>6. If it is authorized, API response is returned else</a:t>
            </a:r>
          </a:p>
          <a:p>
            <a:r>
              <a:rPr lang="en-IN" sz="1400" dirty="0"/>
              <a:t>Access denied message is returned</a:t>
            </a:r>
          </a:p>
        </p:txBody>
      </p:sp>
      <p:sp>
        <p:nvSpPr>
          <p:cNvPr id="7" name="TextBox 6">
            <a:extLst>
              <a:ext uri="{FF2B5EF4-FFF2-40B4-BE49-F238E27FC236}">
                <a16:creationId xmlns:a16="http://schemas.microsoft.com/office/drawing/2014/main" id="{0DAAC957-59CB-437D-BC9C-59EB9C770CDF}"/>
              </a:ext>
            </a:extLst>
          </p:cNvPr>
          <p:cNvSpPr txBox="1"/>
          <p:nvPr/>
        </p:nvSpPr>
        <p:spPr>
          <a:xfrm>
            <a:off x="9144002" y="2234982"/>
            <a:ext cx="1837507" cy="369332"/>
          </a:xfrm>
          <a:prstGeom prst="rect">
            <a:avLst/>
          </a:prstGeom>
          <a:noFill/>
        </p:spPr>
        <p:txBody>
          <a:bodyPr wrap="square" rtlCol="0">
            <a:spAutoFit/>
          </a:bodyPr>
          <a:lstStyle/>
          <a:p>
            <a:r>
              <a:rPr lang="en-IN" dirty="0"/>
              <a:t>JWT structure</a:t>
            </a:r>
          </a:p>
        </p:txBody>
      </p:sp>
    </p:spTree>
    <p:extLst>
      <p:ext uri="{BB962C8B-B14F-4D97-AF65-F5344CB8AC3E}">
        <p14:creationId xmlns:p14="http://schemas.microsoft.com/office/powerpoint/2010/main" val="1699522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8DCC3-3CB7-49F7-9D49-DD3047E437F8}"/>
              </a:ext>
            </a:extLst>
          </p:cNvPr>
          <p:cNvSpPr>
            <a:spLocks noGrp="1"/>
          </p:cNvSpPr>
          <p:nvPr>
            <p:ph type="title"/>
          </p:nvPr>
        </p:nvSpPr>
        <p:spPr/>
        <p:txBody>
          <a:bodyPr/>
          <a:lstStyle/>
          <a:p>
            <a:r>
              <a:rPr lang="en-IN" dirty="0"/>
              <a:t>Spring Boot JWT flow</a:t>
            </a:r>
          </a:p>
        </p:txBody>
      </p:sp>
      <p:sp>
        <p:nvSpPr>
          <p:cNvPr id="4" name="Rectangle 3">
            <a:extLst>
              <a:ext uri="{FF2B5EF4-FFF2-40B4-BE49-F238E27FC236}">
                <a16:creationId xmlns:a16="http://schemas.microsoft.com/office/drawing/2014/main" id="{3280B663-0BC9-4F9D-99F2-A309095A2C50}"/>
              </a:ext>
            </a:extLst>
          </p:cNvPr>
          <p:cNvSpPr/>
          <p:nvPr/>
        </p:nvSpPr>
        <p:spPr>
          <a:xfrm>
            <a:off x="9136429" y="2039047"/>
            <a:ext cx="1541206" cy="11061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62F9D00-D3D3-4C2F-AB19-9D2C902292D4}"/>
              </a:ext>
            </a:extLst>
          </p:cNvPr>
          <p:cNvSpPr txBox="1"/>
          <p:nvPr/>
        </p:nvSpPr>
        <p:spPr>
          <a:xfrm>
            <a:off x="9178910" y="2034719"/>
            <a:ext cx="1659194" cy="307777"/>
          </a:xfrm>
          <a:prstGeom prst="rect">
            <a:avLst/>
          </a:prstGeom>
          <a:noFill/>
        </p:spPr>
        <p:txBody>
          <a:bodyPr wrap="square" rtlCol="0">
            <a:spAutoFit/>
          </a:bodyPr>
          <a:lstStyle/>
          <a:p>
            <a:r>
              <a:rPr lang="en-IN" sz="1400" dirty="0" err="1"/>
              <a:t>LoginController</a:t>
            </a:r>
            <a:endParaRPr lang="en-IN" sz="1400" dirty="0"/>
          </a:p>
        </p:txBody>
      </p:sp>
      <p:sp>
        <p:nvSpPr>
          <p:cNvPr id="12" name="Rectangle 11">
            <a:extLst>
              <a:ext uri="{FF2B5EF4-FFF2-40B4-BE49-F238E27FC236}">
                <a16:creationId xmlns:a16="http://schemas.microsoft.com/office/drawing/2014/main" id="{0D202207-B344-4342-92E7-D52B437FC3EE}"/>
              </a:ext>
            </a:extLst>
          </p:cNvPr>
          <p:cNvSpPr/>
          <p:nvPr/>
        </p:nvSpPr>
        <p:spPr>
          <a:xfrm>
            <a:off x="5014452" y="2278626"/>
            <a:ext cx="1268361" cy="980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9FA6C16F-8870-4B4B-89FF-0A74F2DC9A12}"/>
              </a:ext>
            </a:extLst>
          </p:cNvPr>
          <p:cNvSpPr txBox="1"/>
          <p:nvPr/>
        </p:nvSpPr>
        <p:spPr>
          <a:xfrm>
            <a:off x="5099254" y="2366146"/>
            <a:ext cx="1098755" cy="276999"/>
          </a:xfrm>
          <a:prstGeom prst="rect">
            <a:avLst/>
          </a:prstGeom>
          <a:noFill/>
        </p:spPr>
        <p:txBody>
          <a:bodyPr wrap="square" rtlCol="0">
            <a:spAutoFit/>
          </a:bodyPr>
          <a:lstStyle/>
          <a:p>
            <a:r>
              <a:rPr lang="en-IN" sz="1200" dirty="0"/>
              <a:t>SecurityConfig</a:t>
            </a:r>
          </a:p>
        </p:txBody>
      </p:sp>
      <p:cxnSp>
        <p:nvCxnSpPr>
          <p:cNvPr id="15" name="Straight Arrow Connector 14">
            <a:extLst>
              <a:ext uri="{FF2B5EF4-FFF2-40B4-BE49-F238E27FC236}">
                <a16:creationId xmlns:a16="http://schemas.microsoft.com/office/drawing/2014/main" id="{312A79FE-B68F-4E9F-A8D1-1A4CF087A5F7}"/>
              </a:ext>
            </a:extLst>
          </p:cNvPr>
          <p:cNvCxnSpPr/>
          <p:nvPr/>
        </p:nvCxnSpPr>
        <p:spPr>
          <a:xfrm>
            <a:off x="3510116" y="2706329"/>
            <a:ext cx="143796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3E8DAD5-10E0-4B78-8191-B69B975B0C47}"/>
              </a:ext>
            </a:extLst>
          </p:cNvPr>
          <p:cNvSpPr txBox="1"/>
          <p:nvPr/>
        </p:nvSpPr>
        <p:spPr>
          <a:xfrm>
            <a:off x="3760839" y="2370301"/>
            <a:ext cx="973393" cy="307777"/>
          </a:xfrm>
          <a:prstGeom prst="rect">
            <a:avLst/>
          </a:prstGeom>
          <a:noFill/>
        </p:spPr>
        <p:txBody>
          <a:bodyPr wrap="square" rtlCol="0">
            <a:spAutoFit/>
          </a:bodyPr>
          <a:lstStyle/>
          <a:p>
            <a:r>
              <a:rPr lang="en-IN" sz="1400" dirty="0"/>
              <a:t>/login</a:t>
            </a:r>
          </a:p>
        </p:txBody>
      </p:sp>
      <p:cxnSp>
        <p:nvCxnSpPr>
          <p:cNvPr id="18" name="Straight Arrow Connector 17">
            <a:extLst>
              <a:ext uri="{FF2B5EF4-FFF2-40B4-BE49-F238E27FC236}">
                <a16:creationId xmlns:a16="http://schemas.microsoft.com/office/drawing/2014/main" id="{8A31BB21-FD49-473E-9D83-C19D605E4E9D}"/>
              </a:ext>
            </a:extLst>
          </p:cNvPr>
          <p:cNvCxnSpPr>
            <a:stCxn id="12" idx="3"/>
          </p:cNvCxnSpPr>
          <p:nvPr/>
        </p:nvCxnSpPr>
        <p:spPr>
          <a:xfrm>
            <a:off x="6282813" y="2769010"/>
            <a:ext cx="44613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2421BDB-82F4-4312-9E8D-AC78B79F96B9}"/>
              </a:ext>
            </a:extLst>
          </p:cNvPr>
          <p:cNvCxnSpPr>
            <a:cxnSpLocks/>
          </p:cNvCxnSpPr>
          <p:nvPr/>
        </p:nvCxnSpPr>
        <p:spPr>
          <a:xfrm flipH="1" flipV="1">
            <a:off x="3760839" y="3145176"/>
            <a:ext cx="5418071" cy="340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8CF3072-EC04-4273-B860-E318EF37E851}"/>
              </a:ext>
            </a:extLst>
          </p:cNvPr>
          <p:cNvSpPr txBox="1"/>
          <p:nvPr/>
        </p:nvSpPr>
        <p:spPr>
          <a:xfrm>
            <a:off x="3650227" y="3179200"/>
            <a:ext cx="1172497" cy="523220"/>
          </a:xfrm>
          <a:prstGeom prst="rect">
            <a:avLst/>
          </a:prstGeom>
          <a:noFill/>
        </p:spPr>
        <p:txBody>
          <a:bodyPr wrap="square" rtlCol="0">
            <a:spAutoFit/>
          </a:bodyPr>
          <a:lstStyle/>
          <a:p>
            <a:r>
              <a:rPr lang="en-IN" sz="1400" dirty="0" err="1"/>
              <a:t>Jwt</a:t>
            </a:r>
            <a:r>
              <a:rPr lang="en-IN" sz="1400" dirty="0"/>
              <a:t> token response</a:t>
            </a:r>
          </a:p>
        </p:txBody>
      </p:sp>
      <p:cxnSp>
        <p:nvCxnSpPr>
          <p:cNvPr id="22" name="Straight Arrow Connector 21">
            <a:extLst>
              <a:ext uri="{FF2B5EF4-FFF2-40B4-BE49-F238E27FC236}">
                <a16:creationId xmlns:a16="http://schemas.microsoft.com/office/drawing/2014/main" id="{605E7B3F-4DB9-4DDC-AA25-43B643D4ACAC}"/>
              </a:ext>
            </a:extLst>
          </p:cNvPr>
          <p:cNvCxnSpPr/>
          <p:nvPr/>
        </p:nvCxnSpPr>
        <p:spPr>
          <a:xfrm>
            <a:off x="3760839" y="4296697"/>
            <a:ext cx="143796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7891BAD-AAA3-4636-8E8C-84E49AB8BDDA}"/>
              </a:ext>
            </a:extLst>
          </p:cNvPr>
          <p:cNvSpPr txBox="1"/>
          <p:nvPr/>
        </p:nvSpPr>
        <p:spPr>
          <a:xfrm>
            <a:off x="3913239" y="3971481"/>
            <a:ext cx="973393" cy="369332"/>
          </a:xfrm>
          <a:prstGeom prst="rect">
            <a:avLst/>
          </a:prstGeom>
          <a:noFill/>
        </p:spPr>
        <p:txBody>
          <a:bodyPr wrap="square" rtlCol="0">
            <a:spAutoFit/>
          </a:bodyPr>
          <a:lstStyle/>
          <a:p>
            <a:r>
              <a:rPr lang="en-IN" dirty="0"/>
              <a:t>/orders</a:t>
            </a:r>
          </a:p>
        </p:txBody>
      </p:sp>
      <p:sp>
        <p:nvSpPr>
          <p:cNvPr id="24" name="TextBox 23">
            <a:extLst>
              <a:ext uri="{FF2B5EF4-FFF2-40B4-BE49-F238E27FC236}">
                <a16:creationId xmlns:a16="http://schemas.microsoft.com/office/drawing/2014/main" id="{B5C8FF8D-B8D1-46D5-910D-00A1CC76D201}"/>
              </a:ext>
            </a:extLst>
          </p:cNvPr>
          <p:cNvSpPr txBox="1"/>
          <p:nvPr/>
        </p:nvSpPr>
        <p:spPr>
          <a:xfrm>
            <a:off x="3674679" y="4225825"/>
            <a:ext cx="1747684" cy="646331"/>
          </a:xfrm>
          <a:prstGeom prst="rect">
            <a:avLst/>
          </a:prstGeom>
          <a:noFill/>
        </p:spPr>
        <p:txBody>
          <a:bodyPr wrap="square" rtlCol="0">
            <a:spAutoFit/>
          </a:bodyPr>
          <a:lstStyle/>
          <a:p>
            <a:r>
              <a:rPr lang="en-IN" sz="1200" dirty="0" err="1"/>
              <a:t>Jwt</a:t>
            </a:r>
            <a:r>
              <a:rPr lang="en-IN" sz="1200" dirty="0"/>
              <a:t> token header as Authorization Bearer &lt;&lt;value&gt;&gt;</a:t>
            </a:r>
          </a:p>
        </p:txBody>
      </p:sp>
      <p:sp>
        <p:nvSpPr>
          <p:cNvPr id="25" name="Rectangle 24">
            <a:extLst>
              <a:ext uri="{FF2B5EF4-FFF2-40B4-BE49-F238E27FC236}">
                <a16:creationId xmlns:a16="http://schemas.microsoft.com/office/drawing/2014/main" id="{5F10EDEA-BEF8-4657-980E-8A0193167239}"/>
              </a:ext>
            </a:extLst>
          </p:cNvPr>
          <p:cNvSpPr/>
          <p:nvPr/>
        </p:nvSpPr>
        <p:spPr>
          <a:xfrm>
            <a:off x="5198807" y="3918303"/>
            <a:ext cx="1268361" cy="980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D1B94D01-92A4-48A2-BF51-9DCEDEABBC7B}"/>
              </a:ext>
            </a:extLst>
          </p:cNvPr>
          <p:cNvSpPr txBox="1"/>
          <p:nvPr/>
        </p:nvSpPr>
        <p:spPr>
          <a:xfrm>
            <a:off x="5313107" y="3954793"/>
            <a:ext cx="1098755" cy="276999"/>
          </a:xfrm>
          <a:prstGeom prst="rect">
            <a:avLst/>
          </a:prstGeom>
          <a:noFill/>
        </p:spPr>
        <p:txBody>
          <a:bodyPr wrap="square" rtlCol="0">
            <a:spAutoFit/>
          </a:bodyPr>
          <a:lstStyle/>
          <a:p>
            <a:r>
              <a:rPr lang="en-IN" sz="1200" dirty="0"/>
              <a:t>SecurityConfig</a:t>
            </a:r>
          </a:p>
        </p:txBody>
      </p:sp>
      <p:cxnSp>
        <p:nvCxnSpPr>
          <p:cNvPr id="27" name="Straight Arrow Connector 26">
            <a:extLst>
              <a:ext uri="{FF2B5EF4-FFF2-40B4-BE49-F238E27FC236}">
                <a16:creationId xmlns:a16="http://schemas.microsoft.com/office/drawing/2014/main" id="{CAAD8888-0D81-455D-ADC9-4361C8CE3290}"/>
              </a:ext>
            </a:extLst>
          </p:cNvPr>
          <p:cNvCxnSpPr/>
          <p:nvPr/>
        </p:nvCxnSpPr>
        <p:spPr>
          <a:xfrm>
            <a:off x="6411862" y="4340813"/>
            <a:ext cx="44613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C673C64-F105-4D4E-BA00-37BABA243225}"/>
              </a:ext>
            </a:extLst>
          </p:cNvPr>
          <p:cNvSpPr/>
          <p:nvPr/>
        </p:nvSpPr>
        <p:spPr>
          <a:xfrm>
            <a:off x="6858000" y="3944960"/>
            <a:ext cx="1895168" cy="1770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A30012C2-9372-40C3-B7BE-56CEF83F32C5}"/>
              </a:ext>
            </a:extLst>
          </p:cNvPr>
          <p:cNvSpPr txBox="1"/>
          <p:nvPr/>
        </p:nvSpPr>
        <p:spPr>
          <a:xfrm>
            <a:off x="6942802" y="4006136"/>
            <a:ext cx="1098755" cy="461665"/>
          </a:xfrm>
          <a:prstGeom prst="rect">
            <a:avLst/>
          </a:prstGeom>
          <a:noFill/>
        </p:spPr>
        <p:txBody>
          <a:bodyPr wrap="square" rtlCol="0">
            <a:spAutoFit/>
          </a:bodyPr>
          <a:lstStyle/>
          <a:p>
            <a:r>
              <a:rPr lang="en-IN" sz="1200" dirty="0" err="1"/>
              <a:t>Jwt</a:t>
            </a:r>
            <a:r>
              <a:rPr lang="en-IN" sz="1200" dirty="0"/>
              <a:t> Request filter</a:t>
            </a:r>
          </a:p>
        </p:txBody>
      </p:sp>
      <p:sp>
        <p:nvSpPr>
          <p:cNvPr id="30" name="TextBox 29">
            <a:extLst>
              <a:ext uri="{FF2B5EF4-FFF2-40B4-BE49-F238E27FC236}">
                <a16:creationId xmlns:a16="http://schemas.microsoft.com/office/drawing/2014/main" id="{1018CBD8-EE3A-4B68-A3BE-65158C043056}"/>
              </a:ext>
            </a:extLst>
          </p:cNvPr>
          <p:cNvSpPr txBox="1"/>
          <p:nvPr/>
        </p:nvSpPr>
        <p:spPr>
          <a:xfrm>
            <a:off x="9097794" y="2555740"/>
            <a:ext cx="1740310" cy="461665"/>
          </a:xfrm>
          <a:prstGeom prst="rect">
            <a:avLst/>
          </a:prstGeom>
          <a:noFill/>
        </p:spPr>
        <p:txBody>
          <a:bodyPr wrap="square" rtlCol="0">
            <a:spAutoFit/>
          </a:bodyPr>
          <a:lstStyle/>
          <a:p>
            <a:r>
              <a:rPr lang="en-IN" sz="1200" dirty="0">
                <a:solidFill>
                  <a:schemeClr val="bg1"/>
                </a:solidFill>
              </a:rPr>
              <a:t>Authentication and if success generate token</a:t>
            </a:r>
          </a:p>
        </p:txBody>
      </p:sp>
      <p:sp>
        <p:nvSpPr>
          <p:cNvPr id="31" name="TextBox 30">
            <a:extLst>
              <a:ext uri="{FF2B5EF4-FFF2-40B4-BE49-F238E27FC236}">
                <a16:creationId xmlns:a16="http://schemas.microsoft.com/office/drawing/2014/main" id="{069D4ACC-1BA5-4E1A-8472-83161968A22C}"/>
              </a:ext>
            </a:extLst>
          </p:cNvPr>
          <p:cNvSpPr txBox="1"/>
          <p:nvPr/>
        </p:nvSpPr>
        <p:spPr>
          <a:xfrm>
            <a:off x="6858000" y="4427971"/>
            <a:ext cx="1740310" cy="1200329"/>
          </a:xfrm>
          <a:prstGeom prst="rect">
            <a:avLst/>
          </a:prstGeom>
          <a:noFill/>
        </p:spPr>
        <p:txBody>
          <a:bodyPr wrap="square" rtlCol="0">
            <a:spAutoFit/>
          </a:bodyPr>
          <a:lstStyle/>
          <a:p>
            <a:r>
              <a:rPr lang="en-IN" sz="1200" dirty="0">
                <a:solidFill>
                  <a:schemeClr val="bg1"/>
                </a:solidFill>
              </a:rPr>
              <a:t>Reading and validating the token. If token is validated then request is forwarded to /orders</a:t>
            </a:r>
          </a:p>
          <a:p>
            <a:r>
              <a:rPr lang="en-IN" sz="1200" dirty="0">
                <a:solidFill>
                  <a:schemeClr val="bg1"/>
                </a:solidFill>
              </a:rPr>
              <a:t>Else</a:t>
            </a:r>
          </a:p>
          <a:p>
            <a:r>
              <a:rPr lang="en-IN" sz="1200" dirty="0">
                <a:solidFill>
                  <a:schemeClr val="bg1"/>
                </a:solidFill>
              </a:rPr>
              <a:t>Returns back</a:t>
            </a:r>
          </a:p>
        </p:txBody>
      </p:sp>
      <p:cxnSp>
        <p:nvCxnSpPr>
          <p:cNvPr id="32" name="Straight Arrow Connector 31">
            <a:extLst>
              <a:ext uri="{FF2B5EF4-FFF2-40B4-BE49-F238E27FC236}">
                <a16:creationId xmlns:a16="http://schemas.microsoft.com/office/drawing/2014/main" id="{A5A7A4E9-92A3-4E18-997F-9CEF7C634C64}"/>
              </a:ext>
            </a:extLst>
          </p:cNvPr>
          <p:cNvCxnSpPr/>
          <p:nvPr/>
        </p:nvCxnSpPr>
        <p:spPr>
          <a:xfrm>
            <a:off x="8753168" y="4296697"/>
            <a:ext cx="44613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87A2A3C-D17A-4E00-B497-BDC73821D948}"/>
              </a:ext>
            </a:extLst>
          </p:cNvPr>
          <p:cNvSpPr/>
          <p:nvPr/>
        </p:nvSpPr>
        <p:spPr>
          <a:xfrm>
            <a:off x="9199306" y="3833425"/>
            <a:ext cx="1895168" cy="1770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6EA83590-F6F1-49ED-B6E1-096477E88EEB}"/>
              </a:ext>
            </a:extLst>
          </p:cNvPr>
          <p:cNvSpPr txBox="1"/>
          <p:nvPr/>
        </p:nvSpPr>
        <p:spPr>
          <a:xfrm>
            <a:off x="9438968" y="4093292"/>
            <a:ext cx="1061884" cy="369332"/>
          </a:xfrm>
          <a:prstGeom prst="rect">
            <a:avLst/>
          </a:prstGeom>
          <a:noFill/>
        </p:spPr>
        <p:txBody>
          <a:bodyPr wrap="square" rtlCol="0">
            <a:spAutoFit/>
          </a:bodyPr>
          <a:lstStyle/>
          <a:p>
            <a:r>
              <a:rPr lang="en-IN" dirty="0"/>
              <a:t>/orders</a:t>
            </a:r>
          </a:p>
        </p:txBody>
      </p:sp>
      <p:cxnSp>
        <p:nvCxnSpPr>
          <p:cNvPr id="36" name="Straight Arrow Connector 35">
            <a:extLst>
              <a:ext uri="{FF2B5EF4-FFF2-40B4-BE49-F238E27FC236}">
                <a16:creationId xmlns:a16="http://schemas.microsoft.com/office/drawing/2014/main" id="{0B0BC416-4660-45AA-B1C2-011FC46F2AE6}"/>
              </a:ext>
            </a:extLst>
          </p:cNvPr>
          <p:cNvCxnSpPr/>
          <p:nvPr/>
        </p:nvCxnSpPr>
        <p:spPr>
          <a:xfrm flipH="1">
            <a:off x="3828437" y="5041611"/>
            <a:ext cx="5370869" cy="834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0C1111A-890A-4D8D-A0A0-764AFA49C40C}"/>
              </a:ext>
            </a:extLst>
          </p:cNvPr>
          <p:cNvSpPr txBox="1"/>
          <p:nvPr/>
        </p:nvSpPr>
        <p:spPr>
          <a:xfrm>
            <a:off x="4258596" y="5068905"/>
            <a:ext cx="1408471" cy="307777"/>
          </a:xfrm>
          <a:prstGeom prst="rect">
            <a:avLst/>
          </a:prstGeom>
          <a:noFill/>
        </p:spPr>
        <p:txBody>
          <a:bodyPr wrap="square" rtlCol="0">
            <a:spAutoFit/>
          </a:bodyPr>
          <a:lstStyle/>
          <a:p>
            <a:r>
              <a:rPr lang="en-IN" sz="1400" dirty="0"/>
              <a:t>Response</a:t>
            </a:r>
          </a:p>
        </p:txBody>
      </p:sp>
      <p:sp>
        <p:nvSpPr>
          <p:cNvPr id="3" name="TextBox 2">
            <a:extLst>
              <a:ext uri="{FF2B5EF4-FFF2-40B4-BE49-F238E27FC236}">
                <a16:creationId xmlns:a16="http://schemas.microsoft.com/office/drawing/2014/main" id="{F4083856-E2B8-43F6-B0A4-9EFF7A34C779}"/>
              </a:ext>
            </a:extLst>
          </p:cNvPr>
          <p:cNvSpPr txBox="1"/>
          <p:nvPr/>
        </p:nvSpPr>
        <p:spPr>
          <a:xfrm>
            <a:off x="4479823" y="1712673"/>
            <a:ext cx="2538873" cy="461665"/>
          </a:xfrm>
          <a:prstGeom prst="rect">
            <a:avLst/>
          </a:prstGeom>
          <a:noFill/>
        </p:spPr>
        <p:txBody>
          <a:bodyPr wrap="square" rtlCol="0">
            <a:spAutoFit/>
          </a:bodyPr>
          <a:lstStyle/>
          <a:p>
            <a:r>
              <a:rPr lang="en-IN" sz="1200" dirty="0"/>
              <a:t>Security config applies security to the protected </a:t>
            </a:r>
            <a:r>
              <a:rPr lang="en-IN" sz="1200" dirty="0" err="1"/>
              <a:t>urls’</a:t>
            </a:r>
            <a:endParaRPr lang="en-IN" sz="1200" dirty="0"/>
          </a:p>
        </p:txBody>
      </p:sp>
      <p:sp>
        <p:nvSpPr>
          <p:cNvPr id="6" name="TextBox 5">
            <a:extLst>
              <a:ext uri="{FF2B5EF4-FFF2-40B4-BE49-F238E27FC236}">
                <a16:creationId xmlns:a16="http://schemas.microsoft.com/office/drawing/2014/main" id="{E85A5856-252B-4685-929B-9D7FF56BB103}"/>
              </a:ext>
            </a:extLst>
          </p:cNvPr>
          <p:cNvSpPr txBox="1"/>
          <p:nvPr/>
        </p:nvSpPr>
        <p:spPr>
          <a:xfrm>
            <a:off x="9260297" y="3324225"/>
            <a:ext cx="1419225" cy="461665"/>
          </a:xfrm>
          <a:prstGeom prst="rect">
            <a:avLst/>
          </a:prstGeom>
          <a:noFill/>
        </p:spPr>
        <p:txBody>
          <a:bodyPr wrap="square" rtlCol="0">
            <a:spAutoFit/>
          </a:bodyPr>
          <a:lstStyle/>
          <a:p>
            <a:r>
              <a:rPr lang="en-IN" sz="1200" dirty="0"/>
              <a:t>Business API end point</a:t>
            </a:r>
          </a:p>
        </p:txBody>
      </p:sp>
      <p:sp>
        <p:nvSpPr>
          <p:cNvPr id="35" name="Rectangle 34">
            <a:extLst>
              <a:ext uri="{FF2B5EF4-FFF2-40B4-BE49-F238E27FC236}">
                <a16:creationId xmlns:a16="http://schemas.microsoft.com/office/drawing/2014/main" id="{3DD5A37D-C0C9-4F0A-BE14-AAEB9B927FB2}"/>
              </a:ext>
            </a:extLst>
          </p:cNvPr>
          <p:cNvSpPr/>
          <p:nvPr/>
        </p:nvSpPr>
        <p:spPr>
          <a:xfrm>
            <a:off x="6745702" y="1859485"/>
            <a:ext cx="1895168" cy="1770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F5E9F541-1580-4FB6-9884-03774D80D07E}"/>
              </a:ext>
            </a:extLst>
          </p:cNvPr>
          <p:cNvSpPr txBox="1"/>
          <p:nvPr/>
        </p:nvSpPr>
        <p:spPr>
          <a:xfrm>
            <a:off x="6830504" y="1920661"/>
            <a:ext cx="1098755" cy="461665"/>
          </a:xfrm>
          <a:prstGeom prst="rect">
            <a:avLst/>
          </a:prstGeom>
          <a:noFill/>
        </p:spPr>
        <p:txBody>
          <a:bodyPr wrap="square" rtlCol="0">
            <a:spAutoFit/>
          </a:bodyPr>
          <a:lstStyle/>
          <a:p>
            <a:r>
              <a:rPr lang="en-IN" sz="1200" dirty="0" err="1"/>
              <a:t>Jwt</a:t>
            </a:r>
            <a:r>
              <a:rPr lang="en-IN" sz="1200" dirty="0"/>
              <a:t> Request filter</a:t>
            </a:r>
          </a:p>
        </p:txBody>
      </p:sp>
      <p:sp>
        <p:nvSpPr>
          <p:cNvPr id="39" name="TextBox 38">
            <a:extLst>
              <a:ext uri="{FF2B5EF4-FFF2-40B4-BE49-F238E27FC236}">
                <a16:creationId xmlns:a16="http://schemas.microsoft.com/office/drawing/2014/main" id="{314048A2-6606-4BE7-9ABF-F7EBB04DC9C4}"/>
              </a:ext>
            </a:extLst>
          </p:cNvPr>
          <p:cNvSpPr txBox="1"/>
          <p:nvPr/>
        </p:nvSpPr>
        <p:spPr>
          <a:xfrm>
            <a:off x="6745702" y="2342496"/>
            <a:ext cx="1740310" cy="646331"/>
          </a:xfrm>
          <a:prstGeom prst="rect">
            <a:avLst/>
          </a:prstGeom>
          <a:noFill/>
        </p:spPr>
        <p:txBody>
          <a:bodyPr wrap="square" rtlCol="0">
            <a:spAutoFit/>
          </a:bodyPr>
          <a:lstStyle/>
          <a:p>
            <a:r>
              <a:rPr lang="en-IN" sz="1200" dirty="0">
                <a:solidFill>
                  <a:schemeClr val="bg1"/>
                </a:solidFill>
              </a:rPr>
              <a:t>If the path is login, then forward to login controller</a:t>
            </a:r>
          </a:p>
        </p:txBody>
      </p:sp>
      <p:cxnSp>
        <p:nvCxnSpPr>
          <p:cNvPr id="40" name="Straight Arrow Connector 39">
            <a:extLst>
              <a:ext uri="{FF2B5EF4-FFF2-40B4-BE49-F238E27FC236}">
                <a16:creationId xmlns:a16="http://schemas.microsoft.com/office/drawing/2014/main" id="{6C3B2509-7F51-43E6-B7CD-179EFC8DFF20}"/>
              </a:ext>
            </a:extLst>
          </p:cNvPr>
          <p:cNvCxnSpPr/>
          <p:nvPr/>
        </p:nvCxnSpPr>
        <p:spPr>
          <a:xfrm>
            <a:off x="8640870" y="2478318"/>
            <a:ext cx="44613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496379A-1A35-49BD-9874-EB65B2994014}"/>
              </a:ext>
            </a:extLst>
          </p:cNvPr>
          <p:cNvSpPr txBox="1"/>
          <p:nvPr/>
        </p:nvSpPr>
        <p:spPr>
          <a:xfrm>
            <a:off x="384313" y="3429000"/>
            <a:ext cx="2782904" cy="2031325"/>
          </a:xfrm>
          <a:prstGeom prst="rect">
            <a:avLst/>
          </a:prstGeom>
          <a:noFill/>
        </p:spPr>
        <p:txBody>
          <a:bodyPr wrap="square" rtlCol="0">
            <a:spAutoFit/>
          </a:bodyPr>
          <a:lstStyle/>
          <a:p>
            <a:r>
              <a:rPr lang="en-IN" dirty="0"/>
              <a:t>JWT token can be secured using OAuth 2</a:t>
            </a:r>
          </a:p>
          <a:p>
            <a:endParaRPr lang="en-IN" dirty="0"/>
          </a:p>
          <a:p>
            <a:r>
              <a:rPr lang="en-IN" dirty="0"/>
              <a:t>OAuth 2 is a protocol or mechanism that can transfer JWT token from one service to other service</a:t>
            </a:r>
          </a:p>
        </p:txBody>
      </p:sp>
    </p:spTree>
    <p:extLst>
      <p:ext uri="{BB962C8B-B14F-4D97-AF65-F5344CB8AC3E}">
        <p14:creationId xmlns:p14="http://schemas.microsoft.com/office/powerpoint/2010/main" val="281202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B947-6BED-42D7-8AAC-32169DADFECF}"/>
              </a:ext>
            </a:extLst>
          </p:cNvPr>
          <p:cNvSpPr>
            <a:spLocks noGrp="1"/>
          </p:cNvSpPr>
          <p:nvPr>
            <p:ph type="title"/>
          </p:nvPr>
        </p:nvSpPr>
        <p:spPr/>
        <p:txBody>
          <a:bodyPr/>
          <a:lstStyle/>
          <a:p>
            <a:r>
              <a:rPr lang="en-IN" dirty="0"/>
              <a:t>Spring Boot components</a:t>
            </a:r>
          </a:p>
        </p:txBody>
      </p:sp>
      <p:sp>
        <p:nvSpPr>
          <p:cNvPr id="3" name="Content Placeholder 2">
            <a:extLst>
              <a:ext uri="{FF2B5EF4-FFF2-40B4-BE49-F238E27FC236}">
                <a16:creationId xmlns:a16="http://schemas.microsoft.com/office/drawing/2014/main" id="{101D57E8-8BF4-49BD-A043-8CA053BA0E5C}"/>
              </a:ext>
            </a:extLst>
          </p:cNvPr>
          <p:cNvSpPr>
            <a:spLocks noGrp="1"/>
          </p:cNvSpPr>
          <p:nvPr>
            <p:ph idx="1"/>
          </p:nvPr>
        </p:nvSpPr>
        <p:spPr/>
        <p:txBody>
          <a:bodyPr>
            <a:normAutofit/>
          </a:bodyPr>
          <a:lstStyle/>
          <a:p>
            <a:r>
              <a:rPr lang="en-IN" sz="1800" dirty="0"/>
              <a:t>@SpringBootApplication = @Coinfiguration + @ComponentScan + @EnableAutoConfiguration</a:t>
            </a:r>
          </a:p>
          <a:p>
            <a:endParaRPr lang="en-IN" sz="1800" dirty="0"/>
          </a:p>
          <a:p>
            <a:r>
              <a:rPr lang="en-IN" sz="1800" dirty="0"/>
              <a:t>@Configuration – This will tell Spring that the annotated class contains spring config definitions such a @Bean, @Service, @Controller</a:t>
            </a:r>
          </a:p>
          <a:p>
            <a:endParaRPr lang="en-IN" sz="1800" dirty="0"/>
          </a:p>
          <a:p>
            <a:r>
              <a:rPr lang="en-IN" sz="1800" dirty="0"/>
              <a:t>@ComponentScan – This will tell spring that we want to scan the application packages</a:t>
            </a:r>
          </a:p>
          <a:p>
            <a:endParaRPr lang="en-IN" sz="1800" dirty="0"/>
          </a:p>
          <a:p>
            <a:r>
              <a:rPr lang="en-IN" sz="1800" dirty="0"/>
              <a:t>@EnableAutoConfiguration – This will search for the libraries in the class path and enable the required technical components (for example, </a:t>
            </a:r>
            <a:r>
              <a:rPr lang="en-IN" sz="1800" dirty="0" err="1"/>
              <a:t>jms</a:t>
            </a:r>
            <a:r>
              <a:rPr lang="en-IN" sz="1800" dirty="0"/>
              <a:t>, data source components)</a:t>
            </a:r>
          </a:p>
        </p:txBody>
      </p:sp>
    </p:spTree>
    <p:extLst>
      <p:ext uri="{BB962C8B-B14F-4D97-AF65-F5344CB8AC3E}">
        <p14:creationId xmlns:p14="http://schemas.microsoft.com/office/powerpoint/2010/main" val="116932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683C-1DB5-44FE-B70B-9DC2885F5A59}"/>
              </a:ext>
            </a:extLst>
          </p:cNvPr>
          <p:cNvSpPr>
            <a:spLocks noGrp="1"/>
          </p:cNvSpPr>
          <p:nvPr>
            <p:ph type="title"/>
          </p:nvPr>
        </p:nvSpPr>
        <p:spPr>
          <a:xfrm>
            <a:off x="957469" y="550942"/>
            <a:ext cx="10515600" cy="575779"/>
          </a:xfrm>
        </p:spPr>
        <p:txBody>
          <a:bodyPr>
            <a:normAutofit fontScale="90000"/>
          </a:bodyPr>
          <a:lstStyle/>
          <a:p>
            <a:r>
              <a:rPr lang="en-IN" dirty="0"/>
              <a:t>OAuth</a:t>
            </a:r>
          </a:p>
        </p:txBody>
      </p:sp>
      <p:sp>
        <p:nvSpPr>
          <p:cNvPr id="4" name="Rectangle 3">
            <a:extLst>
              <a:ext uri="{FF2B5EF4-FFF2-40B4-BE49-F238E27FC236}">
                <a16:creationId xmlns:a16="http://schemas.microsoft.com/office/drawing/2014/main" id="{DCDAAFA1-2B08-466F-9AE5-08DA46059D5D}"/>
              </a:ext>
            </a:extLst>
          </p:cNvPr>
          <p:cNvSpPr/>
          <p:nvPr/>
        </p:nvSpPr>
        <p:spPr>
          <a:xfrm>
            <a:off x="3339547" y="1787531"/>
            <a:ext cx="2345635" cy="967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80E24E3-4A94-4555-8136-B1DBE1F4B5F9}"/>
              </a:ext>
            </a:extLst>
          </p:cNvPr>
          <p:cNvSpPr txBox="1"/>
          <p:nvPr/>
        </p:nvSpPr>
        <p:spPr>
          <a:xfrm>
            <a:off x="3723861" y="1948070"/>
            <a:ext cx="1630017" cy="646331"/>
          </a:xfrm>
          <a:prstGeom prst="rect">
            <a:avLst/>
          </a:prstGeom>
          <a:noFill/>
        </p:spPr>
        <p:txBody>
          <a:bodyPr wrap="square" rtlCol="0">
            <a:spAutoFit/>
          </a:bodyPr>
          <a:lstStyle/>
          <a:p>
            <a:r>
              <a:rPr lang="en-IN" dirty="0"/>
              <a:t>Photo printing application</a:t>
            </a:r>
          </a:p>
        </p:txBody>
      </p:sp>
      <p:cxnSp>
        <p:nvCxnSpPr>
          <p:cNvPr id="7" name="Straight Arrow Connector 6">
            <a:extLst>
              <a:ext uri="{FF2B5EF4-FFF2-40B4-BE49-F238E27FC236}">
                <a16:creationId xmlns:a16="http://schemas.microsoft.com/office/drawing/2014/main" id="{F8956428-5736-4046-A8C0-0F06FCDF02A6}"/>
              </a:ext>
            </a:extLst>
          </p:cNvPr>
          <p:cNvCxnSpPr>
            <a:endCxn id="4" idx="1"/>
          </p:cNvCxnSpPr>
          <p:nvPr/>
        </p:nvCxnSpPr>
        <p:spPr>
          <a:xfrm flipV="1">
            <a:off x="490330" y="2271235"/>
            <a:ext cx="2849217" cy="511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B66F5A2-6804-431D-846E-FAE434D2A20D}"/>
              </a:ext>
            </a:extLst>
          </p:cNvPr>
          <p:cNvSpPr/>
          <p:nvPr/>
        </p:nvSpPr>
        <p:spPr>
          <a:xfrm>
            <a:off x="8726556" y="4328348"/>
            <a:ext cx="2113723" cy="1131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58E09E1E-6C4C-4025-A193-637E61E45984}"/>
              </a:ext>
            </a:extLst>
          </p:cNvPr>
          <p:cNvSpPr txBox="1"/>
          <p:nvPr/>
        </p:nvSpPr>
        <p:spPr>
          <a:xfrm>
            <a:off x="9501809" y="4432456"/>
            <a:ext cx="1232452" cy="923330"/>
          </a:xfrm>
          <a:prstGeom prst="rect">
            <a:avLst/>
          </a:prstGeom>
          <a:noFill/>
        </p:spPr>
        <p:txBody>
          <a:bodyPr wrap="square" rtlCol="0">
            <a:spAutoFit/>
          </a:bodyPr>
          <a:lstStyle/>
          <a:p>
            <a:r>
              <a:rPr lang="en-IN" dirty="0"/>
              <a:t>Google drive --- photos</a:t>
            </a:r>
          </a:p>
        </p:txBody>
      </p:sp>
      <p:sp>
        <p:nvSpPr>
          <p:cNvPr id="11" name="TextBox 10">
            <a:extLst>
              <a:ext uri="{FF2B5EF4-FFF2-40B4-BE49-F238E27FC236}">
                <a16:creationId xmlns:a16="http://schemas.microsoft.com/office/drawing/2014/main" id="{24615BBE-17C1-471C-8A8C-31542ABF1F3C}"/>
              </a:ext>
            </a:extLst>
          </p:cNvPr>
          <p:cNvSpPr txBox="1"/>
          <p:nvPr/>
        </p:nvSpPr>
        <p:spPr>
          <a:xfrm>
            <a:off x="573412" y="1486405"/>
            <a:ext cx="2278568" cy="923330"/>
          </a:xfrm>
          <a:prstGeom prst="rect">
            <a:avLst/>
          </a:prstGeom>
          <a:noFill/>
        </p:spPr>
        <p:txBody>
          <a:bodyPr wrap="square" rtlCol="0">
            <a:spAutoFit/>
          </a:bodyPr>
          <a:lstStyle/>
          <a:p>
            <a:r>
              <a:rPr lang="en-IN" dirty="0"/>
              <a:t>1. User tries to access photo printing application</a:t>
            </a:r>
          </a:p>
        </p:txBody>
      </p:sp>
      <p:sp>
        <p:nvSpPr>
          <p:cNvPr id="12" name="Rectangle 11">
            <a:extLst>
              <a:ext uri="{FF2B5EF4-FFF2-40B4-BE49-F238E27FC236}">
                <a16:creationId xmlns:a16="http://schemas.microsoft.com/office/drawing/2014/main" id="{79FBECA5-95FA-4C25-8ABD-5EB1EB763B93}"/>
              </a:ext>
            </a:extLst>
          </p:cNvPr>
          <p:cNvSpPr/>
          <p:nvPr/>
        </p:nvSpPr>
        <p:spPr>
          <a:xfrm>
            <a:off x="7103165" y="2782957"/>
            <a:ext cx="1934818" cy="993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3ED5F971-E96A-41A5-8554-A364C7C63539}"/>
              </a:ext>
            </a:extLst>
          </p:cNvPr>
          <p:cNvSpPr txBox="1"/>
          <p:nvPr/>
        </p:nvSpPr>
        <p:spPr>
          <a:xfrm>
            <a:off x="7103165" y="2852037"/>
            <a:ext cx="2113723" cy="646331"/>
          </a:xfrm>
          <a:prstGeom prst="rect">
            <a:avLst/>
          </a:prstGeom>
          <a:noFill/>
        </p:spPr>
        <p:txBody>
          <a:bodyPr wrap="square" rtlCol="0">
            <a:spAutoFit/>
          </a:bodyPr>
          <a:lstStyle/>
          <a:p>
            <a:r>
              <a:rPr lang="en-IN" dirty="0"/>
              <a:t>Google Authorization server</a:t>
            </a:r>
          </a:p>
        </p:txBody>
      </p:sp>
      <p:cxnSp>
        <p:nvCxnSpPr>
          <p:cNvPr id="15" name="Straight Arrow Connector 14">
            <a:extLst>
              <a:ext uri="{FF2B5EF4-FFF2-40B4-BE49-F238E27FC236}">
                <a16:creationId xmlns:a16="http://schemas.microsoft.com/office/drawing/2014/main" id="{2CC95CE6-C4AD-4E02-AF56-8BE84D214DDB}"/>
              </a:ext>
            </a:extLst>
          </p:cNvPr>
          <p:cNvCxnSpPr>
            <a:stCxn id="4" idx="3"/>
          </p:cNvCxnSpPr>
          <p:nvPr/>
        </p:nvCxnSpPr>
        <p:spPr>
          <a:xfrm>
            <a:off x="5685182" y="2271235"/>
            <a:ext cx="1855305" cy="483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CB76523-74CC-4CE6-B436-0B8FCE0B339F}"/>
              </a:ext>
            </a:extLst>
          </p:cNvPr>
          <p:cNvSpPr txBox="1"/>
          <p:nvPr/>
        </p:nvSpPr>
        <p:spPr>
          <a:xfrm rot="919429">
            <a:off x="5779934" y="1696338"/>
            <a:ext cx="2278568" cy="923330"/>
          </a:xfrm>
          <a:prstGeom prst="rect">
            <a:avLst/>
          </a:prstGeom>
          <a:noFill/>
        </p:spPr>
        <p:txBody>
          <a:bodyPr wrap="square" rtlCol="0">
            <a:spAutoFit/>
          </a:bodyPr>
          <a:lstStyle/>
          <a:p>
            <a:r>
              <a:rPr lang="en-IN" dirty="0"/>
              <a:t>2. Application tries to access users google drive</a:t>
            </a:r>
          </a:p>
        </p:txBody>
      </p:sp>
      <p:sp>
        <p:nvSpPr>
          <p:cNvPr id="17" name="Rectangle 16">
            <a:extLst>
              <a:ext uri="{FF2B5EF4-FFF2-40B4-BE49-F238E27FC236}">
                <a16:creationId xmlns:a16="http://schemas.microsoft.com/office/drawing/2014/main" id="{0A56765F-1409-4606-9CEB-A50C7D632BC9}"/>
              </a:ext>
            </a:extLst>
          </p:cNvPr>
          <p:cNvSpPr/>
          <p:nvPr/>
        </p:nvSpPr>
        <p:spPr>
          <a:xfrm>
            <a:off x="291548" y="2782957"/>
            <a:ext cx="1179443" cy="715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a:t>
            </a:r>
          </a:p>
        </p:txBody>
      </p:sp>
      <p:cxnSp>
        <p:nvCxnSpPr>
          <p:cNvPr id="19" name="Straight Arrow Connector 18">
            <a:extLst>
              <a:ext uri="{FF2B5EF4-FFF2-40B4-BE49-F238E27FC236}">
                <a16:creationId xmlns:a16="http://schemas.microsoft.com/office/drawing/2014/main" id="{4DE8ABCC-63F4-4602-B207-7B55BE8D364D}"/>
              </a:ext>
            </a:extLst>
          </p:cNvPr>
          <p:cNvCxnSpPr>
            <a:stCxn id="13" idx="1"/>
          </p:cNvCxnSpPr>
          <p:nvPr/>
        </p:nvCxnSpPr>
        <p:spPr>
          <a:xfrm flipH="1">
            <a:off x="1484242" y="3175203"/>
            <a:ext cx="5618923" cy="131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C37994A-20CE-4B44-8E9A-DBD4BEC0AB37}"/>
              </a:ext>
            </a:extLst>
          </p:cNvPr>
          <p:cNvSpPr txBox="1"/>
          <p:nvPr/>
        </p:nvSpPr>
        <p:spPr>
          <a:xfrm>
            <a:off x="2471530" y="2922104"/>
            <a:ext cx="2504661" cy="1477328"/>
          </a:xfrm>
          <a:prstGeom prst="rect">
            <a:avLst/>
          </a:prstGeom>
          <a:noFill/>
        </p:spPr>
        <p:txBody>
          <a:bodyPr wrap="square" rtlCol="0">
            <a:spAutoFit/>
          </a:bodyPr>
          <a:lstStyle/>
          <a:p>
            <a:r>
              <a:rPr lang="en-IN" dirty="0"/>
              <a:t>3. Asks the permission of the user whether this photo printing application can access his google drive</a:t>
            </a:r>
          </a:p>
        </p:txBody>
      </p:sp>
      <p:cxnSp>
        <p:nvCxnSpPr>
          <p:cNvPr id="25" name="Connector: Elbow 24">
            <a:extLst>
              <a:ext uri="{FF2B5EF4-FFF2-40B4-BE49-F238E27FC236}">
                <a16:creationId xmlns:a16="http://schemas.microsoft.com/office/drawing/2014/main" id="{59F8E7B3-7280-4AA6-A1DF-43AD36656EFB}"/>
              </a:ext>
            </a:extLst>
          </p:cNvPr>
          <p:cNvCxnSpPr>
            <a:stCxn id="17" idx="2"/>
            <a:endCxn id="12" idx="2"/>
          </p:cNvCxnSpPr>
          <p:nvPr/>
        </p:nvCxnSpPr>
        <p:spPr>
          <a:xfrm rot="16200000" flipH="1">
            <a:off x="4336671" y="42967"/>
            <a:ext cx="278502" cy="7189304"/>
          </a:xfrm>
          <a:prstGeom prst="bentConnector3">
            <a:avLst>
              <a:gd name="adj1" fmla="val 77212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D19793A-CC8F-41A8-A58D-C125A889260D}"/>
              </a:ext>
            </a:extLst>
          </p:cNvPr>
          <p:cNvSpPr txBox="1"/>
          <p:nvPr/>
        </p:nvSpPr>
        <p:spPr>
          <a:xfrm>
            <a:off x="2597425" y="4894121"/>
            <a:ext cx="3180523" cy="923330"/>
          </a:xfrm>
          <a:prstGeom prst="rect">
            <a:avLst/>
          </a:prstGeom>
          <a:noFill/>
        </p:spPr>
        <p:txBody>
          <a:bodyPr wrap="square" rtlCol="0">
            <a:spAutoFit/>
          </a:bodyPr>
          <a:lstStyle/>
          <a:p>
            <a:r>
              <a:rPr lang="en-IN" dirty="0"/>
              <a:t>4. User will enter his google account credentials and allow access</a:t>
            </a:r>
          </a:p>
        </p:txBody>
      </p:sp>
      <p:cxnSp>
        <p:nvCxnSpPr>
          <p:cNvPr id="29" name="Connector: Elbow 28">
            <a:extLst>
              <a:ext uri="{FF2B5EF4-FFF2-40B4-BE49-F238E27FC236}">
                <a16:creationId xmlns:a16="http://schemas.microsoft.com/office/drawing/2014/main" id="{FEA67255-8FAA-4B42-AA2F-811964918C8A}"/>
              </a:ext>
            </a:extLst>
          </p:cNvPr>
          <p:cNvCxnSpPr>
            <a:cxnSpLocks/>
          </p:cNvCxnSpPr>
          <p:nvPr/>
        </p:nvCxnSpPr>
        <p:spPr>
          <a:xfrm rot="10800000">
            <a:off x="4167809" y="1787532"/>
            <a:ext cx="4684646" cy="1517715"/>
          </a:xfrm>
          <a:prstGeom prst="bentConnector4">
            <a:avLst>
              <a:gd name="adj1" fmla="val -45120"/>
              <a:gd name="adj2" fmla="val 17269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EEAAE98-4287-4871-97DB-A31FA831E6F4}"/>
              </a:ext>
            </a:extLst>
          </p:cNvPr>
          <p:cNvSpPr txBox="1"/>
          <p:nvPr/>
        </p:nvSpPr>
        <p:spPr>
          <a:xfrm>
            <a:off x="7659756" y="100928"/>
            <a:ext cx="3180523" cy="646331"/>
          </a:xfrm>
          <a:prstGeom prst="rect">
            <a:avLst/>
          </a:prstGeom>
          <a:noFill/>
        </p:spPr>
        <p:txBody>
          <a:bodyPr wrap="square" rtlCol="0">
            <a:spAutoFit/>
          </a:bodyPr>
          <a:lstStyle/>
          <a:p>
            <a:r>
              <a:rPr lang="en-IN" dirty="0"/>
              <a:t>5.Authorization token is issued to the application</a:t>
            </a:r>
          </a:p>
        </p:txBody>
      </p:sp>
      <p:cxnSp>
        <p:nvCxnSpPr>
          <p:cNvPr id="39" name="Connector: Elbow 38">
            <a:extLst>
              <a:ext uri="{FF2B5EF4-FFF2-40B4-BE49-F238E27FC236}">
                <a16:creationId xmlns:a16="http://schemas.microsoft.com/office/drawing/2014/main" id="{DAC5F866-1BC2-48CA-BAF9-0D0E31858032}"/>
              </a:ext>
            </a:extLst>
          </p:cNvPr>
          <p:cNvCxnSpPr>
            <a:cxnSpLocks/>
            <a:stCxn id="4" idx="0"/>
            <a:endCxn id="13" idx="3"/>
          </p:cNvCxnSpPr>
          <p:nvPr/>
        </p:nvCxnSpPr>
        <p:spPr>
          <a:xfrm rot="16200000" flipH="1">
            <a:off x="6170790" y="129106"/>
            <a:ext cx="1387672" cy="4704523"/>
          </a:xfrm>
          <a:prstGeom prst="bentConnector4">
            <a:avLst>
              <a:gd name="adj1" fmla="val -48944"/>
              <a:gd name="adj2" fmla="val 104859"/>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D51D8A0-3D3E-44EC-8A23-493A28812AC1}"/>
              </a:ext>
            </a:extLst>
          </p:cNvPr>
          <p:cNvSpPr txBox="1"/>
          <p:nvPr/>
        </p:nvSpPr>
        <p:spPr>
          <a:xfrm>
            <a:off x="7262193" y="1005768"/>
            <a:ext cx="3180523" cy="646331"/>
          </a:xfrm>
          <a:prstGeom prst="rect">
            <a:avLst/>
          </a:prstGeom>
          <a:noFill/>
        </p:spPr>
        <p:txBody>
          <a:bodyPr wrap="square" rtlCol="0">
            <a:spAutoFit/>
          </a:bodyPr>
          <a:lstStyle/>
          <a:p>
            <a:r>
              <a:rPr lang="en-IN" dirty="0"/>
              <a:t>6.Authorization token is sent to google authorization server</a:t>
            </a:r>
          </a:p>
        </p:txBody>
      </p:sp>
      <p:cxnSp>
        <p:nvCxnSpPr>
          <p:cNvPr id="49" name="Straight Arrow Connector 48">
            <a:extLst>
              <a:ext uri="{FF2B5EF4-FFF2-40B4-BE49-F238E27FC236}">
                <a16:creationId xmlns:a16="http://schemas.microsoft.com/office/drawing/2014/main" id="{9D1C4E8C-A55E-4576-AC35-605515EF5CCB}"/>
              </a:ext>
            </a:extLst>
          </p:cNvPr>
          <p:cNvCxnSpPr/>
          <p:nvPr/>
        </p:nvCxnSpPr>
        <p:spPr>
          <a:xfrm flipH="1" flipV="1">
            <a:off x="5685182" y="2587830"/>
            <a:ext cx="1417983" cy="311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CD4F15B-5296-4CC4-AB40-4A45CB6F26C7}"/>
              </a:ext>
            </a:extLst>
          </p:cNvPr>
          <p:cNvSpPr txBox="1"/>
          <p:nvPr/>
        </p:nvSpPr>
        <p:spPr>
          <a:xfrm rot="944844">
            <a:off x="5632576" y="2890078"/>
            <a:ext cx="2278568" cy="369332"/>
          </a:xfrm>
          <a:prstGeom prst="rect">
            <a:avLst/>
          </a:prstGeom>
          <a:noFill/>
        </p:spPr>
        <p:txBody>
          <a:bodyPr wrap="square" rtlCol="0">
            <a:spAutoFit/>
          </a:bodyPr>
          <a:lstStyle/>
          <a:p>
            <a:r>
              <a:rPr lang="en-IN" dirty="0"/>
              <a:t>7.Access token</a:t>
            </a:r>
          </a:p>
        </p:txBody>
      </p:sp>
      <p:cxnSp>
        <p:nvCxnSpPr>
          <p:cNvPr id="52" name="Straight Arrow Connector 51">
            <a:extLst>
              <a:ext uri="{FF2B5EF4-FFF2-40B4-BE49-F238E27FC236}">
                <a16:creationId xmlns:a16="http://schemas.microsoft.com/office/drawing/2014/main" id="{13CF6984-1D71-4288-A1CE-E06FE43560DD}"/>
              </a:ext>
            </a:extLst>
          </p:cNvPr>
          <p:cNvCxnSpPr>
            <a:endCxn id="9" idx="1"/>
          </p:cNvCxnSpPr>
          <p:nvPr/>
        </p:nvCxnSpPr>
        <p:spPr>
          <a:xfrm>
            <a:off x="5141843" y="2743647"/>
            <a:ext cx="3584713" cy="2053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6538B25-027C-4BB4-9160-FD3B2463E996}"/>
              </a:ext>
            </a:extLst>
          </p:cNvPr>
          <p:cNvSpPr txBox="1"/>
          <p:nvPr/>
        </p:nvSpPr>
        <p:spPr>
          <a:xfrm rot="1809655">
            <a:off x="5301354" y="3782095"/>
            <a:ext cx="2664627" cy="923330"/>
          </a:xfrm>
          <a:prstGeom prst="rect">
            <a:avLst/>
          </a:prstGeom>
          <a:noFill/>
        </p:spPr>
        <p:txBody>
          <a:bodyPr wrap="square" rtlCol="0">
            <a:spAutoFit/>
          </a:bodyPr>
          <a:lstStyle/>
          <a:p>
            <a:r>
              <a:rPr lang="en-IN" dirty="0"/>
              <a:t>8.Using access token it will access the users’ google drive photos</a:t>
            </a:r>
          </a:p>
        </p:txBody>
      </p:sp>
      <p:sp>
        <p:nvSpPr>
          <p:cNvPr id="54" name="TextBox 53">
            <a:extLst>
              <a:ext uri="{FF2B5EF4-FFF2-40B4-BE49-F238E27FC236}">
                <a16:creationId xmlns:a16="http://schemas.microsoft.com/office/drawing/2014/main" id="{2431E669-40B1-4A7D-995A-BFDC8876BEA2}"/>
              </a:ext>
            </a:extLst>
          </p:cNvPr>
          <p:cNvSpPr txBox="1"/>
          <p:nvPr/>
        </p:nvSpPr>
        <p:spPr>
          <a:xfrm>
            <a:off x="2701087" y="176326"/>
            <a:ext cx="2913019" cy="646331"/>
          </a:xfrm>
          <a:prstGeom prst="rect">
            <a:avLst/>
          </a:prstGeom>
          <a:noFill/>
        </p:spPr>
        <p:txBody>
          <a:bodyPr wrap="square" rtlCol="0">
            <a:spAutoFit/>
          </a:bodyPr>
          <a:lstStyle/>
          <a:p>
            <a:r>
              <a:rPr lang="en-IN" b="1" dirty="0"/>
              <a:t>Flow 1 : Authorization code flow</a:t>
            </a:r>
          </a:p>
        </p:txBody>
      </p:sp>
      <p:sp>
        <p:nvSpPr>
          <p:cNvPr id="55" name="TextBox 54">
            <a:extLst>
              <a:ext uri="{FF2B5EF4-FFF2-40B4-BE49-F238E27FC236}">
                <a16:creationId xmlns:a16="http://schemas.microsoft.com/office/drawing/2014/main" id="{F34AD98A-E85C-4F6F-A605-D03DA09BB496}"/>
              </a:ext>
            </a:extLst>
          </p:cNvPr>
          <p:cNvSpPr txBox="1"/>
          <p:nvPr/>
        </p:nvSpPr>
        <p:spPr>
          <a:xfrm>
            <a:off x="3526734" y="5950226"/>
            <a:ext cx="5138531" cy="369332"/>
          </a:xfrm>
          <a:prstGeom prst="rect">
            <a:avLst/>
          </a:prstGeom>
          <a:noFill/>
        </p:spPr>
        <p:txBody>
          <a:bodyPr wrap="square" rtlCol="0">
            <a:spAutoFit/>
          </a:bodyPr>
          <a:lstStyle/>
          <a:p>
            <a:r>
              <a:rPr lang="en-IN" dirty="0"/>
              <a:t>This will be used in server side applications</a:t>
            </a:r>
          </a:p>
        </p:txBody>
      </p:sp>
      <p:sp>
        <p:nvSpPr>
          <p:cNvPr id="28" name="TextBox 27">
            <a:extLst>
              <a:ext uri="{FF2B5EF4-FFF2-40B4-BE49-F238E27FC236}">
                <a16:creationId xmlns:a16="http://schemas.microsoft.com/office/drawing/2014/main" id="{3D18961F-8405-4A89-8362-46AB625EE15E}"/>
              </a:ext>
            </a:extLst>
          </p:cNvPr>
          <p:cNvSpPr txBox="1"/>
          <p:nvPr/>
        </p:nvSpPr>
        <p:spPr>
          <a:xfrm>
            <a:off x="9784727" y="2062916"/>
            <a:ext cx="2423915" cy="2246769"/>
          </a:xfrm>
          <a:prstGeom prst="rect">
            <a:avLst/>
          </a:prstGeom>
          <a:noFill/>
        </p:spPr>
        <p:txBody>
          <a:bodyPr wrap="square" rtlCol="0">
            <a:spAutoFit/>
          </a:bodyPr>
          <a:lstStyle/>
          <a:p>
            <a:pPr marL="285750" indent="-285750">
              <a:buFont typeface="Arial" panose="020B0604020202020204" pitchFamily="34" charset="0"/>
              <a:buChar char="•"/>
            </a:pPr>
            <a:r>
              <a:rPr lang="en-IN" sz="1400" dirty="0">
                <a:solidFill>
                  <a:srgbClr val="0070C0"/>
                </a:solidFill>
              </a:rPr>
              <a:t>Resources: Google drive photos</a:t>
            </a:r>
          </a:p>
          <a:p>
            <a:pPr marL="285750" indent="-285750">
              <a:buFont typeface="Arial" panose="020B0604020202020204" pitchFamily="34" charset="0"/>
              <a:buChar char="•"/>
            </a:pPr>
            <a:r>
              <a:rPr lang="en-IN" sz="1400" dirty="0">
                <a:solidFill>
                  <a:srgbClr val="0070C0"/>
                </a:solidFill>
              </a:rPr>
              <a:t>Resource server : Google drive</a:t>
            </a:r>
          </a:p>
          <a:p>
            <a:pPr marL="285750" indent="-285750">
              <a:buFont typeface="Arial" panose="020B0604020202020204" pitchFamily="34" charset="0"/>
              <a:buChar char="•"/>
            </a:pPr>
            <a:r>
              <a:rPr lang="en-IN" sz="1400" dirty="0">
                <a:solidFill>
                  <a:srgbClr val="0070C0"/>
                </a:solidFill>
              </a:rPr>
              <a:t>Client: Photo printing application</a:t>
            </a:r>
          </a:p>
          <a:p>
            <a:pPr marL="285750" indent="-285750">
              <a:buFont typeface="Arial" panose="020B0604020202020204" pitchFamily="34" charset="0"/>
              <a:buChar char="•"/>
            </a:pPr>
            <a:r>
              <a:rPr lang="en-IN" sz="1400" dirty="0">
                <a:solidFill>
                  <a:srgbClr val="0070C0"/>
                </a:solidFill>
              </a:rPr>
              <a:t>Resource owner :</a:t>
            </a:r>
          </a:p>
          <a:p>
            <a:pPr marL="285750" indent="-285750">
              <a:buFont typeface="Arial" panose="020B0604020202020204" pitchFamily="34" charset="0"/>
              <a:buChar char="•"/>
            </a:pPr>
            <a:r>
              <a:rPr lang="en-IN" sz="1400" dirty="0">
                <a:solidFill>
                  <a:srgbClr val="0070C0"/>
                </a:solidFill>
              </a:rPr>
              <a:t>User</a:t>
            </a:r>
          </a:p>
          <a:p>
            <a:pPr marL="285750" indent="-285750">
              <a:buFont typeface="Arial" panose="020B0604020202020204" pitchFamily="34" charset="0"/>
              <a:buChar char="•"/>
            </a:pPr>
            <a:r>
              <a:rPr lang="en-IN" sz="1400" dirty="0">
                <a:solidFill>
                  <a:srgbClr val="0070C0"/>
                </a:solidFill>
              </a:rPr>
              <a:t>Authorization server:</a:t>
            </a:r>
          </a:p>
          <a:p>
            <a:pPr marL="285750" indent="-285750">
              <a:buFont typeface="Arial" panose="020B0604020202020204" pitchFamily="34" charset="0"/>
              <a:buChar char="•"/>
            </a:pPr>
            <a:r>
              <a:rPr lang="en-IN" sz="1400" dirty="0">
                <a:solidFill>
                  <a:srgbClr val="0070C0"/>
                </a:solidFill>
              </a:rPr>
              <a:t>Google</a:t>
            </a:r>
          </a:p>
        </p:txBody>
      </p:sp>
    </p:spTree>
    <p:extLst>
      <p:ext uri="{BB962C8B-B14F-4D97-AF65-F5344CB8AC3E}">
        <p14:creationId xmlns:p14="http://schemas.microsoft.com/office/powerpoint/2010/main" val="3034007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DAAFA1-2B08-466F-9AE5-08DA46059D5D}"/>
              </a:ext>
            </a:extLst>
          </p:cNvPr>
          <p:cNvSpPr/>
          <p:nvPr/>
        </p:nvSpPr>
        <p:spPr>
          <a:xfrm>
            <a:off x="3339547" y="1787531"/>
            <a:ext cx="2345635" cy="967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80E24E3-4A94-4555-8136-B1DBE1F4B5F9}"/>
              </a:ext>
            </a:extLst>
          </p:cNvPr>
          <p:cNvSpPr txBox="1"/>
          <p:nvPr/>
        </p:nvSpPr>
        <p:spPr>
          <a:xfrm>
            <a:off x="3491945" y="1947025"/>
            <a:ext cx="2246245" cy="584775"/>
          </a:xfrm>
          <a:prstGeom prst="rect">
            <a:avLst/>
          </a:prstGeom>
          <a:noFill/>
        </p:spPr>
        <p:txBody>
          <a:bodyPr wrap="square" rtlCol="0">
            <a:spAutoFit/>
          </a:bodyPr>
          <a:lstStyle/>
          <a:p>
            <a:r>
              <a:rPr lang="en-IN" sz="1600" dirty="0"/>
              <a:t>Document printing application</a:t>
            </a:r>
          </a:p>
        </p:txBody>
      </p:sp>
      <p:cxnSp>
        <p:nvCxnSpPr>
          <p:cNvPr id="7" name="Straight Arrow Connector 6">
            <a:extLst>
              <a:ext uri="{FF2B5EF4-FFF2-40B4-BE49-F238E27FC236}">
                <a16:creationId xmlns:a16="http://schemas.microsoft.com/office/drawing/2014/main" id="{F8956428-5736-4046-A8C0-0F06FCDF02A6}"/>
              </a:ext>
            </a:extLst>
          </p:cNvPr>
          <p:cNvCxnSpPr>
            <a:endCxn id="4" idx="1"/>
          </p:cNvCxnSpPr>
          <p:nvPr/>
        </p:nvCxnSpPr>
        <p:spPr>
          <a:xfrm flipV="1">
            <a:off x="490330" y="2271235"/>
            <a:ext cx="2849217" cy="511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B66F5A2-6804-431D-846E-FAE434D2A20D}"/>
              </a:ext>
            </a:extLst>
          </p:cNvPr>
          <p:cNvSpPr/>
          <p:nvPr/>
        </p:nvSpPr>
        <p:spPr>
          <a:xfrm>
            <a:off x="8522801" y="4362521"/>
            <a:ext cx="1278835" cy="1131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58E09E1E-6C4C-4025-A193-637E61E45984}"/>
              </a:ext>
            </a:extLst>
          </p:cNvPr>
          <p:cNvSpPr txBox="1"/>
          <p:nvPr/>
        </p:nvSpPr>
        <p:spPr>
          <a:xfrm>
            <a:off x="8522801" y="4497526"/>
            <a:ext cx="1580731" cy="584775"/>
          </a:xfrm>
          <a:prstGeom prst="rect">
            <a:avLst/>
          </a:prstGeom>
          <a:noFill/>
        </p:spPr>
        <p:txBody>
          <a:bodyPr wrap="square" rtlCol="0">
            <a:spAutoFit/>
          </a:bodyPr>
          <a:lstStyle/>
          <a:p>
            <a:r>
              <a:rPr lang="en-IN" sz="1600" dirty="0"/>
              <a:t>Google drive </a:t>
            </a:r>
          </a:p>
          <a:p>
            <a:r>
              <a:rPr lang="en-IN" sz="1600" dirty="0"/>
              <a:t>--- documents</a:t>
            </a:r>
          </a:p>
        </p:txBody>
      </p:sp>
      <p:sp>
        <p:nvSpPr>
          <p:cNvPr id="11" name="TextBox 10">
            <a:extLst>
              <a:ext uri="{FF2B5EF4-FFF2-40B4-BE49-F238E27FC236}">
                <a16:creationId xmlns:a16="http://schemas.microsoft.com/office/drawing/2014/main" id="{24615BBE-17C1-471C-8A8C-31542ABF1F3C}"/>
              </a:ext>
            </a:extLst>
          </p:cNvPr>
          <p:cNvSpPr txBox="1"/>
          <p:nvPr/>
        </p:nvSpPr>
        <p:spPr>
          <a:xfrm rot="20889421">
            <a:off x="561108" y="1965885"/>
            <a:ext cx="2781384" cy="523220"/>
          </a:xfrm>
          <a:prstGeom prst="rect">
            <a:avLst/>
          </a:prstGeom>
          <a:noFill/>
        </p:spPr>
        <p:txBody>
          <a:bodyPr wrap="square" rtlCol="0">
            <a:spAutoFit/>
          </a:bodyPr>
          <a:lstStyle/>
          <a:p>
            <a:r>
              <a:rPr lang="en-IN" sz="1400" dirty="0"/>
              <a:t>1. User tries to access document printing application</a:t>
            </a:r>
          </a:p>
        </p:txBody>
      </p:sp>
      <p:sp>
        <p:nvSpPr>
          <p:cNvPr id="12" name="Rectangle 11">
            <a:extLst>
              <a:ext uri="{FF2B5EF4-FFF2-40B4-BE49-F238E27FC236}">
                <a16:creationId xmlns:a16="http://schemas.microsoft.com/office/drawing/2014/main" id="{79FBECA5-95FA-4C25-8ABD-5EB1EB763B93}"/>
              </a:ext>
            </a:extLst>
          </p:cNvPr>
          <p:cNvSpPr/>
          <p:nvPr/>
        </p:nvSpPr>
        <p:spPr>
          <a:xfrm>
            <a:off x="7103165" y="2782957"/>
            <a:ext cx="1934818" cy="993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3ED5F971-E96A-41A5-8554-A364C7C63539}"/>
              </a:ext>
            </a:extLst>
          </p:cNvPr>
          <p:cNvSpPr txBox="1"/>
          <p:nvPr/>
        </p:nvSpPr>
        <p:spPr>
          <a:xfrm>
            <a:off x="7103165" y="2852037"/>
            <a:ext cx="2113723" cy="584775"/>
          </a:xfrm>
          <a:prstGeom prst="rect">
            <a:avLst/>
          </a:prstGeom>
          <a:noFill/>
        </p:spPr>
        <p:txBody>
          <a:bodyPr wrap="square" rtlCol="0">
            <a:spAutoFit/>
          </a:bodyPr>
          <a:lstStyle/>
          <a:p>
            <a:r>
              <a:rPr lang="en-IN" sz="1600" dirty="0"/>
              <a:t>Google Authorization server</a:t>
            </a:r>
          </a:p>
        </p:txBody>
      </p:sp>
      <p:cxnSp>
        <p:nvCxnSpPr>
          <p:cNvPr id="15" name="Straight Arrow Connector 14">
            <a:extLst>
              <a:ext uri="{FF2B5EF4-FFF2-40B4-BE49-F238E27FC236}">
                <a16:creationId xmlns:a16="http://schemas.microsoft.com/office/drawing/2014/main" id="{2CC95CE6-C4AD-4E02-AF56-8BE84D214DDB}"/>
              </a:ext>
            </a:extLst>
          </p:cNvPr>
          <p:cNvCxnSpPr>
            <a:stCxn id="4" idx="3"/>
          </p:cNvCxnSpPr>
          <p:nvPr/>
        </p:nvCxnSpPr>
        <p:spPr>
          <a:xfrm>
            <a:off x="5685182" y="2271235"/>
            <a:ext cx="1855305" cy="483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CB76523-74CC-4CE6-B436-0B8FCE0B339F}"/>
              </a:ext>
            </a:extLst>
          </p:cNvPr>
          <p:cNvSpPr txBox="1"/>
          <p:nvPr/>
        </p:nvSpPr>
        <p:spPr>
          <a:xfrm rot="952921">
            <a:off x="5794049" y="2095956"/>
            <a:ext cx="2278568" cy="523220"/>
          </a:xfrm>
          <a:prstGeom prst="rect">
            <a:avLst/>
          </a:prstGeom>
          <a:noFill/>
        </p:spPr>
        <p:txBody>
          <a:bodyPr wrap="square" rtlCol="0">
            <a:spAutoFit/>
          </a:bodyPr>
          <a:lstStyle/>
          <a:p>
            <a:r>
              <a:rPr lang="en-IN" sz="1400" dirty="0"/>
              <a:t>2. Application tries to access users google drive</a:t>
            </a:r>
          </a:p>
        </p:txBody>
      </p:sp>
      <p:sp>
        <p:nvSpPr>
          <p:cNvPr id="17" name="Rectangle 16">
            <a:extLst>
              <a:ext uri="{FF2B5EF4-FFF2-40B4-BE49-F238E27FC236}">
                <a16:creationId xmlns:a16="http://schemas.microsoft.com/office/drawing/2014/main" id="{0A56765F-1409-4606-9CEB-A50C7D632BC9}"/>
              </a:ext>
            </a:extLst>
          </p:cNvPr>
          <p:cNvSpPr/>
          <p:nvPr/>
        </p:nvSpPr>
        <p:spPr>
          <a:xfrm>
            <a:off x="291548" y="2782957"/>
            <a:ext cx="1179443" cy="715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User</a:t>
            </a:r>
          </a:p>
        </p:txBody>
      </p:sp>
      <p:cxnSp>
        <p:nvCxnSpPr>
          <p:cNvPr id="19" name="Straight Arrow Connector 18">
            <a:extLst>
              <a:ext uri="{FF2B5EF4-FFF2-40B4-BE49-F238E27FC236}">
                <a16:creationId xmlns:a16="http://schemas.microsoft.com/office/drawing/2014/main" id="{4DE8ABCC-63F4-4602-B207-7B55BE8D364D}"/>
              </a:ext>
            </a:extLst>
          </p:cNvPr>
          <p:cNvCxnSpPr>
            <a:stCxn id="13" idx="1"/>
          </p:cNvCxnSpPr>
          <p:nvPr/>
        </p:nvCxnSpPr>
        <p:spPr>
          <a:xfrm flipH="1">
            <a:off x="1484243" y="3144425"/>
            <a:ext cx="5618922" cy="161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C37994A-20CE-4B44-8E9A-DBD4BEC0AB37}"/>
              </a:ext>
            </a:extLst>
          </p:cNvPr>
          <p:cNvSpPr txBox="1"/>
          <p:nvPr/>
        </p:nvSpPr>
        <p:spPr>
          <a:xfrm>
            <a:off x="1701251" y="3226134"/>
            <a:ext cx="3859694" cy="738664"/>
          </a:xfrm>
          <a:prstGeom prst="rect">
            <a:avLst/>
          </a:prstGeom>
          <a:noFill/>
        </p:spPr>
        <p:txBody>
          <a:bodyPr wrap="square" rtlCol="0">
            <a:spAutoFit/>
          </a:bodyPr>
          <a:lstStyle/>
          <a:p>
            <a:r>
              <a:rPr lang="en-IN" sz="1400" dirty="0"/>
              <a:t>3. Asks the permission of the user whether this photo printing application can access his google drive</a:t>
            </a:r>
          </a:p>
        </p:txBody>
      </p:sp>
      <p:cxnSp>
        <p:nvCxnSpPr>
          <p:cNvPr id="25" name="Connector: Elbow 24">
            <a:extLst>
              <a:ext uri="{FF2B5EF4-FFF2-40B4-BE49-F238E27FC236}">
                <a16:creationId xmlns:a16="http://schemas.microsoft.com/office/drawing/2014/main" id="{59F8E7B3-7280-4AA6-A1DF-43AD36656EFB}"/>
              </a:ext>
            </a:extLst>
          </p:cNvPr>
          <p:cNvCxnSpPr>
            <a:stCxn id="17" idx="2"/>
            <a:endCxn id="12" idx="2"/>
          </p:cNvCxnSpPr>
          <p:nvPr/>
        </p:nvCxnSpPr>
        <p:spPr>
          <a:xfrm rot="16200000" flipH="1">
            <a:off x="4336671" y="42967"/>
            <a:ext cx="278502" cy="7189304"/>
          </a:xfrm>
          <a:prstGeom prst="bentConnector3">
            <a:avLst>
              <a:gd name="adj1" fmla="val 77212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D19793A-CC8F-41A8-A58D-C125A889260D}"/>
              </a:ext>
            </a:extLst>
          </p:cNvPr>
          <p:cNvSpPr txBox="1"/>
          <p:nvPr/>
        </p:nvSpPr>
        <p:spPr>
          <a:xfrm>
            <a:off x="2577547" y="5115579"/>
            <a:ext cx="3180523" cy="523220"/>
          </a:xfrm>
          <a:prstGeom prst="rect">
            <a:avLst/>
          </a:prstGeom>
          <a:noFill/>
        </p:spPr>
        <p:txBody>
          <a:bodyPr wrap="square" rtlCol="0">
            <a:spAutoFit/>
          </a:bodyPr>
          <a:lstStyle/>
          <a:p>
            <a:r>
              <a:rPr lang="en-IN" sz="1400" dirty="0"/>
              <a:t>4. User will enter his google account credentials and allow access</a:t>
            </a:r>
          </a:p>
        </p:txBody>
      </p:sp>
      <p:cxnSp>
        <p:nvCxnSpPr>
          <p:cNvPr id="29" name="Connector: Elbow 28">
            <a:extLst>
              <a:ext uri="{FF2B5EF4-FFF2-40B4-BE49-F238E27FC236}">
                <a16:creationId xmlns:a16="http://schemas.microsoft.com/office/drawing/2014/main" id="{FEA67255-8FAA-4B42-AA2F-811964918C8A}"/>
              </a:ext>
            </a:extLst>
          </p:cNvPr>
          <p:cNvCxnSpPr>
            <a:cxnSpLocks/>
          </p:cNvCxnSpPr>
          <p:nvPr/>
        </p:nvCxnSpPr>
        <p:spPr>
          <a:xfrm rot="10800000">
            <a:off x="4167809" y="1787532"/>
            <a:ext cx="4684646" cy="1517715"/>
          </a:xfrm>
          <a:prstGeom prst="bentConnector4">
            <a:avLst>
              <a:gd name="adj1" fmla="val -45120"/>
              <a:gd name="adj2" fmla="val 17269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EEAAE98-4287-4871-97DB-A31FA831E6F4}"/>
              </a:ext>
            </a:extLst>
          </p:cNvPr>
          <p:cNvSpPr txBox="1"/>
          <p:nvPr/>
        </p:nvSpPr>
        <p:spPr>
          <a:xfrm>
            <a:off x="6830670" y="385815"/>
            <a:ext cx="4253948" cy="307777"/>
          </a:xfrm>
          <a:prstGeom prst="rect">
            <a:avLst/>
          </a:prstGeom>
          <a:noFill/>
        </p:spPr>
        <p:txBody>
          <a:bodyPr wrap="square" rtlCol="0">
            <a:spAutoFit/>
          </a:bodyPr>
          <a:lstStyle/>
          <a:p>
            <a:r>
              <a:rPr lang="en-IN" sz="1400" dirty="0"/>
              <a:t>5.Authorization token is issued to the application</a:t>
            </a:r>
          </a:p>
        </p:txBody>
      </p:sp>
      <p:cxnSp>
        <p:nvCxnSpPr>
          <p:cNvPr id="39" name="Connector: Elbow 38">
            <a:extLst>
              <a:ext uri="{FF2B5EF4-FFF2-40B4-BE49-F238E27FC236}">
                <a16:creationId xmlns:a16="http://schemas.microsoft.com/office/drawing/2014/main" id="{DAC5F866-1BC2-48CA-BAF9-0D0E31858032}"/>
              </a:ext>
            </a:extLst>
          </p:cNvPr>
          <p:cNvCxnSpPr>
            <a:cxnSpLocks/>
            <a:stCxn id="4" idx="0"/>
            <a:endCxn id="13" idx="3"/>
          </p:cNvCxnSpPr>
          <p:nvPr/>
        </p:nvCxnSpPr>
        <p:spPr>
          <a:xfrm rot="16200000" flipH="1">
            <a:off x="6186179" y="113717"/>
            <a:ext cx="1356894" cy="4704523"/>
          </a:xfrm>
          <a:prstGeom prst="bentConnector4">
            <a:avLst>
              <a:gd name="adj1" fmla="val -16847"/>
              <a:gd name="adj2" fmla="val 104859"/>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6D51D8A0-3D3E-44EC-8A23-493A28812AC1}"/>
              </a:ext>
            </a:extLst>
          </p:cNvPr>
          <p:cNvSpPr txBox="1"/>
          <p:nvPr/>
        </p:nvSpPr>
        <p:spPr>
          <a:xfrm>
            <a:off x="4982606" y="1245566"/>
            <a:ext cx="4890054" cy="307777"/>
          </a:xfrm>
          <a:prstGeom prst="rect">
            <a:avLst/>
          </a:prstGeom>
          <a:noFill/>
        </p:spPr>
        <p:txBody>
          <a:bodyPr wrap="square" rtlCol="0">
            <a:spAutoFit/>
          </a:bodyPr>
          <a:lstStyle/>
          <a:p>
            <a:r>
              <a:rPr lang="en-IN" sz="1400" dirty="0"/>
              <a:t>6.Authorization token is sent to google authorization server</a:t>
            </a:r>
          </a:p>
        </p:txBody>
      </p:sp>
      <p:cxnSp>
        <p:nvCxnSpPr>
          <p:cNvPr id="49" name="Straight Arrow Connector 48">
            <a:extLst>
              <a:ext uri="{FF2B5EF4-FFF2-40B4-BE49-F238E27FC236}">
                <a16:creationId xmlns:a16="http://schemas.microsoft.com/office/drawing/2014/main" id="{9D1C4E8C-A55E-4576-AC35-605515EF5CCB}"/>
              </a:ext>
            </a:extLst>
          </p:cNvPr>
          <p:cNvCxnSpPr/>
          <p:nvPr/>
        </p:nvCxnSpPr>
        <p:spPr>
          <a:xfrm flipH="1" flipV="1">
            <a:off x="5685182" y="2587830"/>
            <a:ext cx="1417983" cy="311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9CD4F15B-5296-4CC4-AB40-4A45CB6F26C7}"/>
              </a:ext>
            </a:extLst>
          </p:cNvPr>
          <p:cNvSpPr txBox="1"/>
          <p:nvPr/>
        </p:nvSpPr>
        <p:spPr>
          <a:xfrm rot="877764">
            <a:off x="5660081" y="2846224"/>
            <a:ext cx="2278568" cy="307777"/>
          </a:xfrm>
          <a:prstGeom prst="rect">
            <a:avLst/>
          </a:prstGeom>
          <a:noFill/>
        </p:spPr>
        <p:txBody>
          <a:bodyPr wrap="square" rtlCol="0">
            <a:spAutoFit/>
          </a:bodyPr>
          <a:lstStyle/>
          <a:p>
            <a:r>
              <a:rPr lang="en-IN" sz="1400" dirty="0"/>
              <a:t>7.Access token</a:t>
            </a:r>
          </a:p>
        </p:txBody>
      </p:sp>
      <p:cxnSp>
        <p:nvCxnSpPr>
          <p:cNvPr id="52" name="Straight Arrow Connector 51">
            <a:extLst>
              <a:ext uri="{FF2B5EF4-FFF2-40B4-BE49-F238E27FC236}">
                <a16:creationId xmlns:a16="http://schemas.microsoft.com/office/drawing/2014/main" id="{13CF6984-1D71-4288-A1CE-E06FE43560DD}"/>
              </a:ext>
            </a:extLst>
          </p:cNvPr>
          <p:cNvCxnSpPr>
            <a:cxnSpLocks/>
            <a:endCxn id="9" idx="1"/>
          </p:cNvCxnSpPr>
          <p:nvPr/>
        </p:nvCxnSpPr>
        <p:spPr>
          <a:xfrm>
            <a:off x="4938088" y="2777820"/>
            <a:ext cx="3584713" cy="2150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6538B25-027C-4BB4-9160-FD3B2463E996}"/>
              </a:ext>
            </a:extLst>
          </p:cNvPr>
          <p:cNvSpPr txBox="1"/>
          <p:nvPr/>
        </p:nvSpPr>
        <p:spPr>
          <a:xfrm rot="1809655">
            <a:off x="5498357" y="3903020"/>
            <a:ext cx="2664627" cy="523220"/>
          </a:xfrm>
          <a:prstGeom prst="rect">
            <a:avLst/>
          </a:prstGeom>
          <a:noFill/>
        </p:spPr>
        <p:txBody>
          <a:bodyPr wrap="square" rtlCol="0">
            <a:spAutoFit/>
          </a:bodyPr>
          <a:lstStyle/>
          <a:p>
            <a:r>
              <a:rPr lang="en-IN" sz="1400" dirty="0"/>
              <a:t>8.Using access token it will access the users’ google drive docs</a:t>
            </a:r>
          </a:p>
        </p:txBody>
      </p:sp>
      <p:sp>
        <p:nvSpPr>
          <p:cNvPr id="54" name="TextBox 53">
            <a:extLst>
              <a:ext uri="{FF2B5EF4-FFF2-40B4-BE49-F238E27FC236}">
                <a16:creationId xmlns:a16="http://schemas.microsoft.com/office/drawing/2014/main" id="{2431E669-40B1-4A7D-995A-BFDC8876BEA2}"/>
              </a:ext>
            </a:extLst>
          </p:cNvPr>
          <p:cNvSpPr txBox="1"/>
          <p:nvPr/>
        </p:nvSpPr>
        <p:spPr>
          <a:xfrm>
            <a:off x="2745130" y="16483"/>
            <a:ext cx="2913019" cy="369332"/>
          </a:xfrm>
          <a:prstGeom prst="rect">
            <a:avLst/>
          </a:prstGeom>
          <a:noFill/>
        </p:spPr>
        <p:txBody>
          <a:bodyPr wrap="square" rtlCol="0">
            <a:spAutoFit/>
          </a:bodyPr>
          <a:lstStyle/>
          <a:p>
            <a:r>
              <a:rPr lang="en-IN" b="1" dirty="0"/>
              <a:t>Authorization code flow</a:t>
            </a:r>
          </a:p>
        </p:txBody>
      </p:sp>
      <p:sp>
        <p:nvSpPr>
          <p:cNvPr id="55" name="TextBox 54">
            <a:extLst>
              <a:ext uri="{FF2B5EF4-FFF2-40B4-BE49-F238E27FC236}">
                <a16:creationId xmlns:a16="http://schemas.microsoft.com/office/drawing/2014/main" id="{F34AD98A-E85C-4F6F-A605-D03DA09BB496}"/>
              </a:ext>
            </a:extLst>
          </p:cNvPr>
          <p:cNvSpPr txBox="1"/>
          <p:nvPr/>
        </p:nvSpPr>
        <p:spPr>
          <a:xfrm>
            <a:off x="3526734" y="5950226"/>
            <a:ext cx="5138531" cy="369332"/>
          </a:xfrm>
          <a:prstGeom prst="rect">
            <a:avLst/>
          </a:prstGeom>
          <a:noFill/>
        </p:spPr>
        <p:txBody>
          <a:bodyPr wrap="square" rtlCol="0">
            <a:spAutoFit/>
          </a:bodyPr>
          <a:lstStyle/>
          <a:p>
            <a:r>
              <a:rPr lang="en-IN" dirty="0"/>
              <a:t>This flow will be used in server side applications</a:t>
            </a:r>
          </a:p>
        </p:txBody>
      </p:sp>
      <p:sp>
        <p:nvSpPr>
          <p:cNvPr id="28" name="TextBox 27">
            <a:extLst>
              <a:ext uri="{FF2B5EF4-FFF2-40B4-BE49-F238E27FC236}">
                <a16:creationId xmlns:a16="http://schemas.microsoft.com/office/drawing/2014/main" id="{3D18961F-8405-4A89-8362-46AB625EE15E}"/>
              </a:ext>
            </a:extLst>
          </p:cNvPr>
          <p:cNvSpPr txBox="1"/>
          <p:nvPr/>
        </p:nvSpPr>
        <p:spPr>
          <a:xfrm>
            <a:off x="9872660" y="3498368"/>
            <a:ext cx="2423915" cy="2246769"/>
          </a:xfrm>
          <a:prstGeom prst="rect">
            <a:avLst/>
          </a:prstGeom>
          <a:noFill/>
        </p:spPr>
        <p:txBody>
          <a:bodyPr wrap="square" rtlCol="0">
            <a:spAutoFit/>
          </a:bodyPr>
          <a:lstStyle/>
          <a:p>
            <a:pPr marL="285750" indent="-285750">
              <a:buFont typeface="Arial" panose="020B0604020202020204" pitchFamily="34" charset="0"/>
              <a:buChar char="•"/>
            </a:pPr>
            <a:r>
              <a:rPr lang="en-IN" sz="1400" dirty="0">
                <a:solidFill>
                  <a:srgbClr val="0070C0"/>
                </a:solidFill>
              </a:rPr>
              <a:t>Resources: Google drive documents</a:t>
            </a:r>
          </a:p>
          <a:p>
            <a:pPr marL="285750" indent="-285750">
              <a:buFont typeface="Arial" panose="020B0604020202020204" pitchFamily="34" charset="0"/>
              <a:buChar char="•"/>
            </a:pPr>
            <a:r>
              <a:rPr lang="en-IN" sz="1400" dirty="0">
                <a:solidFill>
                  <a:srgbClr val="0070C0"/>
                </a:solidFill>
              </a:rPr>
              <a:t>Resource server : Google drive</a:t>
            </a:r>
          </a:p>
          <a:p>
            <a:pPr marL="285750" indent="-285750">
              <a:buFont typeface="Arial" panose="020B0604020202020204" pitchFamily="34" charset="0"/>
              <a:buChar char="•"/>
            </a:pPr>
            <a:r>
              <a:rPr lang="en-IN" sz="1400" dirty="0">
                <a:solidFill>
                  <a:srgbClr val="0070C0"/>
                </a:solidFill>
              </a:rPr>
              <a:t>Client: Document printing application</a:t>
            </a:r>
          </a:p>
          <a:p>
            <a:pPr marL="285750" indent="-285750">
              <a:buFont typeface="Arial" panose="020B0604020202020204" pitchFamily="34" charset="0"/>
              <a:buChar char="•"/>
            </a:pPr>
            <a:r>
              <a:rPr lang="en-IN" sz="1400" dirty="0">
                <a:solidFill>
                  <a:srgbClr val="0070C0"/>
                </a:solidFill>
              </a:rPr>
              <a:t>Resource owner :</a:t>
            </a:r>
          </a:p>
          <a:p>
            <a:pPr marL="285750" indent="-285750">
              <a:buFont typeface="Arial" panose="020B0604020202020204" pitchFamily="34" charset="0"/>
              <a:buChar char="•"/>
            </a:pPr>
            <a:r>
              <a:rPr lang="en-IN" sz="1400" dirty="0">
                <a:solidFill>
                  <a:srgbClr val="0070C0"/>
                </a:solidFill>
              </a:rPr>
              <a:t>User</a:t>
            </a:r>
          </a:p>
          <a:p>
            <a:pPr marL="285750" indent="-285750">
              <a:buFont typeface="Arial" panose="020B0604020202020204" pitchFamily="34" charset="0"/>
              <a:buChar char="•"/>
            </a:pPr>
            <a:r>
              <a:rPr lang="en-IN" sz="1400" dirty="0">
                <a:solidFill>
                  <a:srgbClr val="0070C0"/>
                </a:solidFill>
              </a:rPr>
              <a:t>Authorization server:</a:t>
            </a:r>
          </a:p>
          <a:p>
            <a:pPr marL="285750" indent="-285750">
              <a:buFont typeface="Arial" panose="020B0604020202020204" pitchFamily="34" charset="0"/>
              <a:buChar char="•"/>
            </a:pPr>
            <a:r>
              <a:rPr lang="en-IN" sz="1400" dirty="0">
                <a:solidFill>
                  <a:srgbClr val="0070C0"/>
                </a:solidFill>
              </a:rPr>
              <a:t>Google</a:t>
            </a:r>
          </a:p>
        </p:txBody>
      </p:sp>
    </p:spTree>
    <p:extLst>
      <p:ext uri="{BB962C8B-B14F-4D97-AF65-F5344CB8AC3E}">
        <p14:creationId xmlns:p14="http://schemas.microsoft.com/office/powerpoint/2010/main" val="2167948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683C-1DB5-44FE-B70B-9DC2885F5A59}"/>
              </a:ext>
            </a:extLst>
          </p:cNvPr>
          <p:cNvSpPr>
            <a:spLocks noGrp="1"/>
          </p:cNvSpPr>
          <p:nvPr>
            <p:ph type="title"/>
          </p:nvPr>
        </p:nvSpPr>
        <p:spPr>
          <a:xfrm>
            <a:off x="957469" y="550942"/>
            <a:ext cx="10515600" cy="575779"/>
          </a:xfrm>
        </p:spPr>
        <p:txBody>
          <a:bodyPr>
            <a:normAutofit fontScale="90000"/>
          </a:bodyPr>
          <a:lstStyle/>
          <a:p>
            <a:r>
              <a:rPr lang="en-IN" dirty="0"/>
              <a:t>OAuth</a:t>
            </a:r>
          </a:p>
        </p:txBody>
      </p:sp>
      <p:sp>
        <p:nvSpPr>
          <p:cNvPr id="4" name="Rectangle 3">
            <a:extLst>
              <a:ext uri="{FF2B5EF4-FFF2-40B4-BE49-F238E27FC236}">
                <a16:creationId xmlns:a16="http://schemas.microsoft.com/office/drawing/2014/main" id="{DCDAAFA1-2B08-466F-9AE5-08DA46059D5D}"/>
              </a:ext>
            </a:extLst>
          </p:cNvPr>
          <p:cNvSpPr/>
          <p:nvPr/>
        </p:nvSpPr>
        <p:spPr>
          <a:xfrm>
            <a:off x="3339547" y="1787531"/>
            <a:ext cx="2345635" cy="967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80E24E3-4A94-4555-8136-B1DBE1F4B5F9}"/>
              </a:ext>
            </a:extLst>
          </p:cNvPr>
          <p:cNvSpPr txBox="1"/>
          <p:nvPr/>
        </p:nvSpPr>
        <p:spPr>
          <a:xfrm>
            <a:off x="3723861" y="1948070"/>
            <a:ext cx="1630017" cy="646331"/>
          </a:xfrm>
          <a:prstGeom prst="rect">
            <a:avLst/>
          </a:prstGeom>
          <a:noFill/>
        </p:spPr>
        <p:txBody>
          <a:bodyPr wrap="square" rtlCol="0">
            <a:spAutoFit/>
          </a:bodyPr>
          <a:lstStyle/>
          <a:p>
            <a:r>
              <a:rPr lang="en-IN" dirty="0"/>
              <a:t>Photo printing application</a:t>
            </a:r>
          </a:p>
        </p:txBody>
      </p:sp>
      <p:cxnSp>
        <p:nvCxnSpPr>
          <p:cNvPr id="7" name="Straight Arrow Connector 6">
            <a:extLst>
              <a:ext uri="{FF2B5EF4-FFF2-40B4-BE49-F238E27FC236}">
                <a16:creationId xmlns:a16="http://schemas.microsoft.com/office/drawing/2014/main" id="{F8956428-5736-4046-A8C0-0F06FCDF02A6}"/>
              </a:ext>
            </a:extLst>
          </p:cNvPr>
          <p:cNvCxnSpPr>
            <a:endCxn id="4" idx="1"/>
          </p:cNvCxnSpPr>
          <p:nvPr/>
        </p:nvCxnSpPr>
        <p:spPr>
          <a:xfrm flipV="1">
            <a:off x="490330" y="2271235"/>
            <a:ext cx="2849217" cy="511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B66F5A2-6804-431D-846E-FAE434D2A20D}"/>
              </a:ext>
            </a:extLst>
          </p:cNvPr>
          <p:cNvSpPr/>
          <p:nvPr/>
        </p:nvSpPr>
        <p:spPr>
          <a:xfrm>
            <a:off x="8726557" y="4328348"/>
            <a:ext cx="789583" cy="1131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58E09E1E-6C4C-4025-A193-637E61E45984}"/>
              </a:ext>
            </a:extLst>
          </p:cNvPr>
          <p:cNvSpPr txBox="1"/>
          <p:nvPr/>
        </p:nvSpPr>
        <p:spPr>
          <a:xfrm>
            <a:off x="8633791" y="4386327"/>
            <a:ext cx="1232452" cy="923330"/>
          </a:xfrm>
          <a:prstGeom prst="rect">
            <a:avLst/>
          </a:prstGeom>
          <a:noFill/>
        </p:spPr>
        <p:txBody>
          <a:bodyPr wrap="square" rtlCol="0">
            <a:spAutoFit/>
          </a:bodyPr>
          <a:lstStyle/>
          <a:p>
            <a:r>
              <a:rPr lang="en-IN" dirty="0"/>
              <a:t>Google drive --- photos</a:t>
            </a:r>
          </a:p>
        </p:txBody>
      </p:sp>
      <p:sp>
        <p:nvSpPr>
          <p:cNvPr id="11" name="TextBox 10">
            <a:extLst>
              <a:ext uri="{FF2B5EF4-FFF2-40B4-BE49-F238E27FC236}">
                <a16:creationId xmlns:a16="http://schemas.microsoft.com/office/drawing/2014/main" id="{24615BBE-17C1-471C-8A8C-31542ABF1F3C}"/>
              </a:ext>
            </a:extLst>
          </p:cNvPr>
          <p:cNvSpPr txBox="1"/>
          <p:nvPr/>
        </p:nvSpPr>
        <p:spPr>
          <a:xfrm rot="20897610">
            <a:off x="908180" y="1601376"/>
            <a:ext cx="2278568" cy="923330"/>
          </a:xfrm>
          <a:prstGeom prst="rect">
            <a:avLst/>
          </a:prstGeom>
          <a:noFill/>
        </p:spPr>
        <p:txBody>
          <a:bodyPr wrap="square" rtlCol="0">
            <a:spAutoFit/>
          </a:bodyPr>
          <a:lstStyle/>
          <a:p>
            <a:r>
              <a:rPr lang="en-IN" dirty="0"/>
              <a:t>1. User tries to access photo printing application</a:t>
            </a:r>
          </a:p>
        </p:txBody>
      </p:sp>
      <p:sp>
        <p:nvSpPr>
          <p:cNvPr id="12" name="Rectangle 11">
            <a:extLst>
              <a:ext uri="{FF2B5EF4-FFF2-40B4-BE49-F238E27FC236}">
                <a16:creationId xmlns:a16="http://schemas.microsoft.com/office/drawing/2014/main" id="{79FBECA5-95FA-4C25-8ABD-5EB1EB763B93}"/>
              </a:ext>
            </a:extLst>
          </p:cNvPr>
          <p:cNvSpPr/>
          <p:nvPr/>
        </p:nvSpPr>
        <p:spPr>
          <a:xfrm>
            <a:off x="7103165" y="2782957"/>
            <a:ext cx="1934818" cy="993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3ED5F971-E96A-41A5-8554-A364C7C63539}"/>
              </a:ext>
            </a:extLst>
          </p:cNvPr>
          <p:cNvSpPr txBox="1"/>
          <p:nvPr/>
        </p:nvSpPr>
        <p:spPr>
          <a:xfrm>
            <a:off x="7103165" y="2852037"/>
            <a:ext cx="2113723" cy="646331"/>
          </a:xfrm>
          <a:prstGeom prst="rect">
            <a:avLst/>
          </a:prstGeom>
          <a:noFill/>
        </p:spPr>
        <p:txBody>
          <a:bodyPr wrap="square" rtlCol="0">
            <a:spAutoFit/>
          </a:bodyPr>
          <a:lstStyle/>
          <a:p>
            <a:r>
              <a:rPr lang="en-IN" dirty="0"/>
              <a:t>Google Authorization server</a:t>
            </a:r>
          </a:p>
        </p:txBody>
      </p:sp>
      <p:cxnSp>
        <p:nvCxnSpPr>
          <p:cNvPr id="15" name="Straight Arrow Connector 14">
            <a:extLst>
              <a:ext uri="{FF2B5EF4-FFF2-40B4-BE49-F238E27FC236}">
                <a16:creationId xmlns:a16="http://schemas.microsoft.com/office/drawing/2014/main" id="{2CC95CE6-C4AD-4E02-AF56-8BE84D214DDB}"/>
              </a:ext>
            </a:extLst>
          </p:cNvPr>
          <p:cNvCxnSpPr>
            <a:stCxn id="4" idx="3"/>
          </p:cNvCxnSpPr>
          <p:nvPr/>
        </p:nvCxnSpPr>
        <p:spPr>
          <a:xfrm>
            <a:off x="5685182" y="2271235"/>
            <a:ext cx="1855305" cy="4837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CB76523-74CC-4CE6-B436-0B8FCE0B339F}"/>
              </a:ext>
            </a:extLst>
          </p:cNvPr>
          <p:cNvSpPr txBox="1"/>
          <p:nvPr/>
        </p:nvSpPr>
        <p:spPr>
          <a:xfrm rot="919429">
            <a:off x="5779934" y="1696338"/>
            <a:ext cx="2278568" cy="923330"/>
          </a:xfrm>
          <a:prstGeom prst="rect">
            <a:avLst/>
          </a:prstGeom>
          <a:noFill/>
        </p:spPr>
        <p:txBody>
          <a:bodyPr wrap="square" rtlCol="0">
            <a:spAutoFit/>
          </a:bodyPr>
          <a:lstStyle/>
          <a:p>
            <a:r>
              <a:rPr lang="en-IN" dirty="0"/>
              <a:t>2. Application tries to access users google drive</a:t>
            </a:r>
          </a:p>
        </p:txBody>
      </p:sp>
      <p:sp>
        <p:nvSpPr>
          <p:cNvPr id="17" name="Rectangle 16">
            <a:extLst>
              <a:ext uri="{FF2B5EF4-FFF2-40B4-BE49-F238E27FC236}">
                <a16:creationId xmlns:a16="http://schemas.microsoft.com/office/drawing/2014/main" id="{0A56765F-1409-4606-9CEB-A50C7D632BC9}"/>
              </a:ext>
            </a:extLst>
          </p:cNvPr>
          <p:cNvSpPr/>
          <p:nvPr/>
        </p:nvSpPr>
        <p:spPr>
          <a:xfrm>
            <a:off x="291548" y="2782957"/>
            <a:ext cx="1179443" cy="715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User</a:t>
            </a:r>
          </a:p>
        </p:txBody>
      </p:sp>
      <p:cxnSp>
        <p:nvCxnSpPr>
          <p:cNvPr id="19" name="Straight Arrow Connector 18">
            <a:extLst>
              <a:ext uri="{FF2B5EF4-FFF2-40B4-BE49-F238E27FC236}">
                <a16:creationId xmlns:a16="http://schemas.microsoft.com/office/drawing/2014/main" id="{4DE8ABCC-63F4-4602-B207-7B55BE8D364D}"/>
              </a:ext>
            </a:extLst>
          </p:cNvPr>
          <p:cNvCxnSpPr>
            <a:stCxn id="13" idx="1"/>
          </p:cNvCxnSpPr>
          <p:nvPr/>
        </p:nvCxnSpPr>
        <p:spPr>
          <a:xfrm flipH="1">
            <a:off x="1484242" y="3175203"/>
            <a:ext cx="5618923" cy="131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8C37994A-20CE-4B44-8E9A-DBD4BEC0AB37}"/>
              </a:ext>
            </a:extLst>
          </p:cNvPr>
          <p:cNvSpPr txBox="1"/>
          <p:nvPr/>
        </p:nvSpPr>
        <p:spPr>
          <a:xfrm>
            <a:off x="2471530" y="2922104"/>
            <a:ext cx="2504661" cy="1477328"/>
          </a:xfrm>
          <a:prstGeom prst="rect">
            <a:avLst/>
          </a:prstGeom>
          <a:noFill/>
        </p:spPr>
        <p:txBody>
          <a:bodyPr wrap="square" rtlCol="0">
            <a:spAutoFit/>
          </a:bodyPr>
          <a:lstStyle/>
          <a:p>
            <a:r>
              <a:rPr lang="en-IN" dirty="0"/>
              <a:t>3. Asks the permission of the user whether this photo printing application can access his google drive</a:t>
            </a:r>
          </a:p>
        </p:txBody>
      </p:sp>
      <p:cxnSp>
        <p:nvCxnSpPr>
          <p:cNvPr id="25" name="Connector: Elbow 24">
            <a:extLst>
              <a:ext uri="{FF2B5EF4-FFF2-40B4-BE49-F238E27FC236}">
                <a16:creationId xmlns:a16="http://schemas.microsoft.com/office/drawing/2014/main" id="{59F8E7B3-7280-4AA6-A1DF-43AD36656EFB}"/>
              </a:ext>
            </a:extLst>
          </p:cNvPr>
          <p:cNvCxnSpPr>
            <a:stCxn id="17" idx="2"/>
            <a:endCxn id="12" idx="2"/>
          </p:cNvCxnSpPr>
          <p:nvPr/>
        </p:nvCxnSpPr>
        <p:spPr>
          <a:xfrm rot="16200000" flipH="1">
            <a:off x="4336671" y="42967"/>
            <a:ext cx="278502" cy="7189304"/>
          </a:xfrm>
          <a:prstGeom prst="bentConnector3">
            <a:avLst>
              <a:gd name="adj1" fmla="val 772120"/>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D19793A-CC8F-41A8-A58D-C125A889260D}"/>
              </a:ext>
            </a:extLst>
          </p:cNvPr>
          <p:cNvSpPr txBox="1"/>
          <p:nvPr/>
        </p:nvSpPr>
        <p:spPr>
          <a:xfrm>
            <a:off x="2597425" y="4894121"/>
            <a:ext cx="3180523" cy="923330"/>
          </a:xfrm>
          <a:prstGeom prst="rect">
            <a:avLst/>
          </a:prstGeom>
          <a:noFill/>
        </p:spPr>
        <p:txBody>
          <a:bodyPr wrap="square" rtlCol="0">
            <a:spAutoFit/>
          </a:bodyPr>
          <a:lstStyle/>
          <a:p>
            <a:r>
              <a:rPr lang="en-IN" dirty="0"/>
              <a:t>4. User will enter his google account credentials and allow access</a:t>
            </a:r>
          </a:p>
        </p:txBody>
      </p:sp>
      <p:cxnSp>
        <p:nvCxnSpPr>
          <p:cNvPr id="29" name="Connector: Elbow 28">
            <a:extLst>
              <a:ext uri="{FF2B5EF4-FFF2-40B4-BE49-F238E27FC236}">
                <a16:creationId xmlns:a16="http://schemas.microsoft.com/office/drawing/2014/main" id="{FEA67255-8FAA-4B42-AA2F-811964918C8A}"/>
              </a:ext>
            </a:extLst>
          </p:cNvPr>
          <p:cNvCxnSpPr>
            <a:cxnSpLocks/>
          </p:cNvCxnSpPr>
          <p:nvPr/>
        </p:nvCxnSpPr>
        <p:spPr>
          <a:xfrm rot="10800000">
            <a:off x="4167809" y="1787532"/>
            <a:ext cx="4684646" cy="1517715"/>
          </a:xfrm>
          <a:prstGeom prst="bentConnector4">
            <a:avLst>
              <a:gd name="adj1" fmla="val -45120"/>
              <a:gd name="adj2" fmla="val 17269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EEAAE98-4287-4871-97DB-A31FA831E6F4}"/>
              </a:ext>
            </a:extLst>
          </p:cNvPr>
          <p:cNvSpPr txBox="1"/>
          <p:nvPr/>
        </p:nvSpPr>
        <p:spPr>
          <a:xfrm>
            <a:off x="7659756" y="100928"/>
            <a:ext cx="3180523" cy="646331"/>
          </a:xfrm>
          <a:prstGeom prst="rect">
            <a:avLst/>
          </a:prstGeom>
          <a:noFill/>
        </p:spPr>
        <p:txBody>
          <a:bodyPr wrap="square" rtlCol="0">
            <a:spAutoFit/>
          </a:bodyPr>
          <a:lstStyle/>
          <a:p>
            <a:r>
              <a:rPr lang="en-IN" dirty="0"/>
              <a:t>5.Access token is issued to the application</a:t>
            </a:r>
          </a:p>
        </p:txBody>
      </p:sp>
      <p:cxnSp>
        <p:nvCxnSpPr>
          <p:cNvPr id="52" name="Straight Arrow Connector 51">
            <a:extLst>
              <a:ext uri="{FF2B5EF4-FFF2-40B4-BE49-F238E27FC236}">
                <a16:creationId xmlns:a16="http://schemas.microsoft.com/office/drawing/2014/main" id="{13CF6984-1D71-4288-A1CE-E06FE43560DD}"/>
              </a:ext>
            </a:extLst>
          </p:cNvPr>
          <p:cNvCxnSpPr>
            <a:cxnSpLocks/>
            <a:endCxn id="9" idx="1"/>
          </p:cNvCxnSpPr>
          <p:nvPr/>
        </p:nvCxnSpPr>
        <p:spPr>
          <a:xfrm>
            <a:off x="5141843" y="2743647"/>
            <a:ext cx="3584714" cy="2150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6538B25-027C-4BB4-9160-FD3B2463E996}"/>
              </a:ext>
            </a:extLst>
          </p:cNvPr>
          <p:cNvSpPr txBox="1"/>
          <p:nvPr/>
        </p:nvSpPr>
        <p:spPr>
          <a:xfrm rot="1809655">
            <a:off x="5301354" y="3782095"/>
            <a:ext cx="2664627" cy="923330"/>
          </a:xfrm>
          <a:prstGeom prst="rect">
            <a:avLst/>
          </a:prstGeom>
          <a:noFill/>
        </p:spPr>
        <p:txBody>
          <a:bodyPr wrap="square" rtlCol="0">
            <a:spAutoFit/>
          </a:bodyPr>
          <a:lstStyle/>
          <a:p>
            <a:r>
              <a:rPr lang="en-IN" dirty="0"/>
              <a:t>6.Using access token it will access the users’ google drive photos</a:t>
            </a:r>
          </a:p>
        </p:txBody>
      </p:sp>
      <p:sp>
        <p:nvSpPr>
          <p:cNvPr id="54" name="TextBox 53">
            <a:extLst>
              <a:ext uri="{FF2B5EF4-FFF2-40B4-BE49-F238E27FC236}">
                <a16:creationId xmlns:a16="http://schemas.microsoft.com/office/drawing/2014/main" id="{2431E669-40B1-4A7D-995A-BFDC8876BEA2}"/>
              </a:ext>
            </a:extLst>
          </p:cNvPr>
          <p:cNvSpPr txBox="1"/>
          <p:nvPr/>
        </p:nvSpPr>
        <p:spPr>
          <a:xfrm>
            <a:off x="2701087" y="176326"/>
            <a:ext cx="2913019" cy="369332"/>
          </a:xfrm>
          <a:prstGeom prst="rect">
            <a:avLst/>
          </a:prstGeom>
          <a:noFill/>
        </p:spPr>
        <p:txBody>
          <a:bodyPr wrap="square" rtlCol="0">
            <a:spAutoFit/>
          </a:bodyPr>
          <a:lstStyle/>
          <a:p>
            <a:r>
              <a:rPr lang="en-IN" b="1" dirty="0"/>
              <a:t>Flow 2 : Implicit flow</a:t>
            </a:r>
          </a:p>
        </p:txBody>
      </p:sp>
      <p:sp>
        <p:nvSpPr>
          <p:cNvPr id="3" name="TextBox 2">
            <a:extLst>
              <a:ext uri="{FF2B5EF4-FFF2-40B4-BE49-F238E27FC236}">
                <a16:creationId xmlns:a16="http://schemas.microsoft.com/office/drawing/2014/main" id="{1C100A0B-BA00-4E0C-AEF7-9AFAD124E379}"/>
              </a:ext>
            </a:extLst>
          </p:cNvPr>
          <p:cNvSpPr txBox="1"/>
          <p:nvPr/>
        </p:nvSpPr>
        <p:spPr>
          <a:xfrm>
            <a:off x="3525078" y="6082748"/>
            <a:ext cx="5201478" cy="369332"/>
          </a:xfrm>
          <a:prstGeom prst="rect">
            <a:avLst/>
          </a:prstGeom>
          <a:noFill/>
        </p:spPr>
        <p:txBody>
          <a:bodyPr wrap="square" rtlCol="0">
            <a:spAutoFit/>
          </a:bodyPr>
          <a:lstStyle/>
          <a:p>
            <a:r>
              <a:rPr lang="en-IN" dirty="0"/>
              <a:t>This is used in Java script --- client side applications</a:t>
            </a:r>
          </a:p>
        </p:txBody>
      </p:sp>
      <p:sp>
        <p:nvSpPr>
          <p:cNvPr id="14" name="TextBox 13">
            <a:extLst>
              <a:ext uri="{FF2B5EF4-FFF2-40B4-BE49-F238E27FC236}">
                <a16:creationId xmlns:a16="http://schemas.microsoft.com/office/drawing/2014/main" id="{1C9E58EB-60C7-43E5-9E23-D262F21EF955}"/>
              </a:ext>
            </a:extLst>
          </p:cNvPr>
          <p:cNvSpPr txBox="1"/>
          <p:nvPr/>
        </p:nvSpPr>
        <p:spPr>
          <a:xfrm>
            <a:off x="9870959" y="3364110"/>
            <a:ext cx="2423915" cy="2246769"/>
          </a:xfrm>
          <a:prstGeom prst="rect">
            <a:avLst/>
          </a:prstGeom>
          <a:noFill/>
        </p:spPr>
        <p:txBody>
          <a:bodyPr wrap="square" rtlCol="0">
            <a:spAutoFit/>
          </a:bodyPr>
          <a:lstStyle/>
          <a:p>
            <a:pPr marL="285750" indent="-285750">
              <a:buFont typeface="Arial" panose="020B0604020202020204" pitchFamily="34" charset="0"/>
              <a:buChar char="•"/>
            </a:pPr>
            <a:r>
              <a:rPr lang="en-IN" sz="1400" dirty="0"/>
              <a:t>Resources: Google drive photos</a:t>
            </a:r>
          </a:p>
          <a:p>
            <a:pPr marL="285750" indent="-285750">
              <a:buFont typeface="Arial" panose="020B0604020202020204" pitchFamily="34" charset="0"/>
              <a:buChar char="•"/>
            </a:pPr>
            <a:r>
              <a:rPr lang="en-IN" sz="1400" dirty="0"/>
              <a:t>Resource server : Google drive</a:t>
            </a:r>
          </a:p>
          <a:p>
            <a:pPr marL="285750" indent="-285750">
              <a:buFont typeface="Arial" panose="020B0604020202020204" pitchFamily="34" charset="0"/>
              <a:buChar char="•"/>
            </a:pPr>
            <a:r>
              <a:rPr lang="en-IN" sz="1400" dirty="0"/>
              <a:t>Client: Photo printing application</a:t>
            </a:r>
          </a:p>
          <a:p>
            <a:pPr marL="285750" indent="-285750">
              <a:buFont typeface="Arial" panose="020B0604020202020204" pitchFamily="34" charset="0"/>
              <a:buChar char="•"/>
            </a:pPr>
            <a:r>
              <a:rPr lang="en-IN" sz="1400" dirty="0"/>
              <a:t>Resource owner :</a:t>
            </a:r>
          </a:p>
          <a:p>
            <a:pPr marL="285750" indent="-285750">
              <a:buFont typeface="Arial" panose="020B0604020202020204" pitchFamily="34" charset="0"/>
              <a:buChar char="•"/>
            </a:pPr>
            <a:r>
              <a:rPr lang="en-IN" sz="1400" dirty="0"/>
              <a:t>User</a:t>
            </a:r>
          </a:p>
          <a:p>
            <a:pPr marL="285750" indent="-285750">
              <a:buFont typeface="Arial" panose="020B0604020202020204" pitchFamily="34" charset="0"/>
              <a:buChar char="•"/>
            </a:pPr>
            <a:r>
              <a:rPr lang="en-IN" sz="1400" dirty="0"/>
              <a:t>Authorization server:</a:t>
            </a:r>
          </a:p>
          <a:p>
            <a:pPr marL="285750" indent="-285750">
              <a:buFont typeface="Arial" panose="020B0604020202020204" pitchFamily="34" charset="0"/>
              <a:buChar char="•"/>
            </a:pPr>
            <a:r>
              <a:rPr lang="en-IN" sz="1400" dirty="0"/>
              <a:t>Google</a:t>
            </a:r>
          </a:p>
        </p:txBody>
      </p:sp>
    </p:spTree>
    <p:extLst>
      <p:ext uri="{BB962C8B-B14F-4D97-AF65-F5344CB8AC3E}">
        <p14:creationId xmlns:p14="http://schemas.microsoft.com/office/powerpoint/2010/main" val="895871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683C-1DB5-44FE-B70B-9DC2885F5A59}"/>
              </a:ext>
            </a:extLst>
          </p:cNvPr>
          <p:cNvSpPr>
            <a:spLocks noGrp="1"/>
          </p:cNvSpPr>
          <p:nvPr>
            <p:ph type="title"/>
          </p:nvPr>
        </p:nvSpPr>
        <p:spPr>
          <a:xfrm>
            <a:off x="957469" y="550942"/>
            <a:ext cx="10515600" cy="575779"/>
          </a:xfrm>
        </p:spPr>
        <p:txBody>
          <a:bodyPr>
            <a:normAutofit fontScale="90000"/>
          </a:bodyPr>
          <a:lstStyle/>
          <a:p>
            <a:r>
              <a:rPr lang="en-IN" dirty="0"/>
              <a:t>OAuth</a:t>
            </a:r>
          </a:p>
        </p:txBody>
      </p:sp>
      <p:sp>
        <p:nvSpPr>
          <p:cNvPr id="4" name="Rectangle 3">
            <a:extLst>
              <a:ext uri="{FF2B5EF4-FFF2-40B4-BE49-F238E27FC236}">
                <a16:creationId xmlns:a16="http://schemas.microsoft.com/office/drawing/2014/main" id="{DCDAAFA1-2B08-466F-9AE5-08DA46059D5D}"/>
              </a:ext>
            </a:extLst>
          </p:cNvPr>
          <p:cNvSpPr/>
          <p:nvPr/>
        </p:nvSpPr>
        <p:spPr>
          <a:xfrm>
            <a:off x="3339547" y="1787531"/>
            <a:ext cx="2345635" cy="967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80E24E3-4A94-4555-8136-B1DBE1F4B5F9}"/>
              </a:ext>
            </a:extLst>
          </p:cNvPr>
          <p:cNvSpPr txBox="1"/>
          <p:nvPr/>
        </p:nvSpPr>
        <p:spPr>
          <a:xfrm>
            <a:off x="3641034" y="1811307"/>
            <a:ext cx="1630017" cy="923330"/>
          </a:xfrm>
          <a:prstGeom prst="rect">
            <a:avLst/>
          </a:prstGeom>
          <a:noFill/>
        </p:spPr>
        <p:txBody>
          <a:bodyPr wrap="square" rtlCol="0">
            <a:spAutoFit/>
          </a:bodyPr>
          <a:lstStyle/>
          <a:p>
            <a:r>
              <a:rPr lang="en-IN" dirty="0"/>
              <a:t>Photo printing application -microservice</a:t>
            </a:r>
          </a:p>
        </p:txBody>
      </p:sp>
      <p:cxnSp>
        <p:nvCxnSpPr>
          <p:cNvPr id="7" name="Straight Arrow Connector 6">
            <a:extLst>
              <a:ext uri="{FF2B5EF4-FFF2-40B4-BE49-F238E27FC236}">
                <a16:creationId xmlns:a16="http://schemas.microsoft.com/office/drawing/2014/main" id="{F8956428-5736-4046-A8C0-0F06FCDF02A6}"/>
              </a:ext>
            </a:extLst>
          </p:cNvPr>
          <p:cNvCxnSpPr>
            <a:endCxn id="4" idx="1"/>
          </p:cNvCxnSpPr>
          <p:nvPr/>
        </p:nvCxnSpPr>
        <p:spPr>
          <a:xfrm flipV="1">
            <a:off x="490330" y="2271235"/>
            <a:ext cx="2849217" cy="511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B66F5A2-6804-431D-846E-FAE434D2A20D}"/>
              </a:ext>
            </a:extLst>
          </p:cNvPr>
          <p:cNvSpPr/>
          <p:nvPr/>
        </p:nvSpPr>
        <p:spPr>
          <a:xfrm>
            <a:off x="8379482" y="4357275"/>
            <a:ext cx="2113723" cy="1131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58E09E1E-6C4C-4025-A193-637E61E45984}"/>
              </a:ext>
            </a:extLst>
          </p:cNvPr>
          <p:cNvSpPr txBox="1"/>
          <p:nvPr/>
        </p:nvSpPr>
        <p:spPr>
          <a:xfrm>
            <a:off x="8820117" y="4432889"/>
            <a:ext cx="1232452" cy="923330"/>
          </a:xfrm>
          <a:prstGeom prst="rect">
            <a:avLst/>
          </a:prstGeom>
          <a:noFill/>
        </p:spPr>
        <p:txBody>
          <a:bodyPr wrap="square" rtlCol="0">
            <a:spAutoFit/>
          </a:bodyPr>
          <a:lstStyle/>
          <a:p>
            <a:r>
              <a:rPr lang="en-IN" dirty="0"/>
              <a:t>Google drive --- photos</a:t>
            </a:r>
          </a:p>
        </p:txBody>
      </p:sp>
      <p:sp>
        <p:nvSpPr>
          <p:cNvPr id="11" name="TextBox 10">
            <a:extLst>
              <a:ext uri="{FF2B5EF4-FFF2-40B4-BE49-F238E27FC236}">
                <a16:creationId xmlns:a16="http://schemas.microsoft.com/office/drawing/2014/main" id="{24615BBE-17C1-471C-8A8C-31542ABF1F3C}"/>
              </a:ext>
            </a:extLst>
          </p:cNvPr>
          <p:cNvSpPr txBox="1"/>
          <p:nvPr/>
        </p:nvSpPr>
        <p:spPr>
          <a:xfrm rot="20897610">
            <a:off x="827009" y="1137556"/>
            <a:ext cx="2278568" cy="1477328"/>
          </a:xfrm>
          <a:prstGeom prst="rect">
            <a:avLst/>
          </a:prstGeom>
          <a:noFill/>
        </p:spPr>
        <p:txBody>
          <a:bodyPr wrap="square" rtlCol="0">
            <a:spAutoFit/>
          </a:bodyPr>
          <a:lstStyle/>
          <a:p>
            <a:r>
              <a:rPr lang="en-IN" dirty="0"/>
              <a:t>3. microservice tries to access photo printing application by passing the access token </a:t>
            </a:r>
          </a:p>
        </p:txBody>
      </p:sp>
      <p:sp>
        <p:nvSpPr>
          <p:cNvPr id="12" name="Rectangle 11">
            <a:extLst>
              <a:ext uri="{FF2B5EF4-FFF2-40B4-BE49-F238E27FC236}">
                <a16:creationId xmlns:a16="http://schemas.microsoft.com/office/drawing/2014/main" id="{79FBECA5-95FA-4C25-8ABD-5EB1EB763B93}"/>
              </a:ext>
            </a:extLst>
          </p:cNvPr>
          <p:cNvSpPr/>
          <p:nvPr/>
        </p:nvSpPr>
        <p:spPr>
          <a:xfrm>
            <a:off x="7103165" y="2782957"/>
            <a:ext cx="1934818" cy="993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3ED5F971-E96A-41A5-8554-A364C7C63539}"/>
              </a:ext>
            </a:extLst>
          </p:cNvPr>
          <p:cNvSpPr txBox="1"/>
          <p:nvPr/>
        </p:nvSpPr>
        <p:spPr>
          <a:xfrm>
            <a:off x="7103165" y="2852037"/>
            <a:ext cx="2113723" cy="646331"/>
          </a:xfrm>
          <a:prstGeom prst="rect">
            <a:avLst/>
          </a:prstGeom>
          <a:noFill/>
        </p:spPr>
        <p:txBody>
          <a:bodyPr wrap="square" rtlCol="0">
            <a:spAutoFit/>
          </a:bodyPr>
          <a:lstStyle/>
          <a:p>
            <a:r>
              <a:rPr lang="en-IN" dirty="0"/>
              <a:t>Google Authorization server</a:t>
            </a:r>
          </a:p>
        </p:txBody>
      </p:sp>
      <p:sp>
        <p:nvSpPr>
          <p:cNvPr id="17" name="Rectangle 16">
            <a:extLst>
              <a:ext uri="{FF2B5EF4-FFF2-40B4-BE49-F238E27FC236}">
                <a16:creationId xmlns:a16="http://schemas.microsoft.com/office/drawing/2014/main" id="{0A56765F-1409-4606-9CEB-A50C7D632BC9}"/>
              </a:ext>
            </a:extLst>
          </p:cNvPr>
          <p:cNvSpPr/>
          <p:nvPr/>
        </p:nvSpPr>
        <p:spPr>
          <a:xfrm>
            <a:off x="291548" y="2782957"/>
            <a:ext cx="1510748" cy="715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a:t>
            </a:r>
          </a:p>
        </p:txBody>
      </p:sp>
      <p:sp>
        <p:nvSpPr>
          <p:cNvPr id="32" name="TextBox 31">
            <a:extLst>
              <a:ext uri="{FF2B5EF4-FFF2-40B4-BE49-F238E27FC236}">
                <a16:creationId xmlns:a16="http://schemas.microsoft.com/office/drawing/2014/main" id="{BEEAAE98-4287-4871-97DB-A31FA831E6F4}"/>
              </a:ext>
            </a:extLst>
          </p:cNvPr>
          <p:cNvSpPr txBox="1"/>
          <p:nvPr/>
        </p:nvSpPr>
        <p:spPr>
          <a:xfrm>
            <a:off x="7103165" y="1544166"/>
            <a:ext cx="3180523" cy="646331"/>
          </a:xfrm>
          <a:prstGeom prst="rect">
            <a:avLst/>
          </a:prstGeom>
          <a:noFill/>
        </p:spPr>
        <p:txBody>
          <a:bodyPr wrap="square" rtlCol="0">
            <a:spAutoFit/>
          </a:bodyPr>
          <a:lstStyle/>
          <a:p>
            <a:r>
              <a:rPr lang="en-IN" dirty="0"/>
              <a:t>4. Use the access token and access the google drive</a:t>
            </a:r>
          </a:p>
        </p:txBody>
      </p:sp>
      <p:sp>
        <p:nvSpPr>
          <p:cNvPr id="54" name="TextBox 53">
            <a:extLst>
              <a:ext uri="{FF2B5EF4-FFF2-40B4-BE49-F238E27FC236}">
                <a16:creationId xmlns:a16="http://schemas.microsoft.com/office/drawing/2014/main" id="{2431E669-40B1-4A7D-995A-BFDC8876BEA2}"/>
              </a:ext>
            </a:extLst>
          </p:cNvPr>
          <p:cNvSpPr txBox="1"/>
          <p:nvPr/>
        </p:nvSpPr>
        <p:spPr>
          <a:xfrm>
            <a:off x="2701087" y="176326"/>
            <a:ext cx="3686461" cy="369332"/>
          </a:xfrm>
          <a:prstGeom prst="rect">
            <a:avLst/>
          </a:prstGeom>
          <a:noFill/>
        </p:spPr>
        <p:txBody>
          <a:bodyPr wrap="square" rtlCol="0">
            <a:spAutoFit/>
          </a:bodyPr>
          <a:lstStyle/>
          <a:p>
            <a:r>
              <a:rPr lang="en-IN" b="1" dirty="0"/>
              <a:t>Flow 3 : Client Credentials flow</a:t>
            </a:r>
          </a:p>
        </p:txBody>
      </p:sp>
      <p:cxnSp>
        <p:nvCxnSpPr>
          <p:cNvPr id="6" name="Straight Arrow Connector 5">
            <a:extLst>
              <a:ext uri="{FF2B5EF4-FFF2-40B4-BE49-F238E27FC236}">
                <a16:creationId xmlns:a16="http://schemas.microsoft.com/office/drawing/2014/main" id="{AE57E176-5B2B-41E2-ABB2-74F361BDD75F}"/>
              </a:ext>
            </a:extLst>
          </p:cNvPr>
          <p:cNvCxnSpPr>
            <a:cxnSpLocks/>
            <a:stCxn id="17" idx="3"/>
          </p:cNvCxnSpPr>
          <p:nvPr/>
        </p:nvCxnSpPr>
        <p:spPr>
          <a:xfrm>
            <a:off x="1802296" y="3140663"/>
            <a:ext cx="5243758" cy="240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F544457-E7E8-4198-B8FB-781771A8AED4}"/>
              </a:ext>
            </a:extLst>
          </p:cNvPr>
          <p:cNvCxnSpPr>
            <a:stCxn id="12" idx="2"/>
            <a:endCxn id="17" idx="2"/>
          </p:cNvCxnSpPr>
          <p:nvPr/>
        </p:nvCxnSpPr>
        <p:spPr>
          <a:xfrm rot="5400000" flipH="1">
            <a:off x="4419497" y="125793"/>
            <a:ext cx="278502" cy="7023652"/>
          </a:xfrm>
          <a:prstGeom prst="bentConnector3">
            <a:avLst>
              <a:gd name="adj1" fmla="val -82082"/>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994E128-58DA-46CD-932E-ADEDCB6F1C6F}"/>
              </a:ext>
            </a:extLst>
          </p:cNvPr>
          <p:cNvSpPr txBox="1"/>
          <p:nvPr/>
        </p:nvSpPr>
        <p:spPr>
          <a:xfrm>
            <a:off x="3525078" y="4108174"/>
            <a:ext cx="2113723" cy="369332"/>
          </a:xfrm>
          <a:prstGeom prst="rect">
            <a:avLst/>
          </a:prstGeom>
          <a:noFill/>
        </p:spPr>
        <p:txBody>
          <a:bodyPr wrap="square" rtlCol="0">
            <a:spAutoFit/>
          </a:bodyPr>
          <a:lstStyle/>
          <a:p>
            <a:r>
              <a:rPr lang="en-IN" dirty="0"/>
              <a:t>2.Access token</a:t>
            </a:r>
          </a:p>
        </p:txBody>
      </p:sp>
      <p:sp>
        <p:nvSpPr>
          <p:cNvPr id="24" name="TextBox 23">
            <a:extLst>
              <a:ext uri="{FF2B5EF4-FFF2-40B4-BE49-F238E27FC236}">
                <a16:creationId xmlns:a16="http://schemas.microsoft.com/office/drawing/2014/main" id="{06BAF998-BF56-4EBB-9C36-8D4B802025CA}"/>
              </a:ext>
            </a:extLst>
          </p:cNvPr>
          <p:cNvSpPr txBox="1"/>
          <p:nvPr/>
        </p:nvSpPr>
        <p:spPr>
          <a:xfrm>
            <a:off x="3313044" y="3259080"/>
            <a:ext cx="2498032" cy="646331"/>
          </a:xfrm>
          <a:prstGeom prst="rect">
            <a:avLst/>
          </a:prstGeom>
          <a:noFill/>
        </p:spPr>
        <p:txBody>
          <a:bodyPr wrap="square" rtlCol="0">
            <a:spAutoFit/>
          </a:bodyPr>
          <a:lstStyle/>
          <a:p>
            <a:r>
              <a:rPr lang="en-IN" dirty="0"/>
              <a:t>1.Get access token by passing the credentials</a:t>
            </a:r>
          </a:p>
        </p:txBody>
      </p:sp>
      <p:cxnSp>
        <p:nvCxnSpPr>
          <p:cNvPr id="28" name="Connector: Elbow 27">
            <a:extLst>
              <a:ext uri="{FF2B5EF4-FFF2-40B4-BE49-F238E27FC236}">
                <a16:creationId xmlns:a16="http://schemas.microsoft.com/office/drawing/2014/main" id="{B06FED1A-8AA8-41E9-B2DF-9D0003E4C682}"/>
              </a:ext>
            </a:extLst>
          </p:cNvPr>
          <p:cNvCxnSpPr>
            <a:cxnSpLocks/>
            <a:stCxn id="4" idx="3"/>
          </p:cNvCxnSpPr>
          <p:nvPr/>
        </p:nvCxnSpPr>
        <p:spPr>
          <a:xfrm>
            <a:off x="5685182" y="2271235"/>
            <a:ext cx="4823795" cy="2582734"/>
          </a:xfrm>
          <a:prstGeom prst="bentConnector3">
            <a:avLst>
              <a:gd name="adj1" fmla="val 10769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6C140AF-8E08-4185-8DF3-266F15613A48}"/>
              </a:ext>
            </a:extLst>
          </p:cNvPr>
          <p:cNvSpPr txBox="1"/>
          <p:nvPr/>
        </p:nvSpPr>
        <p:spPr>
          <a:xfrm>
            <a:off x="2292626" y="5058706"/>
            <a:ext cx="5777948" cy="369332"/>
          </a:xfrm>
          <a:prstGeom prst="rect">
            <a:avLst/>
          </a:prstGeom>
          <a:noFill/>
        </p:spPr>
        <p:txBody>
          <a:bodyPr wrap="square" rtlCol="0">
            <a:spAutoFit/>
          </a:bodyPr>
          <a:lstStyle/>
          <a:p>
            <a:r>
              <a:rPr lang="en-IN" dirty="0"/>
              <a:t>In client credential flow the client is well trusted</a:t>
            </a:r>
          </a:p>
        </p:txBody>
      </p:sp>
    </p:spTree>
    <p:extLst>
      <p:ext uri="{BB962C8B-B14F-4D97-AF65-F5344CB8AC3E}">
        <p14:creationId xmlns:p14="http://schemas.microsoft.com/office/powerpoint/2010/main" val="1238016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683C-1DB5-44FE-B70B-9DC2885F5A59}"/>
              </a:ext>
            </a:extLst>
          </p:cNvPr>
          <p:cNvSpPr>
            <a:spLocks noGrp="1"/>
          </p:cNvSpPr>
          <p:nvPr>
            <p:ph type="title"/>
          </p:nvPr>
        </p:nvSpPr>
        <p:spPr>
          <a:xfrm>
            <a:off x="957469" y="550942"/>
            <a:ext cx="10515600" cy="575779"/>
          </a:xfrm>
        </p:spPr>
        <p:txBody>
          <a:bodyPr>
            <a:normAutofit fontScale="90000"/>
          </a:bodyPr>
          <a:lstStyle/>
          <a:p>
            <a:r>
              <a:rPr lang="en-IN" dirty="0"/>
              <a:t>OAuth</a:t>
            </a:r>
          </a:p>
        </p:txBody>
      </p:sp>
      <p:sp>
        <p:nvSpPr>
          <p:cNvPr id="4" name="Rectangle 3">
            <a:extLst>
              <a:ext uri="{FF2B5EF4-FFF2-40B4-BE49-F238E27FC236}">
                <a16:creationId xmlns:a16="http://schemas.microsoft.com/office/drawing/2014/main" id="{DCDAAFA1-2B08-466F-9AE5-08DA46059D5D}"/>
              </a:ext>
            </a:extLst>
          </p:cNvPr>
          <p:cNvSpPr/>
          <p:nvPr/>
        </p:nvSpPr>
        <p:spPr>
          <a:xfrm>
            <a:off x="3339547" y="1787531"/>
            <a:ext cx="2345635" cy="967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80E24E3-4A94-4555-8136-B1DBE1F4B5F9}"/>
              </a:ext>
            </a:extLst>
          </p:cNvPr>
          <p:cNvSpPr txBox="1"/>
          <p:nvPr/>
        </p:nvSpPr>
        <p:spPr>
          <a:xfrm>
            <a:off x="3641034" y="1811307"/>
            <a:ext cx="1630017" cy="923330"/>
          </a:xfrm>
          <a:prstGeom prst="rect">
            <a:avLst/>
          </a:prstGeom>
          <a:noFill/>
        </p:spPr>
        <p:txBody>
          <a:bodyPr wrap="square" rtlCol="0">
            <a:spAutoFit/>
          </a:bodyPr>
          <a:lstStyle/>
          <a:p>
            <a:r>
              <a:rPr lang="en-IN" dirty="0"/>
              <a:t>Photo printing application -microservice</a:t>
            </a:r>
          </a:p>
        </p:txBody>
      </p:sp>
      <p:cxnSp>
        <p:nvCxnSpPr>
          <p:cNvPr id="7" name="Straight Arrow Connector 6">
            <a:extLst>
              <a:ext uri="{FF2B5EF4-FFF2-40B4-BE49-F238E27FC236}">
                <a16:creationId xmlns:a16="http://schemas.microsoft.com/office/drawing/2014/main" id="{F8956428-5736-4046-A8C0-0F06FCDF02A6}"/>
              </a:ext>
            </a:extLst>
          </p:cNvPr>
          <p:cNvCxnSpPr>
            <a:endCxn id="4" idx="1"/>
          </p:cNvCxnSpPr>
          <p:nvPr/>
        </p:nvCxnSpPr>
        <p:spPr>
          <a:xfrm flipV="1">
            <a:off x="490330" y="2271235"/>
            <a:ext cx="2849217" cy="511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B66F5A2-6804-431D-846E-FAE434D2A20D}"/>
              </a:ext>
            </a:extLst>
          </p:cNvPr>
          <p:cNvSpPr/>
          <p:nvPr/>
        </p:nvSpPr>
        <p:spPr>
          <a:xfrm>
            <a:off x="8379482" y="4357275"/>
            <a:ext cx="2113723" cy="1131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58E09E1E-6C4C-4025-A193-637E61E45984}"/>
              </a:ext>
            </a:extLst>
          </p:cNvPr>
          <p:cNvSpPr txBox="1"/>
          <p:nvPr/>
        </p:nvSpPr>
        <p:spPr>
          <a:xfrm>
            <a:off x="8820117" y="4432889"/>
            <a:ext cx="1232452" cy="923330"/>
          </a:xfrm>
          <a:prstGeom prst="rect">
            <a:avLst/>
          </a:prstGeom>
          <a:noFill/>
        </p:spPr>
        <p:txBody>
          <a:bodyPr wrap="square" rtlCol="0">
            <a:spAutoFit/>
          </a:bodyPr>
          <a:lstStyle/>
          <a:p>
            <a:r>
              <a:rPr lang="en-IN" dirty="0"/>
              <a:t>Google drive --- photos</a:t>
            </a:r>
          </a:p>
        </p:txBody>
      </p:sp>
      <p:sp>
        <p:nvSpPr>
          <p:cNvPr id="11" name="TextBox 10">
            <a:extLst>
              <a:ext uri="{FF2B5EF4-FFF2-40B4-BE49-F238E27FC236}">
                <a16:creationId xmlns:a16="http://schemas.microsoft.com/office/drawing/2014/main" id="{24615BBE-17C1-471C-8A8C-31542ABF1F3C}"/>
              </a:ext>
            </a:extLst>
          </p:cNvPr>
          <p:cNvSpPr txBox="1"/>
          <p:nvPr/>
        </p:nvSpPr>
        <p:spPr>
          <a:xfrm rot="20897610">
            <a:off x="827009" y="1414555"/>
            <a:ext cx="2278568" cy="923330"/>
          </a:xfrm>
          <a:prstGeom prst="rect">
            <a:avLst/>
          </a:prstGeom>
          <a:noFill/>
        </p:spPr>
        <p:txBody>
          <a:bodyPr wrap="square" rtlCol="0">
            <a:spAutoFit/>
          </a:bodyPr>
          <a:lstStyle/>
          <a:p>
            <a:r>
              <a:rPr lang="en-IN" dirty="0"/>
              <a:t>1. The program can pass directly the google credentials</a:t>
            </a:r>
          </a:p>
        </p:txBody>
      </p:sp>
      <p:sp>
        <p:nvSpPr>
          <p:cNvPr id="12" name="Rectangle 11">
            <a:extLst>
              <a:ext uri="{FF2B5EF4-FFF2-40B4-BE49-F238E27FC236}">
                <a16:creationId xmlns:a16="http://schemas.microsoft.com/office/drawing/2014/main" id="{79FBECA5-95FA-4C25-8ABD-5EB1EB763B93}"/>
              </a:ext>
            </a:extLst>
          </p:cNvPr>
          <p:cNvSpPr/>
          <p:nvPr/>
        </p:nvSpPr>
        <p:spPr>
          <a:xfrm>
            <a:off x="7103165" y="2782957"/>
            <a:ext cx="1934818" cy="993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3ED5F971-E96A-41A5-8554-A364C7C63539}"/>
              </a:ext>
            </a:extLst>
          </p:cNvPr>
          <p:cNvSpPr txBox="1"/>
          <p:nvPr/>
        </p:nvSpPr>
        <p:spPr>
          <a:xfrm>
            <a:off x="7103165" y="2852037"/>
            <a:ext cx="2113723" cy="646331"/>
          </a:xfrm>
          <a:prstGeom prst="rect">
            <a:avLst/>
          </a:prstGeom>
          <a:noFill/>
        </p:spPr>
        <p:txBody>
          <a:bodyPr wrap="square" rtlCol="0">
            <a:spAutoFit/>
          </a:bodyPr>
          <a:lstStyle/>
          <a:p>
            <a:r>
              <a:rPr lang="en-IN" dirty="0"/>
              <a:t>Google Authorization server</a:t>
            </a:r>
          </a:p>
        </p:txBody>
      </p:sp>
      <p:sp>
        <p:nvSpPr>
          <p:cNvPr id="17" name="Rectangle 16">
            <a:extLst>
              <a:ext uri="{FF2B5EF4-FFF2-40B4-BE49-F238E27FC236}">
                <a16:creationId xmlns:a16="http://schemas.microsoft.com/office/drawing/2014/main" id="{0A56765F-1409-4606-9CEB-A50C7D632BC9}"/>
              </a:ext>
            </a:extLst>
          </p:cNvPr>
          <p:cNvSpPr/>
          <p:nvPr/>
        </p:nvSpPr>
        <p:spPr>
          <a:xfrm>
            <a:off x="291548" y="2782957"/>
            <a:ext cx="1510748" cy="7154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microservice</a:t>
            </a:r>
          </a:p>
        </p:txBody>
      </p:sp>
      <p:sp>
        <p:nvSpPr>
          <p:cNvPr id="32" name="TextBox 31">
            <a:extLst>
              <a:ext uri="{FF2B5EF4-FFF2-40B4-BE49-F238E27FC236}">
                <a16:creationId xmlns:a16="http://schemas.microsoft.com/office/drawing/2014/main" id="{BEEAAE98-4287-4871-97DB-A31FA831E6F4}"/>
              </a:ext>
            </a:extLst>
          </p:cNvPr>
          <p:cNvSpPr txBox="1"/>
          <p:nvPr/>
        </p:nvSpPr>
        <p:spPr>
          <a:xfrm>
            <a:off x="7103165" y="1544166"/>
            <a:ext cx="3180523" cy="646331"/>
          </a:xfrm>
          <a:prstGeom prst="rect">
            <a:avLst/>
          </a:prstGeom>
          <a:noFill/>
        </p:spPr>
        <p:txBody>
          <a:bodyPr wrap="square" rtlCol="0">
            <a:spAutoFit/>
          </a:bodyPr>
          <a:lstStyle/>
          <a:p>
            <a:r>
              <a:rPr lang="en-IN" dirty="0"/>
              <a:t>4. Use the access token and access the google drive</a:t>
            </a:r>
          </a:p>
        </p:txBody>
      </p:sp>
      <p:sp>
        <p:nvSpPr>
          <p:cNvPr id="54" name="TextBox 53">
            <a:extLst>
              <a:ext uri="{FF2B5EF4-FFF2-40B4-BE49-F238E27FC236}">
                <a16:creationId xmlns:a16="http://schemas.microsoft.com/office/drawing/2014/main" id="{2431E669-40B1-4A7D-995A-BFDC8876BEA2}"/>
              </a:ext>
            </a:extLst>
          </p:cNvPr>
          <p:cNvSpPr txBox="1"/>
          <p:nvPr/>
        </p:nvSpPr>
        <p:spPr>
          <a:xfrm>
            <a:off x="2701087" y="176326"/>
            <a:ext cx="3686461" cy="646331"/>
          </a:xfrm>
          <a:prstGeom prst="rect">
            <a:avLst/>
          </a:prstGeom>
          <a:noFill/>
        </p:spPr>
        <p:txBody>
          <a:bodyPr wrap="square" rtlCol="0">
            <a:spAutoFit/>
          </a:bodyPr>
          <a:lstStyle/>
          <a:p>
            <a:r>
              <a:rPr lang="en-IN" b="1" dirty="0"/>
              <a:t>Flow 3 : Client Credentials flow- Alternate</a:t>
            </a:r>
          </a:p>
        </p:txBody>
      </p:sp>
      <p:cxnSp>
        <p:nvCxnSpPr>
          <p:cNvPr id="28" name="Connector: Elbow 27">
            <a:extLst>
              <a:ext uri="{FF2B5EF4-FFF2-40B4-BE49-F238E27FC236}">
                <a16:creationId xmlns:a16="http://schemas.microsoft.com/office/drawing/2014/main" id="{B06FED1A-8AA8-41E9-B2DF-9D0003E4C682}"/>
              </a:ext>
            </a:extLst>
          </p:cNvPr>
          <p:cNvCxnSpPr>
            <a:cxnSpLocks/>
            <a:stCxn id="4" idx="3"/>
          </p:cNvCxnSpPr>
          <p:nvPr/>
        </p:nvCxnSpPr>
        <p:spPr>
          <a:xfrm>
            <a:off x="5685182" y="2271235"/>
            <a:ext cx="4823795" cy="2582734"/>
          </a:xfrm>
          <a:prstGeom prst="bentConnector3">
            <a:avLst>
              <a:gd name="adj1" fmla="val 107692"/>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6C140AF-8E08-4185-8DF3-266F15613A48}"/>
              </a:ext>
            </a:extLst>
          </p:cNvPr>
          <p:cNvSpPr txBox="1"/>
          <p:nvPr/>
        </p:nvSpPr>
        <p:spPr>
          <a:xfrm>
            <a:off x="2292626" y="5058706"/>
            <a:ext cx="5777948" cy="369332"/>
          </a:xfrm>
          <a:prstGeom prst="rect">
            <a:avLst/>
          </a:prstGeom>
          <a:noFill/>
        </p:spPr>
        <p:txBody>
          <a:bodyPr wrap="square" rtlCol="0">
            <a:spAutoFit/>
          </a:bodyPr>
          <a:lstStyle/>
          <a:p>
            <a:r>
              <a:rPr lang="en-IN" dirty="0"/>
              <a:t>In client credential flow the client is well trusted</a:t>
            </a:r>
          </a:p>
        </p:txBody>
      </p:sp>
      <p:cxnSp>
        <p:nvCxnSpPr>
          <p:cNvPr id="8" name="Straight Arrow Connector 7">
            <a:extLst>
              <a:ext uri="{FF2B5EF4-FFF2-40B4-BE49-F238E27FC236}">
                <a16:creationId xmlns:a16="http://schemas.microsoft.com/office/drawing/2014/main" id="{F14A98E0-69FC-4D7E-B6F6-99A2D2F8D244}"/>
              </a:ext>
            </a:extLst>
          </p:cNvPr>
          <p:cNvCxnSpPr>
            <a:stCxn id="13" idx="1"/>
          </p:cNvCxnSpPr>
          <p:nvPr/>
        </p:nvCxnSpPr>
        <p:spPr>
          <a:xfrm flipH="1" flipV="1">
            <a:off x="5685182" y="2734637"/>
            <a:ext cx="1417983" cy="440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F3670E-211D-477B-B7B4-B9779CD8F036}"/>
              </a:ext>
            </a:extLst>
          </p:cNvPr>
          <p:cNvSpPr txBox="1"/>
          <p:nvPr/>
        </p:nvSpPr>
        <p:spPr>
          <a:xfrm>
            <a:off x="5310809" y="3036466"/>
            <a:ext cx="1239078" cy="646331"/>
          </a:xfrm>
          <a:prstGeom prst="rect">
            <a:avLst/>
          </a:prstGeom>
          <a:noFill/>
        </p:spPr>
        <p:txBody>
          <a:bodyPr wrap="square" rtlCol="0">
            <a:spAutoFit/>
          </a:bodyPr>
          <a:lstStyle/>
          <a:p>
            <a:r>
              <a:rPr lang="en-IN" dirty="0"/>
              <a:t>3.Access token</a:t>
            </a:r>
          </a:p>
        </p:txBody>
      </p:sp>
      <p:cxnSp>
        <p:nvCxnSpPr>
          <p:cNvPr id="16" name="Straight Arrow Connector 15">
            <a:extLst>
              <a:ext uri="{FF2B5EF4-FFF2-40B4-BE49-F238E27FC236}">
                <a16:creationId xmlns:a16="http://schemas.microsoft.com/office/drawing/2014/main" id="{2E032A4C-75EC-4C4B-9B06-D7D01166D813}"/>
              </a:ext>
            </a:extLst>
          </p:cNvPr>
          <p:cNvCxnSpPr>
            <a:stCxn id="4" idx="3"/>
          </p:cNvCxnSpPr>
          <p:nvPr/>
        </p:nvCxnSpPr>
        <p:spPr>
          <a:xfrm>
            <a:off x="5685182" y="2271235"/>
            <a:ext cx="1464364" cy="532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110B2A9-C51A-4D74-9BD3-3F56BCB32CA3}"/>
              </a:ext>
            </a:extLst>
          </p:cNvPr>
          <p:cNvSpPr txBox="1"/>
          <p:nvPr/>
        </p:nvSpPr>
        <p:spPr>
          <a:xfrm>
            <a:off x="6636823" y="2423276"/>
            <a:ext cx="2183294" cy="369332"/>
          </a:xfrm>
          <a:prstGeom prst="rect">
            <a:avLst/>
          </a:prstGeom>
          <a:noFill/>
        </p:spPr>
        <p:txBody>
          <a:bodyPr wrap="square" rtlCol="0">
            <a:spAutoFit/>
          </a:bodyPr>
          <a:lstStyle/>
          <a:p>
            <a:r>
              <a:rPr lang="en-IN" dirty="0"/>
              <a:t>2.authentication</a:t>
            </a:r>
          </a:p>
        </p:txBody>
      </p:sp>
    </p:spTree>
    <p:extLst>
      <p:ext uri="{BB962C8B-B14F-4D97-AF65-F5344CB8AC3E}">
        <p14:creationId xmlns:p14="http://schemas.microsoft.com/office/powerpoint/2010/main" val="137418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E779-8B42-4701-A623-16A5F4AC7FAF}"/>
              </a:ext>
            </a:extLst>
          </p:cNvPr>
          <p:cNvSpPr>
            <a:spLocks noGrp="1"/>
          </p:cNvSpPr>
          <p:nvPr>
            <p:ph type="title"/>
          </p:nvPr>
        </p:nvSpPr>
        <p:spPr>
          <a:xfrm>
            <a:off x="838200" y="365125"/>
            <a:ext cx="10515600" cy="857619"/>
          </a:xfrm>
        </p:spPr>
        <p:txBody>
          <a:bodyPr/>
          <a:lstStyle/>
          <a:p>
            <a:r>
              <a:rPr lang="en-IN" dirty="0"/>
              <a:t>OAuth 2 terminologies</a:t>
            </a:r>
          </a:p>
        </p:txBody>
      </p:sp>
      <p:sp>
        <p:nvSpPr>
          <p:cNvPr id="4" name="TextBox 3">
            <a:extLst>
              <a:ext uri="{FF2B5EF4-FFF2-40B4-BE49-F238E27FC236}">
                <a16:creationId xmlns:a16="http://schemas.microsoft.com/office/drawing/2014/main" id="{3F6080CB-AF94-43C8-83DA-D78B19AA6ADF}"/>
              </a:ext>
            </a:extLst>
          </p:cNvPr>
          <p:cNvSpPr txBox="1"/>
          <p:nvPr/>
        </p:nvSpPr>
        <p:spPr>
          <a:xfrm>
            <a:off x="1275906" y="1562986"/>
            <a:ext cx="10515599" cy="2862322"/>
          </a:xfrm>
          <a:prstGeom prst="rect">
            <a:avLst/>
          </a:prstGeom>
          <a:noFill/>
        </p:spPr>
        <p:txBody>
          <a:bodyPr wrap="square" rtlCol="0">
            <a:spAutoFit/>
          </a:bodyPr>
          <a:lstStyle/>
          <a:p>
            <a:r>
              <a:rPr lang="en-IN" dirty="0"/>
              <a:t>Resources : the entities that needs to be accessed by client</a:t>
            </a:r>
          </a:p>
          <a:p>
            <a:endParaRPr lang="en-IN" dirty="0"/>
          </a:p>
          <a:p>
            <a:r>
              <a:rPr lang="en-IN" dirty="0"/>
              <a:t>Client : The application trying to access the resources on behalf of user</a:t>
            </a:r>
          </a:p>
          <a:p>
            <a:endParaRPr lang="en-IN" dirty="0"/>
          </a:p>
          <a:p>
            <a:r>
              <a:rPr lang="en-IN" dirty="0"/>
              <a:t>Resource server : The server hosting the resources</a:t>
            </a:r>
          </a:p>
          <a:p>
            <a:endParaRPr lang="en-IN" dirty="0"/>
          </a:p>
          <a:p>
            <a:r>
              <a:rPr lang="en-IN" dirty="0"/>
              <a:t>Resource owner: The user or application giving permission to the client to access his resources</a:t>
            </a:r>
          </a:p>
          <a:p>
            <a:endParaRPr lang="en-IN" dirty="0"/>
          </a:p>
          <a:p>
            <a:r>
              <a:rPr lang="en-IN" dirty="0"/>
              <a:t>Authorization server : The server that authorizes client to access the resources by taking permission from</a:t>
            </a:r>
          </a:p>
          <a:p>
            <a:r>
              <a:rPr lang="en-IN" dirty="0"/>
              <a:t>the resource owner</a:t>
            </a:r>
          </a:p>
        </p:txBody>
      </p:sp>
    </p:spTree>
    <p:extLst>
      <p:ext uri="{BB962C8B-B14F-4D97-AF65-F5344CB8AC3E}">
        <p14:creationId xmlns:p14="http://schemas.microsoft.com/office/powerpoint/2010/main" val="3032688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4521" y="512763"/>
            <a:ext cx="9144000" cy="838959"/>
          </a:xfrm>
        </p:spPr>
        <p:txBody>
          <a:bodyPr>
            <a:normAutofit fontScale="90000"/>
          </a:bodyPr>
          <a:lstStyle/>
          <a:p>
            <a:r>
              <a:rPr lang="en-IN" sz="3600" b="1" dirty="0"/>
              <a:t>Microservices</a:t>
            </a:r>
            <a:r>
              <a:rPr lang="en-IN" b="1" dirty="0"/>
              <a:t> </a:t>
            </a:r>
            <a:r>
              <a:rPr lang="en-IN" sz="3600" b="1" dirty="0"/>
              <a:t>Architecture</a:t>
            </a:r>
          </a:p>
        </p:txBody>
      </p:sp>
      <p:sp>
        <p:nvSpPr>
          <p:cNvPr id="3" name="Subtitle 2"/>
          <p:cNvSpPr>
            <a:spLocks noGrp="1"/>
          </p:cNvSpPr>
          <p:nvPr>
            <p:ph type="subTitle" idx="1"/>
          </p:nvPr>
        </p:nvSpPr>
        <p:spPr>
          <a:xfrm>
            <a:off x="775251" y="1481689"/>
            <a:ext cx="10402957" cy="4750299"/>
          </a:xfrm>
        </p:spPr>
        <p:txBody>
          <a:bodyPr>
            <a:noAutofit/>
          </a:bodyPr>
          <a:lstStyle/>
          <a:p>
            <a:pPr algn="l"/>
            <a:endParaRPr lang="en-IN" sz="2000" dirty="0"/>
          </a:p>
          <a:p>
            <a:pPr marL="285750" indent="-285750" algn="l">
              <a:buFont typeface="Wingdings" panose="05000000000000000000" pitchFamily="2" charset="2"/>
              <a:buChar char="Ø"/>
            </a:pPr>
            <a:r>
              <a:rPr lang="en-IN" sz="2000" dirty="0"/>
              <a:t>Increasingly popular architecture patterns next to SOA complemented by DevOps and Cloud</a:t>
            </a:r>
          </a:p>
          <a:p>
            <a:pPr algn="l"/>
            <a:endParaRPr lang="en-IN" sz="2000" dirty="0"/>
          </a:p>
          <a:p>
            <a:pPr marL="285750" indent="-285750" algn="l">
              <a:buFont typeface="Wingdings" panose="05000000000000000000" pitchFamily="2" charset="2"/>
              <a:buChar char="Ø"/>
            </a:pPr>
            <a:r>
              <a:rPr lang="en-IN" sz="2000" dirty="0"/>
              <a:t>Game changer to achieve a high degree of agility, speed of delivery, and scale</a:t>
            </a:r>
          </a:p>
          <a:p>
            <a:pPr algn="l"/>
            <a:endParaRPr lang="en-IN" sz="2000" dirty="0"/>
          </a:p>
          <a:p>
            <a:pPr marL="285750" indent="-285750" algn="l">
              <a:buFont typeface="Wingdings" panose="05000000000000000000" pitchFamily="2" charset="2"/>
              <a:buChar char="Ø"/>
            </a:pPr>
            <a:r>
              <a:rPr lang="en-IN" sz="2000" dirty="0"/>
              <a:t>Path to develop  more physically separated modular applications</a:t>
            </a:r>
          </a:p>
          <a:p>
            <a:pPr algn="l"/>
            <a:endParaRPr lang="en-IN" sz="2000" dirty="0"/>
          </a:p>
          <a:p>
            <a:pPr marL="285750" indent="-285750" algn="l">
              <a:buFont typeface="Wingdings" panose="05000000000000000000" pitchFamily="2" charset="2"/>
              <a:buChar char="Ø"/>
            </a:pPr>
            <a:r>
              <a:rPr lang="en-IN" sz="2000" dirty="0"/>
              <a:t>Microservices are not invented. Many organizations such as Netflix, Amazon, eBay successfully used the divide and conquer technique to functionally partition their monolithic applications into smaller units each performing a single function</a:t>
            </a:r>
          </a:p>
          <a:p>
            <a:pPr algn="l"/>
            <a:endParaRPr lang="en-IN" sz="2000" dirty="0"/>
          </a:p>
          <a:p>
            <a:pPr algn="l"/>
            <a:endParaRPr lang="en-IN" sz="2000" dirty="0"/>
          </a:p>
          <a:p>
            <a:pPr algn="l"/>
            <a:endParaRPr lang="en-IN" sz="2000" dirty="0"/>
          </a:p>
          <a:p>
            <a:pPr algn="l"/>
            <a:endParaRPr lang="en-IN" sz="2000" dirty="0"/>
          </a:p>
          <a:p>
            <a:pPr algn="l"/>
            <a:endParaRPr lang="en-IN" sz="2000" dirty="0"/>
          </a:p>
        </p:txBody>
      </p:sp>
    </p:spTree>
    <p:extLst>
      <p:ext uri="{BB962C8B-B14F-4D97-AF65-F5344CB8AC3E}">
        <p14:creationId xmlns:p14="http://schemas.microsoft.com/office/powerpoint/2010/main" val="41351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6A313-32EA-4948-8A7F-9363A9A94E43}"/>
              </a:ext>
            </a:extLst>
          </p:cNvPr>
          <p:cNvSpPr>
            <a:spLocks noGrp="1"/>
          </p:cNvSpPr>
          <p:nvPr>
            <p:ph type="title"/>
          </p:nvPr>
        </p:nvSpPr>
        <p:spPr>
          <a:xfrm>
            <a:off x="838200" y="143453"/>
            <a:ext cx="10515600" cy="161347"/>
          </a:xfrm>
        </p:spPr>
        <p:txBody>
          <a:bodyPr>
            <a:normAutofit fontScale="90000"/>
          </a:bodyPr>
          <a:lstStyle/>
          <a:p>
            <a:r>
              <a:rPr lang="en-IN" dirty="0"/>
              <a:t>Microservices 12 factor principles</a:t>
            </a:r>
          </a:p>
        </p:txBody>
      </p:sp>
      <p:sp>
        <p:nvSpPr>
          <p:cNvPr id="6" name="TextBox 5">
            <a:extLst>
              <a:ext uri="{FF2B5EF4-FFF2-40B4-BE49-F238E27FC236}">
                <a16:creationId xmlns:a16="http://schemas.microsoft.com/office/drawing/2014/main" id="{1DE8A121-1DE8-436C-AA67-16C86833575B}"/>
              </a:ext>
            </a:extLst>
          </p:cNvPr>
          <p:cNvSpPr txBox="1"/>
          <p:nvPr/>
        </p:nvSpPr>
        <p:spPr>
          <a:xfrm>
            <a:off x="443345" y="436164"/>
            <a:ext cx="10910455" cy="7017306"/>
          </a:xfrm>
          <a:prstGeom prst="rect">
            <a:avLst/>
          </a:prstGeom>
          <a:noFill/>
        </p:spPr>
        <p:txBody>
          <a:bodyPr wrap="square" rtlCol="0">
            <a:spAutoFit/>
          </a:bodyPr>
          <a:lstStyle/>
          <a:p>
            <a:pPr marL="285750" indent="-285750">
              <a:buFont typeface="Arial" panose="020B0604020202020204" pitchFamily="34" charset="0"/>
              <a:buChar char="•"/>
            </a:pPr>
            <a:r>
              <a:rPr lang="en-IN" dirty="0"/>
              <a:t>Single code base per microservice for all environments(Prod, dev, test)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All applications should bundle their dependencies along with application bundle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Externalizing configurations using Configuration server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All backing services should be accessible through an addressable URL</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Strong isolation between build, release and run Example: DevOps, CI/CD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application should be stateless for high fault tolerance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Expose services using port bindings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Services should be scaled out with concurrency</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Building applications with minimal </a:t>
            </a:r>
            <a:r>
              <a:rPr lang="en-IN" dirty="0" err="1"/>
              <a:t>startup</a:t>
            </a:r>
            <a:r>
              <a:rPr lang="en-IN" dirty="0"/>
              <a:t> and shutdown times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Keeping development and production environment as identical as possible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Centralized logging for the microservices</a:t>
            </a:r>
          </a:p>
          <a:p>
            <a:endParaRPr lang="en-IN" dirty="0"/>
          </a:p>
          <a:p>
            <a:pPr marL="285750" indent="-285750">
              <a:buFont typeface="Arial" panose="020B0604020202020204" pitchFamily="34" charset="0"/>
              <a:buChar char="•"/>
            </a:pPr>
            <a:r>
              <a:rPr lang="en-IN" dirty="0"/>
              <a:t>Admin tasks to be bundled with admin code and be packaged with application code</a:t>
            </a:r>
          </a:p>
          <a:p>
            <a:endParaRPr lang="en-IN" dirty="0"/>
          </a:p>
          <a:p>
            <a:endParaRPr lang="en-IN" dirty="0"/>
          </a:p>
        </p:txBody>
      </p:sp>
    </p:spTree>
    <p:extLst>
      <p:ext uri="{BB962C8B-B14F-4D97-AF65-F5344CB8AC3E}">
        <p14:creationId xmlns:p14="http://schemas.microsoft.com/office/powerpoint/2010/main" val="361412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6435" y="519389"/>
            <a:ext cx="9144000" cy="838959"/>
          </a:xfrm>
        </p:spPr>
        <p:txBody>
          <a:bodyPr>
            <a:normAutofit/>
          </a:bodyPr>
          <a:lstStyle/>
          <a:p>
            <a:r>
              <a:rPr lang="en-IN" sz="3200" b="1" dirty="0"/>
              <a:t>Monolithic Architecture</a:t>
            </a:r>
          </a:p>
        </p:txBody>
      </p:sp>
      <p:sp>
        <p:nvSpPr>
          <p:cNvPr id="3" name="Subtitle 2"/>
          <p:cNvSpPr>
            <a:spLocks noGrp="1"/>
          </p:cNvSpPr>
          <p:nvPr>
            <p:ph type="subTitle" idx="1"/>
          </p:nvPr>
        </p:nvSpPr>
        <p:spPr>
          <a:xfrm>
            <a:off x="1523999" y="1961322"/>
            <a:ext cx="10402957" cy="4757530"/>
          </a:xfrm>
        </p:spPr>
        <p:txBody>
          <a:bodyPr>
            <a:normAutofit/>
          </a:bodyPr>
          <a:lstStyle/>
          <a:p>
            <a:pPr algn="l"/>
            <a:endParaRPr lang="en-IN" sz="1800" dirty="0"/>
          </a:p>
          <a:p>
            <a:pPr algn="l"/>
            <a:endParaRPr lang="en-IN" sz="1800" dirty="0"/>
          </a:p>
          <a:p>
            <a:pPr algn="l"/>
            <a:endParaRPr lang="en-IN" sz="1800" dirty="0"/>
          </a:p>
          <a:p>
            <a:pPr algn="l"/>
            <a:endParaRPr lang="en-IN" sz="1800" dirty="0"/>
          </a:p>
          <a:p>
            <a:pPr algn="l"/>
            <a:endParaRPr lang="en-IN" sz="1800" dirty="0"/>
          </a:p>
        </p:txBody>
      </p:sp>
      <p:sp>
        <p:nvSpPr>
          <p:cNvPr id="4" name="Rectangle 3"/>
          <p:cNvSpPr/>
          <p:nvPr/>
        </p:nvSpPr>
        <p:spPr>
          <a:xfrm>
            <a:off x="2292626" y="2223811"/>
            <a:ext cx="7089913" cy="135427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2915478" y="2411896"/>
            <a:ext cx="1881809" cy="6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Module A</a:t>
            </a:r>
          </a:p>
        </p:txBody>
      </p:sp>
      <p:sp>
        <p:nvSpPr>
          <p:cNvPr id="6" name="Rectangle 5"/>
          <p:cNvSpPr/>
          <p:nvPr/>
        </p:nvSpPr>
        <p:spPr>
          <a:xfrm>
            <a:off x="5002696" y="2431776"/>
            <a:ext cx="1881809" cy="6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Module B</a:t>
            </a:r>
          </a:p>
        </p:txBody>
      </p:sp>
      <p:sp>
        <p:nvSpPr>
          <p:cNvPr id="7" name="Rectangle 6"/>
          <p:cNvSpPr/>
          <p:nvPr/>
        </p:nvSpPr>
        <p:spPr>
          <a:xfrm>
            <a:off x="7089914" y="2451656"/>
            <a:ext cx="1881809" cy="6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Module C</a:t>
            </a:r>
          </a:p>
        </p:txBody>
      </p:sp>
      <p:sp>
        <p:nvSpPr>
          <p:cNvPr id="8" name="Rectangle 7"/>
          <p:cNvSpPr/>
          <p:nvPr/>
        </p:nvSpPr>
        <p:spPr>
          <a:xfrm>
            <a:off x="2259493" y="3833950"/>
            <a:ext cx="7089913" cy="135427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4333462" y="3193775"/>
            <a:ext cx="4068417" cy="369332"/>
          </a:xfrm>
          <a:prstGeom prst="rect">
            <a:avLst/>
          </a:prstGeom>
          <a:solidFill>
            <a:schemeClr val="accent2">
              <a:lumMod val="40000"/>
              <a:lumOff val="60000"/>
            </a:schemeClr>
          </a:solidFill>
        </p:spPr>
        <p:txBody>
          <a:bodyPr wrap="square" rtlCol="0">
            <a:spAutoFit/>
          </a:bodyPr>
          <a:lstStyle/>
          <a:p>
            <a:pPr algn="ctr"/>
            <a:r>
              <a:rPr lang="en-IN" dirty="0"/>
              <a:t>Presentation Layer</a:t>
            </a:r>
          </a:p>
        </p:txBody>
      </p:sp>
      <p:sp>
        <p:nvSpPr>
          <p:cNvPr id="10" name="Rectangle 9"/>
          <p:cNvSpPr/>
          <p:nvPr/>
        </p:nvSpPr>
        <p:spPr>
          <a:xfrm>
            <a:off x="2895601" y="4008782"/>
            <a:ext cx="1881809" cy="6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Module A</a:t>
            </a:r>
          </a:p>
        </p:txBody>
      </p:sp>
      <p:sp>
        <p:nvSpPr>
          <p:cNvPr id="11" name="Rectangle 10"/>
          <p:cNvSpPr/>
          <p:nvPr/>
        </p:nvSpPr>
        <p:spPr>
          <a:xfrm>
            <a:off x="5155096" y="4028662"/>
            <a:ext cx="1881809" cy="6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Module B</a:t>
            </a:r>
          </a:p>
        </p:txBody>
      </p:sp>
      <p:sp>
        <p:nvSpPr>
          <p:cNvPr id="12" name="Rectangle 11"/>
          <p:cNvSpPr/>
          <p:nvPr/>
        </p:nvSpPr>
        <p:spPr>
          <a:xfrm>
            <a:off x="7242314" y="4048542"/>
            <a:ext cx="1881809" cy="6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Module C</a:t>
            </a:r>
          </a:p>
        </p:txBody>
      </p:sp>
      <p:sp>
        <p:nvSpPr>
          <p:cNvPr id="13" name="TextBox 12"/>
          <p:cNvSpPr txBox="1"/>
          <p:nvPr/>
        </p:nvSpPr>
        <p:spPr>
          <a:xfrm>
            <a:off x="4340090" y="4764154"/>
            <a:ext cx="4068417" cy="369332"/>
          </a:xfrm>
          <a:prstGeom prst="rect">
            <a:avLst/>
          </a:prstGeom>
          <a:solidFill>
            <a:schemeClr val="accent2">
              <a:lumMod val="40000"/>
              <a:lumOff val="60000"/>
            </a:schemeClr>
          </a:solidFill>
        </p:spPr>
        <p:txBody>
          <a:bodyPr wrap="square" rtlCol="0">
            <a:spAutoFit/>
          </a:bodyPr>
          <a:lstStyle/>
          <a:p>
            <a:pPr algn="ctr"/>
            <a:r>
              <a:rPr lang="en-IN" dirty="0"/>
              <a:t>Business Layer</a:t>
            </a:r>
          </a:p>
        </p:txBody>
      </p:sp>
      <p:sp>
        <p:nvSpPr>
          <p:cNvPr id="14" name="Flowchart: Magnetic Disk 13"/>
          <p:cNvSpPr/>
          <p:nvPr/>
        </p:nvSpPr>
        <p:spPr>
          <a:xfrm>
            <a:off x="3697356" y="5692629"/>
            <a:ext cx="4465981" cy="86464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22" name="Down Arrow 21"/>
          <p:cNvSpPr/>
          <p:nvPr/>
        </p:nvSpPr>
        <p:spPr>
          <a:xfrm>
            <a:off x="5830958" y="3563866"/>
            <a:ext cx="310762" cy="2767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Down Arrow 22"/>
          <p:cNvSpPr/>
          <p:nvPr/>
        </p:nvSpPr>
        <p:spPr>
          <a:xfrm>
            <a:off x="5830959" y="5188226"/>
            <a:ext cx="310762" cy="5044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0707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driven design</a:t>
            </a:r>
            <a:endParaRPr lang="en-US" dirty="0"/>
          </a:p>
        </p:txBody>
      </p:sp>
      <p:sp>
        <p:nvSpPr>
          <p:cNvPr id="4" name="TextBox 3"/>
          <p:cNvSpPr txBox="1"/>
          <p:nvPr/>
        </p:nvSpPr>
        <p:spPr>
          <a:xfrm>
            <a:off x="1235765" y="1249508"/>
            <a:ext cx="3081793" cy="954107"/>
          </a:xfrm>
          <a:prstGeom prst="rect">
            <a:avLst/>
          </a:prstGeom>
          <a:noFill/>
        </p:spPr>
        <p:txBody>
          <a:bodyPr wrap="square" rtlCol="0">
            <a:spAutoFit/>
          </a:bodyPr>
          <a:lstStyle/>
          <a:p>
            <a:r>
              <a:rPr lang="en-US" sz="1400" dirty="0" smtClean="0"/>
              <a:t>OOPS basic objective:</a:t>
            </a:r>
          </a:p>
          <a:p>
            <a:pPr marL="285750" indent="-285750">
              <a:buFont typeface="Arial" panose="020B0604020202020204" pitchFamily="34" charset="0"/>
              <a:buChar char="•"/>
            </a:pPr>
            <a:r>
              <a:rPr lang="en-US" sz="1400" dirty="0" smtClean="0"/>
              <a:t>Code alignment with business</a:t>
            </a:r>
          </a:p>
          <a:p>
            <a:pPr marL="285750" indent="-285750">
              <a:buFont typeface="Arial" panose="020B0604020202020204" pitchFamily="34" charset="0"/>
              <a:buChar char="•"/>
            </a:pPr>
            <a:r>
              <a:rPr lang="en-US" sz="1400" dirty="0" smtClean="0"/>
              <a:t>Reusability</a:t>
            </a:r>
          </a:p>
          <a:p>
            <a:pPr marL="285750" indent="-285750">
              <a:buFont typeface="Arial" panose="020B0604020202020204" pitchFamily="34" charset="0"/>
              <a:buChar char="•"/>
            </a:pPr>
            <a:r>
              <a:rPr lang="en-US" sz="1400" dirty="0" smtClean="0"/>
              <a:t>Minimal coupling</a:t>
            </a:r>
            <a:endParaRPr lang="en-US" sz="1400" dirty="0"/>
          </a:p>
        </p:txBody>
      </p:sp>
      <p:sp>
        <p:nvSpPr>
          <p:cNvPr id="7" name="Rectangle 6"/>
          <p:cNvSpPr/>
          <p:nvPr/>
        </p:nvSpPr>
        <p:spPr>
          <a:xfrm>
            <a:off x="2438399" y="2677284"/>
            <a:ext cx="4336111" cy="2602381"/>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608028" y="2888987"/>
            <a:ext cx="1820849" cy="64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Single Responsibility Service</a:t>
            </a:r>
            <a:endParaRPr lang="en-US" sz="1200" dirty="0"/>
          </a:p>
        </p:txBody>
      </p:sp>
      <p:sp>
        <p:nvSpPr>
          <p:cNvPr id="9" name="Rounded Rectangle 8"/>
          <p:cNvSpPr/>
          <p:nvPr/>
        </p:nvSpPr>
        <p:spPr>
          <a:xfrm>
            <a:off x="4805239" y="2888987"/>
            <a:ext cx="1820849" cy="64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Domain Model</a:t>
            </a:r>
            <a:endParaRPr lang="en-US" sz="1200" dirty="0"/>
          </a:p>
        </p:txBody>
      </p:sp>
      <p:cxnSp>
        <p:nvCxnSpPr>
          <p:cNvPr id="11" name="Straight Arrow Connector 10"/>
          <p:cNvCxnSpPr>
            <a:stCxn id="8" idx="3"/>
            <a:endCxn id="9" idx="1"/>
          </p:cNvCxnSpPr>
          <p:nvPr/>
        </p:nvCxnSpPr>
        <p:spPr>
          <a:xfrm>
            <a:off x="4428877" y="3211015"/>
            <a:ext cx="37636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2608027" y="3677658"/>
            <a:ext cx="1820849" cy="64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Single Responsibility Service</a:t>
            </a:r>
            <a:endParaRPr lang="en-US" sz="1200" dirty="0"/>
          </a:p>
        </p:txBody>
      </p:sp>
      <p:cxnSp>
        <p:nvCxnSpPr>
          <p:cNvPr id="13" name="Straight Arrow Connector 12"/>
          <p:cNvCxnSpPr/>
          <p:nvPr/>
        </p:nvCxnSpPr>
        <p:spPr>
          <a:xfrm>
            <a:off x="4428877" y="4023553"/>
            <a:ext cx="37636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4805238" y="3658277"/>
            <a:ext cx="1820849" cy="64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Domain Model</a:t>
            </a:r>
            <a:endParaRPr lang="en-US" sz="1200" dirty="0"/>
          </a:p>
        </p:txBody>
      </p:sp>
      <p:sp>
        <p:nvSpPr>
          <p:cNvPr id="15" name="Rounded Rectangle 14"/>
          <p:cNvSpPr/>
          <p:nvPr/>
        </p:nvSpPr>
        <p:spPr>
          <a:xfrm>
            <a:off x="4805237" y="4417310"/>
            <a:ext cx="1820849" cy="64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Domain Model</a:t>
            </a:r>
            <a:endParaRPr lang="en-US" sz="1200" dirty="0"/>
          </a:p>
        </p:txBody>
      </p:sp>
      <p:cxnSp>
        <p:nvCxnSpPr>
          <p:cNvPr id="16" name="Straight Arrow Connector 15"/>
          <p:cNvCxnSpPr/>
          <p:nvPr/>
        </p:nvCxnSpPr>
        <p:spPr>
          <a:xfrm>
            <a:off x="4418273" y="4739338"/>
            <a:ext cx="376362"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2608027" y="4408214"/>
            <a:ext cx="1820849" cy="64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Single Responsibility Service</a:t>
            </a:r>
            <a:endParaRPr lang="en-US" sz="1200" dirty="0"/>
          </a:p>
        </p:txBody>
      </p:sp>
      <p:sp>
        <p:nvSpPr>
          <p:cNvPr id="19" name="TextBox 18"/>
          <p:cNvSpPr txBox="1"/>
          <p:nvPr/>
        </p:nvSpPr>
        <p:spPr>
          <a:xfrm>
            <a:off x="8102379" y="1453629"/>
            <a:ext cx="3705308" cy="523220"/>
          </a:xfrm>
          <a:prstGeom prst="rect">
            <a:avLst/>
          </a:prstGeom>
          <a:noFill/>
        </p:spPr>
        <p:txBody>
          <a:bodyPr wrap="square" rtlCol="0">
            <a:spAutoFit/>
          </a:bodyPr>
          <a:lstStyle/>
          <a:p>
            <a:r>
              <a:rPr lang="en-US" sz="1400" dirty="0" smtClean="0"/>
              <a:t>Independently Deploy, Upgrade, Scale and Replace</a:t>
            </a:r>
            <a:endParaRPr lang="en-US" sz="1400" dirty="0"/>
          </a:p>
        </p:txBody>
      </p:sp>
      <p:sp>
        <p:nvSpPr>
          <p:cNvPr id="20" name="Oval 19"/>
          <p:cNvSpPr/>
          <p:nvPr/>
        </p:nvSpPr>
        <p:spPr>
          <a:xfrm>
            <a:off x="10940996" y="2081928"/>
            <a:ext cx="659959" cy="669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App</a:t>
            </a:r>
            <a:endParaRPr lang="en-US" sz="1200" dirty="0"/>
          </a:p>
        </p:txBody>
      </p:sp>
      <p:sp>
        <p:nvSpPr>
          <p:cNvPr id="21" name="Oval 20"/>
          <p:cNvSpPr/>
          <p:nvPr/>
        </p:nvSpPr>
        <p:spPr>
          <a:xfrm>
            <a:off x="10940996" y="2959595"/>
            <a:ext cx="659959" cy="669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App</a:t>
            </a:r>
            <a:endParaRPr lang="en-US" sz="1200" dirty="0"/>
          </a:p>
        </p:txBody>
      </p:sp>
      <p:sp>
        <p:nvSpPr>
          <p:cNvPr id="22" name="Oval 21"/>
          <p:cNvSpPr/>
          <p:nvPr/>
        </p:nvSpPr>
        <p:spPr>
          <a:xfrm>
            <a:off x="10988704" y="3815967"/>
            <a:ext cx="659959" cy="669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App</a:t>
            </a:r>
            <a:endParaRPr lang="en-US" sz="1200" dirty="0"/>
          </a:p>
        </p:txBody>
      </p:sp>
      <p:sp>
        <p:nvSpPr>
          <p:cNvPr id="23" name="Rectangle 22"/>
          <p:cNvSpPr/>
          <p:nvPr/>
        </p:nvSpPr>
        <p:spPr>
          <a:xfrm>
            <a:off x="8841852" y="2959595"/>
            <a:ext cx="1264258" cy="450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Balancer</a:t>
            </a:r>
            <a:endParaRPr lang="en-US" dirty="0"/>
          </a:p>
        </p:txBody>
      </p:sp>
      <p:cxnSp>
        <p:nvCxnSpPr>
          <p:cNvPr id="25" name="Elbow Connector 24"/>
          <p:cNvCxnSpPr>
            <a:stCxn id="23" idx="3"/>
            <a:endCxn id="20" idx="2"/>
          </p:cNvCxnSpPr>
          <p:nvPr/>
        </p:nvCxnSpPr>
        <p:spPr>
          <a:xfrm flipV="1">
            <a:off x="10106110" y="2416539"/>
            <a:ext cx="834886" cy="7683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3" idx="3"/>
            <a:endCxn id="21" idx="2"/>
          </p:cNvCxnSpPr>
          <p:nvPr/>
        </p:nvCxnSpPr>
        <p:spPr>
          <a:xfrm>
            <a:off x="10106110" y="3184855"/>
            <a:ext cx="834886" cy="10935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23" idx="3"/>
            <a:endCxn id="22" idx="2"/>
          </p:cNvCxnSpPr>
          <p:nvPr/>
        </p:nvCxnSpPr>
        <p:spPr>
          <a:xfrm>
            <a:off x="10106110" y="3184855"/>
            <a:ext cx="882594" cy="965723"/>
          </a:xfrm>
          <a:prstGeom prst="bentConnector3">
            <a:avLst>
              <a:gd name="adj1" fmla="val 47297"/>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183217" y="4708631"/>
            <a:ext cx="3586039" cy="307777"/>
          </a:xfrm>
          <a:prstGeom prst="rect">
            <a:avLst/>
          </a:prstGeom>
          <a:noFill/>
        </p:spPr>
        <p:txBody>
          <a:bodyPr wrap="square" rtlCol="0">
            <a:spAutoFit/>
          </a:bodyPr>
          <a:lstStyle/>
          <a:p>
            <a:r>
              <a:rPr lang="en-US" sz="1400" dirty="0"/>
              <a:t>Y</a:t>
            </a:r>
            <a:r>
              <a:rPr lang="en-US" sz="1400" dirty="0" smtClean="0"/>
              <a:t>-axis functional decomposition</a:t>
            </a:r>
            <a:endParaRPr lang="en-US" sz="1400" dirty="0"/>
          </a:p>
        </p:txBody>
      </p:sp>
      <p:sp>
        <p:nvSpPr>
          <p:cNvPr id="32" name="TextBox 31"/>
          <p:cNvSpPr txBox="1"/>
          <p:nvPr/>
        </p:nvSpPr>
        <p:spPr>
          <a:xfrm>
            <a:off x="8183217" y="2132629"/>
            <a:ext cx="3586039" cy="307777"/>
          </a:xfrm>
          <a:prstGeom prst="rect">
            <a:avLst/>
          </a:prstGeom>
          <a:noFill/>
        </p:spPr>
        <p:txBody>
          <a:bodyPr wrap="square" rtlCol="0">
            <a:spAutoFit/>
          </a:bodyPr>
          <a:lstStyle/>
          <a:p>
            <a:r>
              <a:rPr lang="en-US" sz="1400" dirty="0" smtClean="0"/>
              <a:t>X-axis horizontal scalability</a:t>
            </a:r>
            <a:endParaRPr lang="en-US" sz="1400" dirty="0"/>
          </a:p>
        </p:txBody>
      </p:sp>
      <p:sp>
        <p:nvSpPr>
          <p:cNvPr id="33" name="Rounded Rectangle 32"/>
          <p:cNvSpPr/>
          <p:nvPr/>
        </p:nvSpPr>
        <p:spPr>
          <a:xfrm>
            <a:off x="7235690" y="2996978"/>
            <a:ext cx="842838" cy="3757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cxnSp>
        <p:nvCxnSpPr>
          <p:cNvPr id="35" name="Straight Arrow Connector 34"/>
          <p:cNvCxnSpPr>
            <a:stCxn id="33" idx="3"/>
          </p:cNvCxnSpPr>
          <p:nvPr/>
        </p:nvCxnSpPr>
        <p:spPr>
          <a:xfrm>
            <a:off x="8078528" y="3184854"/>
            <a:ext cx="6447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7386762" y="5239850"/>
            <a:ext cx="842838" cy="3757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a:t>
            </a:r>
            <a:endParaRPr lang="en-US" dirty="0"/>
          </a:p>
        </p:txBody>
      </p:sp>
      <p:sp>
        <p:nvSpPr>
          <p:cNvPr id="37" name="Rectangle 36"/>
          <p:cNvSpPr/>
          <p:nvPr/>
        </p:nvSpPr>
        <p:spPr>
          <a:xfrm>
            <a:off x="8841852" y="5165082"/>
            <a:ext cx="1264258" cy="4505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Balancer</a:t>
            </a:r>
            <a:endParaRPr lang="en-US" dirty="0"/>
          </a:p>
        </p:txBody>
      </p:sp>
      <p:cxnSp>
        <p:nvCxnSpPr>
          <p:cNvPr id="38" name="Straight Arrow Connector 37"/>
          <p:cNvCxnSpPr/>
          <p:nvPr/>
        </p:nvCxnSpPr>
        <p:spPr>
          <a:xfrm>
            <a:off x="8183217" y="5409529"/>
            <a:ext cx="6447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0895276" y="4932069"/>
            <a:ext cx="873980" cy="669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Users</a:t>
            </a:r>
            <a:endParaRPr lang="en-US" sz="1200" dirty="0"/>
          </a:p>
        </p:txBody>
      </p:sp>
      <p:sp>
        <p:nvSpPr>
          <p:cNvPr id="40" name="Oval 39"/>
          <p:cNvSpPr/>
          <p:nvPr/>
        </p:nvSpPr>
        <p:spPr>
          <a:xfrm>
            <a:off x="10805160" y="5783706"/>
            <a:ext cx="1097280" cy="6692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Products</a:t>
            </a:r>
            <a:endParaRPr lang="en-US" sz="1200" dirty="0"/>
          </a:p>
        </p:txBody>
      </p:sp>
      <p:cxnSp>
        <p:nvCxnSpPr>
          <p:cNvPr id="42" name="Elbow Connector 41"/>
          <p:cNvCxnSpPr>
            <a:stCxn id="37" idx="3"/>
            <a:endCxn id="39" idx="2"/>
          </p:cNvCxnSpPr>
          <p:nvPr/>
        </p:nvCxnSpPr>
        <p:spPr>
          <a:xfrm flipV="1">
            <a:off x="10106110" y="5266680"/>
            <a:ext cx="789166" cy="1236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p:cNvCxnSpPr>
            <a:stCxn id="37" idx="3"/>
            <a:endCxn id="40" idx="2"/>
          </p:cNvCxnSpPr>
          <p:nvPr/>
        </p:nvCxnSpPr>
        <p:spPr>
          <a:xfrm>
            <a:off x="10106110" y="5390342"/>
            <a:ext cx="699050" cy="7279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725431" y="5938313"/>
            <a:ext cx="3586039" cy="307777"/>
          </a:xfrm>
          <a:prstGeom prst="rect">
            <a:avLst/>
          </a:prstGeom>
          <a:noFill/>
        </p:spPr>
        <p:txBody>
          <a:bodyPr wrap="square" rtlCol="0">
            <a:spAutoFit/>
          </a:bodyPr>
          <a:lstStyle/>
          <a:p>
            <a:r>
              <a:rPr lang="en-US" sz="1400" dirty="0" smtClean="0"/>
              <a:t>Z-axis split by data partition</a:t>
            </a:r>
            <a:endParaRPr lang="en-US" sz="1400" dirty="0"/>
          </a:p>
        </p:txBody>
      </p:sp>
    </p:spTree>
    <p:extLst>
      <p:ext uri="{BB962C8B-B14F-4D97-AF65-F5344CB8AC3E}">
        <p14:creationId xmlns:p14="http://schemas.microsoft.com/office/powerpoint/2010/main" val="52278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8627" y="1961322"/>
            <a:ext cx="11158330" cy="4253948"/>
          </a:xfrm>
        </p:spPr>
        <p:txBody>
          <a:bodyPr>
            <a:normAutofit/>
          </a:bodyPr>
          <a:lstStyle/>
          <a:p>
            <a:pPr algn="l"/>
            <a:endParaRPr lang="en-IN" sz="1800" dirty="0"/>
          </a:p>
          <a:p>
            <a:pPr algn="l"/>
            <a:endParaRPr lang="en-IN" sz="1800" dirty="0"/>
          </a:p>
          <a:p>
            <a:pPr algn="l"/>
            <a:endParaRPr lang="en-IN" sz="1800" dirty="0"/>
          </a:p>
          <a:p>
            <a:pPr algn="l"/>
            <a:endParaRPr lang="en-IN" sz="1800" dirty="0"/>
          </a:p>
          <a:p>
            <a:pPr algn="l"/>
            <a:endParaRPr lang="en-IN" sz="1800" dirty="0"/>
          </a:p>
        </p:txBody>
      </p:sp>
      <p:sp>
        <p:nvSpPr>
          <p:cNvPr id="4" name="Rectangle 3"/>
          <p:cNvSpPr/>
          <p:nvPr/>
        </p:nvSpPr>
        <p:spPr>
          <a:xfrm>
            <a:off x="1060175" y="1709530"/>
            <a:ext cx="3008244" cy="425394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p:cNvSpPr/>
          <p:nvPr/>
        </p:nvSpPr>
        <p:spPr>
          <a:xfrm>
            <a:off x="4803917" y="1608622"/>
            <a:ext cx="3008244" cy="424221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8421762" y="1608622"/>
            <a:ext cx="3008244" cy="4182577"/>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1431236" y="2462351"/>
            <a:ext cx="1881809" cy="877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Presentation Layer</a:t>
            </a:r>
          </a:p>
        </p:txBody>
      </p:sp>
      <p:sp>
        <p:nvSpPr>
          <p:cNvPr id="21" name="Rectangle 20"/>
          <p:cNvSpPr/>
          <p:nvPr/>
        </p:nvSpPr>
        <p:spPr>
          <a:xfrm>
            <a:off x="9077746" y="2411900"/>
            <a:ext cx="1881809" cy="6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Presentation Layer</a:t>
            </a:r>
          </a:p>
        </p:txBody>
      </p:sp>
      <p:sp>
        <p:nvSpPr>
          <p:cNvPr id="25" name="Rectangle 24"/>
          <p:cNvSpPr/>
          <p:nvPr/>
        </p:nvSpPr>
        <p:spPr>
          <a:xfrm>
            <a:off x="1477620" y="3688176"/>
            <a:ext cx="1881809" cy="877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Business Layer(</a:t>
            </a:r>
            <a:r>
              <a:rPr lang="en-IN" dirty="0" err="1"/>
              <a:t>Controller+Service+DAO</a:t>
            </a:r>
            <a:r>
              <a:rPr lang="en-IN" dirty="0"/>
              <a:t>)</a:t>
            </a:r>
          </a:p>
        </p:txBody>
      </p:sp>
      <p:sp>
        <p:nvSpPr>
          <p:cNvPr id="27" name="Flowchart: Magnetic Disk 26"/>
          <p:cNvSpPr/>
          <p:nvPr/>
        </p:nvSpPr>
        <p:spPr>
          <a:xfrm>
            <a:off x="1967949" y="6195150"/>
            <a:ext cx="1192695" cy="38431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30" name="Down Arrow 29"/>
          <p:cNvSpPr/>
          <p:nvPr/>
        </p:nvSpPr>
        <p:spPr>
          <a:xfrm flipH="1">
            <a:off x="2266121" y="3339549"/>
            <a:ext cx="251791" cy="348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Down Arrow 30"/>
          <p:cNvSpPr/>
          <p:nvPr/>
        </p:nvSpPr>
        <p:spPr>
          <a:xfrm flipH="1">
            <a:off x="2292626" y="5943601"/>
            <a:ext cx="251791" cy="348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413518" y="2468975"/>
            <a:ext cx="1881809" cy="877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Presentation Layer</a:t>
            </a:r>
          </a:p>
        </p:txBody>
      </p:sp>
      <p:sp>
        <p:nvSpPr>
          <p:cNvPr id="34" name="Rectangle 33"/>
          <p:cNvSpPr/>
          <p:nvPr/>
        </p:nvSpPr>
        <p:spPr>
          <a:xfrm>
            <a:off x="5459901" y="3708053"/>
            <a:ext cx="1881809" cy="877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Business Layer(</a:t>
            </a:r>
            <a:r>
              <a:rPr lang="en-IN" dirty="0" err="1"/>
              <a:t>Controller+Service+DAO</a:t>
            </a:r>
            <a:r>
              <a:rPr lang="en-IN" dirty="0"/>
              <a:t>)</a:t>
            </a:r>
          </a:p>
        </p:txBody>
      </p:sp>
      <p:sp>
        <p:nvSpPr>
          <p:cNvPr id="35" name="Flowchart: Magnetic Disk 34"/>
          <p:cNvSpPr/>
          <p:nvPr/>
        </p:nvSpPr>
        <p:spPr>
          <a:xfrm>
            <a:off x="5844214" y="6195506"/>
            <a:ext cx="1192695" cy="38431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37" name="Rectangle 36"/>
          <p:cNvSpPr/>
          <p:nvPr/>
        </p:nvSpPr>
        <p:spPr>
          <a:xfrm>
            <a:off x="9084374" y="3529153"/>
            <a:ext cx="1881809" cy="877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Business Layer(</a:t>
            </a:r>
            <a:r>
              <a:rPr lang="en-IN" dirty="0" err="1"/>
              <a:t>Controller+Service+DAO</a:t>
            </a:r>
            <a:r>
              <a:rPr lang="en-IN" dirty="0"/>
              <a:t>)</a:t>
            </a:r>
          </a:p>
        </p:txBody>
      </p:sp>
      <p:sp>
        <p:nvSpPr>
          <p:cNvPr id="41" name="Flowchart: Magnetic Disk 40"/>
          <p:cNvSpPr/>
          <p:nvPr/>
        </p:nvSpPr>
        <p:spPr>
          <a:xfrm>
            <a:off x="9720479" y="6215270"/>
            <a:ext cx="1192695" cy="38431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42" name="Down Arrow 41"/>
          <p:cNvSpPr/>
          <p:nvPr/>
        </p:nvSpPr>
        <p:spPr>
          <a:xfrm flipH="1">
            <a:off x="6208647" y="3359429"/>
            <a:ext cx="251791" cy="348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Down Arrow 42"/>
          <p:cNvSpPr/>
          <p:nvPr/>
        </p:nvSpPr>
        <p:spPr>
          <a:xfrm flipH="1">
            <a:off x="6228526" y="5911747"/>
            <a:ext cx="251791" cy="348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Down Arrow 43"/>
          <p:cNvSpPr/>
          <p:nvPr/>
        </p:nvSpPr>
        <p:spPr>
          <a:xfrm flipH="1">
            <a:off x="9886129" y="3140768"/>
            <a:ext cx="251791" cy="348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Down Arrow 44"/>
          <p:cNvSpPr/>
          <p:nvPr/>
        </p:nvSpPr>
        <p:spPr>
          <a:xfrm flipH="1">
            <a:off x="9992155" y="5788509"/>
            <a:ext cx="251791" cy="348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p:cNvSpPr txBox="1"/>
          <p:nvPr/>
        </p:nvSpPr>
        <p:spPr>
          <a:xfrm>
            <a:off x="1351725" y="5165343"/>
            <a:ext cx="2332382" cy="338554"/>
          </a:xfrm>
          <a:prstGeom prst="rect">
            <a:avLst/>
          </a:prstGeom>
          <a:solidFill>
            <a:schemeClr val="accent2"/>
          </a:solidFill>
        </p:spPr>
        <p:txBody>
          <a:bodyPr wrap="square" rtlCol="0">
            <a:spAutoFit/>
          </a:bodyPr>
          <a:lstStyle/>
          <a:p>
            <a:pPr algn="ctr"/>
            <a:r>
              <a:rPr lang="en-IN" sz="1600" dirty="0"/>
              <a:t>Microservice 1</a:t>
            </a:r>
          </a:p>
        </p:txBody>
      </p:sp>
      <p:sp>
        <p:nvSpPr>
          <p:cNvPr id="48" name="TextBox 47"/>
          <p:cNvSpPr txBox="1"/>
          <p:nvPr/>
        </p:nvSpPr>
        <p:spPr>
          <a:xfrm>
            <a:off x="5347258" y="5440015"/>
            <a:ext cx="2332382" cy="338554"/>
          </a:xfrm>
          <a:prstGeom prst="rect">
            <a:avLst/>
          </a:prstGeom>
          <a:solidFill>
            <a:schemeClr val="accent2"/>
          </a:solidFill>
        </p:spPr>
        <p:txBody>
          <a:bodyPr wrap="square" rtlCol="0">
            <a:spAutoFit/>
          </a:bodyPr>
          <a:lstStyle/>
          <a:p>
            <a:pPr algn="ctr"/>
            <a:r>
              <a:rPr lang="en-IN" sz="1600" dirty="0"/>
              <a:t>Microservice 2</a:t>
            </a:r>
          </a:p>
        </p:txBody>
      </p:sp>
      <p:sp>
        <p:nvSpPr>
          <p:cNvPr id="49" name="TextBox 48"/>
          <p:cNvSpPr txBox="1"/>
          <p:nvPr/>
        </p:nvSpPr>
        <p:spPr>
          <a:xfrm>
            <a:off x="8892218" y="5380382"/>
            <a:ext cx="2332382" cy="338554"/>
          </a:xfrm>
          <a:prstGeom prst="rect">
            <a:avLst/>
          </a:prstGeom>
          <a:solidFill>
            <a:schemeClr val="accent2"/>
          </a:solidFill>
        </p:spPr>
        <p:txBody>
          <a:bodyPr wrap="square" rtlCol="0">
            <a:spAutoFit/>
          </a:bodyPr>
          <a:lstStyle/>
          <a:p>
            <a:pPr algn="ctr"/>
            <a:r>
              <a:rPr lang="en-IN" sz="1600" dirty="0"/>
              <a:t>Microservice 3</a:t>
            </a:r>
          </a:p>
        </p:txBody>
      </p:sp>
      <p:sp>
        <p:nvSpPr>
          <p:cNvPr id="50" name="Right Arrow 49"/>
          <p:cNvSpPr/>
          <p:nvPr/>
        </p:nvSpPr>
        <p:spPr>
          <a:xfrm>
            <a:off x="4068419" y="3962399"/>
            <a:ext cx="834885" cy="344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ight Arrow 50"/>
          <p:cNvSpPr/>
          <p:nvPr/>
        </p:nvSpPr>
        <p:spPr>
          <a:xfrm>
            <a:off x="7858540" y="3974373"/>
            <a:ext cx="616233" cy="344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itle 1"/>
          <p:cNvSpPr txBox="1">
            <a:spLocks/>
          </p:cNvSpPr>
          <p:nvPr/>
        </p:nvSpPr>
        <p:spPr>
          <a:xfrm>
            <a:off x="1378226" y="597626"/>
            <a:ext cx="9144000" cy="83895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200" b="1" dirty="0"/>
              <a:t>Microservice Architecture- Microservice per database</a:t>
            </a:r>
          </a:p>
        </p:txBody>
      </p:sp>
      <p:sp>
        <p:nvSpPr>
          <p:cNvPr id="2" name="TextBox 1">
            <a:extLst>
              <a:ext uri="{FF2B5EF4-FFF2-40B4-BE49-F238E27FC236}">
                <a16:creationId xmlns:a16="http://schemas.microsoft.com/office/drawing/2014/main" id="{86247168-8D47-4BFE-83D8-9E5C89316245}"/>
              </a:ext>
            </a:extLst>
          </p:cNvPr>
          <p:cNvSpPr txBox="1"/>
          <p:nvPr/>
        </p:nvSpPr>
        <p:spPr>
          <a:xfrm>
            <a:off x="1477620" y="1789285"/>
            <a:ext cx="1325217" cy="646331"/>
          </a:xfrm>
          <a:prstGeom prst="rect">
            <a:avLst/>
          </a:prstGeom>
          <a:noFill/>
        </p:spPr>
        <p:txBody>
          <a:bodyPr wrap="square" rtlCol="0">
            <a:spAutoFit/>
          </a:bodyPr>
          <a:lstStyle/>
          <a:p>
            <a:r>
              <a:rPr lang="en-IN" dirty="0"/>
              <a:t>Application server</a:t>
            </a:r>
          </a:p>
        </p:txBody>
      </p:sp>
      <p:sp>
        <p:nvSpPr>
          <p:cNvPr id="28" name="TextBox 27">
            <a:extLst>
              <a:ext uri="{FF2B5EF4-FFF2-40B4-BE49-F238E27FC236}">
                <a16:creationId xmlns:a16="http://schemas.microsoft.com/office/drawing/2014/main" id="{39F83E72-1DDB-4ABA-8F95-A3DB5256651D}"/>
              </a:ext>
            </a:extLst>
          </p:cNvPr>
          <p:cNvSpPr txBox="1"/>
          <p:nvPr/>
        </p:nvSpPr>
        <p:spPr>
          <a:xfrm>
            <a:off x="5645430" y="1666177"/>
            <a:ext cx="1325217" cy="646331"/>
          </a:xfrm>
          <a:prstGeom prst="rect">
            <a:avLst/>
          </a:prstGeom>
          <a:noFill/>
        </p:spPr>
        <p:txBody>
          <a:bodyPr wrap="square" rtlCol="0">
            <a:spAutoFit/>
          </a:bodyPr>
          <a:lstStyle/>
          <a:p>
            <a:r>
              <a:rPr lang="en-IN" dirty="0"/>
              <a:t>Application server</a:t>
            </a:r>
          </a:p>
        </p:txBody>
      </p:sp>
      <p:sp>
        <p:nvSpPr>
          <p:cNvPr id="29" name="TextBox 28">
            <a:extLst>
              <a:ext uri="{FF2B5EF4-FFF2-40B4-BE49-F238E27FC236}">
                <a16:creationId xmlns:a16="http://schemas.microsoft.com/office/drawing/2014/main" id="{2B61C765-B0AE-476C-94D8-558C7E3345C1}"/>
              </a:ext>
            </a:extLst>
          </p:cNvPr>
          <p:cNvSpPr txBox="1"/>
          <p:nvPr/>
        </p:nvSpPr>
        <p:spPr>
          <a:xfrm>
            <a:off x="9157257" y="1663151"/>
            <a:ext cx="1325217" cy="646331"/>
          </a:xfrm>
          <a:prstGeom prst="rect">
            <a:avLst/>
          </a:prstGeom>
          <a:noFill/>
        </p:spPr>
        <p:txBody>
          <a:bodyPr wrap="square" rtlCol="0">
            <a:spAutoFit/>
          </a:bodyPr>
          <a:lstStyle/>
          <a:p>
            <a:r>
              <a:rPr lang="en-IN" dirty="0"/>
              <a:t>Application server</a:t>
            </a:r>
          </a:p>
        </p:txBody>
      </p:sp>
      <p:sp>
        <p:nvSpPr>
          <p:cNvPr id="5" name="TextBox 4">
            <a:extLst>
              <a:ext uri="{FF2B5EF4-FFF2-40B4-BE49-F238E27FC236}">
                <a16:creationId xmlns:a16="http://schemas.microsoft.com/office/drawing/2014/main" id="{E8E3AB32-216A-4B07-AFCE-C6D02E6B9CC8}"/>
              </a:ext>
            </a:extLst>
          </p:cNvPr>
          <p:cNvSpPr txBox="1"/>
          <p:nvPr/>
        </p:nvSpPr>
        <p:spPr>
          <a:xfrm>
            <a:off x="3458816" y="172278"/>
            <a:ext cx="7633253" cy="646331"/>
          </a:xfrm>
          <a:prstGeom prst="rect">
            <a:avLst/>
          </a:prstGeom>
          <a:noFill/>
        </p:spPr>
        <p:txBody>
          <a:bodyPr wrap="square" rtlCol="0">
            <a:spAutoFit/>
          </a:bodyPr>
          <a:lstStyle/>
          <a:p>
            <a:r>
              <a:rPr lang="en-IN" dirty="0"/>
              <a:t>No Transactions between different microservices</a:t>
            </a:r>
          </a:p>
          <a:p>
            <a:r>
              <a:rPr lang="en-IN" dirty="0"/>
              <a:t>No foreign key relationships in the data models between the databases</a:t>
            </a:r>
          </a:p>
        </p:txBody>
      </p:sp>
    </p:spTree>
    <p:extLst>
      <p:ext uri="{BB962C8B-B14F-4D97-AF65-F5344CB8AC3E}">
        <p14:creationId xmlns:p14="http://schemas.microsoft.com/office/powerpoint/2010/main" val="916125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8627" y="1603516"/>
            <a:ext cx="11158330" cy="4253948"/>
          </a:xfrm>
        </p:spPr>
        <p:txBody>
          <a:bodyPr>
            <a:normAutofit/>
          </a:bodyPr>
          <a:lstStyle/>
          <a:p>
            <a:pPr algn="l"/>
            <a:endParaRPr lang="en-IN" sz="1800" dirty="0"/>
          </a:p>
          <a:p>
            <a:pPr algn="l"/>
            <a:endParaRPr lang="en-IN" sz="1800" dirty="0"/>
          </a:p>
          <a:p>
            <a:pPr algn="l"/>
            <a:endParaRPr lang="en-IN" sz="1800" dirty="0"/>
          </a:p>
          <a:p>
            <a:pPr algn="l"/>
            <a:endParaRPr lang="en-IN" sz="1800" dirty="0"/>
          </a:p>
          <a:p>
            <a:pPr algn="l"/>
            <a:endParaRPr lang="en-IN" sz="1800" dirty="0"/>
          </a:p>
        </p:txBody>
      </p:sp>
      <p:sp>
        <p:nvSpPr>
          <p:cNvPr id="4" name="Rectangle 3"/>
          <p:cNvSpPr/>
          <p:nvPr/>
        </p:nvSpPr>
        <p:spPr>
          <a:xfrm>
            <a:off x="1060175" y="1603516"/>
            <a:ext cx="3008244" cy="400215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p:cNvSpPr/>
          <p:nvPr/>
        </p:nvSpPr>
        <p:spPr>
          <a:xfrm>
            <a:off x="4803917" y="1603516"/>
            <a:ext cx="3008244" cy="388951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8421762" y="1543880"/>
            <a:ext cx="3008244" cy="3889513"/>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1431236" y="2104545"/>
            <a:ext cx="1881809" cy="877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Presentation Layer</a:t>
            </a:r>
          </a:p>
        </p:txBody>
      </p:sp>
      <p:sp>
        <p:nvSpPr>
          <p:cNvPr id="21" name="Rectangle 20"/>
          <p:cNvSpPr/>
          <p:nvPr/>
        </p:nvSpPr>
        <p:spPr>
          <a:xfrm>
            <a:off x="9077746" y="2054094"/>
            <a:ext cx="1881809" cy="6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Presentation Layer</a:t>
            </a:r>
          </a:p>
        </p:txBody>
      </p:sp>
      <p:sp>
        <p:nvSpPr>
          <p:cNvPr id="25" name="Rectangle 24"/>
          <p:cNvSpPr/>
          <p:nvPr/>
        </p:nvSpPr>
        <p:spPr>
          <a:xfrm>
            <a:off x="1477620" y="3330370"/>
            <a:ext cx="1881809" cy="877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Business Layer(</a:t>
            </a:r>
            <a:r>
              <a:rPr lang="en-IN" dirty="0" err="1"/>
              <a:t>Controller+Service+DAO</a:t>
            </a:r>
            <a:r>
              <a:rPr lang="en-IN" dirty="0"/>
              <a:t>)</a:t>
            </a:r>
          </a:p>
        </p:txBody>
      </p:sp>
      <p:sp>
        <p:nvSpPr>
          <p:cNvPr id="30" name="Down Arrow 29"/>
          <p:cNvSpPr/>
          <p:nvPr/>
        </p:nvSpPr>
        <p:spPr>
          <a:xfrm flipH="1">
            <a:off x="2266121" y="2981743"/>
            <a:ext cx="251791" cy="348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413518" y="2111169"/>
            <a:ext cx="1881809" cy="877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Presentation Layer</a:t>
            </a:r>
          </a:p>
        </p:txBody>
      </p:sp>
      <p:sp>
        <p:nvSpPr>
          <p:cNvPr id="34" name="Rectangle 33"/>
          <p:cNvSpPr/>
          <p:nvPr/>
        </p:nvSpPr>
        <p:spPr>
          <a:xfrm>
            <a:off x="5459901" y="3350247"/>
            <a:ext cx="1881809" cy="877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Business Layer(</a:t>
            </a:r>
            <a:r>
              <a:rPr lang="en-IN" dirty="0" err="1"/>
              <a:t>Controller+Service+DAO</a:t>
            </a:r>
            <a:r>
              <a:rPr lang="en-IN" dirty="0"/>
              <a:t>)</a:t>
            </a:r>
          </a:p>
        </p:txBody>
      </p:sp>
      <p:sp>
        <p:nvSpPr>
          <p:cNvPr id="37" name="Rectangle 36"/>
          <p:cNvSpPr/>
          <p:nvPr/>
        </p:nvSpPr>
        <p:spPr>
          <a:xfrm>
            <a:off x="9084374" y="3171347"/>
            <a:ext cx="1881809" cy="877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Business Layer(</a:t>
            </a:r>
            <a:r>
              <a:rPr lang="en-IN" dirty="0" err="1"/>
              <a:t>Controller+Service+DAO</a:t>
            </a:r>
            <a:r>
              <a:rPr lang="en-IN" dirty="0"/>
              <a:t>)</a:t>
            </a:r>
          </a:p>
        </p:txBody>
      </p:sp>
      <p:sp>
        <p:nvSpPr>
          <p:cNvPr id="42" name="Down Arrow 41"/>
          <p:cNvSpPr/>
          <p:nvPr/>
        </p:nvSpPr>
        <p:spPr>
          <a:xfrm flipH="1">
            <a:off x="6208647" y="3001623"/>
            <a:ext cx="251791" cy="348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Down Arrow 43"/>
          <p:cNvSpPr/>
          <p:nvPr/>
        </p:nvSpPr>
        <p:spPr>
          <a:xfrm flipH="1">
            <a:off x="9886129" y="2782962"/>
            <a:ext cx="251791" cy="3486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p:cNvSpPr txBox="1"/>
          <p:nvPr/>
        </p:nvSpPr>
        <p:spPr>
          <a:xfrm>
            <a:off x="1378226" y="4556195"/>
            <a:ext cx="2332382" cy="338554"/>
          </a:xfrm>
          <a:prstGeom prst="rect">
            <a:avLst/>
          </a:prstGeom>
          <a:solidFill>
            <a:schemeClr val="accent2"/>
          </a:solidFill>
        </p:spPr>
        <p:txBody>
          <a:bodyPr wrap="square" rtlCol="0">
            <a:spAutoFit/>
          </a:bodyPr>
          <a:lstStyle/>
          <a:p>
            <a:pPr algn="ctr"/>
            <a:r>
              <a:rPr lang="en-IN" sz="1600" dirty="0"/>
              <a:t>Microservice 1</a:t>
            </a:r>
          </a:p>
        </p:txBody>
      </p:sp>
      <p:sp>
        <p:nvSpPr>
          <p:cNvPr id="48" name="TextBox 47"/>
          <p:cNvSpPr txBox="1"/>
          <p:nvPr/>
        </p:nvSpPr>
        <p:spPr>
          <a:xfrm>
            <a:off x="5340635" y="4576069"/>
            <a:ext cx="2332382" cy="338554"/>
          </a:xfrm>
          <a:prstGeom prst="rect">
            <a:avLst/>
          </a:prstGeom>
          <a:solidFill>
            <a:schemeClr val="accent2"/>
          </a:solidFill>
        </p:spPr>
        <p:txBody>
          <a:bodyPr wrap="square" rtlCol="0">
            <a:spAutoFit/>
          </a:bodyPr>
          <a:lstStyle/>
          <a:p>
            <a:pPr algn="ctr"/>
            <a:r>
              <a:rPr lang="en-IN" sz="1600" dirty="0"/>
              <a:t>Microservice 2</a:t>
            </a:r>
          </a:p>
        </p:txBody>
      </p:sp>
      <p:sp>
        <p:nvSpPr>
          <p:cNvPr id="50" name="Right Arrow 49"/>
          <p:cNvSpPr/>
          <p:nvPr/>
        </p:nvSpPr>
        <p:spPr>
          <a:xfrm>
            <a:off x="4068419" y="3604593"/>
            <a:ext cx="834885" cy="344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ight Arrow 50"/>
          <p:cNvSpPr/>
          <p:nvPr/>
        </p:nvSpPr>
        <p:spPr>
          <a:xfrm>
            <a:off x="7858540" y="3616567"/>
            <a:ext cx="616233" cy="344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itle 1"/>
          <p:cNvSpPr txBox="1">
            <a:spLocks/>
          </p:cNvSpPr>
          <p:nvPr/>
        </p:nvSpPr>
        <p:spPr>
          <a:xfrm>
            <a:off x="1378226" y="597626"/>
            <a:ext cx="9144000" cy="838959"/>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200" b="1" dirty="0"/>
              <a:t>Microservice Architecture – Shared database model</a:t>
            </a:r>
          </a:p>
        </p:txBody>
      </p:sp>
      <p:sp>
        <p:nvSpPr>
          <p:cNvPr id="28" name="Flowchart: Magnetic Disk 27">
            <a:extLst>
              <a:ext uri="{FF2B5EF4-FFF2-40B4-BE49-F238E27FC236}">
                <a16:creationId xmlns:a16="http://schemas.microsoft.com/office/drawing/2014/main" id="{169AF2D5-D42F-4D77-A5BA-E5B8B33D726B}"/>
              </a:ext>
            </a:extLst>
          </p:cNvPr>
          <p:cNvSpPr/>
          <p:nvPr/>
        </p:nvSpPr>
        <p:spPr>
          <a:xfrm>
            <a:off x="4485861" y="6072812"/>
            <a:ext cx="1722786" cy="78518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p:txBody>
      </p:sp>
      <p:sp>
        <p:nvSpPr>
          <p:cNvPr id="29" name="TextBox 28">
            <a:extLst>
              <a:ext uri="{FF2B5EF4-FFF2-40B4-BE49-F238E27FC236}">
                <a16:creationId xmlns:a16="http://schemas.microsoft.com/office/drawing/2014/main" id="{08CE59E8-EF9F-46AF-ADAF-D479F67F4258}"/>
              </a:ext>
            </a:extLst>
          </p:cNvPr>
          <p:cNvSpPr txBox="1"/>
          <p:nvPr/>
        </p:nvSpPr>
        <p:spPr>
          <a:xfrm>
            <a:off x="8859087" y="4553638"/>
            <a:ext cx="2332382" cy="338554"/>
          </a:xfrm>
          <a:prstGeom prst="rect">
            <a:avLst/>
          </a:prstGeom>
          <a:solidFill>
            <a:schemeClr val="accent2"/>
          </a:solidFill>
        </p:spPr>
        <p:txBody>
          <a:bodyPr wrap="square" rtlCol="0">
            <a:spAutoFit/>
          </a:bodyPr>
          <a:lstStyle/>
          <a:p>
            <a:pPr algn="ctr"/>
            <a:r>
              <a:rPr lang="en-IN" sz="1600" dirty="0"/>
              <a:t>Microservice 3</a:t>
            </a:r>
          </a:p>
        </p:txBody>
      </p:sp>
      <p:cxnSp>
        <p:nvCxnSpPr>
          <p:cNvPr id="5" name="Connector: Elbow 4">
            <a:extLst>
              <a:ext uri="{FF2B5EF4-FFF2-40B4-BE49-F238E27FC236}">
                <a16:creationId xmlns:a16="http://schemas.microsoft.com/office/drawing/2014/main" id="{48DD5074-7C3B-4AA7-AD42-5612050B5908}"/>
              </a:ext>
            </a:extLst>
          </p:cNvPr>
          <p:cNvCxnSpPr>
            <a:cxnSpLocks/>
            <a:stCxn id="4" idx="2"/>
          </p:cNvCxnSpPr>
          <p:nvPr/>
        </p:nvCxnSpPr>
        <p:spPr>
          <a:xfrm rot="16200000" flipH="1">
            <a:off x="3168102" y="5001867"/>
            <a:ext cx="859734" cy="2067344"/>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F36EF66-3FF7-49FF-A8FD-A1C69F98544D}"/>
              </a:ext>
            </a:extLst>
          </p:cNvPr>
          <p:cNvCxnSpPr/>
          <p:nvPr/>
        </p:nvCxnSpPr>
        <p:spPr>
          <a:xfrm flipH="1">
            <a:off x="5572541" y="5433393"/>
            <a:ext cx="854770" cy="7726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10DBAABF-2D14-403B-A82C-97C3C235DC39}"/>
              </a:ext>
            </a:extLst>
          </p:cNvPr>
          <p:cNvCxnSpPr>
            <a:cxnSpLocks/>
            <a:stCxn id="18" idx="2"/>
            <a:endCxn id="28" idx="4"/>
          </p:cNvCxnSpPr>
          <p:nvPr/>
        </p:nvCxnSpPr>
        <p:spPr>
          <a:xfrm rot="5400000">
            <a:off x="7551260" y="4090781"/>
            <a:ext cx="1032013" cy="3717237"/>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9892226-F841-41D8-88BA-6F0A99BEDB44}"/>
              </a:ext>
            </a:extLst>
          </p:cNvPr>
          <p:cNvSpPr txBox="1"/>
          <p:nvPr/>
        </p:nvSpPr>
        <p:spPr>
          <a:xfrm>
            <a:off x="1477619" y="1736035"/>
            <a:ext cx="2398647" cy="369332"/>
          </a:xfrm>
          <a:prstGeom prst="rect">
            <a:avLst/>
          </a:prstGeom>
          <a:noFill/>
        </p:spPr>
        <p:txBody>
          <a:bodyPr wrap="square" rtlCol="0">
            <a:spAutoFit/>
          </a:bodyPr>
          <a:lstStyle/>
          <a:p>
            <a:r>
              <a:rPr lang="en-IN" dirty="0"/>
              <a:t>Application server</a:t>
            </a:r>
          </a:p>
        </p:txBody>
      </p:sp>
      <p:sp>
        <p:nvSpPr>
          <p:cNvPr id="46" name="TextBox 45">
            <a:extLst>
              <a:ext uri="{FF2B5EF4-FFF2-40B4-BE49-F238E27FC236}">
                <a16:creationId xmlns:a16="http://schemas.microsoft.com/office/drawing/2014/main" id="{65153F64-6D32-46CF-9448-FF2854BDF966}"/>
              </a:ext>
            </a:extLst>
          </p:cNvPr>
          <p:cNvSpPr txBox="1"/>
          <p:nvPr/>
        </p:nvSpPr>
        <p:spPr>
          <a:xfrm>
            <a:off x="5009323" y="1660492"/>
            <a:ext cx="2398647" cy="369332"/>
          </a:xfrm>
          <a:prstGeom prst="rect">
            <a:avLst/>
          </a:prstGeom>
          <a:noFill/>
        </p:spPr>
        <p:txBody>
          <a:bodyPr wrap="square" rtlCol="0">
            <a:spAutoFit/>
          </a:bodyPr>
          <a:lstStyle/>
          <a:p>
            <a:r>
              <a:rPr lang="en-IN" dirty="0"/>
              <a:t>Application server</a:t>
            </a:r>
          </a:p>
        </p:txBody>
      </p:sp>
      <p:sp>
        <p:nvSpPr>
          <p:cNvPr id="53" name="TextBox 52">
            <a:extLst>
              <a:ext uri="{FF2B5EF4-FFF2-40B4-BE49-F238E27FC236}">
                <a16:creationId xmlns:a16="http://schemas.microsoft.com/office/drawing/2014/main" id="{4F46635E-DA38-4C3F-9C55-A6C557D88209}"/>
              </a:ext>
            </a:extLst>
          </p:cNvPr>
          <p:cNvSpPr txBox="1"/>
          <p:nvPr/>
        </p:nvSpPr>
        <p:spPr>
          <a:xfrm>
            <a:off x="8825954" y="1660492"/>
            <a:ext cx="2398647" cy="369332"/>
          </a:xfrm>
          <a:prstGeom prst="rect">
            <a:avLst/>
          </a:prstGeom>
          <a:noFill/>
        </p:spPr>
        <p:txBody>
          <a:bodyPr wrap="square" rtlCol="0">
            <a:spAutoFit/>
          </a:bodyPr>
          <a:lstStyle/>
          <a:p>
            <a:r>
              <a:rPr lang="en-IN" dirty="0"/>
              <a:t>Application server</a:t>
            </a:r>
          </a:p>
        </p:txBody>
      </p:sp>
      <p:sp>
        <p:nvSpPr>
          <p:cNvPr id="31" name="TextBox 30">
            <a:extLst>
              <a:ext uri="{FF2B5EF4-FFF2-40B4-BE49-F238E27FC236}">
                <a16:creationId xmlns:a16="http://schemas.microsoft.com/office/drawing/2014/main" id="{5674F290-7661-4BF8-9CA7-6C430205456E}"/>
              </a:ext>
            </a:extLst>
          </p:cNvPr>
          <p:cNvSpPr txBox="1"/>
          <p:nvPr/>
        </p:nvSpPr>
        <p:spPr>
          <a:xfrm>
            <a:off x="3458816" y="172278"/>
            <a:ext cx="7633253" cy="646331"/>
          </a:xfrm>
          <a:prstGeom prst="rect">
            <a:avLst/>
          </a:prstGeom>
          <a:noFill/>
        </p:spPr>
        <p:txBody>
          <a:bodyPr wrap="square" rtlCol="0">
            <a:spAutoFit/>
          </a:bodyPr>
          <a:lstStyle/>
          <a:p>
            <a:r>
              <a:rPr lang="en-IN" dirty="0"/>
              <a:t>No Transactions between different microservices</a:t>
            </a:r>
          </a:p>
          <a:p>
            <a:r>
              <a:rPr lang="en-IN" dirty="0" err="1"/>
              <a:t>Foriegn</a:t>
            </a:r>
            <a:r>
              <a:rPr lang="en-IN" dirty="0"/>
              <a:t> key relationships in the data models between the databases</a:t>
            </a:r>
          </a:p>
        </p:txBody>
      </p:sp>
    </p:spTree>
    <p:extLst>
      <p:ext uri="{BB962C8B-B14F-4D97-AF65-F5344CB8AC3E}">
        <p14:creationId xmlns:p14="http://schemas.microsoft.com/office/powerpoint/2010/main" val="1857841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8272</TotalTime>
  <Words>2866</Words>
  <Application>Microsoft Office PowerPoint</Application>
  <PresentationFormat>Widescreen</PresentationFormat>
  <Paragraphs>623</Paragraphs>
  <Slides>35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Wingdings</vt:lpstr>
      <vt:lpstr>Office Theme</vt:lpstr>
      <vt:lpstr>Spring - Microservices</vt:lpstr>
      <vt:lpstr>Spring Main modules</vt:lpstr>
      <vt:lpstr>Spring Boot components</vt:lpstr>
      <vt:lpstr>Microservices Architecture</vt:lpstr>
      <vt:lpstr>Microservices 12 factor principles</vt:lpstr>
      <vt:lpstr>Monolithic Architecture</vt:lpstr>
      <vt:lpstr>Domain driven design</vt:lpstr>
      <vt:lpstr>PowerPoint Presentation</vt:lpstr>
      <vt:lpstr>PowerPoint Presentation</vt:lpstr>
      <vt:lpstr>Microservices Advantages</vt:lpstr>
      <vt:lpstr>Service discovery</vt:lpstr>
      <vt:lpstr>Service Layer of Load balancing</vt:lpstr>
      <vt:lpstr>Service Layer of Load balancing with central service registry</vt:lpstr>
      <vt:lpstr>Service Layer of Load balancing with central service registry</vt:lpstr>
      <vt:lpstr>Service Layer of Load balancing contd…</vt:lpstr>
      <vt:lpstr>Microservices at Virtualization</vt:lpstr>
      <vt:lpstr>PowerPoint Presentation</vt:lpstr>
      <vt:lpstr>Microservices with heterogeneous technologies (Polyglot architecture)</vt:lpstr>
      <vt:lpstr>Databases - Microservices Architecture</vt:lpstr>
      <vt:lpstr>Central Logging—Microservices architecture</vt:lpstr>
      <vt:lpstr>Session Management</vt:lpstr>
      <vt:lpstr>Transaction Management  in Microservices</vt:lpstr>
      <vt:lpstr>Service Mesh</vt:lpstr>
      <vt:lpstr>Spring Cloud Sleuth</vt:lpstr>
      <vt:lpstr>Centralized Configuration</vt:lpstr>
      <vt:lpstr>Centralized Configuration</vt:lpstr>
      <vt:lpstr>JWT- JSON Web Token</vt:lpstr>
      <vt:lpstr>JWT- JSON Web Token</vt:lpstr>
      <vt:lpstr>Spring Boot JWT flow</vt:lpstr>
      <vt:lpstr>OAuth</vt:lpstr>
      <vt:lpstr>PowerPoint Presentation</vt:lpstr>
      <vt:lpstr>OAuth</vt:lpstr>
      <vt:lpstr>OAuth</vt:lpstr>
      <vt:lpstr>OAuth</vt:lpstr>
      <vt:lpstr>OAuth 2 terminologies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Cloud</dc:title>
  <dc:creator>aditi doshi</dc:creator>
  <cp:lastModifiedBy>HP</cp:lastModifiedBy>
  <cp:revision>129</cp:revision>
  <dcterms:created xsi:type="dcterms:W3CDTF">2016-09-13T22:54:17Z</dcterms:created>
  <dcterms:modified xsi:type="dcterms:W3CDTF">2022-06-19T17:38:15Z</dcterms:modified>
</cp:coreProperties>
</file>