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600" spc="-1" strike="noStrike">
                <a:solidFill>
                  <a:srgbClr val="595959"/>
                </a:solidFill>
                <a:latin typeface="Gill Sans MT"/>
              </a:defRPr>
            </a:pPr>
            <a:r>
              <a:rPr b="0" sz="1600" spc="-1" strike="noStrike">
                <a:solidFill>
                  <a:srgbClr val="595959"/>
                </a:solidFill>
                <a:latin typeface="Gill Sans MT"/>
              </a:rPr>
              <a:t>Model Accuracy</a:t>
            </a:r>
          </a:p>
        </c:rich>
      </c:tx>
      <c:layout>
        <c:manualLayout>
          <c:xMode val="edge"/>
          <c:yMode val="edge"/>
          <c:x val="0.372461580680571"/>
          <c:y val="0.0380241648898365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4555433589462"/>
          <c:y val="0.278784648187633"/>
          <c:w val="0.868756860592755"/>
          <c:h val="0.484719260838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invertIfNegative val="0"/>
          <c:dPt>
            <c:idx val="0"/>
            <c:invertIfNegative val="0"/>
            <c:spPr>
              <a:solidFill>
                <a:srgbClr val="00b050"/>
              </a:solidFill>
              <a:ln>
                <a:noFill/>
              </a:ln>
            </c:spPr>
          </c:dPt>
          <c:dLbls>
            <c:numFmt formatCode="0%" sourceLinked="1"/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"/>
                <c:pt idx="0">
                  <c:v>Model Accuracy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0.875</c:v>
                </c:pt>
              </c:numCache>
            </c:numRef>
          </c:val>
        </c:ser>
        <c:gapWidth val="219"/>
        <c:overlap val="-27"/>
        <c:axId val="61334177"/>
        <c:axId val="84043216"/>
      </c:barChart>
      <c:catAx>
        <c:axId val="61334177"/>
        <c:scaling>
          <c:orientation val="minMax"/>
        </c:scaling>
        <c:delete val="1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Gill Sans MT"/>
              </a:defRPr>
            </a:pPr>
          </a:p>
        </c:txPr>
        <c:crossAx val="84043216"/>
        <c:crosses val="autoZero"/>
        <c:auto val="1"/>
        <c:lblAlgn val="ctr"/>
        <c:lblOffset val="100"/>
      </c:catAx>
      <c:valAx>
        <c:axId val="84043216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Gill Sans MT"/>
              </a:defRPr>
            </a:pPr>
          </a:p>
        </c:txPr>
        <c:crossAx val="61334177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Gill Sans MT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872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945560" y="201564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9872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945560" y="3817800"/>
            <a:ext cx="309204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CD57EB-141C-4BB3-9B58-33E2811AD610}" type="datetime">
              <a:rPr b="0" lang="en-IN" sz="1000" spc="-1" strike="noStrike">
                <a:solidFill>
                  <a:srgbClr val="8b8b8b"/>
                </a:solidFill>
                <a:latin typeface="Gill Sans MT"/>
              </a:rPr>
              <a:t>11/12/19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098D8C8-FAF9-47DD-8889-4BDAB280D8D3}" type="slidenum">
              <a:rPr b="0" lang="en-IN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97C80A-85B4-4162-9FC4-3F1649DBDFA5}" type="datetime">
              <a:rPr b="0" lang="en-IN" sz="1000" spc="-1" strike="noStrike">
                <a:solidFill>
                  <a:srgbClr val="8b8b8b"/>
                </a:solidFill>
                <a:latin typeface="Gill Sans MT"/>
              </a:rPr>
              <a:t>11/12/19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55BC218-5791-4812-B47B-71B47F817F50}" type="slidenum">
              <a:rPr b="0" lang="en-IN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snopes.com/fact-check/morgan-freeman-death-hoax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zone.com/articles/demystifying-ai-and-machine-learning-part-2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Fake     news      DETECTION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417760" y="3531240"/>
            <a:ext cx="8636760" cy="141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By UMESH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SARASWAT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AND VICKY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KUMAR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PRASAD ,     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                   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       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Bachelor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OF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TECHNOLOG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Y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(iNFORMATI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ON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TECHNOLOG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Y), Delhi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TECHNOLOG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ICAL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uNIVERSITY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DECEMBER </a:t>
            </a: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12 2019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51520" y="70164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Outline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51520" y="1368000"/>
            <a:ext cx="9603000" cy="476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Section 1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Spread of fake news through social media and its implications on society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Why fake news  identification is so hot now?.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Section 2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Data set/Corpus exploration         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Deep learning approaches to combat fake news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Convolutional Neural Networks in image and LSTM for  text classification, Network                  Architecture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Section 3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Results summary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Questions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What , why and it’s implications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51520" y="2015640"/>
            <a:ext cx="9603000" cy="461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A short definition of fake news is a news article or content created with false information to mislead readers and spread false claims. Fake news is created by different people for various reasons including financial and political gain.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Is social media to be blamed for the spread of fake news?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Users in social media trust, like and share articles shared by their friend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Humans can’t fact check each and every article or blog read on internet         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Implications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1600" spc="-1" strike="noStrike" u="sng">
                <a:solidFill>
                  <a:srgbClr val="fa2b5c"/>
                </a:solidFill>
                <a:uFillTx/>
                <a:latin typeface="Gill Sans MT"/>
                <a:hlinkClick r:id="rId1"/>
              </a:rPr>
              <a:t>https://www.snopes.com/fact-check/morgan-freeman-death-hoax/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Morgan freeman was declared dead in 2010 by CNN news channel according to some tweets. Later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CNN reported that it’ not true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Implications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https://www.snopes.com/fact-check/morgan-freeman-death-hoax/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Data SET/Corpus Exploration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Challenging problem to collect the available datasets.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Authenticated fact checked data sources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Datasets published for research purposes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Kaggle, GitHub – how much can we trust?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Dataset cleaning and preparation for learning algorithm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NLP techniques, stop words removal, padding documents to be of same length,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drop missing columns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DEEP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Learn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ing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APPRO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ACHES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451520" y="2015640"/>
            <a:ext cx="9603000" cy="4141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Binary classification problem F : E -&gt; { 0, 1} such that,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F(a) = {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1, if a is a piece of fake news,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0, otherwise  }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Baseline classifiers - Naive bayes and Support vector machines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Bag-of-words model and Tf-Idf weighting scheme, Dimensionality reduction and feature extraction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Need for deep learning approaches? – Traditional models does not capture semantics in text.  ”Words with similar meaning appear together in similar concept and must have same representation”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Word embeddings and n-gram models to the rescue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n-gram(bigram, trigram), skip-gram models – probabilistic language model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Vectorization - Word2vec, Fast text, Glove vectors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Convolutional Neural Networks IN image Classification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Convolutional neural networks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State-of-art in computer vision models,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Convoluted layers, pooling layers and fully connected layers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How does CNN fit for image  ?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Whole model is  compiled with the stochastic gradient descent algorithm               and cross  entropy loss function.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Training is improved by using k-fold cross validation.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Bias  be decreased by hyperparameter tuning using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GridSearch() method from keras library.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     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 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Netw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ork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ARCHIT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ECURE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51520" y="2015640"/>
            <a:ext cx="9603000" cy="519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P(article = fake | new input document)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714680" y="2469600"/>
            <a:ext cx="1213920" cy="1602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Document vector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191760" y="2469600"/>
            <a:ext cx="1694160" cy="1602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Word Embedding Layer(Pre trained embeddings)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110200" y="2469600"/>
            <a:ext cx="1504440" cy="1271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Conv 1D Layer(Windows and filters)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6838920" y="2469600"/>
            <a:ext cx="1399680" cy="1271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Max Pooling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8672400" y="2469600"/>
            <a:ext cx="1600920" cy="1271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Conv 1D Layer(Windows and filters)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8672400" y="4071960"/>
            <a:ext cx="1885680" cy="16426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Global Max Pooling layer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2928960" y="3039120"/>
            <a:ext cx="22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4886280" y="3105360"/>
            <a:ext cx="22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1"/>
          <p:cNvSpPr/>
          <p:nvPr/>
        </p:nvSpPr>
        <p:spPr>
          <a:xfrm>
            <a:off x="6615000" y="3039120"/>
            <a:ext cx="22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2"/>
          <p:cNvSpPr/>
          <p:nvPr/>
        </p:nvSpPr>
        <p:spPr>
          <a:xfrm>
            <a:off x="8239320" y="3105360"/>
            <a:ext cx="433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3"/>
          <p:cNvSpPr/>
          <p:nvPr/>
        </p:nvSpPr>
        <p:spPr>
          <a:xfrm>
            <a:off x="9473040" y="3741120"/>
            <a:ext cx="360" cy="33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4"/>
          <p:cNvSpPr/>
          <p:nvPr/>
        </p:nvSpPr>
        <p:spPr>
          <a:xfrm>
            <a:off x="5572080" y="4194720"/>
            <a:ext cx="1842840" cy="1334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Softmax Probabilistic Output layer(log-likelihood)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CustomShape 15"/>
          <p:cNvSpPr/>
          <p:nvPr/>
        </p:nvSpPr>
        <p:spPr>
          <a:xfrm flipH="1">
            <a:off x="7414560" y="4862160"/>
            <a:ext cx="125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RESULTS SUMMARY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Model was trained using Keras with Tensorflow backend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 size trained 1.5GB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Epochs - 15, batch size – 4 ,opimizer-Adam ,trained on CPU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Comparison of results with baseline classifiers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19" name="Chart 3"/>
          <p:cNvGraphicFramePr/>
          <p:nvPr/>
        </p:nvGraphicFramePr>
        <p:xfrm>
          <a:off x="3033720" y="3741120"/>
          <a:ext cx="5247000" cy="202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Questions?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95400" y="4681080"/>
            <a:ext cx="11435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Reach me on twitter @venar82      Linkedin: Venkatraman Jeyaraman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Gill Sans MT"/>
              </a:rPr>
              <a:t>Blogs </a:t>
            </a:r>
            <a:r>
              <a:rPr b="0" lang="en-IN" sz="1800" spc="-1" strike="noStrike" u="sng">
                <a:solidFill>
                  <a:srgbClr val="fa2b5c"/>
                </a:solidFill>
                <a:uFillTx/>
                <a:latin typeface="Gill Sans MT"/>
                <a:hlinkClick r:id="rId1"/>
              </a:rPr>
              <a:t>https://dzone.com/articles/demystifying-ai-and-machine-learning-part-2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2" name="Picture 10" descr=""/>
          <p:cNvPicPr/>
          <p:nvPr/>
        </p:nvPicPr>
        <p:blipFill>
          <a:blip r:embed="rId2"/>
          <a:stretch/>
        </p:blipFill>
        <p:spPr>
          <a:xfrm>
            <a:off x="3809880" y="2146320"/>
            <a:ext cx="4571640" cy="256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2477</TotalTime>
  <Application>LibreOffice/6.0.7.3$Linux_X86_64 LibreOffice_project/00m0$Build-3</Application>
  <Words>571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2018-08-29T11:33:02Z</dcterms:created>
  <dc:creator>Venkatraman Jeyaraman</dc:creator>
  <dc:description/>
  <dc:language>en-IN</dc:language>
  <cp:lastModifiedBy/>
  <dcterms:modified xsi:type="dcterms:W3CDTF">2019-12-11T00:50:50Z</dcterms:modified>
  <cp:revision>86</cp:revision>
  <dc:subject/>
  <dc:title>Detection and classification OF fake news using CNN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