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3" pos="720" userDrawn="1">
          <p15:clr>
            <a:srgbClr val="A4A3A4"/>
          </p15:clr>
        </p15:guide>
        <p15:guide id="4" pos="20016" userDrawn="1">
          <p15:clr>
            <a:srgbClr val="A4A3A4"/>
          </p15:clr>
        </p15:guide>
        <p15:guide id="5" orient="horz" pos="13104" userDrawn="1">
          <p15:clr>
            <a:srgbClr val="A4A3A4"/>
          </p15:clr>
        </p15:guide>
        <p15:guide id="6" pos="5112" userDrawn="1">
          <p15:clr>
            <a:srgbClr val="A4A3A4"/>
          </p15:clr>
        </p15:guide>
        <p15:guide id="7" pos="5688" userDrawn="1">
          <p15:clr>
            <a:srgbClr val="A4A3A4"/>
          </p15:clr>
        </p15:guide>
        <p15:guide id="8" pos="10080" userDrawn="1">
          <p15:clr>
            <a:srgbClr val="A4A3A4"/>
          </p15:clr>
        </p15:guide>
        <p15:guide id="9" pos="10656" userDrawn="1">
          <p15:clr>
            <a:srgbClr val="A4A3A4"/>
          </p15:clr>
        </p15:guide>
        <p15:guide id="10" pos="15048" userDrawn="1">
          <p15:clr>
            <a:srgbClr val="A4A3A4"/>
          </p15:clr>
        </p15:guide>
        <p15:guide id="11" pos="156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9"/>
    <p:restoredTop sz="94686"/>
  </p:normalViewPr>
  <p:slideViewPr>
    <p:cSldViewPr snapToGrid="0" snapToObjects="1" showGuides="1">
      <p:cViewPr>
        <p:scale>
          <a:sx n="38" d="100"/>
          <a:sy n="38" d="100"/>
        </p:scale>
        <p:origin x="1400" y="544"/>
      </p:cViewPr>
      <p:guideLst>
        <p:guide orient="horz" pos="720"/>
        <p:guide pos="720"/>
        <p:guide pos="20016"/>
        <p:guide orient="horz" pos="13104"/>
        <p:guide pos="5112"/>
        <p:guide pos="5688"/>
        <p:guide pos="10080"/>
        <p:guide pos="10656"/>
        <p:guide pos="15048"/>
        <p:guide pos="156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358358-A760-F64E-B648-46EEB5938ED2}" type="datetimeFigureOut">
              <a:rPr lang="en-US" smtClean="0"/>
              <a:t>6/3/21</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04C4C-1BB5-F041-8064-012753BC2CD4}" type="slidenum">
              <a:rPr lang="en-US" smtClean="0"/>
              <a:t>‹#›</a:t>
            </a:fld>
            <a:endParaRPr lang="en-US"/>
          </a:p>
        </p:txBody>
      </p:sp>
    </p:spTree>
    <p:extLst>
      <p:ext uri="{BB962C8B-B14F-4D97-AF65-F5344CB8AC3E}">
        <p14:creationId xmlns:p14="http://schemas.microsoft.com/office/powerpoint/2010/main" val="1650953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404C4C-1BB5-F041-8064-012753BC2CD4}" type="slidenum">
              <a:rPr lang="en-US" smtClean="0"/>
              <a:t>1</a:t>
            </a:fld>
            <a:endParaRPr lang="en-US"/>
          </a:p>
        </p:txBody>
      </p:sp>
    </p:spTree>
    <p:extLst>
      <p:ext uri="{BB962C8B-B14F-4D97-AF65-F5344CB8AC3E}">
        <p14:creationId xmlns:p14="http://schemas.microsoft.com/office/powerpoint/2010/main" val="2169289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6/3/21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6/3/21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6/3/21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6/3/21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80EEA-D0D3-8B4B-92D4-DEB51ACFF84E}" type="datetimeFigureOut">
              <a:rPr lang="en-US" smtClean="0"/>
              <a:t>6/3/21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80EEA-D0D3-8B4B-92D4-DEB51ACFF84E}" type="datetimeFigureOut">
              <a:rPr lang="en-US" smtClean="0"/>
              <a:t>6/3/21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80EEA-D0D3-8B4B-92D4-DEB51ACFF84E}" type="datetimeFigureOut">
              <a:rPr lang="en-US" smtClean="0"/>
              <a:t>6/3/21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80EEA-D0D3-8B4B-92D4-DEB51ACFF84E}" type="datetimeFigureOut">
              <a:rPr lang="en-US" smtClean="0"/>
              <a:t>6/3/21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80EEA-D0D3-8B4B-92D4-DEB51ACFF84E}" type="datetimeFigureOut">
              <a:rPr lang="en-US" smtClean="0"/>
              <a:t>6/3/21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6/3/21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6/3/21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4280EEA-D0D3-8B4B-92D4-DEB51ACFF84E}" type="datetimeFigureOut">
              <a:rPr lang="en-US" smtClean="0"/>
              <a:t>6/3/21</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D9BB81AB-2AEA-4F43-9A67-F95394B0E480}" type="slidenum">
              <a:rPr lang="en-US" smtClean="0"/>
              <a:t>‹#›</a:t>
            </a:fld>
            <a:endParaRPr lang="en-US"/>
          </a:p>
        </p:txBody>
      </p:sp>
    </p:spTree>
    <p:extLst>
      <p:ext uri="{BB962C8B-B14F-4D97-AF65-F5344CB8AC3E}">
        <p14:creationId xmlns:p14="http://schemas.microsoft.com/office/powerpoint/2010/main" val="68249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descr="Purple Header Bar"/>
          <p:cNvSpPr/>
          <p:nvPr/>
        </p:nvSpPr>
        <p:spPr>
          <a:xfrm>
            <a:off x="0" y="32747"/>
            <a:ext cx="329184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2033" y="1023392"/>
            <a:ext cx="27980640" cy="1706882"/>
          </a:xfrm>
        </p:spPr>
        <p:txBody>
          <a:bodyPr anchor="b">
            <a:normAutofit/>
          </a:bodyPr>
          <a:lstStyle/>
          <a:p>
            <a:pPr algn="l"/>
            <a:r>
              <a:rPr lang="en-US" sz="11500" b="1" dirty="0">
                <a:solidFill>
                  <a:srgbClr val="FFFFFF"/>
                </a:solidFill>
                <a:latin typeface="Encode Sans Normal Black" charset="0"/>
                <a:ea typeface="Encode Sans Normal Black" charset="0"/>
                <a:cs typeface="Encode Sans Normal Black" charset="0"/>
              </a:rPr>
              <a:t>Exploring attitudes toward Sex ED in the US</a:t>
            </a:r>
          </a:p>
        </p:txBody>
      </p:sp>
      <p:sp>
        <p:nvSpPr>
          <p:cNvPr id="10" name="TextBox 9"/>
          <p:cNvSpPr txBox="1"/>
          <p:nvPr/>
        </p:nvSpPr>
        <p:spPr>
          <a:xfrm>
            <a:off x="1168400" y="3527524"/>
            <a:ext cx="20922343" cy="553998"/>
          </a:xfrm>
          <a:prstGeom prst="rect">
            <a:avLst/>
          </a:prstGeom>
          <a:noFill/>
        </p:spPr>
        <p:txBody>
          <a:bodyPr wrap="square" rtlCol="0">
            <a:spAutoFit/>
          </a:bodyPr>
          <a:lstStyle/>
          <a:p>
            <a:r>
              <a:rPr lang="en-US" sz="3000" dirty="0">
                <a:solidFill>
                  <a:srgbClr val="FFFFFF"/>
                </a:solidFill>
                <a:latin typeface="Open Sans" charset="0"/>
                <a:ea typeface="Open Sans" charset="0"/>
                <a:cs typeface="Open Sans" charset="0"/>
              </a:rPr>
              <a:t>Thelonious Goerz, Department of Sociology, University of Washington | SOC 506</a:t>
            </a:r>
          </a:p>
        </p:txBody>
      </p:sp>
      <p:sp>
        <p:nvSpPr>
          <p:cNvPr id="11" name="TextBox 10"/>
          <p:cNvSpPr txBox="1"/>
          <p:nvPr/>
        </p:nvSpPr>
        <p:spPr>
          <a:xfrm>
            <a:off x="1193800" y="5458380"/>
            <a:ext cx="6967728" cy="9971961"/>
          </a:xfrm>
          <a:prstGeom prst="rect">
            <a:avLst/>
          </a:prstGeom>
          <a:noFill/>
        </p:spPr>
        <p:txBody>
          <a:bodyPr wrap="square" rtlCol="0">
            <a:spAutoFit/>
          </a:bodyPr>
          <a:lstStyle/>
          <a:p>
            <a:r>
              <a:rPr lang="en-US" sz="3300" dirty="0">
                <a:latin typeface="Uni Sans Book" charset="0"/>
                <a:ea typeface="Uni Sans Book" charset="0"/>
                <a:cs typeface="Uni Sans Book" charset="0"/>
              </a:rPr>
              <a:t>Background</a:t>
            </a:r>
          </a:p>
          <a:p>
            <a:endParaRPr lang="en-US" sz="3300" dirty="0">
              <a:latin typeface="Uni Sans Book" charset="0"/>
              <a:ea typeface="Uni Sans Book" charset="0"/>
              <a:cs typeface="Uni Sans Book" charset="0"/>
            </a:endParaRPr>
          </a:p>
          <a:p>
            <a:r>
              <a:rPr lang="en-US" sz="3000" dirty="0">
                <a:solidFill>
                  <a:srgbClr val="000000"/>
                </a:solidFill>
                <a:latin typeface="Uni Sans Book" charset="0"/>
                <a:ea typeface="Uni Sans Book" charset="0"/>
                <a:cs typeface="Uni Sans Book" charset="0"/>
              </a:rPr>
              <a:t>Researchers are often interested how opinion on canonically controversial social issues like sexual education in public schools is associated with different demographic characteristics. </a:t>
            </a:r>
          </a:p>
          <a:p>
            <a:endParaRPr lang="en-US" sz="3000" dirty="0">
              <a:solidFill>
                <a:srgbClr val="000000"/>
              </a:solidFill>
              <a:latin typeface="Uni Sans Book" charset="0"/>
              <a:ea typeface="Uni Sans Book" charset="0"/>
              <a:cs typeface="Uni Sans Book" charset="0"/>
            </a:endParaRPr>
          </a:p>
          <a:p>
            <a:r>
              <a:rPr lang="en-US" sz="3000" dirty="0">
                <a:solidFill>
                  <a:srgbClr val="000000"/>
                </a:solidFill>
                <a:latin typeface="Uni Sans Book" charset="0"/>
                <a:ea typeface="Uni Sans Book" charset="0"/>
                <a:cs typeface="Uni Sans Book" charset="0"/>
              </a:rPr>
              <a:t>In this analysis, I take this question and explore how opinions and acceptance about sex education vary across the income distribution. Particularly central to this analysis is an understanding of how high income individuals favor or do not favor different policies regarding better health education. </a:t>
            </a:r>
          </a:p>
          <a:p>
            <a:endParaRPr lang="en-US" sz="3000" dirty="0">
              <a:solidFill>
                <a:srgbClr val="000000"/>
              </a:solidFill>
              <a:latin typeface="Uni Sans Book" charset="0"/>
              <a:ea typeface="Uni Sans Book" charset="0"/>
              <a:cs typeface="Uni Sans Book" charset="0"/>
            </a:endParaRPr>
          </a:p>
          <a:p>
            <a:r>
              <a:rPr lang="en-US" sz="3000" dirty="0">
                <a:solidFill>
                  <a:srgbClr val="000000"/>
                </a:solidFill>
                <a:latin typeface="Uni Sans Book" charset="0"/>
                <a:ea typeface="Uni Sans Book" charset="0"/>
                <a:cs typeface="Uni Sans Book" charset="0"/>
              </a:rPr>
              <a:t>I hypothesize that income and age will be significantly associated with approval.</a:t>
            </a:r>
          </a:p>
          <a:p>
            <a:endParaRPr lang="en-US" sz="3300" dirty="0">
              <a:latin typeface="Uni Sans Book" charset="0"/>
              <a:ea typeface="Uni Sans Book" charset="0"/>
              <a:cs typeface="Uni Sans Book" charset="0"/>
            </a:endParaRPr>
          </a:p>
          <a:p>
            <a:endParaRPr lang="en-US" sz="3300" dirty="0">
              <a:latin typeface="Uni Sans Book" charset="0"/>
              <a:ea typeface="Uni Sans Book" charset="0"/>
              <a:cs typeface="Uni Sans Book" charset="0"/>
            </a:endParaRPr>
          </a:p>
        </p:txBody>
      </p:sp>
      <p:sp>
        <p:nvSpPr>
          <p:cNvPr id="14" name="Rectangle 13" descr="Purple box for quick facts"/>
          <p:cNvSpPr/>
          <p:nvPr/>
        </p:nvSpPr>
        <p:spPr>
          <a:xfrm>
            <a:off x="1168400" y="14808200"/>
            <a:ext cx="6967728" cy="599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478004" y="15051798"/>
            <a:ext cx="6273799" cy="7048083"/>
          </a:xfrm>
          <a:prstGeom prst="rect">
            <a:avLst/>
          </a:prstGeom>
          <a:noFill/>
        </p:spPr>
        <p:txBody>
          <a:bodyPr wrap="square" rtlCol="0">
            <a:spAutoFit/>
          </a:bodyPr>
          <a:lstStyle/>
          <a:p>
            <a:pPr marL="342900" indent="-342900">
              <a:spcAft>
                <a:spcPts val="1200"/>
              </a:spcAft>
              <a:buFont typeface="Wingdings" charset="2"/>
              <a:buChar char="Ø"/>
            </a:pPr>
            <a:r>
              <a:rPr lang="en-US" sz="3200" dirty="0">
                <a:solidFill>
                  <a:srgbClr val="FFFFFF"/>
                </a:solidFill>
              </a:rPr>
              <a:t>Methods </a:t>
            </a:r>
          </a:p>
          <a:p>
            <a:pPr marL="1659636" lvl="1" indent="-342900">
              <a:spcAft>
                <a:spcPts val="1200"/>
              </a:spcAft>
              <a:buFont typeface="Wingdings" charset="2"/>
              <a:buChar char="Ø"/>
            </a:pPr>
            <a:r>
              <a:rPr lang="en-US" sz="3200" dirty="0">
                <a:solidFill>
                  <a:srgbClr val="FFFFFF"/>
                </a:solidFill>
              </a:rPr>
              <a:t>Data: GSS</a:t>
            </a:r>
          </a:p>
          <a:p>
            <a:pPr marL="342900" indent="-342900">
              <a:spcAft>
                <a:spcPts val="1200"/>
              </a:spcAft>
              <a:buFont typeface="Wingdings" charset="2"/>
              <a:buChar char="Ø"/>
            </a:pPr>
            <a:r>
              <a:rPr lang="en-US" sz="3200" dirty="0">
                <a:solidFill>
                  <a:srgbClr val="FFFFFF"/>
                </a:solidFill>
              </a:rPr>
              <a:t>Logistic regression 	</a:t>
            </a:r>
          </a:p>
          <a:p>
            <a:pPr marL="1659636" lvl="1" indent="-342900">
              <a:spcAft>
                <a:spcPts val="1200"/>
              </a:spcAft>
              <a:buFont typeface="Wingdings" charset="2"/>
              <a:buChar char="Ø"/>
            </a:pPr>
            <a:r>
              <a:rPr lang="en-US" sz="3200" dirty="0">
                <a:solidFill>
                  <a:srgbClr val="FFFFFF"/>
                </a:solidFill>
              </a:rPr>
              <a:t>Restricted and full models</a:t>
            </a:r>
          </a:p>
          <a:p>
            <a:pPr marL="342900" indent="-342900">
              <a:spcAft>
                <a:spcPts val="1200"/>
              </a:spcAft>
              <a:buFont typeface="Wingdings" charset="2"/>
              <a:buChar char="Ø"/>
            </a:pPr>
            <a:r>
              <a:rPr lang="en-US" sz="3200" dirty="0">
                <a:solidFill>
                  <a:srgbClr val="FFFFFF"/>
                </a:solidFill>
              </a:rPr>
              <a:t>Validated with </a:t>
            </a:r>
          </a:p>
          <a:p>
            <a:pPr marL="1659636" lvl="1" indent="-342900">
              <a:spcAft>
                <a:spcPts val="1200"/>
              </a:spcAft>
              <a:buFont typeface="Wingdings" charset="2"/>
              <a:buChar char="Ø"/>
            </a:pPr>
            <a:r>
              <a:rPr lang="en-US" sz="3200" dirty="0">
                <a:solidFill>
                  <a:srgbClr val="FFFFFF"/>
                </a:solidFill>
              </a:rPr>
              <a:t>AIC,</a:t>
            </a:r>
          </a:p>
          <a:p>
            <a:pPr marL="1659636" lvl="1" indent="-342900">
              <a:spcAft>
                <a:spcPts val="1200"/>
              </a:spcAft>
              <a:buFont typeface="Wingdings" charset="2"/>
              <a:buChar char="Ø"/>
            </a:pPr>
            <a:r>
              <a:rPr lang="en-US" sz="3200" dirty="0">
                <a:solidFill>
                  <a:srgbClr val="FFFFFF"/>
                </a:solidFill>
              </a:rPr>
              <a:t>BIC,</a:t>
            </a:r>
          </a:p>
          <a:p>
            <a:pPr marL="1659636" lvl="1" indent="-342900">
              <a:spcAft>
                <a:spcPts val="1200"/>
              </a:spcAft>
              <a:buFont typeface="Wingdings" charset="2"/>
              <a:buChar char="Ø"/>
            </a:pPr>
            <a:r>
              <a:rPr lang="en-US" sz="3200" dirty="0">
                <a:solidFill>
                  <a:srgbClr val="FFFFFF"/>
                </a:solidFill>
              </a:rPr>
              <a:t>Log-</a:t>
            </a:r>
            <a:r>
              <a:rPr lang="en-US" sz="3200" dirty="0" err="1">
                <a:solidFill>
                  <a:srgbClr val="FFFFFF"/>
                </a:solidFill>
              </a:rPr>
              <a:t>lik</a:t>
            </a:r>
            <a:r>
              <a:rPr lang="en-US" sz="3200" dirty="0">
                <a:solidFill>
                  <a:srgbClr val="FFFFFF"/>
                </a:solidFill>
              </a:rPr>
              <a:t> ratios</a:t>
            </a:r>
          </a:p>
          <a:p>
            <a:pPr marL="1659636" lvl="1" indent="-342900">
              <a:spcAft>
                <a:spcPts val="1200"/>
              </a:spcAft>
              <a:buFont typeface="Wingdings" charset="2"/>
              <a:buChar char="Ø"/>
            </a:pPr>
            <a:r>
              <a:rPr lang="en-US" sz="3200" dirty="0">
                <a:solidFill>
                  <a:srgbClr val="FFFFFF"/>
                </a:solidFill>
              </a:rPr>
              <a:t>Confusion Matrix </a:t>
            </a:r>
          </a:p>
          <a:p>
            <a:pPr marL="1659636" lvl="1" indent="-342900">
              <a:spcAft>
                <a:spcPts val="1200"/>
              </a:spcAft>
              <a:buFont typeface="Wingdings" charset="2"/>
              <a:buChar char="Ø"/>
            </a:pPr>
            <a:endParaRPr lang="en-US" sz="3200" dirty="0">
              <a:solidFill>
                <a:srgbClr val="FFFFFF"/>
              </a:solidFill>
            </a:endParaRPr>
          </a:p>
          <a:p>
            <a:pPr marL="1659636" lvl="1" indent="-342900">
              <a:spcAft>
                <a:spcPts val="1200"/>
              </a:spcAft>
              <a:buFont typeface="Wingdings" charset="2"/>
              <a:buChar char="Ø"/>
            </a:pPr>
            <a:endParaRPr lang="en-US" sz="3200" dirty="0">
              <a:solidFill>
                <a:srgbClr val="FFFFFF"/>
              </a:solidFill>
            </a:endParaRPr>
          </a:p>
        </p:txBody>
      </p:sp>
      <p:grpSp>
        <p:nvGrpSpPr>
          <p:cNvPr id="25" name="Group 24" descr="Section Header and gold boundless bar"/>
          <p:cNvGrpSpPr/>
          <p:nvPr/>
        </p:nvGrpSpPr>
        <p:grpSpPr>
          <a:xfrm>
            <a:off x="16916400" y="5236522"/>
            <a:ext cx="6972300" cy="904357"/>
            <a:chOff x="8956548" y="11722608"/>
            <a:chExt cx="6972300" cy="904357"/>
          </a:xfrm>
        </p:grpSpPr>
        <p:sp>
          <p:nvSpPr>
            <p:cNvPr id="26" name="TextBox 25" descr="Section Header placeholder"/>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Visualization</a:t>
              </a:r>
            </a:p>
          </p:txBody>
        </p:sp>
        <p:pic>
          <p:nvPicPr>
            <p:cNvPr id="27" name="Picture 26"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grpSp>
        <p:nvGrpSpPr>
          <p:cNvPr id="29" name="Group 28" descr="Section Header and gold boundless bar"/>
          <p:cNvGrpSpPr/>
          <p:nvPr/>
        </p:nvGrpSpPr>
        <p:grpSpPr>
          <a:xfrm>
            <a:off x="24616052" y="14840287"/>
            <a:ext cx="6972300" cy="904357"/>
            <a:chOff x="8956548" y="11722608"/>
            <a:chExt cx="6972300" cy="904357"/>
          </a:xfrm>
        </p:grpSpPr>
        <p:sp>
          <p:nvSpPr>
            <p:cNvPr id="30" name="TextBox 29" descr="Section Header "/>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References </a:t>
              </a:r>
            </a:p>
          </p:txBody>
        </p:sp>
        <p:pic>
          <p:nvPicPr>
            <p:cNvPr id="31" name="Picture 30"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grpSp>
        <p:nvGrpSpPr>
          <p:cNvPr id="33" name="Group 32" descr="Section Header and gold boundless bar"/>
          <p:cNvGrpSpPr/>
          <p:nvPr/>
        </p:nvGrpSpPr>
        <p:grpSpPr>
          <a:xfrm>
            <a:off x="16872363" y="14717613"/>
            <a:ext cx="6972300" cy="985764"/>
            <a:chOff x="9049895" y="11641201"/>
            <a:chExt cx="6972300" cy="985764"/>
          </a:xfrm>
        </p:grpSpPr>
        <p:sp>
          <p:nvSpPr>
            <p:cNvPr id="34" name="TextBox 33" descr="Section Header "/>
            <p:cNvSpPr txBox="1"/>
            <p:nvPr/>
          </p:nvSpPr>
          <p:spPr>
            <a:xfrm>
              <a:off x="9049895" y="11641201"/>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Results</a:t>
              </a:r>
            </a:p>
          </p:txBody>
        </p:sp>
        <p:pic>
          <p:nvPicPr>
            <p:cNvPr id="35" name="Picture 34"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62" name="TextBox 61"/>
          <p:cNvSpPr txBox="1"/>
          <p:nvPr/>
        </p:nvSpPr>
        <p:spPr>
          <a:xfrm>
            <a:off x="9056250" y="5314679"/>
            <a:ext cx="6972300" cy="553998"/>
          </a:xfrm>
          <a:prstGeom prst="rect">
            <a:avLst/>
          </a:prstGeom>
          <a:noFill/>
        </p:spPr>
        <p:txBody>
          <a:bodyPr wrap="square" rtlCol="0">
            <a:spAutoFit/>
          </a:bodyPr>
          <a:lstStyle/>
          <a:p>
            <a:pPr algn="ctr"/>
            <a:r>
              <a:rPr lang="en-US" sz="3000" dirty="0">
                <a:latin typeface="Uni Sans Book" charset="0"/>
                <a:ea typeface="Uni Sans Book" charset="0"/>
                <a:cs typeface="Uni Sans Book" charset="0"/>
              </a:rPr>
              <a:t>Summary Statistics</a:t>
            </a:r>
          </a:p>
        </p:txBody>
      </p:sp>
      <p:pic>
        <p:nvPicPr>
          <p:cNvPr id="47" name="Picture 46" descr="Gold Boundless Bar" title="Gold Boundless Ba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2534613"/>
            <a:ext cx="3877056" cy="950976"/>
          </a:xfrm>
          <a:prstGeom prst="rect">
            <a:avLst/>
          </a:prstGeom>
        </p:spPr>
      </p:pic>
      <p:cxnSp>
        <p:nvCxnSpPr>
          <p:cNvPr id="51" name="Straight Connector 50" descr="Gold rule line divider"/>
          <p:cNvCxnSpPr/>
          <p:nvPr/>
        </p:nvCxnSpPr>
        <p:spPr>
          <a:xfrm>
            <a:off x="16459200" y="5466535"/>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descr="Gold rule line divider"/>
          <p:cNvCxnSpPr/>
          <p:nvPr/>
        </p:nvCxnSpPr>
        <p:spPr>
          <a:xfrm>
            <a:off x="24346568" y="5458380"/>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descr="White Block W"/>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95071" y="2147368"/>
            <a:ext cx="3974592" cy="2685979"/>
          </a:xfrm>
          <a:prstGeom prst="rect">
            <a:avLst/>
          </a:prstGeom>
        </p:spPr>
      </p:pic>
      <p:pic>
        <p:nvPicPr>
          <p:cNvPr id="8" name="Picture 7" descr="Table&#10;&#10;Description automatically generated">
            <a:extLst>
              <a:ext uri="{FF2B5EF4-FFF2-40B4-BE49-F238E27FC236}">
                <a16:creationId xmlns:a16="http://schemas.microsoft.com/office/drawing/2014/main" id="{DCE65340-F035-A443-9463-229FD510AFB5}"/>
              </a:ext>
            </a:extLst>
          </p:cNvPr>
          <p:cNvPicPr>
            <a:picLocks noChangeAspect="1"/>
          </p:cNvPicPr>
          <p:nvPr/>
        </p:nvPicPr>
        <p:blipFill>
          <a:blip r:embed="rId6"/>
          <a:stretch>
            <a:fillRect/>
          </a:stretch>
        </p:blipFill>
        <p:spPr>
          <a:xfrm>
            <a:off x="9805714" y="5894013"/>
            <a:ext cx="5781581" cy="7597588"/>
          </a:xfrm>
          <a:prstGeom prst="rect">
            <a:avLst/>
          </a:prstGeom>
        </p:spPr>
      </p:pic>
      <p:sp>
        <p:nvSpPr>
          <p:cNvPr id="9" name="TextBox 8">
            <a:extLst>
              <a:ext uri="{FF2B5EF4-FFF2-40B4-BE49-F238E27FC236}">
                <a16:creationId xmlns:a16="http://schemas.microsoft.com/office/drawing/2014/main" id="{360803E6-688D-3A44-996F-2089E9DC7D84}"/>
              </a:ext>
            </a:extLst>
          </p:cNvPr>
          <p:cNvSpPr txBox="1"/>
          <p:nvPr/>
        </p:nvSpPr>
        <p:spPr>
          <a:xfrm>
            <a:off x="8984996" y="13491601"/>
            <a:ext cx="6972300" cy="5170646"/>
          </a:xfrm>
          <a:prstGeom prst="rect">
            <a:avLst/>
          </a:prstGeom>
          <a:noFill/>
        </p:spPr>
        <p:txBody>
          <a:bodyPr wrap="square" rtlCol="0">
            <a:spAutoFit/>
          </a:bodyPr>
          <a:lstStyle/>
          <a:p>
            <a:r>
              <a:rPr lang="en-US" sz="3300" dirty="0">
                <a:latin typeface="Uni Sans Book" charset="0"/>
                <a:ea typeface="Uni Sans Book" charset="0"/>
                <a:cs typeface="Uni Sans Book" charset="0"/>
              </a:rPr>
              <a:t>Methods</a:t>
            </a:r>
          </a:p>
          <a:p>
            <a:endParaRPr lang="en-US" sz="3300" dirty="0">
              <a:latin typeface="Uni Sans Book" charset="0"/>
              <a:ea typeface="Uni Sans Book" charset="0"/>
              <a:cs typeface="Uni Sans Book" charset="0"/>
            </a:endParaRPr>
          </a:p>
          <a:p>
            <a:r>
              <a:rPr lang="en-US" sz="3300" dirty="0">
                <a:solidFill>
                  <a:srgbClr val="000000"/>
                </a:solidFill>
                <a:latin typeface="Uni Sans Book" charset="0"/>
                <a:ea typeface="Uni Sans Book" charset="0"/>
                <a:cs typeface="Uni Sans Book" charset="0"/>
              </a:rPr>
              <a:t>I estimate two logistic regression models. First, a restricted model evaluating the link between income and sex education approval, the second, investigates the same relationship with controls. </a:t>
            </a:r>
          </a:p>
          <a:p>
            <a:endParaRPr lang="en-US" sz="3300" dirty="0">
              <a:solidFill>
                <a:srgbClr val="000000"/>
              </a:solidFill>
              <a:latin typeface="Uni Sans Book" charset="0"/>
              <a:ea typeface="Uni Sans Book" charset="0"/>
              <a:cs typeface="Uni Sans Book" charset="0"/>
            </a:endParaRPr>
          </a:p>
          <a:p>
            <a:endParaRPr lang="en-US" sz="3300" dirty="0">
              <a:solidFill>
                <a:srgbClr val="000000"/>
              </a:solidFill>
              <a:latin typeface="Uni Sans Book" charset="0"/>
              <a:ea typeface="Uni Sans Book" charset="0"/>
              <a:cs typeface="Uni Sans Book" charset="0"/>
            </a:endParaRPr>
          </a:p>
        </p:txBody>
      </p:sp>
      <p:pic>
        <p:nvPicPr>
          <p:cNvPr id="24" name="Picture 23" descr="Text, letter&#10;&#10;Description automatically generated">
            <a:extLst>
              <a:ext uri="{FF2B5EF4-FFF2-40B4-BE49-F238E27FC236}">
                <a16:creationId xmlns:a16="http://schemas.microsoft.com/office/drawing/2014/main" id="{ACDF9A52-DFA0-844C-8CA3-9A9A91EAE108}"/>
              </a:ext>
            </a:extLst>
          </p:cNvPr>
          <p:cNvPicPr>
            <a:picLocks noChangeAspect="1"/>
          </p:cNvPicPr>
          <p:nvPr/>
        </p:nvPicPr>
        <p:blipFill>
          <a:blip r:embed="rId7"/>
          <a:stretch>
            <a:fillRect/>
          </a:stretch>
        </p:blipFill>
        <p:spPr>
          <a:xfrm>
            <a:off x="8302349" y="17972337"/>
            <a:ext cx="8314779" cy="1519264"/>
          </a:xfrm>
          <a:prstGeom prst="rect">
            <a:avLst/>
          </a:prstGeom>
        </p:spPr>
      </p:pic>
      <p:pic>
        <p:nvPicPr>
          <p:cNvPr id="38" name="Picture 37" descr="Chart&#10;&#10;Description automatically generated">
            <a:extLst>
              <a:ext uri="{FF2B5EF4-FFF2-40B4-BE49-F238E27FC236}">
                <a16:creationId xmlns:a16="http://schemas.microsoft.com/office/drawing/2014/main" id="{39B16E5D-0F62-9142-8537-6F686C52E9B6}"/>
              </a:ext>
            </a:extLst>
          </p:cNvPr>
          <p:cNvPicPr>
            <a:picLocks noChangeAspect="1"/>
          </p:cNvPicPr>
          <p:nvPr/>
        </p:nvPicPr>
        <p:blipFill>
          <a:blip r:embed="rId8"/>
          <a:stretch>
            <a:fillRect/>
          </a:stretch>
        </p:blipFill>
        <p:spPr>
          <a:xfrm>
            <a:off x="17223238" y="6497687"/>
            <a:ext cx="14063459" cy="7857806"/>
          </a:xfrm>
          <a:prstGeom prst="rect">
            <a:avLst/>
          </a:prstGeom>
        </p:spPr>
      </p:pic>
      <p:sp>
        <p:nvSpPr>
          <p:cNvPr id="42" name="TextBox 41">
            <a:extLst>
              <a:ext uri="{FF2B5EF4-FFF2-40B4-BE49-F238E27FC236}">
                <a16:creationId xmlns:a16="http://schemas.microsoft.com/office/drawing/2014/main" id="{2F9B4870-BA7F-AC4D-BB25-D72FB785E596}"/>
              </a:ext>
            </a:extLst>
          </p:cNvPr>
          <p:cNvSpPr txBox="1"/>
          <p:nvPr/>
        </p:nvSpPr>
        <p:spPr>
          <a:xfrm>
            <a:off x="8974298" y="19918203"/>
            <a:ext cx="6993696" cy="892552"/>
          </a:xfrm>
          <a:prstGeom prst="rect">
            <a:avLst/>
          </a:prstGeom>
          <a:noFill/>
        </p:spPr>
        <p:txBody>
          <a:bodyPr wrap="square" rtlCol="0">
            <a:spAutoFit/>
          </a:bodyPr>
          <a:lstStyle/>
          <a:p>
            <a:r>
              <a:rPr lang="en-US" sz="2600" dirty="0"/>
              <a:t>All code needed to generate this report is available on </a:t>
            </a:r>
            <a:r>
              <a:rPr lang="en-US" sz="2600" dirty="0" err="1"/>
              <a:t>Github</a:t>
            </a:r>
            <a:r>
              <a:rPr lang="en-US" sz="2600" dirty="0"/>
              <a:t>: https://</a:t>
            </a:r>
            <a:r>
              <a:rPr lang="en-US" sz="2600" dirty="0" err="1"/>
              <a:t>github.com</a:t>
            </a:r>
            <a:r>
              <a:rPr lang="en-US" sz="2600" dirty="0"/>
              <a:t>/</a:t>
            </a:r>
            <a:r>
              <a:rPr lang="en-US" sz="2600" dirty="0" err="1"/>
              <a:t>theloniousgoerz</a:t>
            </a:r>
            <a:endParaRPr lang="en-US" sz="2600" dirty="0"/>
          </a:p>
        </p:txBody>
      </p:sp>
      <p:sp>
        <p:nvSpPr>
          <p:cNvPr id="45" name="Rectangle 44">
            <a:extLst>
              <a:ext uri="{FF2B5EF4-FFF2-40B4-BE49-F238E27FC236}">
                <a16:creationId xmlns:a16="http://schemas.microsoft.com/office/drawing/2014/main" id="{34C7D81E-D2BF-F440-A646-CFFF7EBB3559}"/>
              </a:ext>
            </a:extLst>
          </p:cNvPr>
          <p:cNvSpPr/>
          <p:nvPr/>
        </p:nvSpPr>
        <p:spPr>
          <a:xfrm>
            <a:off x="18157384" y="9108523"/>
            <a:ext cx="5869717" cy="584775"/>
          </a:xfrm>
          <a:prstGeom prst="rect">
            <a:avLst/>
          </a:prstGeom>
        </p:spPr>
        <p:txBody>
          <a:bodyPr wrap="square">
            <a:spAutoFit/>
          </a:bodyPr>
          <a:lstStyle/>
          <a:p>
            <a:endParaRPr lang="en-US" sz="3200" dirty="0">
              <a:solidFill>
                <a:srgbClr val="000000"/>
              </a:solidFill>
              <a:latin typeface="Uni Sans Book" charset="0"/>
              <a:ea typeface="Uni Sans Book" charset="0"/>
              <a:cs typeface="Uni Sans Book" charset="0"/>
            </a:endParaRPr>
          </a:p>
        </p:txBody>
      </p:sp>
      <p:sp>
        <p:nvSpPr>
          <p:cNvPr id="46" name="Rectangle 45">
            <a:extLst>
              <a:ext uri="{FF2B5EF4-FFF2-40B4-BE49-F238E27FC236}">
                <a16:creationId xmlns:a16="http://schemas.microsoft.com/office/drawing/2014/main" id="{278E3026-17F6-6142-AFC9-C320CCAA0D45}"/>
              </a:ext>
            </a:extLst>
          </p:cNvPr>
          <p:cNvSpPr/>
          <p:nvPr/>
        </p:nvSpPr>
        <p:spPr>
          <a:xfrm>
            <a:off x="16872363" y="15917899"/>
            <a:ext cx="7016337" cy="5170646"/>
          </a:xfrm>
          <a:prstGeom prst="rect">
            <a:avLst/>
          </a:prstGeom>
        </p:spPr>
        <p:txBody>
          <a:bodyPr wrap="square">
            <a:spAutoFit/>
          </a:bodyPr>
          <a:lstStyle/>
          <a:p>
            <a:pPr marL="457200" indent="-457200">
              <a:buFont typeface="Arial" panose="020B0604020202020204" pitchFamily="34" charset="0"/>
              <a:buChar char="•"/>
            </a:pPr>
            <a:r>
              <a:rPr lang="en-US" sz="3300" dirty="0">
                <a:solidFill>
                  <a:srgbClr val="000000"/>
                </a:solidFill>
                <a:latin typeface="Uni Sans Book" charset="0"/>
                <a:ea typeface="Uni Sans Book" charset="0"/>
                <a:cs typeface="Uni Sans Book" charset="0"/>
              </a:rPr>
              <a:t>Approving of sex ed in public schools is significantly positively associated with having an income &gt; $ 25k.</a:t>
            </a:r>
          </a:p>
          <a:p>
            <a:pPr marL="457200" indent="-457200">
              <a:buFont typeface="Arial" panose="020B0604020202020204" pitchFamily="34" charset="0"/>
              <a:buChar char="•"/>
            </a:pPr>
            <a:r>
              <a:rPr lang="en-US" sz="3300" dirty="0">
                <a:solidFill>
                  <a:srgbClr val="000000"/>
                </a:solidFill>
                <a:latin typeface="Uni Sans Book" charset="0"/>
                <a:ea typeface="Uni Sans Book" charset="0"/>
                <a:cs typeface="Uni Sans Book" charset="0"/>
              </a:rPr>
              <a:t>As year born increases, </a:t>
            </a:r>
            <a:r>
              <a:rPr lang="en-US" sz="3300">
                <a:solidFill>
                  <a:srgbClr val="000000"/>
                </a:solidFill>
                <a:latin typeface="Uni Sans Book" charset="0"/>
                <a:ea typeface="Uni Sans Book" charset="0"/>
                <a:cs typeface="Uni Sans Book" charset="0"/>
              </a:rPr>
              <a:t>there is a </a:t>
            </a:r>
            <a:r>
              <a:rPr lang="en-US" sz="3300" dirty="0">
                <a:solidFill>
                  <a:srgbClr val="000000"/>
                </a:solidFill>
                <a:latin typeface="Uni Sans Book" charset="0"/>
                <a:ea typeface="Uni Sans Book" charset="0"/>
                <a:cs typeface="Uni Sans Book" charset="0"/>
              </a:rPr>
              <a:t>significant </a:t>
            </a:r>
            <a:r>
              <a:rPr lang="en-US" sz="3300">
                <a:solidFill>
                  <a:srgbClr val="000000"/>
                </a:solidFill>
                <a:latin typeface="Uni Sans Book" charset="0"/>
                <a:ea typeface="Uni Sans Book" charset="0"/>
                <a:cs typeface="Uni Sans Book" charset="0"/>
              </a:rPr>
              <a:t>increase in the log-odds of </a:t>
            </a:r>
            <a:r>
              <a:rPr lang="en-US" sz="3300" dirty="0">
                <a:solidFill>
                  <a:srgbClr val="000000"/>
                </a:solidFill>
                <a:latin typeface="Uni Sans Book" charset="0"/>
                <a:ea typeface="Uni Sans Book" charset="0"/>
                <a:cs typeface="Uni Sans Book" charset="0"/>
              </a:rPr>
              <a:t>approval.</a:t>
            </a:r>
          </a:p>
          <a:p>
            <a:pPr marL="457200" indent="-457200">
              <a:buFont typeface="Arial" panose="020B0604020202020204" pitchFamily="34" charset="0"/>
              <a:buChar char="•"/>
            </a:pPr>
            <a:r>
              <a:rPr lang="en-US" sz="3300" dirty="0">
                <a:solidFill>
                  <a:srgbClr val="000000"/>
                </a:solidFill>
                <a:latin typeface="Uni Sans Book" charset="0"/>
                <a:ea typeface="Uni Sans Book" charset="0"/>
                <a:cs typeface="Uni Sans Book" charset="0"/>
              </a:rPr>
              <a:t>Overall, it seems that people who have more access and resources, who are also generally older, support sexual education. </a:t>
            </a:r>
          </a:p>
        </p:txBody>
      </p:sp>
      <p:sp>
        <p:nvSpPr>
          <p:cNvPr id="12" name="TextBox 11">
            <a:extLst>
              <a:ext uri="{FF2B5EF4-FFF2-40B4-BE49-F238E27FC236}">
                <a16:creationId xmlns:a16="http://schemas.microsoft.com/office/drawing/2014/main" id="{45182E13-5A21-AE4D-85A3-96B6B3B5DFB1}"/>
              </a:ext>
            </a:extLst>
          </p:cNvPr>
          <p:cNvSpPr txBox="1"/>
          <p:nvPr/>
        </p:nvSpPr>
        <p:spPr>
          <a:xfrm>
            <a:off x="24709399" y="16219714"/>
            <a:ext cx="7882430" cy="3937103"/>
          </a:xfrm>
          <a:prstGeom prst="rect">
            <a:avLst/>
          </a:prstGeom>
          <a:noFill/>
        </p:spPr>
        <p:txBody>
          <a:bodyPr wrap="square" rtlCol="0">
            <a:spAutoFit/>
          </a:bodyPr>
          <a:lstStyle/>
          <a:p>
            <a:r>
              <a:rPr lang="en-US" sz="2200" dirty="0"/>
              <a:t>Bearman, Peter S, James Moody, and Katherine </a:t>
            </a:r>
            <a:r>
              <a:rPr lang="en-US" sz="2200" dirty="0" err="1"/>
              <a:t>Stovel</a:t>
            </a:r>
            <a:r>
              <a:rPr lang="en-US" sz="2200" dirty="0"/>
              <a:t>. 2004. “Chains of Affection: The Structure of Adolescent Romantic and Sexual Networks.” </a:t>
            </a:r>
            <a:r>
              <a:rPr lang="en-US" sz="2200" i="1" dirty="0"/>
              <a:t>American Journal of Sociology </a:t>
            </a:r>
            <a:r>
              <a:rPr lang="en-US" sz="2200" dirty="0"/>
              <a:t>110 (1). The University of Chicago Press: 44–91. </a:t>
            </a:r>
          </a:p>
          <a:p>
            <a:endParaRPr lang="en-US" sz="2200" dirty="0"/>
          </a:p>
          <a:p>
            <a:r>
              <a:rPr lang="en-US" sz="2200" dirty="0" err="1"/>
              <a:t>Fentahun</a:t>
            </a:r>
            <a:r>
              <a:rPr lang="en-US" sz="2200" dirty="0"/>
              <a:t>, </a:t>
            </a:r>
            <a:r>
              <a:rPr lang="en-US" sz="2200" dirty="0" err="1"/>
              <a:t>Netsanet</a:t>
            </a:r>
            <a:r>
              <a:rPr lang="en-US" sz="2200" dirty="0"/>
              <a:t>, </a:t>
            </a:r>
            <a:r>
              <a:rPr lang="en-US" sz="2200" dirty="0" err="1"/>
              <a:t>Tsion</a:t>
            </a:r>
            <a:r>
              <a:rPr lang="en-US" sz="2200" dirty="0"/>
              <a:t> Assefa, </a:t>
            </a:r>
            <a:r>
              <a:rPr lang="en-US" sz="2200" dirty="0" err="1"/>
              <a:t>Fessahaye</a:t>
            </a:r>
            <a:r>
              <a:rPr lang="en-US" sz="2200" dirty="0"/>
              <a:t> </a:t>
            </a:r>
            <a:r>
              <a:rPr lang="en-US" sz="2200" dirty="0" err="1"/>
              <a:t>Alemseged</a:t>
            </a:r>
            <a:r>
              <a:rPr lang="en-US" sz="2200" dirty="0"/>
              <a:t>, and </a:t>
            </a:r>
            <a:r>
              <a:rPr lang="en-US" sz="2200" dirty="0" err="1"/>
              <a:t>Fentie</a:t>
            </a:r>
            <a:r>
              <a:rPr lang="en-US" sz="2200" dirty="0"/>
              <a:t> </a:t>
            </a:r>
            <a:r>
              <a:rPr lang="en-US" sz="2200" dirty="0" err="1"/>
              <a:t>Ambaw</a:t>
            </a:r>
            <a:r>
              <a:rPr lang="en-US" sz="2200" dirty="0"/>
              <a:t>. 2012. “Parents’ Perception, Students’ and Teachers’ Attitude Towards School Sex Education.” </a:t>
            </a:r>
            <a:r>
              <a:rPr lang="en-US" sz="2200" i="1" dirty="0"/>
              <a:t>Ethiopian Journal of Health Sciences </a:t>
            </a:r>
            <a:r>
              <a:rPr lang="en-US" sz="2200" dirty="0"/>
              <a:t>22 (2). </a:t>
            </a:r>
          </a:p>
          <a:p>
            <a:endParaRPr lang="en-US" dirty="0"/>
          </a:p>
        </p:txBody>
      </p:sp>
    </p:spTree>
    <p:extLst>
      <p:ext uri="{BB962C8B-B14F-4D97-AF65-F5344CB8AC3E}">
        <p14:creationId xmlns:p14="http://schemas.microsoft.com/office/powerpoint/2010/main" val="1069967497"/>
      </p:ext>
    </p:extLst>
  </p:cSld>
  <p:clrMapOvr>
    <a:masterClrMapping/>
  </p:clrMapOvr>
</p:sld>
</file>

<file path=ppt/theme/theme1.xml><?xml version="1.0" encoding="utf-8"?>
<a:theme xmlns:a="http://schemas.openxmlformats.org/drawingml/2006/main" name="Office Theme">
  <a:themeElements>
    <a:clrScheme name="Custom 11">
      <a:dk1>
        <a:srgbClr val="33006F"/>
      </a:dk1>
      <a:lt1>
        <a:srgbClr val="E8D3A2"/>
      </a:lt1>
      <a:dk2>
        <a:srgbClr val="797979"/>
      </a:dk2>
      <a:lt2>
        <a:srgbClr val="917B4C"/>
      </a:lt2>
      <a:accent1>
        <a:srgbClr val="33016F"/>
      </a:accent1>
      <a:accent2>
        <a:srgbClr val="E8D3A2"/>
      </a:accent2>
      <a:accent3>
        <a:srgbClr val="797979"/>
      </a:accent3>
      <a:accent4>
        <a:srgbClr val="917B43"/>
      </a:accent4>
      <a:accent5>
        <a:srgbClr val="424242"/>
      </a:accent5>
      <a:accent6>
        <a:srgbClr val="797979"/>
      </a:accent6>
      <a:hlink>
        <a:srgbClr val="A9A9A9"/>
      </a:hlink>
      <a:folHlink>
        <a:srgbClr val="D5D5D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477</TotalTime>
  <Words>329</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Encode Sans Normal Black</vt:lpstr>
      <vt:lpstr>Open Sans</vt:lpstr>
      <vt:lpstr>Uni Sans Book</vt:lpstr>
      <vt:lpstr>Wingdings</vt:lpstr>
      <vt:lpstr>Office Theme</vt:lpstr>
      <vt:lpstr>Exploring attitudes toward Sex ED in the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HERE</dc:title>
  <dc:creator>Sydney Brown</dc:creator>
  <cp:lastModifiedBy>Thelonious Goerz</cp:lastModifiedBy>
  <cp:revision>27</cp:revision>
  <dcterms:created xsi:type="dcterms:W3CDTF">2018-02-06T21:34:11Z</dcterms:created>
  <dcterms:modified xsi:type="dcterms:W3CDTF">2021-06-03T23:00:29Z</dcterms:modified>
</cp:coreProperties>
</file>