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5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32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5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287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2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0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54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2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7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96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1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6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0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CBA7-D3E0-4BF7-AF51-3F5C499BBB72}" type="datetimeFigureOut">
              <a:rPr lang="zh-CN" altLang="en-US" smtClean="0"/>
              <a:t>2016/7/1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7971-A87D-463F-94CA-2F5D7E505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16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敏捷开发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2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22464" cy="435133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任务看板</a:t>
            </a:r>
            <a:r>
              <a:rPr lang="en-US" altLang="zh-CN" sz="2800" dirty="0" smtClean="0"/>
              <a:t>(Story board)</a:t>
            </a:r>
          </a:p>
          <a:p>
            <a:endParaRPr lang="en-US" altLang="zh-CN" sz="2800" dirty="0" smtClean="0"/>
          </a:p>
          <a:p>
            <a:pPr marL="457200" lvl="1" indent="0">
              <a:buNone/>
            </a:pPr>
            <a:r>
              <a:rPr lang="zh-CN" altLang="en-US" sz="2400" dirty="0"/>
              <a:t>任务看版包含 未完成、正在做、已完成 的</a:t>
            </a:r>
            <a:r>
              <a:rPr lang="zh-CN" altLang="en-US" sz="2400" dirty="0" smtClean="0"/>
              <a:t>工作状态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每个人的工作进度和完成情况都是公开的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664" y="1825625"/>
            <a:ext cx="4693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71060" cy="435133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计划纸牌</a:t>
            </a:r>
            <a:r>
              <a:rPr lang="zh-CN" altLang="en-US" sz="2800" dirty="0"/>
              <a:t>的作用是防止项目在开发过程中，被某些人所领导。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60" y="1690687"/>
            <a:ext cx="6454964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敏捷开发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敏捷开发</a:t>
            </a:r>
            <a:r>
              <a:rPr lang="en-US" altLang="zh-CN" sz="2800" dirty="0"/>
              <a:t>(Agile Development)</a:t>
            </a:r>
            <a:r>
              <a:rPr lang="zh-CN" altLang="en-US" sz="2800" dirty="0"/>
              <a:t>是一种以人为核心、迭代、循序渐进的开发方法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一种软件开发的</a:t>
            </a:r>
            <a:r>
              <a:rPr lang="zh-CN" altLang="en-US" sz="2800" dirty="0" smtClean="0"/>
              <a:t>流程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zh-CN" altLang="en-US" sz="2800" dirty="0"/>
              <a:t>主要驱动核心是人</a:t>
            </a:r>
            <a:r>
              <a:rPr lang="zh-CN" altLang="en-US" sz="2800" dirty="0" smtClean="0"/>
              <a:t>；采用</a:t>
            </a:r>
            <a:r>
              <a:rPr lang="zh-CN" altLang="en-US" sz="2800" dirty="0"/>
              <a:t>的是迭代式开发</a:t>
            </a:r>
          </a:p>
        </p:txBody>
      </p:sp>
    </p:spTree>
    <p:extLst>
      <p:ext uri="{BB962C8B-B14F-4D97-AF65-F5344CB8AC3E}">
        <p14:creationId xmlns:p14="http://schemas.microsoft.com/office/powerpoint/2010/main" val="17502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5" y="1326321"/>
            <a:ext cx="10353762" cy="3695136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开发团队</a:t>
            </a:r>
            <a:r>
              <a:rPr lang="zh-CN" altLang="en-US" sz="1800" dirty="0" smtClean="0"/>
              <a:t>像</a:t>
            </a:r>
            <a:r>
              <a:rPr lang="zh-CN" altLang="en-US" sz="1800" dirty="0"/>
              <a:t>打橄榄球一样迅速、富有战斗激情、人人你争我抢地完成</a:t>
            </a:r>
            <a:r>
              <a:rPr lang="zh-CN" altLang="en-US" sz="1800" dirty="0" smtClean="0"/>
              <a:t>它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/>
              <a:t>Scrum</a:t>
            </a:r>
            <a:r>
              <a:rPr lang="zh-CN" altLang="en-US" sz="1800" dirty="0"/>
              <a:t>开发流程中的三大</a:t>
            </a:r>
            <a:r>
              <a:rPr lang="zh-CN" altLang="en-US" sz="1800" dirty="0" smtClean="0"/>
              <a:t>角色</a:t>
            </a:r>
            <a:endParaRPr lang="en-US" altLang="zh-CN" sz="1800" dirty="0" smtClean="0"/>
          </a:p>
          <a:p>
            <a:pPr lvl="1"/>
            <a:r>
              <a:rPr lang="zh-CN" altLang="en-US" sz="1600" b="1" dirty="0"/>
              <a:t>产品负责人（</a:t>
            </a:r>
            <a:r>
              <a:rPr lang="en-US" altLang="zh-CN" sz="1600" b="1" dirty="0"/>
              <a:t>Product Owner</a:t>
            </a:r>
            <a:r>
              <a:rPr lang="zh-CN" altLang="en-US" sz="1600" b="1" dirty="0"/>
              <a:t>）</a:t>
            </a:r>
            <a:endParaRPr lang="zh-CN" altLang="en-US" sz="1600" dirty="0"/>
          </a:p>
          <a:p>
            <a:pPr marL="457200" lvl="1" indent="0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主要</a:t>
            </a:r>
            <a:r>
              <a:rPr lang="zh-CN" altLang="en-US" sz="1600" dirty="0"/>
              <a:t>负责确定产品的功能和达到要求的标准，指定软件的发布日期和交付的内容，同时有权力接受或拒绝开发团队的工作成果。</a:t>
            </a:r>
          </a:p>
          <a:p>
            <a:pPr lvl="1"/>
            <a:endParaRPr lang="zh-CN" altLang="en-US" sz="1600" dirty="0"/>
          </a:p>
          <a:p>
            <a:pPr lvl="1"/>
            <a:r>
              <a:rPr lang="zh-CN" altLang="en-US" sz="1600" b="1" dirty="0"/>
              <a:t>流程管理员（</a:t>
            </a:r>
            <a:r>
              <a:rPr lang="en-US" altLang="zh-CN" sz="1600" b="1" dirty="0"/>
              <a:t>Scrum Master</a:t>
            </a:r>
            <a:r>
              <a:rPr lang="zh-CN" altLang="en-US" sz="1600" b="1" dirty="0"/>
              <a:t>）</a:t>
            </a:r>
            <a:endParaRPr lang="zh-CN" altLang="en-US" sz="1600" dirty="0"/>
          </a:p>
          <a:p>
            <a:pPr marL="457200" lvl="1" indent="0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主要</a:t>
            </a:r>
            <a:r>
              <a:rPr lang="zh-CN" altLang="en-US" sz="1600" dirty="0"/>
              <a:t>负责整个</a:t>
            </a:r>
            <a:r>
              <a:rPr lang="en-US" altLang="zh-CN" sz="1600" dirty="0"/>
              <a:t>Scrum</a:t>
            </a:r>
            <a:r>
              <a:rPr lang="zh-CN" altLang="en-US" sz="1600" dirty="0"/>
              <a:t>流程在项目中的顺利实施和进行，以及清除挡在客户和开发工作之间的沟通障碍，使得客户可以直接驱动开发。</a:t>
            </a:r>
          </a:p>
          <a:p>
            <a:pPr lvl="1"/>
            <a:endParaRPr lang="zh-CN" altLang="en-US" sz="1600" dirty="0"/>
          </a:p>
          <a:p>
            <a:pPr lvl="1"/>
            <a:r>
              <a:rPr lang="zh-CN" altLang="en-US" sz="1600" b="1" dirty="0"/>
              <a:t>开发团队（</a:t>
            </a:r>
            <a:r>
              <a:rPr lang="en-US" altLang="zh-CN" sz="1600" b="1" dirty="0"/>
              <a:t>Scrum Team</a:t>
            </a:r>
            <a:r>
              <a:rPr lang="zh-CN" altLang="en-US" sz="1600" b="1" dirty="0"/>
              <a:t>）</a:t>
            </a:r>
            <a:endParaRPr lang="zh-CN" altLang="en-US" sz="1600" dirty="0"/>
          </a:p>
          <a:p>
            <a:pPr marL="457200" lvl="1" indent="0"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主要</a:t>
            </a:r>
            <a:r>
              <a:rPr lang="zh-CN" altLang="en-US" sz="1600" dirty="0"/>
              <a:t>负责软件产品在</a:t>
            </a:r>
            <a:r>
              <a:rPr lang="en-US" altLang="zh-CN" sz="1600" dirty="0"/>
              <a:t>Scrum</a:t>
            </a:r>
            <a:r>
              <a:rPr lang="zh-CN" altLang="en-US" sz="1600" dirty="0"/>
              <a:t>规定流程下进行开发工作，人数控制在</a:t>
            </a:r>
            <a:r>
              <a:rPr lang="en-US" altLang="zh-CN" sz="1600" dirty="0"/>
              <a:t>5~10</a:t>
            </a:r>
            <a:r>
              <a:rPr lang="zh-CN" altLang="en-US" sz="1600" dirty="0"/>
              <a:t>人左右，每个成员可能负责不同的技术方面，但要求每成员必须要有很强的自我管理能力，同时具有一定的表达能力；成员可以采用任何工作方式，只要能达到</a:t>
            </a:r>
            <a:r>
              <a:rPr lang="en-US" altLang="zh-CN" sz="1600" dirty="0"/>
              <a:t>Sprint</a:t>
            </a:r>
            <a:r>
              <a:rPr lang="zh-CN" altLang="en-US" sz="1600" dirty="0"/>
              <a:t>的目标。</a:t>
            </a:r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4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1173214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4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我们首先需要确定一个</a:t>
            </a:r>
            <a:r>
              <a:rPr lang="en-US" altLang="zh-CN" sz="2800" dirty="0"/>
              <a:t>Product Backlog</a:t>
            </a:r>
            <a:r>
              <a:rPr lang="zh-CN" altLang="en-US" sz="2800" dirty="0"/>
              <a:t>（按优先顺序排列的一个产品需求列表），这个是由</a:t>
            </a:r>
            <a:r>
              <a:rPr lang="en-US" altLang="zh-CN" sz="2800" dirty="0"/>
              <a:t>Product Owner </a:t>
            </a:r>
            <a:r>
              <a:rPr lang="zh-CN" altLang="en-US" sz="2800" dirty="0"/>
              <a:t>负责的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dirty="0" smtClean="0"/>
              <a:t>Scrum </a:t>
            </a:r>
            <a:r>
              <a:rPr lang="en-US" altLang="zh-CN" sz="2800" dirty="0"/>
              <a:t>Team</a:t>
            </a:r>
            <a:r>
              <a:rPr lang="zh-CN" altLang="en-US" sz="2800" dirty="0"/>
              <a:t>根据</a:t>
            </a:r>
            <a:r>
              <a:rPr lang="en-US" altLang="zh-CN" sz="2800" dirty="0"/>
              <a:t>Product Backlog</a:t>
            </a:r>
            <a:r>
              <a:rPr lang="zh-CN" altLang="en-US" sz="2800" dirty="0"/>
              <a:t>列表，做工作量的预估和安排；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97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有了</a:t>
            </a:r>
            <a:r>
              <a:rPr lang="en-US" altLang="zh-CN" sz="2400" dirty="0" smtClean="0"/>
              <a:t>Product Backlog</a:t>
            </a:r>
            <a:r>
              <a:rPr lang="zh-CN" altLang="en-US" sz="2400" dirty="0" smtClean="0"/>
              <a:t>列表，需要通过 </a:t>
            </a:r>
            <a:r>
              <a:rPr lang="en-US" altLang="zh-CN" sz="2400" dirty="0" smtClean="0"/>
              <a:t>Sprint Planning Meeting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Sprint</a:t>
            </a:r>
            <a:r>
              <a:rPr lang="zh-CN" altLang="en-US" sz="2400" dirty="0" smtClean="0"/>
              <a:t>计划会议） 来从中挑选出一个</a:t>
            </a:r>
            <a:r>
              <a:rPr lang="en-US" altLang="zh-CN" sz="2400" dirty="0" smtClean="0"/>
              <a:t>Story</a:t>
            </a:r>
            <a:r>
              <a:rPr lang="zh-CN" altLang="en-US" sz="2400" dirty="0" smtClean="0"/>
              <a:t>作为本次迭代完成的目标，然后把这个</a:t>
            </a:r>
            <a:r>
              <a:rPr lang="en-US" altLang="zh-CN" sz="2400" dirty="0" smtClean="0"/>
              <a:t>Story</a:t>
            </a:r>
            <a:r>
              <a:rPr lang="zh-CN" altLang="en-US" sz="2400" dirty="0" smtClean="0"/>
              <a:t>进行细化，形成一个</a:t>
            </a:r>
            <a:r>
              <a:rPr lang="en-US" altLang="zh-CN" sz="2400" dirty="0" smtClean="0"/>
              <a:t>Sprint Backlog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Sprint Backlog</a:t>
            </a:r>
            <a:r>
              <a:rPr lang="zh-CN" altLang="en-US" sz="2400" dirty="0" smtClean="0"/>
              <a:t>是由</a:t>
            </a:r>
            <a:r>
              <a:rPr lang="en-US" altLang="zh-CN" sz="2400" dirty="0" smtClean="0"/>
              <a:t>Scrum Team</a:t>
            </a:r>
            <a:r>
              <a:rPr lang="zh-CN" altLang="en-US" sz="2400" dirty="0" smtClean="0"/>
              <a:t>去完成的，每个成员根据</a:t>
            </a:r>
            <a:r>
              <a:rPr lang="en-US" altLang="zh-CN" sz="2400" dirty="0" smtClean="0"/>
              <a:t>Sprint Backlog</a:t>
            </a:r>
            <a:r>
              <a:rPr lang="zh-CN" altLang="en-US" sz="2400" dirty="0" smtClean="0"/>
              <a:t>再细化成更小的任务；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76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94" y="1436497"/>
            <a:ext cx="10353762" cy="3695136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Scrum Team</a:t>
            </a:r>
            <a:r>
              <a:rPr lang="zh-CN" altLang="en-US" sz="2400" dirty="0" smtClean="0"/>
              <a:t>完成计划会议上选出的</a:t>
            </a:r>
            <a:r>
              <a:rPr lang="en-US" altLang="zh-CN" sz="2400" dirty="0" smtClean="0"/>
              <a:t>Sprint Backlog</a:t>
            </a:r>
            <a:r>
              <a:rPr lang="zh-CN" altLang="en-US" sz="2400" dirty="0" smtClean="0"/>
              <a:t>过程中，需要进行 </a:t>
            </a:r>
            <a:r>
              <a:rPr lang="en-US" altLang="zh-CN" sz="2400" dirty="0" smtClean="0"/>
              <a:t>Daily Scrum Meeting</a:t>
            </a:r>
            <a:r>
              <a:rPr lang="zh-CN" altLang="en-US" sz="2400" dirty="0" smtClean="0"/>
              <a:t>（每日站立会议），每次会议控制在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分钟左右，每个人都必须发言，并且要向所有成员当面汇报你昨天完成了什么，并且向所有成员承诺你今天要完成什么，同时遇到不能解决的问题也可以提出，每个人回答完成后，要走到黑板前更新自己的 </a:t>
            </a:r>
            <a:r>
              <a:rPr lang="en-US" altLang="zh-CN" sz="2400" dirty="0" smtClean="0"/>
              <a:t>Sprint burn down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Sprint</a:t>
            </a:r>
            <a:r>
              <a:rPr lang="zh-CN" altLang="en-US" sz="2400" dirty="0" smtClean="0"/>
              <a:t>燃尽图）；</a:t>
            </a:r>
          </a:p>
          <a:p>
            <a:r>
              <a:rPr lang="zh-CN" altLang="en-US" sz="2400" dirty="0" smtClean="0"/>
              <a:t>做到每日集成，也就是每天都要有一个可以成功编译、并且可以演示的版本；很多人可能还没有用过自动化的每日集成，其实</a:t>
            </a:r>
            <a:r>
              <a:rPr lang="en-US" altLang="zh-CN" sz="2400" dirty="0" smtClean="0"/>
              <a:t>TFS</a:t>
            </a:r>
            <a:r>
              <a:rPr lang="zh-CN" altLang="en-US" sz="2400" dirty="0" smtClean="0"/>
              <a:t>就有这个功能，它可以支持每次有成员进行签入操作的时候，在服务器上自动获取最新版本，然后在服务器中编译，如果通过则马上再执行单元测试代码，如果也全部通过，则将该版本发布，这时一次正式的签入操作才保存到</a:t>
            </a:r>
            <a:r>
              <a:rPr lang="en-US" altLang="zh-CN" sz="2400" dirty="0" smtClean="0"/>
              <a:t>TFS</a:t>
            </a:r>
            <a:r>
              <a:rPr lang="zh-CN" altLang="en-US" sz="2400" dirty="0" smtClean="0"/>
              <a:t>中，中间有任何失败，都会用邮件通知项目管理人员；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6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当一个</a:t>
            </a:r>
            <a:r>
              <a:rPr lang="en-US" altLang="zh-CN" sz="2400" dirty="0" smtClean="0"/>
              <a:t>Story</a:t>
            </a:r>
            <a:r>
              <a:rPr lang="zh-CN" altLang="en-US" sz="2400" dirty="0" smtClean="0"/>
              <a:t>完成，也就表示一次</a:t>
            </a:r>
            <a:r>
              <a:rPr lang="en-US" altLang="zh-CN" sz="2400" dirty="0" smtClean="0"/>
              <a:t>Sprint</a:t>
            </a:r>
            <a:r>
              <a:rPr lang="zh-CN" altLang="en-US" sz="2400" dirty="0" smtClean="0"/>
              <a:t>完成，这时，我们要进行 </a:t>
            </a:r>
            <a:r>
              <a:rPr lang="en-US" altLang="zh-CN" sz="2400" dirty="0" err="1" smtClean="0"/>
              <a:t>Srpint</a:t>
            </a:r>
            <a:r>
              <a:rPr lang="en-US" altLang="zh-CN" sz="2400" dirty="0" smtClean="0"/>
              <a:t> Review Meeting</a:t>
            </a:r>
            <a:r>
              <a:rPr lang="zh-CN" altLang="en-US" sz="2400" dirty="0" smtClean="0"/>
              <a:t>（演示会议），也称为评审会议，每一个</a:t>
            </a:r>
            <a:r>
              <a:rPr lang="en-US" altLang="zh-CN" sz="2400" dirty="0" smtClean="0"/>
              <a:t>Scrum Team</a:t>
            </a:r>
            <a:r>
              <a:rPr lang="zh-CN" altLang="en-US" sz="2400" dirty="0" smtClean="0"/>
              <a:t>的成员都要向他们演示自己完成的软件产品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最后是 </a:t>
            </a:r>
            <a:r>
              <a:rPr lang="en-US" altLang="zh-CN" sz="2400" dirty="0" smtClean="0"/>
              <a:t>Sprint Retrospective Meeting</a:t>
            </a:r>
            <a:r>
              <a:rPr lang="zh-CN" altLang="en-US" sz="2400" dirty="0" smtClean="0"/>
              <a:t>（回顾会议），也称为总结会议，以轮流发言方式进行，每个人都要发言，总结并讨论改进的地方，放入下一轮</a:t>
            </a:r>
            <a:r>
              <a:rPr lang="en-US" altLang="zh-CN" sz="2400" dirty="0" smtClean="0"/>
              <a:t>Sprint</a:t>
            </a:r>
            <a:r>
              <a:rPr lang="zh-CN" altLang="en-US" sz="2400" dirty="0" smtClean="0"/>
              <a:t>的产品需求中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96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Scrum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6" y="1559625"/>
            <a:ext cx="7488697" cy="52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62</TotalTime>
  <Words>340</Words>
  <Application>Microsoft Office PowerPoint</Application>
  <PresentationFormat>宽屏</PresentationFormat>
  <Paragraphs>44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Bookman Old Style</vt:lpstr>
      <vt:lpstr>Rockwell</vt:lpstr>
      <vt:lpstr>Damask</vt:lpstr>
      <vt:lpstr>敏捷开发</vt:lpstr>
      <vt:lpstr>敏捷开发</vt:lpstr>
      <vt:lpstr>Scrum</vt:lpstr>
      <vt:lpstr>PowerPoint 演示文稿</vt:lpstr>
      <vt:lpstr>Scrum</vt:lpstr>
      <vt:lpstr>Scrum</vt:lpstr>
      <vt:lpstr>Scrum</vt:lpstr>
      <vt:lpstr>Scrum</vt:lpstr>
      <vt:lpstr>Scrum</vt:lpstr>
      <vt:lpstr>Scrum</vt:lpstr>
      <vt:lpstr>Scrum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敏捷开发</dc:title>
  <dc:creator>Ke Li Huang</dc:creator>
  <cp:lastModifiedBy>Ke Li Huang</cp:lastModifiedBy>
  <cp:revision>30</cp:revision>
  <dcterms:created xsi:type="dcterms:W3CDTF">2016-06-30T22:07:26Z</dcterms:created>
  <dcterms:modified xsi:type="dcterms:W3CDTF">2016-07-01T00:32:31Z</dcterms:modified>
</cp:coreProperties>
</file>