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5" r:id="rId19"/>
    <p:sldId id="274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69" autoAdjust="0"/>
    <p:restoredTop sz="94660"/>
  </p:normalViewPr>
  <p:slideViewPr>
    <p:cSldViewPr snapToGrid="0">
      <p:cViewPr varScale="1">
        <p:scale>
          <a:sx n="47" d="100"/>
          <a:sy n="47" d="100"/>
        </p:scale>
        <p:origin x="-82" y="-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97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216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0870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0704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810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275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7509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96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712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72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604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863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387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811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05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852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E38DA2-2EF5-492E-AF51-5B96CA669398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EA1A35-C861-488F-A055-F23247ADF5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474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Html5 Canvas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黄科力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94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中面向对象的编程思想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封装方法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</a:t>
            </a:r>
            <a:r>
              <a:rPr lang="en-US" altLang="zh-CN" dirty="0" err="1" smtClean="0"/>
              <a:t>MyClass</a:t>
            </a:r>
            <a:r>
              <a:rPr lang="en-US" altLang="zh-CN" dirty="0" smtClean="0"/>
              <a:t>(name, age){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this.name = name;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</a:p>
          <a:p>
            <a:pPr marL="914400" lvl="2" indent="0">
              <a:buNone/>
            </a:pPr>
            <a:r>
              <a:rPr lang="en-US" altLang="zh-CN" dirty="0" smtClean="0"/>
              <a:t>};</a:t>
            </a:r>
          </a:p>
          <a:p>
            <a:pPr marL="914400" lvl="2" indent="0">
              <a:buNone/>
            </a:pPr>
            <a:r>
              <a:rPr lang="en-US" altLang="zh-CN" dirty="0" err="1" smtClean="0"/>
              <a:t>MyClass.prototype.print</a:t>
            </a:r>
            <a:r>
              <a:rPr lang="en-US" altLang="zh-CN" dirty="0" smtClean="0"/>
              <a:t> = function(){};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09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中面向对象的编程思想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69" y="3024711"/>
            <a:ext cx="7656393" cy="31850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6842" y="616878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 </a:t>
            </a:r>
            <a:r>
              <a:rPr lang="zh-CN" altLang="en-US" dirty="0" smtClean="0"/>
              <a:t>属性说明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29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中面向对象的编程思想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封装多个方法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/>
              <a:t>MyClass.prototype</a:t>
            </a:r>
            <a:r>
              <a:rPr lang="en-US" altLang="zh-CN" dirty="0"/>
              <a:t> </a:t>
            </a:r>
            <a:r>
              <a:rPr lang="en-US" altLang="zh-CN" dirty="0" smtClean="0"/>
              <a:t>= 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print:function</a:t>
            </a:r>
            <a:r>
              <a:rPr lang="en-US" altLang="zh-CN" dirty="0" smtClean="0"/>
              <a:t>(){</a:t>
            </a:r>
          </a:p>
          <a:p>
            <a:pPr marL="914400" lvl="2" indent="0">
              <a:buNone/>
            </a:pPr>
            <a:r>
              <a:rPr lang="en-US" altLang="zh-CN" dirty="0" smtClean="0"/>
              <a:t>	},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sayHello:function</a:t>
            </a:r>
            <a:r>
              <a:rPr lang="en-US" altLang="zh-CN" dirty="0" smtClean="0"/>
              <a:t>(){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914400" lvl="2" indent="0"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512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中面向对象的编程思想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 smtClean="0"/>
              <a:t>静态类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本身就可以当作静态类来使用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StaticClass</a:t>
            </a:r>
            <a:r>
              <a:rPr lang="en-US" altLang="zh-CN" dirty="0" smtClean="0"/>
              <a:t> = function(){};</a:t>
            </a:r>
          </a:p>
          <a:p>
            <a:pPr marL="914400" lvl="2" indent="0">
              <a:buNone/>
            </a:pPr>
            <a:r>
              <a:rPr lang="en-US" altLang="zh-CN" dirty="0" smtClean="0"/>
              <a:t>StaticClass.name=“hello”;</a:t>
            </a:r>
          </a:p>
          <a:p>
            <a:pPr marL="914400" lvl="2" indent="0">
              <a:buNone/>
            </a:pPr>
            <a:r>
              <a:rPr lang="en-US" altLang="zh-CN" dirty="0" err="1" smtClean="0"/>
              <a:t>StaticClass.type</a:t>
            </a:r>
            <a:r>
              <a:rPr lang="en-US" altLang="zh-CN" dirty="0" smtClean="0"/>
              <a:t> =“people”;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322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中面向对象的编程思想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实现构造的继承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People(){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this.type</a:t>
            </a:r>
            <a:r>
              <a:rPr lang="en-US" altLang="zh-CN" dirty="0" smtClean="0"/>
              <a:t>=“People”;</a:t>
            </a:r>
          </a:p>
          <a:p>
            <a:pPr marL="914400" lvl="2" indent="0">
              <a:buNone/>
            </a:pPr>
            <a:r>
              <a:rPr lang="en-US" altLang="zh-CN" dirty="0" smtClean="0"/>
              <a:t>};</a:t>
            </a:r>
          </a:p>
          <a:p>
            <a:pPr marL="914400" lvl="2" indent="0">
              <a:buNone/>
            </a:pPr>
            <a:r>
              <a:rPr lang="en-US" altLang="zh-CN" dirty="0" smtClean="0"/>
              <a:t>function Student(){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People.apply</a:t>
            </a:r>
            <a:r>
              <a:rPr lang="en-US" altLang="zh-CN" dirty="0" smtClean="0"/>
              <a:t>(this, arguments);</a:t>
            </a:r>
          </a:p>
          <a:p>
            <a:pPr marL="914400" lvl="2" indent="0">
              <a:buNone/>
            </a:pPr>
            <a:r>
              <a:rPr lang="en-US" altLang="zh-CN" dirty="0" smtClean="0"/>
              <a:t>}</a:t>
            </a:r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92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中面向对象的编程思想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212848"/>
            <a:ext cx="10018713" cy="4462271"/>
          </a:xfrm>
        </p:spPr>
        <p:txBody>
          <a:bodyPr anchor="t">
            <a:normAutofit fontScale="92500" lnSpcReduction="20000"/>
          </a:bodyPr>
          <a:lstStyle/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使用循环复制父类的</a:t>
            </a:r>
            <a:r>
              <a:rPr lang="en-US" altLang="zh-CN" dirty="0" smtClean="0"/>
              <a:t>prototype</a:t>
            </a:r>
          </a:p>
          <a:p>
            <a:pPr marL="914400" lvl="2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Student(){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prop;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for(prop in </a:t>
            </a:r>
            <a:r>
              <a:rPr lang="en-US" altLang="zh-CN" dirty="0" err="1" smtClean="0"/>
              <a:t>People.prototype</a:t>
            </a:r>
            <a:r>
              <a:rPr lang="en-US" altLang="zh-CN" dirty="0" smtClean="0"/>
              <a:t>){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proto = </a:t>
            </a:r>
            <a:r>
              <a:rPr lang="en-US" altLang="zh-CN" dirty="0" err="1" smtClean="0"/>
              <a:t>this.constructor.prototype</a:t>
            </a:r>
            <a:r>
              <a:rPr lang="en-US" altLang="zh-CN" dirty="0" smtClean="0"/>
              <a:t>;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if(!proto[prop]){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proto[prop] = </a:t>
            </a:r>
            <a:r>
              <a:rPr lang="en-US" altLang="zh-CN" dirty="0" err="1" smtClean="0"/>
              <a:t>People.prototype</a:t>
            </a:r>
            <a:r>
              <a:rPr lang="en-US" altLang="zh-CN" dirty="0" smtClean="0"/>
              <a:t>[prop];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proto[prop][“super”] = </a:t>
            </a:r>
            <a:r>
              <a:rPr lang="en-US" altLang="zh-CN" dirty="0" err="1" smtClean="0"/>
              <a:t>People.prototype</a:t>
            </a:r>
            <a:r>
              <a:rPr lang="en-US" altLang="zh-CN" dirty="0" smtClean="0"/>
              <a:t>;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914400" lvl="2" indent="0">
              <a:buNone/>
            </a:pPr>
            <a:r>
              <a:rPr lang="en-US" altLang="zh-CN" dirty="0" smtClean="0"/>
              <a:t>}</a:t>
            </a:r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30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绘制基本图形</a:t>
            </a:r>
            <a:endParaRPr lang="en-US" altLang="zh-CN" dirty="0" smtClean="0"/>
          </a:p>
          <a:p>
            <a:r>
              <a:rPr lang="zh-CN" altLang="en-US" dirty="0" smtClean="0"/>
              <a:t>文字操作</a:t>
            </a:r>
            <a:endParaRPr lang="en-US" altLang="zh-CN" dirty="0" smtClean="0"/>
          </a:p>
          <a:p>
            <a:r>
              <a:rPr lang="zh-CN" altLang="en-US" dirty="0" smtClean="0"/>
              <a:t>图片操作</a:t>
            </a:r>
            <a:endParaRPr lang="en-US" altLang="zh-CN" dirty="0" smtClean="0"/>
          </a:p>
          <a:p>
            <a:r>
              <a:rPr lang="zh-CN" altLang="en-US" dirty="0" smtClean="0"/>
              <a:t>变形</a:t>
            </a:r>
            <a:endParaRPr lang="en-US" altLang="zh-CN" dirty="0" smtClean="0"/>
          </a:p>
          <a:p>
            <a:r>
              <a:rPr lang="zh-CN" altLang="en-US" dirty="0" smtClean="0"/>
              <a:t>图形渲染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74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绘制基本图形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的步骤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中加入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中获取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标签中获取</a:t>
            </a:r>
            <a:r>
              <a:rPr lang="en-US" altLang="zh-CN" dirty="0" smtClean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xmlns="" val="12950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绘制基本图形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zh-CN" altLang="en-US" dirty="0" smtClean="0"/>
              <a:t>画线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线条宽度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lineWidth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线条颜色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strokeStyle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创建路径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beginPath</a:t>
            </a:r>
            <a:r>
              <a:rPr lang="en-US" altLang="zh-CN" dirty="0" smtClean="0"/>
              <a:t>()</a:t>
            </a:r>
          </a:p>
          <a:p>
            <a:pPr marL="457200" lvl="1" indent="0">
              <a:buNone/>
            </a:pPr>
            <a:r>
              <a:rPr lang="zh-CN" altLang="en-US" dirty="0" smtClean="0"/>
              <a:t>移动画笔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moveTo</a:t>
            </a:r>
            <a:r>
              <a:rPr lang="en-US" altLang="zh-CN" dirty="0" smtClean="0"/>
              <a:t>()</a:t>
            </a:r>
          </a:p>
          <a:p>
            <a:pPr marL="457200" lvl="1" indent="0">
              <a:buNone/>
            </a:pPr>
            <a:r>
              <a:rPr lang="zh-CN" altLang="en-US" dirty="0" smtClean="0"/>
              <a:t>画路径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lineTo</a:t>
            </a:r>
            <a:r>
              <a:rPr lang="en-US" altLang="zh-CN" dirty="0" smtClean="0"/>
              <a:t>()</a:t>
            </a:r>
          </a:p>
          <a:p>
            <a:pPr marL="457200" lvl="1" indent="0">
              <a:buNone/>
            </a:pPr>
            <a:r>
              <a:rPr lang="zh-CN" altLang="en-US" dirty="0" smtClean="0"/>
              <a:t>绘制</a:t>
            </a:r>
            <a:r>
              <a:rPr lang="en-US" altLang="zh-CN" dirty="0" smtClean="0"/>
              <a:t>		stroke()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zh-CN" altLang="en-US" dirty="0" smtClean="0"/>
              <a:t>画线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设置线帽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lineCap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butt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round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square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060" y="3415187"/>
            <a:ext cx="2610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92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绘制基本图形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 smtClean="0"/>
              <a:t>画矩形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边框宽度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linewidth</a:t>
            </a:r>
          </a:p>
          <a:p>
            <a:pPr marL="457200" lvl="1" indent="0">
              <a:buNone/>
            </a:pPr>
            <a:r>
              <a:rPr lang="zh-CN" altLang="en-US" dirty="0"/>
              <a:t>创建路径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 err="1"/>
              <a:t>beginPath</a:t>
            </a:r>
            <a:r>
              <a:rPr lang="en-US" altLang="zh-CN" dirty="0" smtClean="0"/>
              <a:t>()</a:t>
            </a:r>
          </a:p>
          <a:p>
            <a:pPr marL="457200" lvl="1" indent="0">
              <a:buNone/>
            </a:pPr>
            <a:r>
              <a:rPr lang="zh-CN" altLang="en-US" dirty="0"/>
              <a:t>边框颜色 </a:t>
            </a:r>
            <a:r>
              <a:rPr lang="en-US" altLang="zh-CN" dirty="0"/>
              <a:t>	</a:t>
            </a:r>
            <a:r>
              <a:rPr lang="en-US" altLang="zh-CN" dirty="0" err="1" smtClean="0"/>
              <a:t>strokeStyle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绘制边框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strokeRect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x,y,width,height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zh-CN" altLang="en-US" dirty="0" smtClean="0"/>
              <a:t>填充颜色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fillStyle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绘制填充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fillRect</a:t>
            </a:r>
            <a:r>
              <a:rPr lang="en-US" altLang="zh-CN" dirty="0" smtClean="0"/>
              <a:t>(</a:t>
            </a:r>
            <a:r>
              <a:rPr lang="en-US" altLang="zh-CN" dirty="0" err="1"/>
              <a:t>x,y,width,height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2656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的历史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最初由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Safari 1.3</a:t>
            </a:r>
            <a:r>
              <a:rPr lang="zh-CN" altLang="en-US" dirty="0" smtClean="0"/>
              <a:t>中引入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随后</a:t>
            </a:r>
            <a:r>
              <a:rPr lang="en-US" altLang="zh-CN" dirty="0" err="1" smtClean="0"/>
              <a:t>FireFox</a:t>
            </a:r>
            <a:r>
              <a:rPr lang="en-US" altLang="zh-CN" dirty="0" smtClean="0"/>
              <a:t> 1.5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Opera 9</a:t>
            </a:r>
            <a:r>
              <a:rPr lang="zh-CN" altLang="en-US" dirty="0" smtClean="0"/>
              <a:t>等浏览器纷纷效仿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最后由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正式加入到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元素中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39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绘制基本图形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zh-CN" altLang="en-US" dirty="0" smtClean="0"/>
              <a:t>画圆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边框宽度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linewidth</a:t>
            </a:r>
          </a:p>
          <a:p>
            <a:pPr marL="457200" lvl="1" indent="0">
              <a:buNone/>
            </a:pPr>
            <a:r>
              <a:rPr lang="zh-CN" altLang="en-US" dirty="0" smtClean="0"/>
              <a:t>创建路径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beginPath</a:t>
            </a:r>
            <a:r>
              <a:rPr lang="en-US" altLang="zh-CN" dirty="0" smtClean="0"/>
              <a:t>()</a:t>
            </a:r>
          </a:p>
          <a:p>
            <a:pPr marL="457200" lvl="1" indent="0">
              <a:buNone/>
            </a:pPr>
            <a:r>
              <a:rPr lang="zh-CN" altLang="en-US" dirty="0" smtClean="0"/>
              <a:t>绘制边框</a:t>
            </a:r>
            <a:r>
              <a:rPr lang="en-US" altLang="zh-CN" dirty="0" smtClean="0"/>
              <a:t>	arc(</a:t>
            </a:r>
            <a:r>
              <a:rPr lang="en-US" altLang="zh-CN" dirty="0" err="1" smtClean="0"/>
              <a:t>x,y,radio,beginAngle,endAngle</a:t>
            </a:r>
            <a:r>
              <a:rPr lang="en-US" altLang="zh-CN" dirty="0" smtClean="0"/>
              <a:t>[,</a:t>
            </a:r>
            <a:r>
              <a:rPr lang="en-US" altLang="zh-CN" dirty="0" err="1" smtClean="0"/>
              <a:t>antiClock</a:t>
            </a:r>
            <a:r>
              <a:rPr lang="en-US" altLang="zh-CN" dirty="0" smtClean="0"/>
              <a:t>])</a:t>
            </a:r>
          </a:p>
          <a:p>
            <a:pPr marL="457200" lvl="1" indent="0">
              <a:buNone/>
            </a:pPr>
            <a:r>
              <a:rPr lang="zh-CN" altLang="en-US" dirty="0" smtClean="0"/>
              <a:t>边框</a:t>
            </a:r>
            <a:r>
              <a:rPr lang="zh-CN" altLang="en-US" dirty="0"/>
              <a:t>颜色 </a:t>
            </a:r>
            <a:r>
              <a:rPr lang="en-US" altLang="zh-CN" dirty="0"/>
              <a:t>	</a:t>
            </a:r>
            <a:r>
              <a:rPr lang="en-US" altLang="zh-CN" dirty="0" err="1" smtClean="0"/>
              <a:t>strokeStyle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绘制</a:t>
            </a:r>
            <a:r>
              <a:rPr lang="zh-CN" altLang="en-US" dirty="0" smtClean="0"/>
              <a:t>边框</a:t>
            </a:r>
            <a:r>
              <a:rPr lang="en-US" altLang="zh-CN" dirty="0" smtClean="0"/>
              <a:t>	stroke()</a:t>
            </a:r>
          </a:p>
          <a:p>
            <a:pPr marL="457200" lvl="1" indent="0">
              <a:buNone/>
            </a:pPr>
            <a:r>
              <a:rPr lang="zh-CN" altLang="en-US" dirty="0"/>
              <a:t>填充颜色</a:t>
            </a:r>
            <a:r>
              <a:rPr lang="en-US" altLang="zh-CN" dirty="0"/>
              <a:t>	</a:t>
            </a:r>
            <a:r>
              <a:rPr lang="en-US" altLang="zh-CN" dirty="0" err="1" smtClean="0"/>
              <a:t>fillStyle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绘制填充</a:t>
            </a:r>
            <a:r>
              <a:rPr lang="en-US" altLang="zh-CN" dirty="0" smtClean="0"/>
              <a:t>	fill()</a:t>
            </a:r>
          </a:p>
        </p:txBody>
      </p:sp>
    </p:spTree>
    <p:extLst>
      <p:ext uri="{BB962C8B-B14F-4D97-AF65-F5344CB8AC3E}">
        <p14:creationId xmlns:p14="http://schemas.microsoft.com/office/powerpoint/2010/main" xmlns="" val="1315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绘制基本图形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其他基本图形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画圆角矩形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arcTo</a:t>
            </a:r>
            <a:r>
              <a:rPr lang="en-US" altLang="zh-CN" dirty="0" smtClean="0"/>
              <a:t>(x1,y1,x2,y2,radio)</a:t>
            </a:r>
          </a:p>
          <a:p>
            <a:pPr marL="457200" lvl="1" indent="0">
              <a:buNone/>
            </a:pPr>
            <a:r>
              <a:rPr lang="zh-CN" altLang="en-US" dirty="0" smtClean="0"/>
              <a:t>擦除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clearRect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x,y,width,height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zh-CN" altLang="en-US" dirty="0" smtClean="0"/>
              <a:t>二次贝塞尔曲线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quadraticCurveTo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cpx,cpy,x,y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zh-CN" altLang="en-US" dirty="0" smtClean="0"/>
              <a:t>三次贝塞尔曲线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bezierCurveTo</a:t>
            </a:r>
            <a:r>
              <a:rPr lang="en-US" altLang="zh-CN" dirty="0" smtClean="0"/>
              <a:t>(cx1,cy1,cx2,cy2,x,y)</a:t>
            </a:r>
          </a:p>
          <a:p>
            <a:pPr marL="457200" lvl="1" indent="0">
              <a:buNone/>
            </a:pPr>
            <a:r>
              <a:rPr lang="zh-CN" altLang="en-US" dirty="0" smtClean="0"/>
              <a:t>指定区域绘图</a:t>
            </a:r>
            <a:r>
              <a:rPr lang="en-US" altLang="zh-CN" dirty="0" smtClean="0"/>
              <a:t>	clip()</a:t>
            </a:r>
          </a:p>
        </p:txBody>
      </p:sp>
    </p:spTree>
    <p:extLst>
      <p:ext uri="{BB962C8B-B14F-4D97-AF65-F5344CB8AC3E}">
        <p14:creationId xmlns:p14="http://schemas.microsoft.com/office/powerpoint/2010/main" xmlns="" val="38438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绘制文字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4313" y="2667000"/>
            <a:ext cx="4843336" cy="31242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文字大小和字体</a:t>
            </a:r>
            <a:r>
              <a:rPr lang="en-US" altLang="zh-CN" dirty="0" smtClean="0"/>
              <a:t>	font</a:t>
            </a:r>
          </a:p>
          <a:p>
            <a:pPr marL="0" indent="0">
              <a:buNone/>
            </a:pPr>
            <a:r>
              <a:rPr lang="en-US" altLang="zh-CN" dirty="0" smtClean="0"/>
              <a:t>	font = “font-weight size font”</a:t>
            </a:r>
          </a:p>
          <a:p>
            <a:pPr marL="0" indent="0">
              <a:buNone/>
            </a:pPr>
            <a:r>
              <a:rPr lang="zh-CN" altLang="en-US" dirty="0" smtClean="0"/>
              <a:t>实心字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fillText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text,x,y</a:t>
            </a:r>
            <a:r>
              <a:rPr lang="en-US" altLang="zh-CN" dirty="0" smtClean="0"/>
              <a:t>[,width])</a:t>
            </a:r>
          </a:p>
          <a:p>
            <a:pPr marL="0" indent="0">
              <a:buNone/>
            </a:pPr>
            <a:r>
              <a:rPr lang="zh-CN" altLang="en-US" dirty="0" smtClean="0"/>
              <a:t>空心字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strokeText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text,x,y</a:t>
            </a:r>
            <a:r>
              <a:rPr lang="en-US" altLang="zh-CN" dirty="0" smtClean="0"/>
              <a:t>[,width])</a:t>
            </a:r>
          </a:p>
          <a:p>
            <a:pPr marL="0" indent="0">
              <a:buNone/>
            </a:pPr>
            <a:r>
              <a:rPr lang="zh-CN" altLang="en-US" dirty="0" smtClean="0"/>
              <a:t>水平对齐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textAlign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垂直对齐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textBaseLine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752088"/>
          </a:xfrm>
        </p:spPr>
        <p:txBody>
          <a:bodyPr anchor="t">
            <a:normAutofit/>
          </a:bodyPr>
          <a:lstStyle/>
          <a:p>
            <a:r>
              <a:rPr lang="en-US" altLang="zh-CN" dirty="0" smtClean="0"/>
              <a:t>Font-weight</a:t>
            </a:r>
          </a:p>
          <a:p>
            <a:pPr marL="457200" lvl="1" indent="0">
              <a:buNone/>
            </a:pPr>
            <a:r>
              <a:rPr lang="en-US" altLang="zh-CN" dirty="0"/>
              <a:t>n</a:t>
            </a:r>
            <a:r>
              <a:rPr lang="en-US" altLang="zh-CN" dirty="0" smtClean="0"/>
              <a:t>ormal, bold, bolder, lighter</a:t>
            </a:r>
          </a:p>
          <a:p>
            <a:pPr marL="457200" lvl="1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talic/oblique</a:t>
            </a:r>
          </a:p>
          <a:p>
            <a:r>
              <a:rPr lang="en-US" altLang="zh-CN" dirty="0" smtClean="0"/>
              <a:t>Font</a:t>
            </a:r>
          </a:p>
          <a:p>
            <a:pPr marL="457200" lvl="1" indent="0">
              <a:buNone/>
            </a:pPr>
            <a:r>
              <a:rPr lang="en-US" altLang="zh-CN" dirty="0" smtClean="0"/>
              <a:t>Arial, Times New Roman, Courier New</a:t>
            </a:r>
            <a:endParaRPr lang="en-US" altLang="zh-CN" dirty="0"/>
          </a:p>
          <a:p>
            <a:r>
              <a:rPr lang="en-US" altLang="zh-CN" dirty="0" err="1" smtClean="0"/>
              <a:t>textAlign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tart, end, left, right, center</a:t>
            </a:r>
          </a:p>
          <a:p>
            <a:r>
              <a:rPr lang="en-US" altLang="zh-CN" dirty="0" err="1" smtClean="0"/>
              <a:t>textBaseLine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Alphabetic, bottom, hanging, ideographic, </a:t>
            </a:r>
            <a:r>
              <a:rPr lang="en-US" altLang="zh-CN" dirty="0" err="1" smtClean="0"/>
              <a:t>middle,top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2089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drawImage</a:t>
            </a:r>
            <a:r>
              <a:rPr lang="zh-CN" altLang="en-US" dirty="0" smtClean="0"/>
              <a:t>绘制图片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drawImage</a:t>
            </a:r>
            <a:r>
              <a:rPr lang="en-US" altLang="zh-CN" dirty="0" smtClean="0"/>
              <a:t>(image, dx, 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err="1"/>
              <a:t>drawImage</a:t>
            </a:r>
            <a:r>
              <a:rPr lang="en-US" altLang="zh-CN" dirty="0"/>
              <a:t>(image, dx, 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, dh)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drawImage</a:t>
            </a:r>
            <a:r>
              <a:rPr lang="en-US" altLang="zh-CN" dirty="0"/>
              <a:t>(image, 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, dx, 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, dh)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21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原图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18" y="2666999"/>
            <a:ext cx="267689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83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zh-CN" dirty="0" err="1" smtClean="0"/>
              <a:t>context.drawImage</a:t>
            </a:r>
            <a:r>
              <a:rPr lang="en-US" altLang="zh-CN" dirty="0" smtClean="0"/>
              <a:t>(image, 10, 10);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context.drawImage</a:t>
            </a:r>
            <a:r>
              <a:rPr lang="en-US" altLang="zh-CN" dirty="0"/>
              <a:t>(image, </a:t>
            </a:r>
            <a:r>
              <a:rPr lang="en-US" altLang="zh-CN" dirty="0" smtClean="0"/>
              <a:t>260, 10, 100, 100);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context.drawImage</a:t>
            </a:r>
            <a:r>
              <a:rPr lang="en-US" altLang="zh-CN" dirty="0"/>
              <a:t>(image, </a:t>
            </a:r>
            <a:r>
              <a:rPr lang="en-US" altLang="zh-CN" dirty="0" smtClean="0"/>
              <a:t>50, 50, 100, 100, </a:t>
            </a:r>
            <a:r>
              <a:rPr lang="en-US" altLang="zh-CN" dirty="0"/>
              <a:t>260, </a:t>
            </a:r>
            <a:r>
              <a:rPr lang="en-US" altLang="zh-CN" dirty="0" smtClean="0"/>
              <a:t>130</a:t>
            </a:r>
            <a:r>
              <a:rPr lang="en-US" altLang="zh-CN" dirty="0"/>
              <a:t>, 100, 100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6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效果图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24" y="2666999"/>
            <a:ext cx="5899722" cy="398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50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其他图片操作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getImageData</a:t>
            </a:r>
            <a:r>
              <a:rPr lang="en-US" altLang="zh-CN" dirty="0" smtClean="0"/>
              <a:t>()		</a:t>
            </a:r>
            <a:r>
              <a:rPr lang="zh-CN" altLang="en-US" dirty="0" smtClean="0"/>
              <a:t>获取像素数据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putImageData</a:t>
            </a:r>
            <a:r>
              <a:rPr lang="en-US" altLang="zh-CN" dirty="0" smtClean="0"/>
              <a:t>()		</a:t>
            </a:r>
            <a:r>
              <a:rPr lang="zh-CN" altLang="en-US" dirty="0" smtClean="0"/>
              <a:t>绘制像素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creatImageData</a:t>
            </a:r>
            <a:r>
              <a:rPr lang="en-US" altLang="zh-CN" dirty="0" smtClean="0"/>
              <a:t>()	</a:t>
            </a:r>
            <a:r>
              <a:rPr lang="zh-CN" altLang="en-US" dirty="0" smtClean="0"/>
              <a:t>创建新像素图像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09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图形变形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放大与缩小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scale(x, y)</a:t>
            </a:r>
          </a:p>
          <a:p>
            <a:pPr marL="285750" lvl="1"/>
            <a:r>
              <a:rPr lang="zh-CN" altLang="en-US" sz="2400" dirty="0"/>
              <a:t>平移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ranslate(x, y)</a:t>
            </a:r>
          </a:p>
          <a:p>
            <a:pPr marL="285750" lvl="1"/>
            <a:r>
              <a:rPr lang="zh-CN" altLang="en-US" sz="2400" dirty="0"/>
              <a:t>旋转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r</a:t>
            </a:r>
            <a:r>
              <a:rPr lang="en-US" altLang="zh-CN" dirty="0" smtClean="0"/>
              <a:t>otate(angle)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3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图形变形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实现多样化变形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transform(a, b, c, d, e, f)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18" y="3643054"/>
            <a:ext cx="2201113" cy="19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99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的定义和用法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只需在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代码里添加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元素即可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Canvas</a:t>
            </a:r>
            <a:r>
              <a:rPr lang="zh-CN" altLang="en-US" dirty="0" smtClean="0"/>
              <a:t>相当于在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中嵌入了一张画布，只是把一个绘图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展现给了客户端</a:t>
            </a:r>
            <a:r>
              <a:rPr lang="en-US" altLang="zh-CN" dirty="0" smtClean="0"/>
              <a:t>JavaScript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Canvas</a:t>
            </a:r>
            <a:r>
              <a:rPr lang="zh-CN" altLang="en-US" dirty="0" smtClean="0"/>
              <a:t>本身没有绘图能力，它需要借助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来实现绘图功能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75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渐变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线性渐变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createLinearGradient</a:t>
            </a:r>
            <a:r>
              <a:rPr lang="en-US" altLang="zh-CN" dirty="0" smtClean="0"/>
              <a:t>(x1, y1, x2, y2)</a:t>
            </a:r>
          </a:p>
          <a:p>
            <a:pPr marL="457200" lvl="1" indent="0">
              <a:buNone/>
            </a:pPr>
            <a:r>
              <a:rPr lang="zh-CN" altLang="en-US" dirty="0" smtClean="0"/>
              <a:t>径向渐变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createRadialGradient</a:t>
            </a:r>
            <a:r>
              <a:rPr lang="en-US" altLang="zh-CN" dirty="0" smtClean="0"/>
              <a:t>(x0, y0, r0, x1, y1, r1)</a:t>
            </a:r>
          </a:p>
          <a:p>
            <a:pPr marL="457200" lvl="1" indent="0">
              <a:buNone/>
            </a:pPr>
            <a:r>
              <a:rPr lang="zh-CN" altLang="en-US" dirty="0" smtClean="0"/>
              <a:t>渐变点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addColorStop</a:t>
            </a:r>
            <a:r>
              <a:rPr lang="en-US" altLang="zh-CN" dirty="0" smtClean="0"/>
              <a:t>(position, color)</a:t>
            </a:r>
          </a:p>
        </p:txBody>
      </p:sp>
    </p:spTree>
    <p:extLst>
      <p:ext uri="{BB962C8B-B14F-4D97-AF65-F5344CB8AC3E}">
        <p14:creationId xmlns:p14="http://schemas.microsoft.com/office/powerpoint/2010/main" xmlns="" val="3455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合成颜色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globalConpositeOperation</a:t>
            </a:r>
            <a:r>
              <a:rPr lang="zh-CN" altLang="en-US" dirty="0" smtClean="0"/>
              <a:t>属性说明了绘制到画布上的颜色如和与已有颜色组合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076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合成颜色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713" y="2666998"/>
            <a:ext cx="7106403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8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合成颜色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73" y="2438399"/>
            <a:ext cx="7401035" cy="440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4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合成颜色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51" y="2666999"/>
            <a:ext cx="7204234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88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阴影效果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shadowColor</a:t>
            </a:r>
            <a:r>
              <a:rPr lang="en-US" altLang="zh-CN" dirty="0" smtClean="0"/>
              <a:t>	</a:t>
            </a:r>
            <a:r>
              <a:rPr lang="zh-CN" altLang="en-US" dirty="0" smtClean="0"/>
              <a:t>阴影颜色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shadowBlur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羽化范围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shadowOffsetX</a:t>
            </a:r>
            <a:r>
              <a:rPr lang="en-US" altLang="zh-CN" dirty="0" smtClean="0"/>
              <a:t>	</a:t>
            </a:r>
            <a:r>
              <a:rPr lang="zh-CN" altLang="en-US" dirty="0" smtClean="0"/>
              <a:t>水平偏移量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shadowOffsetY</a:t>
            </a:r>
            <a:r>
              <a:rPr lang="en-US" altLang="zh-CN" dirty="0" smtClean="0"/>
              <a:t>	</a:t>
            </a:r>
            <a:r>
              <a:rPr lang="zh-CN" altLang="en-US" smtClean="0"/>
              <a:t>垂直偏移量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9128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如何使用</a:t>
            </a:r>
            <a:r>
              <a:rPr lang="en-US" altLang="zh-CN" sz="1800" dirty="0" smtClean="0"/>
              <a:t>Canvas</a:t>
            </a:r>
            <a:r>
              <a:rPr lang="zh-CN" altLang="en-US" sz="1800" dirty="0" smtClean="0"/>
              <a:t>绘图</a:t>
            </a:r>
            <a:endParaRPr lang="en-US" altLang="zh-CN" sz="1800" dirty="0"/>
          </a:p>
          <a:p>
            <a:pPr lvl="1"/>
            <a:endParaRPr lang="en-US" altLang="zh-CN" sz="1600" dirty="0" smtClean="0"/>
          </a:p>
          <a:p>
            <a:pPr lvl="1"/>
            <a:r>
              <a:rPr lang="zh-CN" altLang="en-US" sz="1600" dirty="0" smtClean="0"/>
              <a:t>在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里加入</a:t>
            </a:r>
            <a:r>
              <a:rPr lang="en-US" altLang="zh-CN" sz="1600" dirty="0" smtClean="0"/>
              <a:t>Canvas</a:t>
            </a:r>
            <a:r>
              <a:rPr lang="zh-CN" altLang="en-US" sz="1600" dirty="0" smtClean="0"/>
              <a:t>标签：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&lt;canvas id=“</a:t>
            </a:r>
            <a:r>
              <a:rPr lang="en-US" altLang="zh-CN" sz="1600" dirty="0" err="1" smtClean="0"/>
              <a:t>MyCanvas</a:t>
            </a:r>
            <a:r>
              <a:rPr lang="en-US" altLang="zh-CN" sz="1600" dirty="0" smtClean="0"/>
              <a:t>” width=“200” height=“100”&gt;&lt;/canvas&gt;</a:t>
            </a:r>
          </a:p>
          <a:p>
            <a:pPr lvl="1"/>
            <a:r>
              <a:rPr lang="zh-CN" altLang="en-US" sz="1600" dirty="0" smtClean="0"/>
              <a:t>在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中实现绘图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onload</a:t>
            </a:r>
            <a:r>
              <a:rPr lang="en-US" altLang="zh-CN" sz="1600" dirty="0" smtClean="0"/>
              <a:t> = function(){ draw(); }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function draw(){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canvas = </a:t>
            </a:r>
            <a:r>
              <a:rPr lang="en-US" altLang="zh-CN" sz="1600" dirty="0" err="1" smtClean="0"/>
              <a:t>document.getElementById</a:t>
            </a:r>
            <a:r>
              <a:rPr lang="en-US" altLang="zh-CN" sz="1600" dirty="0" smtClean="0"/>
              <a:t>(‘</a:t>
            </a:r>
            <a:r>
              <a:rPr lang="en-US" altLang="zh-CN" sz="1600" dirty="0" err="1" smtClean="0"/>
              <a:t>MyCanvas</a:t>
            </a:r>
            <a:r>
              <a:rPr lang="en-US" altLang="zh-CN" sz="1600" dirty="0" smtClean="0"/>
              <a:t>’);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if(!canvas||!</a:t>
            </a:r>
            <a:r>
              <a:rPr lang="en-US" altLang="zh-CN" sz="1600" dirty="0" err="1" smtClean="0"/>
              <a:t>canvas.getContext</a:t>
            </a:r>
            <a:r>
              <a:rPr lang="en-US" altLang="zh-CN" sz="1600" dirty="0" smtClean="0"/>
              <a:t>) return false;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ctx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canvas.getContext</a:t>
            </a:r>
            <a:r>
              <a:rPr lang="en-US" altLang="zh-CN" sz="1600" dirty="0" smtClean="0"/>
              <a:t>(‘2d’);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ctx.fillStyle</a:t>
            </a:r>
            <a:r>
              <a:rPr lang="en-US" altLang="zh-CN" sz="1600" dirty="0" smtClean="0"/>
              <a:t> = “#FF0000”;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ctx.fillRect</a:t>
            </a:r>
            <a:r>
              <a:rPr lang="en-US" altLang="zh-CN" sz="1600" dirty="0" smtClean="0"/>
              <a:t>(0,0,150,75);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125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的限制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Canvas</a:t>
            </a:r>
            <a:r>
              <a:rPr lang="zh-CN" altLang="en-US" dirty="0" smtClean="0"/>
              <a:t>绘制的图形是静止的，如果要让图形动起来，必须画出每一帧的图形然后连接起来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对于一些相对复杂的图形和动画等，从效率上来讲，目前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相比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更胜一筹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Canvas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的新属性，因此普及性存在一定问题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Canvas</a:t>
            </a:r>
            <a:r>
              <a:rPr lang="zh-CN" altLang="en-US" dirty="0" smtClean="0"/>
              <a:t>目前只支持二位画布，如果想实现三维效果需要借助第三方类库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9644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342865"/>
            <a:ext cx="10515600" cy="35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19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中面向对象的编程思想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 smtClean="0"/>
              <a:t>对于游戏开发来说面向对象的编程思想是很必要的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类</a:t>
            </a:r>
            <a:endParaRPr lang="en-US" altLang="zh-CN" dirty="0"/>
          </a:p>
          <a:p>
            <a:pPr lvl="1"/>
            <a:r>
              <a:rPr lang="zh-CN" altLang="en-US" dirty="0" smtClean="0"/>
              <a:t>静态类</a:t>
            </a:r>
            <a:endParaRPr lang="en-US" altLang="zh-CN" dirty="0"/>
          </a:p>
          <a:p>
            <a:pPr lvl="1"/>
            <a:r>
              <a:rPr lang="zh-CN" altLang="en-US" dirty="0" smtClean="0"/>
              <a:t>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08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中面向对象的编程思想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与函数声明一致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MyClass</a:t>
            </a:r>
            <a:r>
              <a:rPr lang="en-US" altLang="zh-CN" dirty="0" smtClean="0"/>
              <a:t>(){};</a:t>
            </a:r>
          </a:p>
          <a:p>
            <a:pPr lvl="1"/>
            <a:r>
              <a:rPr lang="zh-CN" altLang="en-US" dirty="0" smtClean="0"/>
              <a:t>实例化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class = new </a:t>
            </a:r>
            <a:r>
              <a:rPr lang="en-US" altLang="zh-CN" dirty="0" err="1" smtClean="0"/>
              <a:t>MyClass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54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中面向对象的编程思想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封装属性和方法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</a:t>
            </a:r>
            <a:r>
              <a:rPr lang="en-US" altLang="zh-CN" dirty="0" err="1" smtClean="0"/>
              <a:t>Myclass</a:t>
            </a:r>
            <a:r>
              <a:rPr lang="en-US" altLang="zh-CN" dirty="0" smtClean="0"/>
              <a:t>(name, age){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this.name = name;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this.print</a:t>
            </a:r>
            <a:r>
              <a:rPr lang="en-US" altLang="zh-CN" dirty="0" smtClean="0"/>
              <a:t>() = function(){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914400" lvl="2" indent="0"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329</TotalTime>
  <Words>631</Words>
  <Application>Microsoft Office PowerPoint</Application>
  <PresentationFormat>自定义</PresentationFormat>
  <Paragraphs>226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视差</vt:lpstr>
      <vt:lpstr>Html5 Canvas</vt:lpstr>
      <vt:lpstr>Canvas简介</vt:lpstr>
      <vt:lpstr>Canvas简介</vt:lpstr>
      <vt:lpstr>Canvas简介</vt:lpstr>
      <vt:lpstr>Canvas简介</vt:lpstr>
      <vt:lpstr>Canvas简介</vt:lpstr>
      <vt:lpstr>JavaScript中面向对象的编程思想</vt:lpstr>
      <vt:lpstr>JavaScript中面向对象的编程思想</vt:lpstr>
      <vt:lpstr>JavaScript中面向对象的编程思想</vt:lpstr>
      <vt:lpstr>JavaScript中面向对象的编程思想</vt:lpstr>
      <vt:lpstr>JavaScript中面向对象的编程思想</vt:lpstr>
      <vt:lpstr>JavaScript中面向对象的编程思想</vt:lpstr>
      <vt:lpstr>JavaScript中面向对象的编程思想</vt:lpstr>
      <vt:lpstr>JavaScript中面向对象的编程思想</vt:lpstr>
      <vt:lpstr>JavaScript中面向对象的编程思想</vt:lpstr>
      <vt:lpstr>Canvas基础</vt:lpstr>
      <vt:lpstr>绘制基本图形</vt:lpstr>
      <vt:lpstr>绘制基本图形</vt:lpstr>
      <vt:lpstr>绘制基本图形</vt:lpstr>
      <vt:lpstr>绘制基本图形</vt:lpstr>
      <vt:lpstr>绘制基本图形</vt:lpstr>
      <vt:lpstr>绘制文字</vt:lpstr>
      <vt:lpstr>图片操作</vt:lpstr>
      <vt:lpstr>图片操作</vt:lpstr>
      <vt:lpstr>图片操作</vt:lpstr>
      <vt:lpstr>图片操作</vt:lpstr>
      <vt:lpstr>图片操作</vt:lpstr>
      <vt:lpstr>图形变形</vt:lpstr>
      <vt:lpstr>图形变形</vt:lpstr>
      <vt:lpstr>图形渲染</vt:lpstr>
      <vt:lpstr>图形渲染</vt:lpstr>
      <vt:lpstr>图形渲染</vt:lpstr>
      <vt:lpstr>图形渲染</vt:lpstr>
      <vt:lpstr>图形渲染</vt:lpstr>
      <vt:lpstr>图形渲染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Canvas</dc:title>
  <dc:creator>Ke Li Huang</dc:creator>
  <cp:lastModifiedBy>as</cp:lastModifiedBy>
  <cp:revision>87</cp:revision>
  <dcterms:created xsi:type="dcterms:W3CDTF">2016-06-26T02:09:51Z</dcterms:created>
  <dcterms:modified xsi:type="dcterms:W3CDTF">2016-06-29T03:09:33Z</dcterms:modified>
</cp:coreProperties>
</file>