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5" r:id="rId3"/>
    <p:sldId id="258" r:id="rId4"/>
    <p:sldId id="278" r:id="rId5"/>
    <p:sldId id="259" r:id="rId6"/>
    <p:sldId id="292" r:id="rId7"/>
    <p:sldId id="261" r:id="rId8"/>
    <p:sldId id="262" r:id="rId9"/>
    <p:sldId id="282" r:id="rId10"/>
    <p:sldId id="281" r:id="rId11"/>
    <p:sldId id="280" r:id="rId12"/>
    <p:sldId id="286" r:id="rId13"/>
    <p:sldId id="287" r:id="rId14"/>
    <p:sldId id="288" r:id="rId15"/>
    <p:sldId id="289" r:id="rId16"/>
    <p:sldId id="271" r:id="rId17"/>
    <p:sldId id="267" r:id="rId18"/>
    <p:sldId id="263" r:id="rId19"/>
    <p:sldId id="264" r:id="rId20"/>
    <p:sldId id="265" r:id="rId21"/>
    <p:sldId id="266" r:id="rId22"/>
    <p:sldId id="283" r:id="rId23"/>
    <p:sldId id="290" r:id="rId24"/>
    <p:sldId id="272" r:id="rId25"/>
    <p:sldId id="274" r:id="rId26"/>
    <p:sldId id="273" r:id="rId27"/>
    <p:sldId id="291" r:id="rId28"/>
    <p:sldId id="277" r:id="rId29"/>
    <p:sldId id="270" r:id="rId30"/>
    <p:sldId id="276" r:id="rId3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7030A0"/>
    <a:srgbClr val="F8F8F8"/>
    <a:srgbClr val="70AD4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765EA-8DD5-493B-A916-B3A62C0EAAE6}" v="89" dt="2025-09-25T20:44:02.611"/>
    <p1510:client id="{B22DA977-E2D7-4331-AB71-F0E4A8B01E9C}" v="727" dt="2025-09-25T18:35:25.737"/>
    <p1510:client id="{EEB9A26B-5975-4841-8690-26F8C94A04E0}" v="581" dt="2025-09-26T12:32:38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3441" autoAdjust="0"/>
  </p:normalViewPr>
  <p:slideViewPr>
    <p:cSldViewPr snapToGrid="0">
      <p:cViewPr varScale="1">
        <p:scale>
          <a:sx n="73" d="100"/>
          <a:sy n="73" d="100"/>
        </p:scale>
        <p:origin x="81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EC485-AB67-460A-A0B2-79869252767A}" type="datetimeFigureOut">
              <a:rPr lang="bg-BG" smtClean="0"/>
              <a:t>30.9.2025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0EACD-788C-4375-8770-2ABCCB9B9E6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0EACD-788C-4375-8770-2ABCCB9B9E6A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2422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0EACD-788C-4375-8770-2ABCCB9B9E6A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926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0EACD-788C-4375-8770-2ABCCB9B9E6A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926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30.9.2025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30.9.2025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30.9.2025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30.9.2025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30.9.2025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30.9.2025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30.9.2025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30.9.2025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30.9.2025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30.9.2025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30.9.2025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30.9.2025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bg-BG" smtClean="0"/>
              <a:t>асд</a:t>
            </a:r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AFB4181-CFA2-0E62-927F-9138087CB6C8}"/>
              </a:ext>
            </a:extLst>
          </p:cNvPr>
          <p:cNvSpPr/>
          <p:nvPr/>
        </p:nvSpPr>
        <p:spPr>
          <a:xfrm>
            <a:off x="3191183" y="262705"/>
            <a:ext cx="6123960" cy="67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2000" b="1" spc="-1">
                <a:latin typeface="Arial" panose="020B0604020202020204" pitchFamily="34" charset="0"/>
                <a:ea typeface="Calibri Light"/>
                <a:cs typeface="Arial" panose="020B0604020202020204" pitchFamily="34" charset="0"/>
              </a:rPr>
              <a:t>ТЕХНИЧЕСКИ УНИВЕРСИТЕТ - СОФИЯ</a:t>
            </a:r>
          </a:p>
          <a:p>
            <a:pPr algn="ctr">
              <a:lnSpc>
                <a:spcPct val="90000"/>
              </a:lnSpc>
            </a:pPr>
            <a:r>
              <a:rPr lang="en-GB" sz="2000" b="1" spc="-1">
                <a:latin typeface="Arial" panose="020B0604020202020204" pitchFamily="34" charset="0"/>
                <a:ea typeface="Calibri Light"/>
                <a:cs typeface="Arial" panose="020B0604020202020204" pitchFamily="34" charset="0"/>
              </a:rPr>
              <a:t>ФИЛИАЛ ПЛОВДИВ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C43CC05F-576E-FA01-D57F-EC6B01476536}"/>
              </a:ext>
            </a:extLst>
          </p:cNvPr>
          <p:cNvSpPr/>
          <p:nvPr/>
        </p:nvSpPr>
        <p:spPr>
          <a:xfrm>
            <a:off x="3211493" y="925455"/>
            <a:ext cx="6123960" cy="67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GB" sz="2000" b="1" spc="-1">
                <a:latin typeface="Arial" panose="020B0604020202020204" pitchFamily="34" charset="0"/>
                <a:ea typeface="Calibri Light"/>
                <a:cs typeface="Arial" panose="020B0604020202020204" pitchFamily="34" charset="0"/>
              </a:rPr>
              <a:t>ФАКУЛТЕТ ПО ЕЛЕКТРОНИКА И АВТОМАТИКА</a:t>
            </a:r>
          </a:p>
        </p:txBody>
      </p:sp>
      <p:pic>
        <p:nvPicPr>
          <p:cNvPr id="7" name="Картина 6" descr="Картина, която съдържа символ, кръг, лого, емблема&#10;&#10;Генерирано от ИИ съдържание може да е неправилно.">
            <a:extLst>
              <a:ext uri="{FF2B5EF4-FFF2-40B4-BE49-F238E27FC236}">
                <a16:creationId xmlns="" xmlns:a16="http://schemas.microsoft.com/office/drawing/2014/main" id="{8D677DA8-8F08-82F2-7C18-2DC34BF3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845" y="319210"/>
            <a:ext cx="1002079" cy="1012581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="" xmlns:a16="http://schemas.microsoft.com/office/drawing/2014/main" id="{2EFD3A34-73F1-EE40-6171-0A43FF171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295650" y="908668"/>
            <a:ext cx="5915026" cy="175345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="" xmlns:a16="http://schemas.microsoft.com/office/drawing/2014/main" id="{8827D6E3-F10B-BEB7-0A84-32425E4EDF89}"/>
              </a:ext>
            </a:extLst>
          </p:cNvPr>
          <p:cNvSpPr/>
          <p:nvPr/>
        </p:nvSpPr>
        <p:spPr>
          <a:xfrm>
            <a:off x="456511" y="2306114"/>
            <a:ext cx="11286360" cy="16605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 algn="ctr"/>
            <a:r>
              <a:rPr lang="en-GB" sz="2800" b="1" spc="-1">
                <a:solidFill>
                  <a:srgbClr val="000000"/>
                </a:solidFill>
                <a:latin typeface="Calibri"/>
                <a:ea typeface="Calibri"/>
              </a:rPr>
              <a:t>ПРОЕКТИРАНЕ И РАЗРАБОТВАНЕ НА СИСТЕМА ЗА РАЗПОЗНАВАНЕ НА ОБЕКТИ В ИЗОБРАЖЕНИЕ</a:t>
            </a:r>
            <a:endParaRPr lang="en-GB" sz="2800" b="1" spc="-1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="" xmlns:a16="http://schemas.microsoft.com/office/drawing/2014/main" id="{29A6C715-6C98-3D20-969D-3F747E8C1146}"/>
              </a:ext>
            </a:extLst>
          </p:cNvPr>
          <p:cNvSpPr/>
          <p:nvPr/>
        </p:nvSpPr>
        <p:spPr>
          <a:xfrm>
            <a:off x="2249573" y="5191294"/>
            <a:ext cx="804780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spc="-1" err="1">
                <a:solidFill>
                  <a:srgbClr val="000000"/>
                </a:solidFill>
                <a:latin typeface="Arial"/>
                <a:ea typeface="DejaVu Sans"/>
              </a:rPr>
              <a:t>Любомир</a:t>
            </a:r>
            <a:r>
              <a:rPr lang="en-GB" sz="2400" b="1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400" b="1" spc="-1" err="1">
                <a:solidFill>
                  <a:srgbClr val="000000"/>
                </a:solidFill>
                <a:latin typeface="Arial"/>
                <a:ea typeface="DejaVu Sans"/>
              </a:rPr>
              <a:t>Ламбрев</a:t>
            </a:r>
            <a:r>
              <a:rPr lang="en-GB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 , </a:t>
            </a:r>
            <a:r>
              <a:rPr lang="en-GB" sz="2400" b="1" spc="-1" err="1">
                <a:solidFill>
                  <a:srgbClr val="000000"/>
                </a:solidFill>
                <a:latin typeface="Arial"/>
                <a:ea typeface="DejaVu Sans"/>
              </a:rPr>
              <a:t>фак</a:t>
            </a:r>
            <a:r>
              <a:rPr lang="en-GB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. </a:t>
            </a:r>
            <a:r>
              <a:rPr lang="en-GB" sz="2400" b="1" spc="-1" err="1">
                <a:solidFill>
                  <a:srgbClr val="000000"/>
                </a:solidFill>
                <a:latin typeface="Arial"/>
                <a:ea typeface="DejaVu Sans"/>
              </a:rPr>
              <a:t>номер</a:t>
            </a:r>
            <a:r>
              <a:rPr lang="en-GB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400" b="1" spc="-1">
                <a:solidFill>
                  <a:srgbClr val="000000"/>
                </a:solidFill>
                <a:latin typeface="Arial"/>
                <a:ea typeface="DejaVu Sans"/>
              </a:rPr>
              <a:t>614973</a:t>
            </a:r>
            <a:endParaRPr lang="en-GB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Email: thelubo1@abv.bg</a:t>
            </a:r>
            <a:endParaRPr lang="en-GB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spc="-1">
                <a:latin typeface="Arial"/>
              </a:rPr>
              <a:t>Github: https://github.com/thelubo/Master-s-thesis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96862"/>
            <a:ext cx="11572875" cy="957263"/>
          </a:xfrm>
        </p:spPr>
        <p:txBody>
          <a:bodyPr>
            <a:noAutofit/>
          </a:bodyPr>
          <a:lstStyle/>
          <a:p>
            <a:r>
              <a:rPr lang="bg-BG" sz="3200" b="1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bg-BG" sz="3200" b="1" smtClean="0">
                <a:latin typeface="Arial" panose="020B0604020202020204" pitchFamily="34" charset="0"/>
                <a:cs typeface="Arial" panose="020B0604020202020204" pitchFamily="34" charset="0"/>
              </a:rPr>
              <a:t>ъхранение </a:t>
            </a:r>
            <a:r>
              <a:rPr lang="bg-BG" sz="3200" b="1">
                <a:latin typeface="Arial" panose="020B0604020202020204" pitchFamily="34" charset="0"/>
                <a:cs typeface="Arial" panose="020B0604020202020204" pitchFamily="34" charset="0"/>
              </a:rPr>
              <a:t>и интеграция на обучен </a:t>
            </a:r>
            <a:r>
              <a:rPr lang="bg-BG" sz="3200" b="1" smtClean="0">
                <a:latin typeface="Arial" panose="020B0604020202020204" pitchFamily="34" charset="0"/>
                <a:cs typeface="Arial" panose="020B0604020202020204" pitchFamily="34" charset="0"/>
              </a:rPr>
              <a:t>модел (псевдокод)</a:t>
            </a:r>
            <a:endParaRPr lang="bg-BG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061" y="169227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b="1" smtClean="0"/>
              <a:t> </a:t>
            </a:r>
            <a:r>
              <a:rPr lang="bg-BG" b="1" err="1" smtClean="0"/>
              <a:t>Algorithm</a:t>
            </a:r>
            <a:r>
              <a:rPr lang="bg-BG" b="1" smtClean="0"/>
              <a:t> </a:t>
            </a:r>
            <a:r>
              <a:rPr lang="bg-BG" b="1" err="1"/>
              <a:t>save_trained_model</a:t>
            </a:r>
            <a:r>
              <a:rPr lang="bg-BG" b="1"/>
              <a:t> </a:t>
            </a:r>
            <a:r>
              <a:rPr lang="bg-BG" b="1" err="1"/>
              <a:t>is</a:t>
            </a:r>
            <a:r>
              <a:rPr lang="bg-BG" b="1"/>
              <a:t>:</a:t>
            </a:r>
            <a:endParaRPr lang="bg-BG"/>
          </a:p>
          <a:p>
            <a:pPr marL="0" indent="0">
              <a:buNone/>
            </a:pPr>
            <a:r>
              <a:rPr lang="bg-BG"/>
              <a:t> </a:t>
            </a:r>
            <a:r>
              <a:rPr lang="bg-BG" smtClean="0"/>
              <a:t>       </a:t>
            </a:r>
            <a:r>
              <a:rPr lang="bg-BG" b="1" smtClean="0"/>
              <a:t>Вход</a:t>
            </a:r>
            <a:r>
              <a:rPr lang="bg-BG" b="1"/>
              <a:t>:</a:t>
            </a:r>
            <a:r>
              <a:rPr lang="bg-BG"/>
              <a:t> обучен модел (</a:t>
            </a:r>
            <a:r>
              <a:rPr lang="bg-BG" err="1"/>
              <a:t>final_model</a:t>
            </a:r>
            <a:r>
              <a:rPr lang="bg-BG"/>
              <a:t>), път за запазване (</a:t>
            </a:r>
            <a:r>
              <a:rPr lang="bg-BG" err="1"/>
              <a:t>path</a:t>
            </a:r>
            <a:r>
              <a:rPr lang="bg-BG" smtClean="0"/>
              <a:t>)</a:t>
            </a:r>
          </a:p>
          <a:p>
            <a:pPr marL="0" indent="0">
              <a:buNone/>
            </a:pPr>
            <a:r>
              <a:rPr lang="bg-BG" smtClean="0"/>
              <a:t>        </a:t>
            </a:r>
            <a:r>
              <a:rPr lang="bg-BG" b="1" smtClean="0"/>
              <a:t>Изход:</a:t>
            </a:r>
            <a:r>
              <a:rPr lang="bg-BG" smtClean="0"/>
              <a:t> файл с обучен модел (.h5 формат)</a:t>
            </a:r>
          </a:p>
          <a:p>
            <a:pPr marL="0" indent="0">
              <a:buNone/>
            </a:pPr>
            <a:r>
              <a:rPr lang="bg-BG" b="1" smtClean="0"/>
              <a:t>        Стъпка </a:t>
            </a:r>
            <a:r>
              <a:rPr lang="bg-BG" b="1"/>
              <a:t>1:</a:t>
            </a:r>
            <a:r>
              <a:rPr lang="bg-BG"/>
              <a:t> Дефинираме път за запазване:</a:t>
            </a:r>
          </a:p>
          <a:p>
            <a:pPr marL="0" indent="0">
              <a:buNone/>
            </a:pPr>
            <a:r>
              <a:rPr lang="bg-BG"/>
              <a:t>        </a:t>
            </a:r>
            <a:r>
              <a:rPr lang="bg-BG" err="1"/>
              <a:t>path</a:t>
            </a:r>
            <a:r>
              <a:rPr lang="bg-BG"/>
              <a:t> = '/</a:t>
            </a:r>
            <a:r>
              <a:rPr lang="bg-BG" err="1"/>
              <a:t>obj_detect_file</a:t>
            </a:r>
            <a:r>
              <a:rPr lang="bg-BG"/>
              <a:t>/</a:t>
            </a:r>
            <a:r>
              <a:rPr lang="bg-BG" err="1"/>
              <a:t>simple_obj_detect</a:t>
            </a:r>
            <a:r>
              <a:rPr lang="bg-BG"/>
              <a:t>/</a:t>
            </a:r>
            <a:r>
              <a:rPr lang="bg-BG" err="1"/>
              <a:t>working</a:t>
            </a:r>
            <a:r>
              <a:rPr lang="bg-BG"/>
              <a:t>/simple_object_detection.h5'</a:t>
            </a:r>
          </a:p>
          <a:p>
            <a:pPr marL="0" indent="0">
              <a:buNone/>
            </a:pPr>
            <a:r>
              <a:rPr lang="bg-BG"/>
              <a:t> </a:t>
            </a:r>
            <a:r>
              <a:rPr lang="bg-BG" smtClean="0"/>
              <a:t>       </a:t>
            </a:r>
            <a:r>
              <a:rPr lang="bg-BG" b="1" smtClean="0"/>
              <a:t>Стъпка </a:t>
            </a:r>
            <a:r>
              <a:rPr lang="bg-BG" b="1"/>
              <a:t>2:</a:t>
            </a:r>
            <a:r>
              <a:rPr lang="bg-BG"/>
              <a:t> Извикваме </a:t>
            </a:r>
            <a:r>
              <a:rPr lang="bg-BG" err="1"/>
              <a:t>save</a:t>
            </a:r>
            <a:r>
              <a:rPr lang="bg-BG"/>
              <a:t>(</a:t>
            </a:r>
            <a:r>
              <a:rPr lang="bg-BG" err="1"/>
              <a:t>path</a:t>
            </a:r>
            <a:r>
              <a:rPr lang="bg-BG"/>
              <a:t>) върху </a:t>
            </a:r>
            <a:r>
              <a:rPr lang="bg-BG" err="1"/>
              <a:t>final_model</a:t>
            </a:r>
            <a:r>
              <a:rPr lang="bg-BG" smtClean="0"/>
              <a:t>:</a:t>
            </a:r>
          </a:p>
          <a:p>
            <a:pPr marL="0" indent="0">
              <a:buNone/>
            </a:pPr>
            <a:r>
              <a:rPr lang="bg-BG" smtClean="0"/>
              <a:t>       - </a:t>
            </a:r>
            <a:r>
              <a:rPr lang="bg-BG" err="1" smtClean="0"/>
              <a:t>сериализираме</a:t>
            </a:r>
            <a:r>
              <a:rPr lang="bg-BG" smtClean="0"/>
              <a:t> структурата на </a:t>
            </a:r>
            <a:r>
              <a:rPr lang="bg-BG" err="1" smtClean="0"/>
              <a:t>невронната</a:t>
            </a:r>
            <a:r>
              <a:rPr lang="bg-BG" smtClean="0"/>
              <a:t> мрежа</a:t>
            </a:r>
          </a:p>
          <a:p>
            <a:pPr marL="0" indent="0">
              <a:buNone/>
            </a:pPr>
            <a:r>
              <a:rPr lang="bg-BG" smtClean="0"/>
              <a:t>       </a:t>
            </a:r>
            <a:r>
              <a:rPr lang="bg-BG"/>
              <a:t>- запазваме обучените тегла</a:t>
            </a:r>
          </a:p>
          <a:p>
            <a:pPr marL="0" indent="0">
              <a:buNone/>
            </a:pPr>
            <a:r>
              <a:rPr lang="bg-BG"/>
              <a:t>     </a:t>
            </a:r>
            <a:r>
              <a:rPr lang="bg-BG" smtClean="0"/>
              <a:t>  </a:t>
            </a:r>
            <a:r>
              <a:rPr lang="bg-BG"/>
              <a:t>- запазваме настройките за компилация (</a:t>
            </a:r>
            <a:r>
              <a:rPr lang="bg-BG" err="1"/>
              <a:t>optimizer</a:t>
            </a:r>
            <a:r>
              <a:rPr lang="bg-BG"/>
              <a:t>, </a:t>
            </a:r>
            <a:r>
              <a:rPr lang="bg-BG" err="1"/>
              <a:t>loss</a:t>
            </a:r>
            <a:r>
              <a:rPr lang="bg-BG"/>
              <a:t>, </a:t>
            </a:r>
            <a:r>
              <a:rPr lang="bg-BG" err="1"/>
              <a:t>metrics</a:t>
            </a:r>
            <a:r>
              <a:rPr lang="bg-BG"/>
              <a:t>)</a:t>
            </a:r>
          </a:p>
          <a:p>
            <a:pPr marL="0" indent="0">
              <a:buNone/>
            </a:pPr>
            <a:r>
              <a:rPr lang="bg-BG" smtClean="0"/>
              <a:t>        </a:t>
            </a:r>
            <a:r>
              <a:rPr lang="bg-BG" b="1"/>
              <a:t>Стъпка 3:</a:t>
            </a:r>
            <a:r>
              <a:rPr lang="bg-BG"/>
              <a:t> Създаваме файл .h5 на зададеното място</a:t>
            </a:r>
          </a:p>
          <a:p>
            <a:pPr marL="0" indent="0">
              <a:buNone/>
            </a:pPr>
            <a:r>
              <a:rPr lang="bg-BG" smtClean="0"/>
              <a:t>        </a:t>
            </a:r>
            <a:r>
              <a:rPr lang="bg-BG" b="1"/>
              <a:t>Стъпка 4:</a:t>
            </a:r>
            <a:r>
              <a:rPr lang="bg-BG"/>
              <a:t> Връщаме готов модел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90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257175"/>
            <a:ext cx="7448550" cy="806450"/>
          </a:xfrm>
        </p:spPr>
        <p:txBody>
          <a:bodyPr>
            <a:noAutofit/>
          </a:bodyPr>
          <a:lstStyle/>
          <a:p>
            <a:r>
              <a:rPr lang="bg-BG" sz="3200" b="1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bg-BG" sz="3200" b="1" smtClean="0">
                <a:latin typeface="Arial" panose="020B0604020202020204" pitchFamily="34" charset="0"/>
                <a:cs typeface="Arial" panose="020B0604020202020204" pitchFamily="34" charset="0"/>
              </a:rPr>
              <a:t>ъвеждане </a:t>
            </a:r>
            <a:r>
              <a:rPr lang="bg-BG" sz="3200" b="1">
                <a:latin typeface="Arial" panose="020B0604020202020204" pitchFamily="34" charset="0"/>
                <a:cs typeface="Arial" panose="020B0604020202020204" pitchFamily="34" charset="0"/>
              </a:rPr>
              <a:t>на данни </a:t>
            </a:r>
            <a:r>
              <a:rPr lang="bg-BG" sz="3200" b="1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bg-BG" sz="3200" b="1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bg-BG" sz="3200" b="1" smtClean="0">
                <a:latin typeface="Arial" panose="020B0604020202020204" pitchFamily="34" charset="0"/>
                <a:cs typeface="Arial" panose="020B0604020202020204" pitchFamily="34" charset="0"/>
              </a:rPr>
              <a:t>севдокод)</a:t>
            </a:r>
            <a:endParaRPr lang="bg-BG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975" y="151130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smtClean="0"/>
              <a:t> </a:t>
            </a:r>
            <a:r>
              <a:rPr lang="bg-BG" b="1" err="1" smtClean="0"/>
              <a:t>Algorithm</a:t>
            </a:r>
            <a:r>
              <a:rPr lang="bg-BG" b="1" smtClean="0"/>
              <a:t> </a:t>
            </a:r>
            <a:r>
              <a:rPr lang="bg-BG" b="1" err="1"/>
              <a:t>image_upload</a:t>
            </a:r>
            <a:r>
              <a:rPr lang="bg-BG" b="1"/>
              <a:t> </a:t>
            </a:r>
            <a:r>
              <a:rPr lang="bg-BG" b="1" err="1"/>
              <a:t>is</a:t>
            </a:r>
            <a:r>
              <a:rPr lang="bg-BG" b="1"/>
              <a:t>:</a:t>
            </a:r>
            <a:endParaRPr lang="bg-BG"/>
          </a:p>
          <a:p>
            <a:pPr marL="0" indent="0">
              <a:buNone/>
            </a:pPr>
            <a:r>
              <a:rPr lang="bg-BG" b="1"/>
              <a:t>     Вход:</a:t>
            </a:r>
            <a:r>
              <a:rPr lang="bg-BG"/>
              <a:t> избор на източник на изображение (</a:t>
            </a:r>
            <a:r>
              <a:rPr lang="bg-BG" err="1"/>
              <a:t>image_source</a:t>
            </a:r>
            <a:r>
              <a:rPr lang="bg-BG"/>
              <a:t>)</a:t>
            </a:r>
          </a:p>
          <a:p>
            <a:pPr marL="0" indent="0">
              <a:buNone/>
            </a:pPr>
            <a:r>
              <a:rPr lang="bg-BG"/>
              <a:t>     </a:t>
            </a:r>
            <a:r>
              <a:rPr lang="bg-BG" b="1" smtClean="0"/>
              <a:t>Изход</a:t>
            </a:r>
            <a:r>
              <a:rPr lang="bg-BG" b="1"/>
              <a:t>:</a:t>
            </a:r>
            <a:r>
              <a:rPr lang="bg-BG"/>
              <a:t> качено изображение (</a:t>
            </a:r>
            <a:r>
              <a:rPr lang="bg-BG" err="1"/>
              <a:t>source_image</a:t>
            </a:r>
            <a:r>
              <a:rPr lang="bg-BG"/>
              <a:t>)</a:t>
            </a:r>
          </a:p>
          <a:p>
            <a:pPr marL="0" indent="0">
              <a:buNone/>
            </a:pPr>
            <a:r>
              <a:rPr lang="en-US" smtClean="0"/>
              <a:t>    </a:t>
            </a:r>
            <a:r>
              <a:rPr lang="bg-BG" smtClean="0"/>
              <a:t> </a:t>
            </a:r>
            <a:r>
              <a:rPr lang="bg-BG" b="1"/>
              <a:t>Стъпка 1:</a:t>
            </a:r>
            <a:r>
              <a:rPr lang="bg-BG"/>
              <a:t> Проверяваме дали </a:t>
            </a:r>
            <a:r>
              <a:rPr lang="bg-BG" err="1"/>
              <a:t>image_source</a:t>
            </a:r>
            <a:r>
              <a:rPr lang="bg-BG"/>
              <a:t> е равно на "</a:t>
            </a:r>
            <a:r>
              <a:rPr lang="bg-BG" err="1"/>
              <a:t>Upload</a:t>
            </a:r>
            <a:r>
              <a:rPr lang="bg-BG"/>
              <a:t> </a:t>
            </a:r>
            <a:r>
              <a:rPr lang="bg-BG" err="1"/>
              <a:t>an</a:t>
            </a:r>
            <a:r>
              <a:rPr lang="bg-BG"/>
              <a:t> </a:t>
            </a:r>
            <a:r>
              <a:rPr lang="bg-BG" err="1"/>
              <a:t>image</a:t>
            </a:r>
            <a:r>
              <a:rPr lang="bg-BG"/>
              <a:t>".  </a:t>
            </a:r>
          </a:p>
          <a:p>
            <a:pPr marL="0" indent="0">
              <a:buNone/>
            </a:pPr>
            <a:r>
              <a:rPr lang="en-US" smtClean="0"/>
              <a:t>    </a:t>
            </a:r>
            <a:r>
              <a:rPr lang="bg-BG" smtClean="0"/>
              <a:t> </a:t>
            </a:r>
            <a:r>
              <a:rPr lang="bg-BG" b="1"/>
              <a:t>Стъпка 2:</a:t>
            </a:r>
            <a:r>
              <a:rPr lang="bg-BG"/>
              <a:t> Ако условието е вярно, стартираме компонент за качване на изображение (</a:t>
            </a:r>
            <a:r>
              <a:rPr lang="bg-BG" err="1"/>
              <a:t>file_uploader</a:t>
            </a:r>
            <a:r>
              <a:rPr lang="bg-BG"/>
              <a:t>). 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</a:t>
            </a:r>
            <a:r>
              <a:rPr lang="bg-BG" b="1" smtClean="0"/>
              <a:t>Стъпка </a:t>
            </a:r>
            <a:r>
              <a:rPr lang="bg-BG" b="1"/>
              <a:t>3:</a:t>
            </a:r>
            <a:r>
              <a:rPr lang="bg-BG"/>
              <a:t> Ограничаваме типовете файлове до </a:t>
            </a:r>
            <a:r>
              <a:rPr lang="bg-BG" err="1"/>
              <a:t>jpg</a:t>
            </a:r>
            <a:r>
              <a:rPr lang="bg-BG"/>
              <a:t>, </a:t>
            </a:r>
            <a:r>
              <a:rPr lang="bg-BG" err="1"/>
              <a:t>png</a:t>
            </a:r>
            <a:r>
              <a:rPr lang="bg-BG"/>
              <a:t>, </a:t>
            </a:r>
            <a:r>
              <a:rPr lang="bg-BG" err="1"/>
              <a:t>jpeg</a:t>
            </a:r>
            <a:r>
              <a:rPr lang="bg-BG"/>
              <a:t>, </a:t>
            </a:r>
            <a:r>
              <a:rPr lang="bg-BG" err="1"/>
              <a:t>bmp</a:t>
            </a:r>
            <a:r>
              <a:rPr lang="bg-BG"/>
              <a:t> и </a:t>
            </a:r>
            <a:r>
              <a:rPr lang="bg-BG" err="1"/>
              <a:t>webp</a:t>
            </a:r>
            <a:r>
              <a:rPr lang="bg-BG"/>
              <a:t>.  </a:t>
            </a:r>
          </a:p>
          <a:p>
            <a:pPr marL="0" indent="0">
              <a:buNone/>
            </a:pPr>
            <a:r>
              <a:rPr lang="en-US" smtClean="0"/>
              <a:t>    </a:t>
            </a:r>
            <a:r>
              <a:rPr lang="bg-BG" smtClean="0"/>
              <a:t> </a:t>
            </a:r>
            <a:r>
              <a:rPr lang="bg-BG" b="1"/>
              <a:t>Стъпка 4:</a:t>
            </a:r>
            <a:r>
              <a:rPr lang="bg-BG"/>
              <a:t> Указваме уникален ключ „</a:t>
            </a:r>
            <a:r>
              <a:rPr lang="bg-BG" err="1"/>
              <a:t>file_uploader</a:t>
            </a:r>
            <a:r>
              <a:rPr lang="bg-BG"/>
              <a:t>“.  </a:t>
            </a:r>
          </a:p>
          <a:p>
            <a:pPr marL="0" indent="0">
              <a:buNone/>
            </a:pPr>
            <a:r>
              <a:rPr lang="en-US" smtClean="0"/>
              <a:t>    </a:t>
            </a:r>
            <a:r>
              <a:rPr lang="bg-BG" smtClean="0"/>
              <a:t> </a:t>
            </a:r>
            <a:r>
              <a:rPr lang="bg-BG" b="1"/>
              <a:t>Стъпка 5:</a:t>
            </a:r>
            <a:r>
              <a:rPr lang="bg-BG"/>
              <a:t> Ако потребителят качи изображение, запазваме файла в променливата </a:t>
            </a:r>
            <a:r>
              <a:rPr lang="bg-BG" err="1"/>
              <a:t>source_image</a:t>
            </a:r>
            <a:r>
              <a:rPr lang="bg-BG"/>
              <a:t>.  </a:t>
            </a:r>
          </a:p>
          <a:p>
            <a:pPr marL="0" indent="0">
              <a:buNone/>
            </a:pPr>
            <a:r>
              <a:rPr lang="en-US" smtClean="0"/>
              <a:t>    </a:t>
            </a:r>
            <a:r>
              <a:rPr lang="bg-BG" smtClean="0"/>
              <a:t> </a:t>
            </a:r>
            <a:r>
              <a:rPr lang="bg-BG" b="1"/>
              <a:t>Стъпка 6:</a:t>
            </a:r>
            <a:r>
              <a:rPr lang="bg-BG"/>
              <a:t> Връщаме стойността на </a:t>
            </a:r>
            <a:r>
              <a:rPr lang="bg-BG" err="1"/>
              <a:t>source_image</a:t>
            </a:r>
            <a:r>
              <a:rPr lang="bg-BG"/>
              <a:t>.</a:t>
            </a: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558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4626838" y="322663"/>
            <a:ext cx="2964408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bg-BG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Модул за вход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86" y="1250890"/>
            <a:ext cx="7413730" cy="456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4010048" y="384486"/>
            <a:ext cx="3867127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Промяна на парола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24" y="1454842"/>
            <a:ext cx="8115659" cy="37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8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4019021" y="346386"/>
            <a:ext cx="4568922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Промяна на</a:t>
            </a:r>
            <a:r>
              <a:rPr lang="en-US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bg-BG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имейл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94" y="1500503"/>
            <a:ext cx="9018377" cy="32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5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2674190" y="408928"/>
            <a:ext cx="66164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smtClean="0"/>
              <a:t>Модул за работа с изображения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050" name="Picture 2" descr="uploa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72" y="2239005"/>
            <a:ext cx="26765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4272" y="4502990"/>
            <a:ext cx="297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i="1"/>
              <a:t>Качване на изображение чрез </a:t>
            </a:r>
            <a:r>
              <a:rPr lang="bg-BG" i="1" err="1"/>
              <a:t>upload</a:t>
            </a:r>
            <a:endParaRPr lang="bg-BG"/>
          </a:p>
        </p:txBody>
      </p:sp>
      <p:pic>
        <p:nvPicPr>
          <p:cNvPr id="2051" name="Picture 3" descr="paste 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992" y="2239005"/>
            <a:ext cx="2600415" cy="216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340974" y="4485738"/>
            <a:ext cx="31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i="1"/>
              <a:t>Поставяне на изображение чрез копирания адрес</a:t>
            </a:r>
            <a:endParaRPr lang="bg-BG"/>
          </a:p>
        </p:txBody>
      </p:sp>
      <p:pic>
        <p:nvPicPr>
          <p:cNvPr id="2052" name="Picture 4" descr="clipboard butt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385" y="2239005"/>
            <a:ext cx="2620516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97623" y="4502989"/>
            <a:ext cx="318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i="1"/>
              <a:t>Поставяне на изображение чрез </a:t>
            </a:r>
            <a:r>
              <a:rPr lang="bg-BG" i="1" err="1"/>
              <a:t>clipboard</a:t>
            </a:r>
            <a:r>
              <a:rPr lang="bg-BG" i="1"/>
              <a:t> </a:t>
            </a:r>
            <a:r>
              <a:rPr lang="bg-BG" i="1" smtClean="0"/>
              <a:t>бутон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13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0" y="600144"/>
            <a:ext cx="12191999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400" b="1" smtClean="0"/>
              <a:t>Визуализация </a:t>
            </a:r>
            <a:r>
              <a:rPr lang="bg-BG" sz="2400" b="1"/>
              <a:t>на разпознатите обекти в изображения</a:t>
            </a:r>
            <a:endParaRPr lang="en-US" sz="24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55" y="1163735"/>
            <a:ext cx="11035369" cy="54245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7692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smtClean="0">
                <a:latin typeface="Arial" panose="020B0604020202020204" pitchFamily="34" charset="0"/>
                <a:cs typeface="Arial" panose="020B0604020202020204" pitchFamily="34" charset="0"/>
              </a:rPr>
              <a:t>Детекция и сегментация</a:t>
            </a:r>
            <a:endParaRPr lang="bg-BG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7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3824532" y="231920"/>
            <a:ext cx="475014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Структура на данни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793405" y="1566710"/>
            <a:ext cx="11217620" cy="30455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smtClean="0"/>
              <a:t>В </a:t>
            </a:r>
            <a:r>
              <a:rPr lang="ru-RU" sz="2400"/>
              <a:t>приложението </a:t>
            </a:r>
            <a:r>
              <a:rPr lang="ru-RU" sz="2400" smtClean="0"/>
              <a:t>структурата </a:t>
            </a:r>
            <a:r>
              <a:rPr lang="ru-RU" sz="2400"/>
              <a:t>на данните е организирана така, че да осигурява </a:t>
            </a:r>
            <a:r>
              <a:rPr lang="ru-RU" sz="2400" smtClean="0"/>
              <a:t>функционалност </a:t>
            </a:r>
            <a:r>
              <a:rPr lang="ru-RU" sz="2400"/>
              <a:t>за работа с потребители, изображения и резултати от детекция. </a:t>
            </a:r>
            <a:endParaRPr lang="ru-RU" sz="2400" smtClean="0"/>
          </a:p>
          <a:p>
            <a:endParaRPr lang="ru-RU" sz="2400" smtClean="0"/>
          </a:p>
          <a:p>
            <a:endParaRPr lang="ru-RU" sz="2400"/>
          </a:p>
          <a:p>
            <a:r>
              <a:rPr lang="ru-RU" sz="2400" smtClean="0"/>
              <a:t>В </a:t>
            </a:r>
            <a:r>
              <a:rPr lang="ru-RU" sz="2400"/>
              <a:t>основата си </a:t>
            </a:r>
            <a:r>
              <a:rPr lang="ru-RU" sz="2400" smtClean="0"/>
              <a:t>приложението използва </a:t>
            </a:r>
            <a:r>
              <a:rPr lang="ru-RU" sz="2400"/>
              <a:t>MongoDB като база </a:t>
            </a:r>
            <a:r>
              <a:rPr lang="ru-RU" sz="2400" smtClean="0"/>
              <a:t>от данни</a:t>
            </a:r>
            <a:r>
              <a:rPr lang="ru-RU" sz="2400"/>
              <a:t>, в която се съхраняват както регистрационните данни на потребителите, така и резултатите от извършените анализи на изображения.</a:t>
            </a:r>
            <a:endParaRPr lang="bg-BG" sz="2400" spc="-1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9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0" y="249337"/>
            <a:ext cx="1219199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Структура на документа при потребителски данни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593380" y="1071410"/>
            <a:ext cx="11217620" cy="30455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При регистрация, данните на потребителите се </a:t>
            </a:r>
            <a:r>
              <a:rPr lang="ru-RU" sz="2400" smtClean="0"/>
              <a:t>съхранява </a:t>
            </a:r>
            <a:r>
              <a:rPr lang="ru-RU" sz="2400"/>
              <a:t>в </a:t>
            </a:r>
            <a:r>
              <a:rPr lang="bg-BG" sz="2400" smtClean="0"/>
              <a:t>базата от данни</a:t>
            </a:r>
            <a:r>
              <a:rPr lang="en-US" sz="2400" smtClean="0"/>
              <a:t> </a:t>
            </a:r>
            <a:r>
              <a:rPr lang="bg-BG" sz="2400" smtClean="0"/>
              <a:t>под колекцията </a:t>
            </a:r>
            <a:r>
              <a:rPr lang="en-US" sz="2400" smtClean="0"/>
              <a:t>“users”</a:t>
            </a:r>
            <a:r>
              <a:rPr lang="bg-BG" sz="2400" smtClean="0"/>
              <a:t> ,</a:t>
            </a:r>
            <a:r>
              <a:rPr lang="ru-RU" sz="2400" smtClean="0"/>
              <a:t> </a:t>
            </a:r>
            <a:r>
              <a:rPr lang="bg-BG" sz="2400" smtClean="0"/>
              <a:t>като документ</a:t>
            </a:r>
            <a:r>
              <a:rPr lang="en-US" sz="2400" smtClean="0"/>
              <a:t> </a:t>
            </a:r>
            <a:r>
              <a:rPr lang="ru-RU" sz="2400" smtClean="0"/>
              <a:t>съдържа следната информация:</a:t>
            </a:r>
          </a:p>
          <a:p>
            <a:endParaRPr lang="bg-BG" sz="2400" spc="-1" smtClean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bg-BG" sz="2400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_</a:t>
            </a:r>
            <a:r>
              <a:rPr lang="en-US" sz="2400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id –</a:t>
            </a:r>
            <a:r>
              <a:rPr lang="bg-BG" sz="2400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уникален идентификатор на документа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spc="-1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user_id</a:t>
            </a:r>
            <a:r>
              <a:rPr lang="en-US" sz="2400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lang="bg-BG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у</a:t>
            </a:r>
            <a:r>
              <a:rPr lang="bg-BG" sz="2400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никален идентификатор</a:t>
            </a:r>
            <a:r>
              <a:rPr lang="" sz="2400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bg-BG" sz="2400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на потребителя</a:t>
            </a:r>
            <a:endParaRPr lang="bg-BG" sz="2400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username </a:t>
            </a:r>
            <a:r>
              <a:rPr lang="bg-BG" sz="2400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потребителско име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email - </a:t>
            </a:r>
            <a:r>
              <a:rPr lang="bg-BG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и</a:t>
            </a:r>
            <a:r>
              <a:rPr lang="bg-BG" sz="2400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мейл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password - </a:t>
            </a:r>
            <a:r>
              <a:rPr lang="bg-BG" sz="24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к</a:t>
            </a:r>
            <a:r>
              <a:rPr lang="bg-BG" sz="2400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риптирана парола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80" y="4591051"/>
            <a:ext cx="10916676" cy="13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0" y="201712"/>
            <a:ext cx="1219200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Структура на документа при детекция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564805" y="906561"/>
            <a:ext cx="11217620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/>
              <a:t>Всеки резултат от детекция се запазва като отделен документ. Документът съдържа </a:t>
            </a:r>
            <a:r>
              <a:rPr lang="bg-BG" sz="2400" err="1"/>
              <a:t>метаинформация</a:t>
            </a:r>
            <a:r>
              <a:rPr lang="bg-BG" sz="2400"/>
              <a:t> за изображението и конкретните открити </a:t>
            </a:r>
            <a:r>
              <a:rPr lang="bg-BG" sz="2400" smtClean="0"/>
              <a:t>обекти</a:t>
            </a:r>
            <a:r>
              <a:rPr lang="ru-RU" sz="2400" smtClean="0"/>
              <a:t>. Основните полета са: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g-BG" sz="2400" spc="-1" smtClean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805" y="2198542"/>
            <a:ext cx="109794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spc="-1">
                <a:solidFill>
                  <a:srgbClr val="000000"/>
                </a:solidFill>
                <a:latin typeface="Arial"/>
                <a:cs typeface="Arial"/>
              </a:rPr>
              <a:t>_</a:t>
            </a:r>
            <a:r>
              <a:rPr lang="en-US" sz="2400" spc="-1" smtClean="0">
                <a:solidFill>
                  <a:srgbClr val="000000"/>
                </a:solidFill>
                <a:latin typeface="Arial"/>
                <a:cs typeface="Arial"/>
              </a:rPr>
              <a:t>id - </a:t>
            </a:r>
            <a:r>
              <a:rPr lang="bg-BG" sz="2400"/>
              <a:t>уникален </a:t>
            </a:r>
            <a:r>
              <a:rPr lang="bg-BG" sz="2400" smtClean="0"/>
              <a:t>идентификатор</a:t>
            </a:r>
            <a:r>
              <a:rPr lang="en-US" sz="2400" smtClean="0"/>
              <a:t> </a:t>
            </a:r>
            <a:r>
              <a:rPr lang="bg-BG" sz="2400" smtClean="0"/>
              <a:t>на сесията</a:t>
            </a:r>
            <a:endParaRPr lang="en-US" sz="24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US" sz="2400" spc="-1" smtClean="0">
                <a:solidFill>
                  <a:srgbClr val="000000"/>
                </a:solidFill>
                <a:latin typeface="Arial"/>
                <a:cs typeface="Arial"/>
              </a:rPr>
              <a:t>imestamp - </a:t>
            </a:r>
            <a:r>
              <a:rPr lang="bg-BG" sz="2400"/>
              <a:t>времето на извършване на детекцията</a:t>
            </a:r>
            <a:endParaRPr lang="en-US" sz="24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err="1" smtClean="0">
                <a:solidFill>
                  <a:srgbClr val="000000"/>
                </a:solidFill>
                <a:latin typeface="Arial"/>
                <a:cs typeface="Arial"/>
              </a:rPr>
              <a:t>model_type</a:t>
            </a:r>
            <a:r>
              <a:rPr lang="en-US" sz="2400" spc="-1" smtClean="0">
                <a:solidFill>
                  <a:srgbClr val="000000"/>
                </a:solidFill>
                <a:latin typeface="Arial"/>
                <a:cs typeface="Arial"/>
              </a:rPr>
              <a:t> - </a:t>
            </a:r>
            <a:r>
              <a:rPr lang="bg-BG" sz="2400"/>
              <a:t>използваният тип модел </a:t>
            </a:r>
            <a:endParaRPr lang="en-US" sz="24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c</a:t>
            </a:r>
            <a:r>
              <a:rPr lang="en-US" sz="2400" smtClean="0"/>
              <a:t>onfidence-threshold - </a:t>
            </a:r>
            <a:r>
              <a:rPr lang="bg-BG" sz="2400"/>
              <a:t>прагът на </a:t>
            </a:r>
            <a:r>
              <a:rPr lang="bg-BG" sz="2400" smtClean="0"/>
              <a:t>увереност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source - </a:t>
            </a:r>
            <a:r>
              <a:rPr lang="bg-BG" sz="2400"/>
              <a:t>източникът на изображението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 smtClean="0"/>
              <a:t>image_name</a:t>
            </a:r>
            <a:r>
              <a:rPr lang="en-US" sz="2400" smtClean="0"/>
              <a:t> - </a:t>
            </a:r>
            <a:r>
              <a:rPr lang="bg-BG" sz="2400"/>
              <a:t>име на изображението, ако е качено от файл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 smtClean="0"/>
              <a:t>image_resolution</a:t>
            </a:r>
            <a:r>
              <a:rPr lang="en-US" sz="2400" smtClean="0"/>
              <a:t> - </a:t>
            </a:r>
            <a:r>
              <a:rPr lang="bg-BG" sz="2400"/>
              <a:t>ширина и височина на </a:t>
            </a:r>
            <a:r>
              <a:rPr lang="bg-BG" sz="2400" smtClean="0"/>
              <a:t>изображението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 smtClean="0"/>
              <a:t>object_count</a:t>
            </a:r>
            <a:r>
              <a:rPr lang="en-US" sz="2400" smtClean="0"/>
              <a:t> - </a:t>
            </a:r>
            <a:r>
              <a:rPr lang="bg-BG" sz="2400"/>
              <a:t>броят обекти от всеки клас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Objects - </a:t>
            </a:r>
            <a:r>
              <a:rPr lang="bg-BG" sz="2400"/>
              <a:t>списък с подробни данни за всяка детекция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 smtClean="0"/>
              <a:t>user_id</a:t>
            </a:r>
            <a:r>
              <a:rPr lang="en-US" sz="2400" smtClean="0"/>
              <a:t> - </a:t>
            </a:r>
            <a:r>
              <a:rPr lang="bg-BG" sz="2400"/>
              <a:t>уникален идентификатор на потребителя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err="1" smtClean="0"/>
              <a:t>image_bytes</a:t>
            </a:r>
            <a:r>
              <a:rPr lang="bg-BG" sz="2400" smtClean="0"/>
              <a:t> -</a:t>
            </a:r>
            <a:r>
              <a:rPr lang="en-US" sz="2400" smtClean="0"/>
              <a:t> </a:t>
            </a:r>
            <a:r>
              <a:rPr lang="bg-BG" sz="2400"/>
              <a:t>изображението с нанесени маркировки, съхранено като base64 </a:t>
            </a:r>
            <a:r>
              <a:rPr lang="bg-BG" sz="2400" smtClean="0"/>
              <a:t>формат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8244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Съединител &quot;права стрелка&quot; 1">
            <a:extLst>
              <a:ext uri="{FF2B5EF4-FFF2-40B4-BE49-F238E27FC236}">
                <a16:creationId xmlns="" xmlns:a16="http://schemas.microsoft.com/office/drawing/2014/main" id="{8102947E-8655-3EC5-7700-9D8522A8A76C}"/>
              </a:ext>
            </a:extLst>
          </p:cNvPr>
          <p:cNvCxnSpPr/>
          <p:nvPr/>
        </p:nvCxnSpPr>
        <p:spPr>
          <a:xfrm>
            <a:off x="268808" y="817728"/>
            <a:ext cx="6089243" cy="659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Съединител &quot;права стрелка&quot; 62">
            <a:extLst>
              <a:ext uri="{FF2B5EF4-FFF2-40B4-BE49-F238E27FC236}">
                <a16:creationId xmlns="" xmlns:a16="http://schemas.microsoft.com/office/drawing/2014/main" id="{4E93E9C6-C17A-F926-8D48-822F823CB795}"/>
              </a:ext>
            </a:extLst>
          </p:cNvPr>
          <p:cNvCxnSpPr>
            <a:cxnSpLocks/>
          </p:cNvCxnSpPr>
          <p:nvPr/>
        </p:nvCxnSpPr>
        <p:spPr>
          <a:xfrm>
            <a:off x="268808" y="1153217"/>
            <a:ext cx="6091639" cy="84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Съединител &quot;права стрелка&quot; 64">
            <a:extLst>
              <a:ext uri="{FF2B5EF4-FFF2-40B4-BE49-F238E27FC236}">
                <a16:creationId xmlns="" xmlns:a16="http://schemas.microsoft.com/office/drawing/2014/main" id="{4527ED60-C2E3-CF10-097E-A98258E6B137}"/>
              </a:ext>
            </a:extLst>
          </p:cNvPr>
          <p:cNvCxnSpPr>
            <a:cxnSpLocks/>
          </p:cNvCxnSpPr>
          <p:nvPr/>
        </p:nvCxnSpPr>
        <p:spPr>
          <a:xfrm>
            <a:off x="277987" y="1882588"/>
            <a:ext cx="6080064" cy="609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Съединител &quot;права стрелка&quot; 65">
            <a:extLst>
              <a:ext uri="{FF2B5EF4-FFF2-40B4-BE49-F238E27FC236}">
                <a16:creationId xmlns="" xmlns:a16="http://schemas.microsoft.com/office/drawing/2014/main" id="{08C16A73-8486-5792-B7C7-9B3FA5C8A3F4}"/>
              </a:ext>
            </a:extLst>
          </p:cNvPr>
          <p:cNvCxnSpPr>
            <a:cxnSpLocks/>
          </p:cNvCxnSpPr>
          <p:nvPr/>
        </p:nvCxnSpPr>
        <p:spPr>
          <a:xfrm>
            <a:off x="267226" y="2495900"/>
            <a:ext cx="6091639" cy="84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Съединител &quot;права стрелка&quot; 66">
            <a:extLst>
              <a:ext uri="{FF2B5EF4-FFF2-40B4-BE49-F238E27FC236}">
                <a16:creationId xmlns="" xmlns:a16="http://schemas.microsoft.com/office/drawing/2014/main" id="{489BCF99-096D-0642-170A-8BD37B6E687D}"/>
              </a:ext>
            </a:extLst>
          </p:cNvPr>
          <p:cNvCxnSpPr>
            <a:cxnSpLocks/>
          </p:cNvCxnSpPr>
          <p:nvPr/>
        </p:nvCxnSpPr>
        <p:spPr>
          <a:xfrm>
            <a:off x="265648" y="3094262"/>
            <a:ext cx="6092403" cy="827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CustomShape 5">
            <a:extLst>
              <a:ext uri="{FF2B5EF4-FFF2-40B4-BE49-F238E27FC236}">
                <a16:creationId xmlns="" xmlns:a16="http://schemas.microsoft.com/office/drawing/2014/main" id="{A5EAF049-445E-8C41-B014-DD1C4FA5D2EB}"/>
              </a:ext>
            </a:extLst>
          </p:cNvPr>
          <p:cNvSpPr/>
          <p:nvPr/>
        </p:nvSpPr>
        <p:spPr>
          <a:xfrm>
            <a:off x="265648" y="798936"/>
            <a:ext cx="6094800" cy="42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bg-BG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lang="en-GB" b="0" strike="noStrike" spc="-1">
              <a:latin typeface="Arial"/>
            </a:endParaRPr>
          </a:p>
        </p:txBody>
      </p:sp>
      <p:sp>
        <p:nvSpPr>
          <p:cNvPr id="97" name="CustomShape 7">
            <a:extLst>
              <a:ext uri="{FF2B5EF4-FFF2-40B4-BE49-F238E27FC236}">
                <a16:creationId xmlns="" xmlns:a16="http://schemas.microsoft.com/office/drawing/2014/main" id="{B75CC504-9839-B3ED-BF0B-41ADCD398A3B}"/>
              </a:ext>
            </a:extLst>
          </p:cNvPr>
          <p:cNvSpPr/>
          <p:nvPr/>
        </p:nvSpPr>
        <p:spPr>
          <a:xfrm>
            <a:off x="-115365" y="1146684"/>
            <a:ext cx="6094800" cy="42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        </a:t>
            </a:r>
            <a:r>
              <a:rPr lang="en-US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Мотивация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основна</a:t>
            </a:r>
            <a:r>
              <a:rPr lang="en-US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цел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основни</a:t>
            </a:r>
            <a:r>
              <a:rPr lang="en-US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задачи</a:t>
            </a:r>
            <a:endParaRPr lang="en-GB" sz="1800" b="0" strike="noStrike" spc="-1" err="1">
              <a:latin typeface="Arial"/>
            </a:endParaRPr>
          </a:p>
        </p:txBody>
      </p:sp>
      <p:sp>
        <p:nvSpPr>
          <p:cNvPr id="98" name="CustomShape 5">
            <a:extLst>
              <a:ext uri="{FF2B5EF4-FFF2-40B4-BE49-F238E27FC236}">
                <a16:creationId xmlns="" xmlns:a16="http://schemas.microsoft.com/office/drawing/2014/main" id="{C9079C6F-9406-5864-BCE4-3BD5FAF87AB9}"/>
              </a:ext>
            </a:extLst>
          </p:cNvPr>
          <p:cNvSpPr/>
          <p:nvPr/>
        </p:nvSpPr>
        <p:spPr>
          <a:xfrm>
            <a:off x="274827" y="1509723"/>
            <a:ext cx="6094800" cy="42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bg-BG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smtClean="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100" name="CustomShape 11">
            <a:extLst>
              <a:ext uri="{FF2B5EF4-FFF2-40B4-BE49-F238E27FC236}">
                <a16:creationId xmlns="" xmlns:a16="http://schemas.microsoft.com/office/drawing/2014/main" id="{6FAE97B9-0623-46DB-A091-E6DEC3D01B05}"/>
              </a:ext>
            </a:extLst>
          </p:cNvPr>
          <p:cNvSpPr/>
          <p:nvPr/>
        </p:nvSpPr>
        <p:spPr>
          <a:xfrm>
            <a:off x="72853" y="1844324"/>
            <a:ext cx="6094800" cy="4300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           </a:t>
            </a:r>
            <a:r>
              <a:rPr lang="en-US" spc="-1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Концептуален</a:t>
            </a:r>
            <a:r>
              <a:rPr lang="en-US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модел</a:t>
            </a:r>
            <a:r>
              <a:rPr lang="en-US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на</a:t>
            </a:r>
            <a:r>
              <a:rPr lang="en-US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подсистемата</a:t>
            </a:r>
            <a:r>
              <a:rPr lang="en-US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за</a:t>
            </a:r>
            <a:endParaRPr lang="en-US" sz="1800" b="0" strike="noStrike" spc="-1" err="1">
              <a:latin typeface="Arial"/>
              <a:cs typeface="Arial"/>
            </a:endParaRPr>
          </a:p>
        </p:txBody>
      </p:sp>
      <p:sp>
        <p:nvSpPr>
          <p:cNvPr id="101" name="CustomShape 11">
            <a:extLst>
              <a:ext uri="{FF2B5EF4-FFF2-40B4-BE49-F238E27FC236}">
                <a16:creationId xmlns="" xmlns:a16="http://schemas.microsoft.com/office/drawing/2014/main" id="{E56C281B-FF17-F359-7198-971A6B10BD28}"/>
              </a:ext>
            </a:extLst>
          </p:cNvPr>
          <p:cNvSpPr/>
          <p:nvPr/>
        </p:nvSpPr>
        <p:spPr>
          <a:xfrm>
            <a:off x="59266" y="2478705"/>
            <a:ext cx="6085620" cy="4208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           </a:t>
            </a:r>
            <a:r>
              <a:rPr lang="en-US" spc="-1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Концептуален</a:t>
            </a:r>
            <a:r>
              <a:rPr lang="en-US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модел</a:t>
            </a:r>
            <a:r>
              <a:rPr lang="en-US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на</a:t>
            </a:r>
            <a:r>
              <a:rPr lang="en-US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системата</a:t>
            </a:r>
            <a:r>
              <a:rPr lang="en-US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за</a:t>
            </a:r>
            <a:r>
              <a:rPr lang="en-US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  <a:cs typeface="Arial"/>
            </a:endParaRPr>
          </a:p>
        </p:txBody>
      </p:sp>
      <p:cxnSp>
        <p:nvCxnSpPr>
          <p:cNvPr id="102" name="Съединител &quot;права стрелка&quot; 101">
            <a:extLst>
              <a:ext uri="{FF2B5EF4-FFF2-40B4-BE49-F238E27FC236}">
                <a16:creationId xmlns="" xmlns:a16="http://schemas.microsoft.com/office/drawing/2014/main" id="{4600D089-DF07-3A79-163C-D5241B08DD2C}"/>
              </a:ext>
            </a:extLst>
          </p:cNvPr>
          <p:cNvCxnSpPr>
            <a:cxnSpLocks/>
          </p:cNvCxnSpPr>
          <p:nvPr/>
        </p:nvCxnSpPr>
        <p:spPr>
          <a:xfrm flipV="1">
            <a:off x="263967" y="3434728"/>
            <a:ext cx="6094084" cy="598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CustomShape 11">
            <a:extLst>
              <a:ext uri="{FF2B5EF4-FFF2-40B4-BE49-F238E27FC236}">
                <a16:creationId xmlns="" xmlns:a16="http://schemas.microsoft.com/office/drawing/2014/main" id="{0B0E0204-69BC-E9A6-5C60-70A312BFA121}"/>
              </a:ext>
            </a:extLst>
          </p:cNvPr>
          <p:cNvSpPr/>
          <p:nvPr/>
        </p:nvSpPr>
        <p:spPr>
          <a:xfrm>
            <a:off x="66815" y="3072643"/>
            <a:ext cx="6085620" cy="4942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           </a:t>
            </a:r>
            <a:r>
              <a:rPr lang="en-US" spc="-1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Архитектура</a:t>
            </a:r>
            <a:r>
              <a:rPr lang="en-US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на</a:t>
            </a:r>
            <a:r>
              <a:rPr lang="en-US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системата</a:t>
            </a:r>
            <a:endParaRPr lang="en-US" sz="1800" b="0" strike="noStrike" spc="-1" err="1">
              <a:latin typeface="Arial"/>
              <a:cs typeface="Arial"/>
            </a:endParaRPr>
          </a:p>
        </p:txBody>
      </p:sp>
      <p:sp>
        <p:nvSpPr>
          <p:cNvPr id="104" name="Текстово поле 103">
            <a:extLst>
              <a:ext uri="{FF2B5EF4-FFF2-40B4-BE49-F238E27FC236}">
                <a16:creationId xmlns="" xmlns:a16="http://schemas.microsoft.com/office/drawing/2014/main" id="{8773C204-7069-3315-9CFF-8FCF30DB0D0A}"/>
              </a:ext>
            </a:extLst>
          </p:cNvPr>
          <p:cNvSpPr txBox="1"/>
          <p:nvPr/>
        </p:nvSpPr>
        <p:spPr>
          <a:xfrm>
            <a:off x="823267" y="2147708"/>
            <a:ext cx="26098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>
                <a:latin typeface="Arial"/>
                <a:cs typeface="Arial"/>
              </a:rPr>
              <a:t>обучение</a:t>
            </a:r>
          </a:p>
        </p:txBody>
      </p:sp>
      <p:sp>
        <p:nvSpPr>
          <p:cNvPr id="105" name="Текстово поле 104">
            <a:extLst>
              <a:ext uri="{FF2B5EF4-FFF2-40B4-BE49-F238E27FC236}">
                <a16:creationId xmlns="" xmlns:a16="http://schemas.microsoft.com/office/drawing/2014/main" id="{1530D380-0E81-B59C-B2CD-77D410615C37}"/>
              </a:ext>
            </a:extLst>
          </p:cNvPr>
          <p:cNvSpPr txBox="1"/>
          <p:nvPr/>
        </p:nvSpPr>
        <p:spPr>
          <a:xfrm>
            <a:off x="812723" y="2721490"/>
            <a:ext cx="4238624" cy="3714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Arial"/>
                <a:cs typeface="Arial"/>
              </a:rPr>
              <a:t>разпознаване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на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обекти</a:t>
            </a:r>
            <a:endParaRPr lang="bg-BG"/>
          </a:p>
        </p:txBody>
      </p:sp>
      <p:cxnSp>
        <p:nvCxnSpPr>
          <p:cNvPr id="3" name="Съединител &quot;права стрелка&quot; 2">
            <a:extLst>
              <a:ext uri="{FF2B5EF4-FFF2-40B4-BE49-F238E27FC236}">
                <a16:creationId xmlns="" xmlns:a16="http://schemas.microsoft.com/office/drawing/2014/main" id="{1772888C-96A2-68DC-47E1-A56076E35F27}"/>
              </a:ext>
            </a:extLst>
          </p:cNvPr>
          <p:cNvCxnSpPr>
            <a:cxnSpLocks/>
          </p:cNvCxnSpPr>
          <p:nvPr/>
        </p:nvCxnSpPr>
        <p:spPr>
          <a:xfrm>
            <a:off x="277988" y="4576724"/>
            <a:ext cx="6059730" cy="3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Съединител &quot;права стрелка&quot; 8">
            <a:extLst>
              <a:ext uri="{FF2B5EF4-FFF2-40B4-BE49-F238E27FC236}">
                <a16:creationId xmlns="" xmlns:a16="http://schemas.microsoft.com/office/drawing/2014/main" id="{857A24A4-2865-B065-C638-3AAD78469828}"/>
              </a:ext>
            </a:extLst>
          </p:cNvPr>
          <p:cNvCxnSpPr>
            <a:cxnSpLocks/>
          </p:cNvCxnSpPr>
          <p:nvPr/>
        </p:nvCxnSpPr>
        <p:spPr>
          <a:xfrm flipV="1">
            <a:off x="266412" y="5556345"/>
            <a:ext cx="6071306" cy="1413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stomShape 11">
            <a:extLst>
              <a:ext uri="{FF2B5EF4-FFF2-40B4-BE49-F238E27FC236}">
                <a16:creationId xmlns="" xmlns:a16="http://schemas.microsoft.com/office/drawing/2014/main" id="{7CD82427-D2B3-7F23-74BC-477BA8A7B28B}"/>
              </a:ext>
            </a:extLst>
          </p:cNvPr>
          <p:cNvSpPr/>
          <p:nvPr/>
        </p:nvSpPr>
        <p:spPr>
          <a:xfrm>
            <a:off x="59266" y="3434728"/>
            <a:ext cx="6085620" cy="4942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           </a:t>
            </a:r>
            <a:r>
              <a:rPr lang="en-US" spc="-1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>
                <a:solidFill>
                  <a:srgbClr val="000000"/>
                </a:solidFill>
                <a:latin typeface="Arial"/>
                <a:ea typeface="DejaVu Sans"/>
              </a:rPr>
              <a:t>Софтуерни</a:t>
            </a:r>
            <a:r>
              <a:rPr lang="en-US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err="1" smtClean="0">
                <a:solidFill>
                  <a:srgbClr val="000000"/>
                </a:solidFill>
                <a:latin typeface="Arial"/>
                <a:ea typeface="DejaVu Sans"/>
              </a:rPr>
              <a:t>инструменти</a:t>
            </a:r>
            <a:endParaRPr lang="en-US" sz="1800" b="0" strike="noStrike" spc="-1">
              <a:latin typeface="Arial"/>
              <a:cs typeface="Arial"/>
            </a:endParaRPr>
          </a:p>
        </p:txBody>
      </p:sp>
      <p:cxnSp>
        <p:nvCxnSpPr>
          <p:cNvPr id="11" name="Съединител &quot;права стрелка&quot; 10">
            <a:extLst>
              <a:ext uri="{FF2B5EF4-FFF2-40B4-BE49-F238E27FC236}">
                <a16:creationId xmlns="" xmlns:a16="http://schemas.microsoft.com/office/drawing/2014/main" id="{FC34CE1C-1ED1-2B67-E1DA-9E7BAC68DD91}"/>
              </a:ext>
            </a:extLst>
          </p:cNvPr>
          <p:cNvCxnSpPr>
            <a:cxnSpLocks/>
          </p:cNvCxnSpPr>
          <p:nvPr/>
        </p:nvCxnSpPr>
        <p:spPr>
          <a:xfrm flipV="1">
            <a:off x="265648" y="4148138"/>
            <a:ext cx="6072070" cy="459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stomShape 5">
            <a:extLst>
              <a:ext uri="{FF2B5EF4-FFF2-40B4-BE49-F238E27FC236}">
                <a16:creationId xmlns="" xmlns:a16="http://schemas.microsoft.com/office/drawing/2014/main" id="{A4DD240D-990D-9C05-4615-295BE3E87A4C}"/>
              </a:ext>
            </a:extLst>
          </p:cNvPr>
          <p:cNvSpPr/>
          <p:nvPr/>
        </p:nvSpPr>
        <p:spPr>
          <a:xfrm>
            <a:off x="316944" y="3802441"/>
            <a:ext cx="6094800" cy="42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pc="-1" smtClean="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cxnSp>
        <p:nvCxnSpPr>
          <p:cNvPr id="15" name="Съединител &quot;права стрелка&quot; 14">
            <a:extLst>
              <a:ext uri="{FF2B5EF4-FFF2-40B4-BE49-F238E27FC236}">
                <a16:creationId xmlns="" xmlns:a16="http://schemas.microsoft.com/office/drawing/2014/main" id="{06A33D98-E689-EE11-BBAA-284624CDF051}"/>
              </a:ext>
            </a:extLst>
          </p:cNvPr>
          <p:cNvCxnSpPr>
            <a:cxnSpLocks/>
          </p:cNvCxnSpPr>
          <p:nvPr/>
        </p:nvCxnSpPr>
        <p:spPr>
          <a:xfrm flipV="1">
            <a:off x="260442" y="5926931"/>
            <a:ext cx="6077276" cy="211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stomShape 11">
            <a:extLst>
              <a:ext uri="{FF2B5EF4-FFF2-40B4-BE49-F238E27FC236}">
                <a16:creationId xmlns="" xmlns:a16="http://schemas.microsoft.com/office/drawing/2014/main" id="{E739D1D2-951E-EDD2-28A7-10727970E9BD}"/>
              </a:ext>
            </a:extLst>
          </p:cNvPr>
          <p:cNvSpPr/>
          <p:nvPr/>
        </p:nvSpPr>
        <p:spPr>
          <a:xfrm>
            <a:off x="50917" y="4177579"/>
            <a:ext cx="5879492" cy="437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          </a:t>
            </a:r>
            <a:r>
              <a:rPr lang="bg-BG" sz="1800" b="0" strike="noStrike" spc="-1" smtClean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en-US" spc="-1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bg-BG" err="1">
                <a:latin typeface="Arial" panose="020B0604020202020204" pitchFamily="34" charset="0"/>
                <a:cs typeface="Arial" panose="020B0604020202020204" pitchFamily="34" charset="0"/>
              </a:rPr>
              <a:t>Псевдокод</a:t>
            </a:r>
            <a:r>
              <a:rPr lang="bg-BG">
                <a:latin typeface="Arial" panose="020B0604020202020204" pitchFamily="34" charset="0"/>
                <a:cs typeface="Arial" panose="020B0604020202020204" pitchFamily="34" charset="0"/>
              </a:rPr>
              <a:t> на подсистемата за обучение </a:t>
            </a:r>
            <a:endParaRPr lang="en-US" sz="180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stomShape 11">
            <a:extLst>
              <a:ext uri="{FF2B5EF4-FFF2-40B4-BE49-F238E27FC236}">
                <a16:creationId xmlns="" xmlns:a16="http://schemas.microsoft.com/office/drawing/2014/main" id="{3C821EEB-2378-B27A-00F4-C35D9B69C7CB}"/>
              </a:ext>
            </a:extLst>
          </p:cNvPr>
          <p:cNvSpPr/>
          <p:nvPr/>
        </p:nvSpPr>
        <p:spPr>
          <a:xfrm>
            <a:off x="46575" y="5165046"/>
            <a:ext cx="3984405" cy="4942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           </a:t>
            </a:r>
            <a:r>
              <a:rPr lang="bg-BG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bg-BG" spc="-1" smtClean="0">
                <a:solidFill>
                  <a:srgbClr val="000000"/>
                </a:solidFill>
                <a:latin typeface="Arial"/>
                <a:ea typeface="DejaVu Sans"/>
              </a:rPr>
              <a:t>Експеримент и резултати</a:t>
            </a:r>
            <a:endParaRPr lang="en-US" sz="1800" b="0" strike="noStrike" spc="-1" err="1">
              <a:latin typeface="Arial"/>
              <a:cs typeface="Arial"/>
            </a:endParaRPr>
          </a:p>
        </p:txBody>
      </p:sp>
      <p:cxnSp>
        <p:nvCxnSpPr>
          <p:cNvPr id="45" name="Съединител &quot;права стрелка&quot; 101">
            <a:extLst>
              <a:ext uri="{FF2B5EF4-FFF2-40B4-BE49-F238E27FC236}">
                <a16:creationId xmlns="" xmlns:a16="http://schemas.microsoft.com/office/drawing/2014/main" id="{4600D089-DF07-3A79-163C-D5241B08DD2C}"/>
              </a:ext>
            </a:extLst>
          </p:cNvPr>
          <p:cNvCxnSpPr>
            <a:cxnSpLocks/>
          </p:cNvCxnSpPr>
          <p:nvPr/>
        </p:nvCxnSpPr>
        <p:spPr>
          <a:xfrm flipV="1">
            <a:off x="263966" y="3802441"/>
            <a:ext cx="6094085" cy="561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Съединител &quot;права стрелка&quot; 2">
            <a:extLst>
              <a:ext uri="{FF2B5EF4-FFF2-40B4-BE49-F238E27FC236}">
                <a16:creationId xmlns="" xmlns:a16="http://schemas.microsoft.com/office/drawing/2014/main" id="{1772888C-96A2-68DC-47E1-A56076E35F27}"/>
              </a:ext>
            </a:extLst>
          </p:cNvPr>
          <p:cNvCxnSpPr>
            <a:cxnSpLocks/>
          </p:cNvCxnSpPr>
          <p:nvPr/>
        </p:nvCxnSpPr>
        <p:spPr>
          <a:xfrm flipV="1">
            <a:off x="266819" y="5138738"/>
            <a:ext cx="6070899" cy="287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Съединител &quot;права стрелка&quot; 15">
            <a:extLst>
              <a:ext uri="{FF2B5EF4-FFF2-40B4-BE49-F238E27FC236}">
                <a16:creationId xmlns="" xmlns:a16="http://schemas.microsoft.com/office/drawing/2014/main" id="{F0E4EF82-1851-DE04-220F-44F308FFF700}"/>
              </a:ext>
            </a:extLst>
          </p:cNvPr>
          <p:cNvCxnSpPr>
            <a:cxnSpLocks/>
          </p:cNvCxnSpPr>
          <p:nvPr/>
        </p:nvCxnSpPr>
        <p:spPr>
          <a:xfrm flipV="1">
            <a:off x="6340363" y="815709"/>
            <a:ext cx="17688" cy="584184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3">
            <a:extLst>
              <a:ext uri="{FF2B5EF4-FFF2-40B4-BE49-F238E27FC236}">
                <a16:creationId xmlns="" xmlns:a16="http://schemas.microsoft.com/office/drawing/2014/main" id="{7D7C9D62-9B2E-7AC4-A735-42AB1F196FEA}"/>
              </a:ext>
            </a:extLst>
          </p:cNvPr>
          <p:cNvSpPr/>
          <p:nvPr/>
        </p:nvSpPr>
        <p:spPr>
          <a:xfrm>
            <a:off x="4921700" y="19990"/>
            <a:ext cx="249190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Съдържание</a:t>
            </a:r>
            <a:endParaRPr lang="en-US" sz="2800" b="1" spc="-1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</p:txBody>
      </p:sp>
      <p:cxnSp>
        <p:nvCxnSpPr>
          <p:cNvPr id="51" name="Съединител &quot;права стрелка&quot; 63">
            <a:extLst>
              <a:ext uri="{FF2B5EF4-FFF2-40B4-BE49-F238E27FC236}">
                <a16:creationId xmlns="" xmlns:a16="http://schemas.microsoft.com/office/drawing/2014/main" id="{BAB26B27-B30F-4FC5-BFF4-939201DCFA70}"/>
              </a:ext>
            </a:extLst>
          </p:cNvPr>
          <p:cNvCxnSpPr>
            <a:cxnSpLocks/>
          </p:cNvCxnSpPr>
          <p:nvPr/>
        </p:nvCxnSpPr>
        <p:spPr>
          <a:xfrm>
            <a:off x="267227" y="1522321"/>
            <a:ext cx="6091639" cy="847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ustomShape 11">
            <a:extLst>
              <a:ext uri="{FF2B5EF4-FFF2-40B4-BE49-F238E27FC236}">
                <a16:creationId xmlns="" xmlns:a16="http://schemas.microsoft.com/office/drawing/2014/main" id="{E739D1D2-951E-EDD2-28A7-10727970E9BD}"/>
              </a:ext>
            </a:extLst>
          </p:cNvPr>
          <p:cNvSpPr/>
          <p:nvPr/>
        </p:nvSpPr>
        <p:spPr>
          <a:xfrm>
            <a:off x="46575" y="4552737"/>
            <a:ext cx="6235919" cy="437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           </a:t>
            </a:r>
            <a:r>
              <a:rPr lang="en-US" spc="-1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bg-BG" err="1">
                <a:latin typeface="Arial" panose="020B0604020202020204" pitchFamily="34" charset="0"/>
                <a:cs typeface="Arial" panose="020B0604020202020204" pitchFamily="34" charset="0"/>
              </a:rPr>
              <a:t>Псевдокод</a:t>
            </a:r>
            <a:r>
              <a:rPr lang="bg-BG">
                <a:latin typeface="Arial" panose="020B0604020202020204" pitchFamily="34" charset="0"/>
                <a:cs typeface="Arial" panose="020B0604020202020204" pitchFamily="34" charset="0"/>
              </a:rPr>
              <a:t> на подсистемата </a:t>
            </a:r>
            <a:r>
              <a:rPr lang="bg-BG" smtClean="0">
                <a:latin typeface="Arial" panose="020B0604020202020204" pitchFamily="34" charset="0"/>
                <a:cs typeface="Arial" panose="020B0604020202020204" pitchFamily="34" charset="0"/>
              </a:rPr>
              <a:t>за разпознаване </a:t>
            </a:r>
            <a:endParaRPr lang="en-US" sz="180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8392" y="4779356"/>
            <a:ext cx="122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/>
              <a:t>н</a:t>
            </a:r>
            <a:r>
              <a:rPr lang="bg-BG" smtClean="0"/>
              <a:t>а обекти</a:t>
            </a:r>
            <a:endParaRPr lang="bg-BG"/>
          </a:p>
        </p:txBody>
      </p:sp>
      <p:sp>
        <p:nvSpPr>
          <p:cNvPr id="55" name="CustomShape 5">
            <a:extLst>
              <a:ext uri="{FF2B5EF4-FFF2-40B4-BE49-F238E27FC236}">
                <a16:creationId xmlns="" xmlns:a16="http://schemas.microsoft.com/office/drawing/2014/main" id="{A5EAF049-445E-8C41-B014-DD1C4FA5D2EB}"/>
              </a:ext>
            </a:extLst>
          </p:cNvPr>
          <p:cNvSpPr/>
          <p:nvPr/>
        </p:nvSpPr>
        <p:spPr>
          <a:xfrm>
            <a:off x="234503" y="5556345"/>
            <a:ext cx="6094800" cy="42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bg-BG" spc="-1" smtClean="0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lang="en-GB" b="0" strike="noStrike" spc="-1">
              <a:latin typeface="Arial"/>
            </a:endParaRPr>
          </a:p>
        </p:txBody>
      </p:sp>
      <p:cxnSp>
        <p:nvCxnSpPr>
          <p:cNvPr id="68" name="Съединител &quot;права стрелка&quot; 14">
            <a:extLst>
              <a:ext uri="{FF2B5EF4-FFF2-40B4-BE49-F238E27FC236}">
                <a16:creationId xmlns="" xmlns:a16="http://schemas.microsoft.com/office/drawing/2014/main" id="{06A33D98-E689-EE11-BBAA-284624CDF051}"/>
              </a:ext>
            </a:extLst>
          </p:cNvPr>
          <p:cNvCxnSpPr>
            <a:cxnSpLocks/>
          </p:cNvCxnSpPr>
          <p:nvPr/>
        </p:nvCxnSpPr>
        <p:spPr>
          <a:xfrm>
            <a:off x="274827" y="6293300"/>
            <a:ext cx="6062891" cy="34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CustomShape 11">
            <a:extLst>
              <a:ext uri="{FF2B5EF4-FFF2-40B4-BE49-F238E27FC236}">
                <a16:creationId xmlns="" xmlns:a16="http://schemas.microsoft.com/office/drawing/2014/main" id="{3C821EEB-2378-B27A-00F4-C35D9B69C7CB}"/>
              </a:ext>
            </a:extLst>
          </p:cNvPr>
          <p:cNvSpPr/>
          <p:nvPr/>
        </p:nvSpPr>
        <p:spPr>
          <a:xfrm>
            <a:off x="66815" y="5931640"/>
            <a:ext cx="3964165" cy="4019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           </a:t>
            </a:r>
            <a:r>
              <a:rPr lang="bg-BG" smtClean="0">
                <a:latin typeface="Arial" panose="020B0604020202020204" pitchFamily="34" charset="0"/>
                <a:cs typeface="Arial" panose="020B0604020202020204" pitchFamily="34" charset="0"/>
              </a:rPr>
              <a:t>Система </a:t>
            </a:r>
            <a:r>
              <a:rPr lang="bg-BG">
                <a:latin typeface="Arial" panose="020B0604020202020204" pitchFamily="34" charset="0"/>
                <a:cs typeface="Arial" panose="020B0604020202020204" pitchFamily="34" charset="0"/>
              </a:rPr>
              <a:t>за вход </a:t>
            </a:r>
            <a:endParaRPr lang="en-US" sz="1800" strike="noStrike" spc="-1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Съединител &quot;права стрелка&quot; 14">
            <a:extLst>
              <a:ext uri="{FF2B5EF4-FFF2-40B4-BE49-F238E27FC236}">
                <a16:creationId xmlns="" xmlns:a16="http://schemas.microsoft.com/office/drawing/2014/main" id="{06A33D98-E689-EE11-BBAA-284624CDF051}"/>
              </a:ext>
            </a:extLst>
          </p:cNvPr>
          <p:cNvCxnSpPr>
            <a:cxnSpLocks/>
          </p:cNvCxnSpPr>
          <p:nvPr/>
        </p:nvCxnSpPr>
        <p:spPr>
          <a:xfrm flipV="1">
            <a:off x="264777" y="6649751"/>
            <a:ext cx="6070544" cy="780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CustomShape 11">
            <a:extLst>
              <a:ext uri="{FF2B5EF4-FFF2-40B4-BE49-F238E27FC236}">
                <a16:creationId xmlns="" xmlns:a16="http://schemas.microsoft.com/office/drawing/2014/main" id="{3C821EEB-2378-B27A-00F4-C35D9B69C7CB}"/>
              </a:ext>
            </a:extLst>
          </p:cNvPr>
          <p:cNvSpPr/>
          <p:nvPr/>
        </p:nvSpPr>
        <p:spPr>
          <a:xfrm>
            <a:off x="66815" y="6295893"/>
            <a:ext cx="3964165" cy="4019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          </a:t>
            </a:r>
            <a:r>
              <a:rPr lang="bg-BG" sz="1800" b="0" strike="noStrike" spc="-1" smtClean="0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r>
              <a:rPr lang="bg-BG" smtClean="0">
                <a:latin typeface="Arial" panose="020B0604020202020204" pitchFamily="34" charset="0"/>
                <a:cs typeface="Arial" panose="020B0604020202020204" pitchFamily="34" charset="0"/>
              </a:rPr>
              <a:t>Промяна </a:t>
            </a:r>
            <a:r>
              <a:rPr lang="bg-BG">
                <a:latin typeface="Arial" panose="020B0604020202020204" pitchFamily="34" charset="0"/>
                <a:cs typeface="Arial" panose="020B0604020202020204" pitchFamily="34" charset="0"/>
              </a:rPr>
              <a:t>на парола </a:t>
            </a:r>
            <a:endParaRPr lang="en-US" sz="1800" strike="noStrike" spc="-1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CustomShape 11">
            <a:extLst>
              <a:ext uri="{FF2B5EF4-FFF2-40B4-BE49-F238E27FC236}">
                <a16:creationId xmlns="" xmlns:a16="http://schemas.microsoft.com/office/drawing/2014/main" id="{3C821EEB-2378-B27A-00F4-C35D9B69C7CB}"/>
              </a:ext>
            </a:extLst>
          </p:cNvPr>
          <p:cNvSpPr/>
          <p:nvPr/>
        </p:nvSpPr>
        <p:spPr>
          <a:xfrm>
            <a:off x="6282494" y="798936"/>
            <a:ext cx="3762191" cy="4019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          </a:t>
            </a:r>
            <a:r>
              <a:rPr lang="en-US" spc="-1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bg-BG">
                <a:latin typeface="Arial" panose="020B0604020202020204" pitchFamily="34" charset="0"/>
                <a:cs typeface="Arial" panose="020B0604020202020204" pitchFamily="34" charset="0"/>
              </a:rPr>
              <a:t>Промяна на имейл</a:t>
            </a:r>
          </a:p>
          <a:p>
            <a:pPr>
              <a:lnSpc>
                <a:spcPct val="90000"/>
              </a:lnSpc>
              <a:spcAft>
                <a:spcPts val="629"/>
              </a:spcAft>
            </a:pPr>
            <a:endParaRPr lang="en-US" sz="1800" strike="noStrike" spc="-1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CustomShape 11">
            <a:extLst>
              <a:ext uri="{FF2B5EF4-FFF2-40B4-BE49-F238E27FC236}">
                <a16:creationId xmlns="" xmlns:a16="http://schemas.microsoft.com/office/drawing/2014/main" id="{3C821EEB-2378-B27A-00F4-C35D9B69C7CB}"/>
              </a:ext>
            </a:extLst>
          </p:cNvPr>
          <p:cNvSpPr/>
          <p:nvPr/>
        </p:nvSpPr>
        <p:spPr>
          <a:xfrm>
            <a:off x="6282493" y="1157468"/>
            <a:ext cx="4431515" cy="4019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 smtClean="0">
                <a:solidFill>
                  <a:srgbClr val="000000"/>
                </a:solidFill>
                <a:latin typeface="Gill Sans MT"/>
                <a:ea typeface="DejaVu Sans"/>
              </a:rPr>
              <a:t>           </a:t>
            </a:r>
            <a:r>
              <a:rPr lang="bg-BG" smtClean="0">
                <a:latin typeface="Arial" panose="020B0604020202020204" pitchFamily="34" charset="0"/>
                <a:cs typeface="Arial" panose="020B0604020202020204" pitchFamily="34" charset="0"/>
              </a:rPr>
              <a:t>Работа </a:t>
            </a:r>
            <a:r>
              <a:rPr lang="bg-BG">
                <a:latin typeface="Arial" panose="020B0604020202020204" pitchFamily="34" charset="0"/>
                <a:cs typeface="Arial" panose="020B0604020202020204" pitchFamily="34" charset="0"/>
              </a:rPr>
              <a:t>с изображения </a:t>
            </a:r>
          </a:p>
          <a:p>
            <a:pPr>
              <a:lnSpc>
                <a:spcPct val="90000"/>
              </a:lnSpc>
              <a:spcAft>
                <a:spcPts val="629"/>
              </a:spcAft>
            </a:pPr>
            <a:endParaRPr lang="en-US" sz="1800" strike="noStrike" spc="-1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Съединител &quot;права стрелка&quot; 62">
            <a:extLst>
              <a:ext uri="{FF2B5EF4-FFF2-40B4-BE49-F238E27FC236}">
                <a16:creationId xmlns="" xmlns:a16="http://schemas.microsoft.com/office/drawing/2014/main" id="{4E93E9C6-C17A-F926-8D48-822F823CB795}"/>
              </a:ext>
            </a:extLst>
          </p:cNvPr>
          <p:cNvCxnSpPr>
            <a:cxnSpLocks/>
          </p:cNvCxnSpPr>
          <p:nvPr/>
        </p:nvCxnSpPr>
        <p:spPr>
          <a:xfrm>
            <a:off x="6365489" y="1153228"/>
            <a:ext cx="5563302" cy="612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Съединител &quot;права стрелка&quot; 62">
            <a:extLst>
              <a:ext uri="{FF2B5EF4-FFF2-40B4-BE49-F238E27FC236}">
                <a16:creationId xmlns="" xmlns:a16="http://schemas.microsoft.com/office/drawing/2014/main" id="{4E93E9C6-C17A-F926-8D48-822F823CB795}"/>
              </a:ext>
            </a:extLst>
          </p:cNvPr>
          <p:cNvCxnSpPr>
            <a:cxnSpLocks/>
          </p:cNvCxnSpPr>
          <p:nvPr/>
        </p:nvCxnSpPr>
        <p:spPr>
          <a:xfrm>
            <a:off x="6358051" y="824669"/>
            <a:ext cx="5563302" cy="612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Съединител &quot;права стрелка&quot; 63">
            <a:extLst>
              <a:ext uri="{FF2B5EF4-FFF2-40B4-BE49-F238E27FC236}">
                <a16:creationId xmlns="" xmlns:a16="http://schemas.microsoft.com/office/drawing/2014/main" id="{BAB26B27-B30F-4FC5-BFF4-939201DCFA70}"/>
              </a:ext>
            </a:extLst>
          </p:cNvPr>
          <p:cNvCxnSpPr>
            <a:cxnSpLocks/>
          </p:cNvCxnSpPr>
          <p:nvPr/>
        </p:nvCxnSpPr>
        <p:spPr>
          <a:xfrm>
            <a:off x="6358308" y="1521897"/>
            <a:ext cx="5563045" cy="1386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Съединител &quot;права стрелка&quot; 62">
            <a:extLst>
              <a:ext uri="{FF2B5EF4-FFF2-40B4-BE49-F238E27FC236}">
                <a16:creationId xmlns="" xmlns:a16="http://schemas.microsoft.com/office/drawing/2014/main" id="{4E93E9C6-C17A-F926-8D48-822F823CB795}"/>
              </a:ext>
            </a:extLst>
          </p:cNvPr>
          <p:cNvCxnSpPr>
            <a:cxnSpLocks/>
          </p:cNvCxnSpPr>
          <p:nvPr/>
        </p:nvCxnSpPr>
        <p:spPr>
          <a:xfrm>
            <a:off x="6335321" y="1888680"/>
            <a:ext cx="5586032" cy="86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ustomShape 11">
            <a:extLst>
              <a:ext uri="{FF2B5EF4-FFF2-40B4-BE49-F238E27FC236}">
                <a16:creationId xmlns="" xmlns:a16="http://schemas.microsoft.com/office/drawing/2014/main" id="{3C821EEB-2378-B27A-00F4-C35D9B69C7CB}"/>
              </a:ext>
            </a:extLst>
          </p:cNvPr>
          <p:cNvSpPr/>
          <p:nvPr/>
        </p:nvSpPr>
        <p:spPr>
          <a:xfrm>
            <a:off x="6282492" y="1526338"/>
            <a:ext cx="4431515" cy="4019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 smtClean="0">
                <a:solidFill>
                  <a:srgbClr val="000000"/>
                </a:solidFill>
                <a:latin typeface="Gill Sans MT"/>
                <a:ea typeface="DejaVu Sans"/>
              </a:rPr>
              <a:t>           </a:t>
            </a:r>
            <a:r>
              <a:rPr lang="bg-BG" smtClean="0">
                <a:latin typeface="Arial" panose="020B0604020202020204" pitchFamily="34" charset="0"/>
                <a:cs typeface="Arial" panose="020B0604020202020204" pitchFamily="34" charset="0"/>
              </a:rPr>
              <a:t>Детекция </a:t>
            </a:r>
            <a:r>
              <a:rPr lang="bg-BG">
                <a:latin typeface="Arial" panose="020B0604020202020204" pitchFamily="34" charset="0"/>
                <a:cs typeface="Arial" panose="020B0604020202020204" pitchFamily="34" charset="0"/>
              </a:rPr>
              <a:t>и сегментация </a:t>
            </a:r>
          </a:p>
          <a:p>
            <a:pPr>
              <a:lnSpc>
                <a:spcPct val="90000"/>
              </a:lnSpc>
              <a:spcAft>
                <a:spcPts val="629"/>
              </a:spcAft>
            </a:pPr>
            <a:endParaRPr lang="en-US" sz="1800" strike="noStrike" spc="-1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Съединител &quot;права стрелка&quot; 62">
            <a:extLst>
              <a:ext uri="{FF2B5EF4-FFF2-40B4-BE49-F238E27FC236}">
                <a16:creationId xmlns="" xmlns:a16="http://schemas.microsoft.com/office/drawing/2014/main" id="{4E93E9C6-C17A-F926-8D48-822F823CB795}"/>
              </a:ext>
            </a:extLst>
          </p:cNvPr>
          <p:cNvCxnSpPr>
            <a:cxnSpLocks/>
          </p:cNvCxnSpPr>
          <p:nvPr/>
        </p:nvCxnSpPr>
        <p:spPr>
          <a:xfrm>
            <a:off x="6358051" y="2247714"/>
            <a:ext cx="5563302" cy="612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ustomShape 11">
            <a:extLst>
              <a:ext uri="{FF2B5EF4-FFF2-40B4-BE49-F238E27FC236}">
                <a16:creationId xmlns="" xmlns:a16="http://schemas.microsoft.com/office/drawing/2014/main" id="{3C821EEB-2378-B27A-00F4-C35D9B69C7CB}"/>
              </a:ext>
            </a:extLst>
          </p:cNvPr>
          <p:cNvSpPr/>
          <p:nvPr/>
        </p:nvSpPr>
        <p:spPr>
          <a:xfrm>
            <a:off x="6282491" y="1884898"/>
            <a:ext cx="4431515" cy="4019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 smtClean="0">
                <a:solidFill>
                  <a:srgbClr val="000000"/>
                </a:solidFill>
                <a:latin typeface="Gill Sans MT"/>
                <a:ea typeface="DejaVu Sans"/>
              </a:rPr>
              <a:t>           </a:t>
            </a:r>
            <a:r>
              <a:rPr lang="bg-BG" smtClean="0">
                <a:latin typeface="Arial" panose="020B0604020202020204" pitchFamily="34" charset="0"/>
                <a:cs typeface="Arial" panose="020B0604020202020204" pitchFamily="34" charset="0"/>
              </a:rPr>
              <a:t>Запазване </a:t>
            </a:r>
            <a:r>
              <a:rPr lang="bg-BG">
                <a:latin typeface="Arial" panose="020B0604020202020204" pitchFamily="34" charset="0"/>
                <a:cs typeface="Arial" panose="020B0604020202020204" pitchFamily="34" charset="0"/>
              </a:rPr>
              <a:t>в база данни </a:t>
            </a:r>
          </a:p>
          <a:p>
            <a:pPr>
              <a:lnSpc>
                <a:spcPct val="90000"/>
              </a:lnSpc>
              <a:spcAft>
                <a:spcPts val="629"/>
              </a:spcAft>
            </a:pPr>
            <a:endParaRPr lang="en-US" sz="1800" strike="noStrike" spc="-1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Съединител &quot;права стрелка&quot; 62">
            <a:extLst>
              <a:ext uri="{FF2B5EF4-FFF2-40B4-BE49-F238E27FC236}">
                <a16:creationId xmlns="" xmlns:a16="http://schemas.microsoft.com/office/drawing/2014/main" id="{4E93E9C6-C17A-F926-8D48-822F823CB795}"/>
              </a:ext>
            </a:extLst>
          </p:cNvPr>
          <p:cNvCxnSpPr>
            <a:cxnSpLocks/>
          </p:cNvCxnSpPr>
          <p:nvPr/>
        </p:nvCxnSpPr>
        <p:spPr>
          <a:xfrm>
            <a:off x="6358051" y="2581430"/>
            <a:ext cx="5563302" cy="612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CustomShape 11">
            <a:extLst>
              <a:ext uri="{FF2B5EF4-FFF2-40B4-BE49-F238E27FC236}">
                <a16:creationId xmlns="" xmlns:a16="http://schemas.microsoft.com/office/drawing/2014/main" id="{3C821EEB-2378-B27A-00F4-C35D9B69C7CB}"/>
              </a:ext>
            </a:extLst>
          </p:cNvPr>
          <p:cNvSpPr/>
          <p:nvPr/>
        </p:nvSpPr>
        <p:spPr>
          <a:xfrm>
            <a:off x="6300179" y="2237812"/>
            <a:ext cx="4431515" cy="4019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 smtClean="0">
                <a:solidFill>
                  <a:srgbClr val="000000"/>
                </a:solidFill>
                <a:latin typeface="Gill Sans MT"/>
                <a:ea typeface="DejaVu Sans"/>
              </a:rPr>
              <a:t>           </a:t>
            </a:r>
            <a:r>
              <a:rPr lang="bg-BG" smtClean="0">
                <a:latin typeface="Arial" panose="020B0604020202020204" pitchFamily="34" charset="0"/>
                <a:cs typeface="Arial" panose="020B0604020202020204" pitchFamily="34" charset="0"/>
              </a:rPr>
              <a:t>История </a:t>
            </a:r>
            <a:r>
              <a:rPr lang="bg-BG">
                <a:latin typeface="Arial" panose="020B0604020202020204" pitchFamily="34" charset="0"/>
                <a:cs typeface="Arial" panose="020B0604020202020204" pitchFamily="34" charset="0"/>
              </a:rPr>
              <a:t>и статистика</a:t>
            </a:r>
          </a:p>
          <a:p>
            <a:pPr>
              <a:lnSpc>
                <a:spcPct val="90000"/>
              </a:lnSpc>
              <a:spcAft>
                <a:spcPts val="629"/>
              </a:spcAft>
            </a:pPr>
            <a:endParaRPr lang="en-US" sz="1800" strike="noStrike" spc="-1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Съединител &quot;права стрелка&quot; 62">
            <a:extLst>
              <a:ext uri="{FF2B5EF4-FFF2-40B4-BE49-F238E27FC236}">
                <a16:creationId xmlns="" xmlns:a16="http://schemas.microsoft.com/office/drawing/2014/main" id="{4E93E9C6-C17A-F926-8D48-822F823CB795}"/>
              </a:ext>
            </a:extLst>
          </p:cNvPr>
          <p:cNvCxnSpPr>
            <a:cxnSpLocks/>
          </p:cNvCxnSpPr>
          <p:nvPr/>
        </p:nvCxnSpPr>
        <p:spPr>
          <a:xfrm flipV="1">
            <a:off x="6356550" y="2929298"/>
            <a:ext cx="5572241" cy="43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ustomShape 5">
            <a:extLst>
              <a:ext uri="{FF2B5EF4-FFF2-40B4-BE49-F238E27FC236}">
                <a16:creationId xmlns="" xmlns:a16="http://schemas.microsoft.com/office/drawing/2014/main" id="{A5EAF049-445E-8C41-B014-DD1C4FA5D2EB}"/>
              </a:ext>
            </a:extLst>
          </p:cNvPr>
          <p:cNvSpPr/>
          <p:nvPr/>
        </p:nvSpPr>
        <p:spPr>
          <a:xfrm>
            <a:off x="6358051" y="2569739"/>
            <a:ext cx="6094800" cy="42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bg-BG" spc="-1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smtClean="0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lang="en-GB" b="0" strike="noStrike" spc="-1">
              <a:latin typeface="Arial"/>
            </a:endParaRPr>
          </a:p>
        </p:txBody>
      </p:sp>
      <p:cxnSp>
        <p:nvCxnSpPr>
          <p:cNvPr id="59" name="Съединител &quot;права стрелка&quot; 62">
            <a:extLst>
              <a:ext uri="{FF2B5EF4-FFF2-40B4-BE49-F238E27FC236}">
                <a16:creationId xmlns="" xmlns:a16="http://schemas.microsoft.com/office/drawing/2014/main" id="{4E93E9C6-C17A-F926-8D48-822F823CB795}"/>
              </a:ext>
            </a:extLst>
          </p:cNvPr>
          <p:cNvCxnSpPr>
            <a:cxnSpLocks/>
          </p:cNvCxnSpPr>
          <p:nvPr/>
        </p:nvCxnSpPr>
        <p:spPr>
          <a:xfrm>
            <a:off x="6356550" y="3294547"/>
            <a:ext cx="5572241" cy="612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ustomShape 11">
            <a:extLst>
              <a:ext uri="{FF2B5EF4-FFF2-40B4-BE49-F238E27FC236}">
                <a16:creationId xmlns="" xmlns:a16="http://schemas.microsoft.com/office/drawing/2014/main" id="{E739D1D2-951E-EDD2-28A7-10727970E9BD}"/>
              </a:ext>
            </a:extLst>
          </p:cNvPr>
          <p:cNvSpPr/>
          <p:nvPr/>
        </p:nvSpPr>
        <p:spPr>
          <a:xfrm>
            <a:off x="6326798" y="2929736"/>
            <a:ext cx="5879492" cy="437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           </a:t>
            </a:r>
            <a:r>
              <a:rPr lang="bg-BG" smtClean="0">
                <a:latin typeface="Arial" panose="020B0604020202020204" pitchFamily="34" charset="0"/>
                <a:cs typeface="Arial" panose="020B0604020202020204" pitchFamily="34" charset="0"/>
              </a:rPr>
              <a:t>Приложимост </a:t>
            </a:r>
            <a:r>
              <a:rPr lang="bg-BG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bg-BG" smtClean="0">
                <a:latin typeface="Arial" panose="020B0604020202020204" pitchFamily="34" charset="0"/>
                <a:cs typeface="Arial" panose="020B0604020202020204" pitchFamily="34" charset="0"/>
              </a:rPr>
              <a:t>разработената работа</a:t>
            </a:r>
            <a:endParaRPr lang="en-US" sz="1800" strike="noStrike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Съединител &quot;права стрелка&quot; 62">
            <a:extLst>
              <a:ext uri="{FF2B5EF4-FFF2-40B4-BE49-F238E27FC236}">
                <a16:creationId xmlns="" xmlns:a16="http://schemas.microsoft.com/office/drawing/2014/main" id="{4E93E9C6-C17A-F926-8D48-822F823CB795}"/>
              </a:ext>
            </a:extLst>
          </p:cNvPr>
          <p:cNvCxnSpPr>
            <a:cxnSpLocks/>
          </p:cNvCxnSpPr>
          <p:nvPr/>
        </p:nvCxnSpPr>
        <p:spPr>
          <a:xfrm>
            <a:off x="6356550" y="3668018"/>
            <a:ext cx="5563302" cy="612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CustomShape 5">
            <a:extLst>
              <a:ext uri="{FF2B5EF4-FFF2-40B4-BE49-F238E27FC236}">
                <a16:creationId xmlns="" xmlns:a16="http://schemas.microsoft.com/office/drawing/2014/main" id="{C9079C6F-9406-5864-BCE4-3BD5FAF87AB9}"/>
              </a:ext>
            </a:extLst>
          </p:cNvPr>
          <p:cNvSpPr/>
          <p:nvPr/>
        </p:nvSpPr>
        <p:spPr>
          <a:xfrm>
            <a:off x="6377320" y="3294547"/>
            <a:ext cx="6094800" cy="42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bg-BG" sz="18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pc="-1" smtClean="0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lang="en-GB" sz="1800" b="0" strike="noStrike" spc="-1">
              <a:latin typeface="Arial"/>
            </a:endParaRPr>
          </a:p>
        </p:txBody>
      </p:sp>
      <p:cxnSp>
        <p:nvCxnSpPr>
          <p:cNvPr id="64" name="Съединител &quot;права стрелка&quot; 62">
            <a:extLst>
              <a:ext uri="{FF2B5EF4-FFF2-40B4-BE49-F238E27FC236}">
                <a16:creationId xmlns="" xmlns:a16="http://schemas.microsoft.com/office/drawing/2014/main" id="{4E93E9C6-C17A-F926-8D48-822F823CB795}"/>
              </a:ext>
            </a:extLst>
          </p:cNvPr>
          <p:cNvCxnSpPr>
            <a:cxnSpLocks/>
          </p:cNvCxnSpPr>
          <p:nvPr/>
        </p:nvCxnSpPr>
        <p:spPr>
          <a:xfrm>
            <a:off x="6356550" y="4050199"/>
            <a:ext cx="5563302" cy="612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CustomShape 11">
            <a:extLst>
              <a:ext uri="{FF2B5EF4-FFF2-40B4-BE49-F238E27FC236}">
                <a16:creationId xmlns="" xmlns:a16="http://schemas.microsoft.com/office/drawing/2014/main" id="{E739D1D2-951E-EDD2-28A7-10727970E9BD}"/>
              </a:ext>
            </a:extLst>
          </p:cNvPr>
          <p:cNvSpPr/>
          <p:nvPr/>
        </p:nvSpPr>
        <p:spPr>
          <a:xfrm>
            <a:off x="6326798" y="3654733"/>
            <a:ext cx="5879492" cy="437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           </a:t>
            </a:r>
            <a:r>
              <a:rPr lang="bg-BG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bg-B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1" y="163612"/>
            <a:ext cx="1219200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Пример на структура на документа от </a:t>
            </a:r>
            <a:r>
              <a:rPr lang="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MongoDB</a:t>
            </a:r>
            <a:r>
              <a:rPr lang="bg-BG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Compass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04" y="1095375"/>
            <a:ext cx="9940221" cy="51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0" y="230287"/>
            <a:ext cx="1219199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Структура на</a:t>
            </a:r>
            <a:r>
              <a:rPr lang="en-US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bg-BG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колекциите в базата</a:t>
            </a:r>
            <a:r>
              <a:rPr lang="en-US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bg-BG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от данни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526705" y="1316136"/>
            <a:ext cx="11217620" cy="37841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/>
              <a:t>За по-добра организация и по-бързо търсене документите се разпределят в различни колекции в зависимост от класа на откритите обекти. </a:t>
            </a:r>
            <a:endParaRPr lang="bg-BG" sz="2400" smtClean="0"/>
          </a:p>
          <a:p>
            <a:endParaRPr lang="bg-BG" sz="2400"/>
          </a:p>
          <a:p>
            <a:r>
              <a:rPr lang="bg-BG" sz="2400"/>
              <a:t>Ако е засечен само </a:t>
            </a:r>
            <a:r>
              <a:rPr lang="bg-BG" sz="2400" smtClean="0"/>
              <a:t>един</a:t>
            </a:r>
            <a:r>
              <a:rPr lang="en-US" sz="2400" smtClean="0"/>
              <a:t> </a:t>
            </a:r>
            <a:r>
              <a:rPr lang="bg-BG" sz="2400" smtClean="0"/>
              <a:t>вид </a:t>
            </a:r>
            <a:r>
              <a:rPr lang="bg-BG" sz="2400"/>
              <a:t>клас, например „</a:t>
            </a:r>
            <a:r>
              <a:rPr lang="bg-BG" sz="2400" err="1"/>
              <a:t>person</a:t>
            </a:r>
            <a:r>
              <a:rPr lang="bg-BG" sz="2400"/>
              <a:t>“ или „</a:t>
            </a:r>
            <a:r>
              <a:rPr lang="bg-BG" sz="2400" err="1"/>
              <a:t>car</a:t>
            </a:r>
            <a:r>
              <a:rPr lang="bg-BG" sz="2400"/>
              <a:t>“, документът се запазва в </a:t>
            </a:r>
            <a:r>
              <a:rPr lang="bg-BG" sz="2400" smtClean="0"/>
              <a:t>колекция съответстващ със името на обекта. </a:t>
            </a:r>
          </a:p>
          <a:p>
            <a:endParaRPr lang="bg-BG" sz="2400" smtClean="0"/>
          </a:p>
          <a:p>
            <a:r>
              <a:rPr lang="bg-BG" sz="2400" smtClean="0"/>
              <a:t>При </a:t>
            </a:r>
            <a:r>
              <a:rPr lang="bg-BG" sz="2400"/>
              <a:t>наличие на повече от един </a:t>
            </a:r>
            <a:r>
              <a:rPr lang="bg-BG" sz="2400" smtClean="0"/>
              <a:t>клас, </a:t>
            </a:r>
            <a:r>
              <a:rPr lang="bg-BG" sz="2400"/>
              <a:t>детекцията се записва в колекцията </a:t>
            </a:r>
            <a:r>
              <a:rPr lang="bg-BG" sz="2400" b="1" err="1" smtClean="0"/>
              <a:t>Multiclass_objects</a:t>
            </a:r>
            <a:r>
              <a:rPr lang="bg-BG" sz="2400" smtClean="0"/>
              <a:t>. </a:t>
            </a:r>
          </a:p>
          <a:p>
            <a:endParaRPr lang="bg-BG" sz="2400" smtClean="0"/>
          </a:p>
          <a:p>
            <a:r>
              <a:rPr lang="bg-BG" sz="2400" smtClean="0"/>
              <a:t>Ако </a:t>
            </a:r>
            <a:r>
              <a:rPr lang="bg-BG" sz="2400"/>
              <a:t>не са засечени обекти, данните се запазват в колекция </a:t>
            </a:r>
            <a:r>
              <a:rPr lang="bg-BG" sz="2400" b="1" err="1"/>
              <a:t>no_detections</a:t>
            </a:r>
            <a:r>
              <a:rPr lang="bg-BG" sz="2400"/>
              <a:t>.</a:t>
            </a:r>
            <a:endParaRPr lang="bg-BG" sz="2400" spc="-1" smtClean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448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0" y="756086"/>
            <a:ext cx="1219200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400" b="1" smtClean="0"/>
              <a:t>Визуализация </a:t>
            </a:r>
            <a:r>
              <a:rPr lang="bg-BG" sz="2400" b="1"/>
              <a:t>на изображения от минали </a:t>
            </a:r>
            <a:r>
              <a:rPr lang="bg-BG" sz="2400" b="1" err="1"/>
              <a:t>детекции</a:t>
            </a:r>
            <a:endParaRPr lang="en-US" sz="24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026" name="Picture 2" descr="his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7" y="1381126"/>
            <a:ext cx="858937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0" y="213460"/>
            <a:ext cx="1219200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400" b="1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История на</a:t>
            </a:r>
            <a:r>
              <a:rPr lang="en-US" sz="2400" b="1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bg-BG" sz="2400" b="1" spc="-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предишни детекции и статистики</a:t>
            </a:r>
            <a:endParaRPr lang="en-US" sz="24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6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1840785" y="324359"/>
            <a:ext cx="7964428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b="1" smtClean="0"/>
              <a:t>Визуализация на </a:t>
            </a:r>
            <a:r>
              <a:rPr lang="bg-BG" sz="2400" b="1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bg-BG" sz="2400" b="1" smtClean="0">
                <a:latin typeface="Arial" panose="020B0604020202020204" pitchFamily="34" charset="0"/>
                <a:cs typeface="Arial" panose="020B0604020202020204" pitchFamily="34" charset="0"/>
              </a:rPr>
              <a:t>аблица </a:t>
            </a:r>
            <a:r>
              <a:rPr lang="bg-BG" sz="2400" b="1">
                <a:latin typeface="Arial" panose="020B0604020202020204" pitchFamily="34" charset="0"/>
                <a:cs typeface="Arial" panose="020B0604020202020204" pitchFamily="34" charset="0"/>
              </a:rPr>
              <a:t>с информация за всички извършени налични записи</a:t>
            </a:r>
            <a:endParaRPr lang="en-US" sz="2400" b="1" spc="-1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11" y="1601577"/>
            <a:ext cx="9968577" cy="487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0" y="323919"/>
            <a:ext cx="1219199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800" b="1" spc="-1" smtClean="0">
                <a:solidFill>
                  <a:srgbClr val="000000"/>
                </a:solidFill>
                <a:latin typeface="Arial"/>
                <a:ea typeface="Arial"/>
              </a:rPr>
              <a:t>Експеримент за </a:t>
            </a:r>
            <a:r>
              <a:rPr lang="bg-BG" sz="2800" b="1" spc="-1" err="1" smtClean="0">
                <a:solidFill>
                  <a:srgbClr val="000000"/>
                </a:solidFill>
                <a:latin typeface="Arial"/>
                <a:ea typeface="Arial"/>
              </a:rPr>
              <a:t>свръхобучение</a:t>
            </a:r>
            <a:r>
              <a:rPr lang="bg-BG" sz="2800" b="1" spc="-1" smtClean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800" b="1" spc="-1" err="1" smtClean="0">
                <a:solidFill>
                  <a:srgbClr val="000000"/>
                </a:solidFill>
                <a:latin typeface="Arial"/>
                <a:ea typeface="Arial"/>
              </a:rPr>
              <a:t>Overfitting</a:t>
            </a:r>
            <a:r>
              <a:rPr lang="bg-BG" sz="2800" b="1" spc="-1" smtClean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TextBox 4"/>
          <p:cNvSpPr/>
          <p:nvPr/>
        </p:nvSpPr>
        <p:spPr>
          <a:xfrm>
            <a:off x="1196430" y="1236750"/>
            <a:ext cx="9404895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400" smtClean="0"/>
              <a:t>За всяка конфигурация на обучение (</a:t>
            </a:r>
            <a:r>
              <a:rPr lang="en-US" sz="2400" smtClean="0"/>
              <a:t>learner</a:t>
            </a:r>
            <a:r>
              <a:rPr lang="bg-BG" sz="2400" smtClean="0"/>
              <a:t>) се подава на входа набор от изображения и техните анотации, а на изхода се получава обучената конфигурация</a:t>
            </a:r>
            <a:r>
              <a:rPr lang="en-US" sz="2400" smtClean="0"/>
              <a:t>.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/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400" smtClean="0"/>
              <a:t>За оценката на резултата се използва съотношението  между </a:t>
            </a:r>
            <a:r>
              <a:rPr lang="en-US" sz="2400" smtClean="0"/>
              <a:t> train loss</a:t>
            </a:r>
            <a:r>
              <a:rPr lang="bg-BG" sz="2400" smtClean="0"/>
              <a:t> и </a:t>
            </a:r>
            <a:r>
              <a:rPr lang="en-US" sz="2400" smtClean="0"/>
              <a:t>validation</a:t>
            </a:r>
            <a:r>
              <a:rPr lang="" sz="2400" smtClean="0"/>
              <a:t> loss </a:t>
            </a:r>
            <a:r>
              <a:rPr lang="bg-BG" sz="2400" smtClean="0"/>
              <a:t>функциите. </a:t>
            </a:r>
            <a:endParaRPr lang="en-US" sz="2400" smtClean="0"/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bg-BG" sz="2400" smtClean="0"/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bg-BG" sz="2400" smtClean="0"/>
              <a:t>Експериментът </a:t>
            </a:r>
            <a:r>
              <a:rPr lang="bg-BG" sz="2400"/>
              <a:t>е проведен с брой епохи в интервала от 30 до 200, като се използва стъпка от 10 епохи. По този начин са получени 18 различни конфигурации на обучение. За всяка конфигурация са записани стойностите на тренировъчната и </a:t>
            </a:r>
            <a:r>
              <a:rPr lang="bg-BG" sz="2400" err="1"/>
              <a:t>валидационната</a:t>
            </a:r>
            <a:r>
              <a:rPr lang="bg-BG" sz="2400"/>
              <a:t> загуба.</a:t>
            </a:r>
            <a:endParaRPr lang="en-GB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294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3547567" y="276294"/>
            <a:ext cx="5415457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spc="-1">
                <a:solidFill>
                  <a:srgbClr val="000000"/>
                </a:solidFill>
                <a:latin typeface="Arial"/>
                <a:ea typeface="Arial"/>
              </a:rPr>
              <a:t>Резултати от експеримента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72407"/>
            <a:ext cx="10348913" cy="478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3585668" y="228669"/>
            <a:ext cx="5348782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spc="-1" smtClean="0">
                <a:solidFill>
                  <a:srgbClr val="000000"/>
                </a:solidFill>
                <a:latin typeface="Arial"/>
                <a:ea typeface="Arial"/>
              </a:rPr>
              <a:t>Резултати от експеримента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843" y="1085850"/>
            <a:ext cx="2963572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2324684" y="569197"/>
            <a:ext cx="8056982" cy="4786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29"/>
              </a:spcAft>
            </a:pPr>
            <a:r>
              <a:rPr lang="bg-BG" sz="2800" b="1" smtClean="0">
                <a:latin typeface="Arial" panose="020B0604020202020204" pitchFamily="34" charset="0"/>
                <a:cs typeface="Arial" panose="020B0604020202020204" pitchFamily="34" charset="0"/>
              </a:rPr>
              <a:t>Приложимост </a:t>
            </a:r>
            <a:r>
              <a:rPr lang="bg-BG" sz="2800" b="1">
                <a:latin typeface="Arial" panose="020B0604020202020204" pitchFamily="34" charset="0"/>
                <a:cs typeface="Arial" panose="020B0604020202020204" pitchFamily="34" charset="0"/>
              </a:rPr>
              <a:t>на разработената работа</a:t>
            </a:r>
            <a:endParaRPr lang="en-US" sz="2800" b="1" spc="-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57275" y="1676400"/>
            <a:ext cx="99631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Приложението може директно да се въведе като допълнителен инструмент в различни области. Например в индустриални условия може да подпомага процеси по автоматизация чрез откриване на дефекти, преброяване на готова продукция или следене на производствени линии.</a:t>
            </a:r>
            <a:endParaRPr lang="bg-BG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107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3780522" y="294086"/>
            <a:ext cx="309563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spc="-1" smtClean="0">
                <a:solidFill>
                  <a:srgbClr val="000000"/>
                </a:solidFill>
                <a:latin typeface="Arial"/>
                <a:ea typeface="Arial"/>
              </a:rPr>
              <a:t>Заключение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TextBox 4"/>
          <p:cNvSpPr/>
          <p:nvPr/>
        </p:nvSpPr>
        <p:spPr>
          <a:xfrm>
            <a:off x="640644" y="857811"/>
            <a:ext cx="10675056" cy="60001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0000" tIns="45000" rIns="90000" bIns="4500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800" smtClean="0"/>
              <a:t>Като </a:t>
            </a:r>
            <a:r>
              <a:rPr lang="bg-BG" sz="2800"/>
              <a:t>п</a:t>
            </a:r>
            <a:r>
              <a:rPr lang="en-US" sz="2800" err="1" smtClean="0"/>
              <a:t>рограмен</a:t>
            </a:r>
            <a:r>
              <a:rPr lang="en-US" sz="2800" smtClean="0"/>
              <a:t> </a:t>
            </a:r>
            <a:r>
              <a:rPr lang="en-US" sz="2800" err="1"/>
              <a:t>език</a:t>
            </a:r>
            <a:r>
              <a:rPr lang="en-US" sz="2800"/>
              <a:t> и </a:t>
            </a:r>
            <a:r>
              <a:rPr lang="en-US" sz="2800" err="1"/>
              <a:t>среда</a:t>
            </a:r>
            <a:r>
              <a:rPr lang="en-US" sz="2800"/>
              <a:t> </a:t>
            </a:r>
            <a:r>
              <a:rPr lang="en-US" sz="2800" err="1"/>
              <a:t>за</a:t>
            </a:r>
            <a:r>
              <a:rPr lang="en-US" sz="2800"/>
              <a:t> </a:t>
            </a:r>
            <a:r>
              <a:rPr lang="en-US" sz="2800" err="1"/>
              <a:t>разработка</a:t>
            </a:r>
            <a:r>
              <a:rPr lang="en-US" sz="2800"/>
              <a:t> </a:t>
            </a:r>
            <a:r>
              <a:rPr lang="bg-BG" sz="2800" smtClean="0"/>
              <a:t>е избран </a:t>
            </a:r>
            <a:r>
              <a:rPr lang="en-US" sz="2800"/>
              <a:t>P</a:t>
            </a:r>
            <a:r>
              <a:rPr lang="en-US" sz="2800" smtClean="0"/>
              <a:t>ython.</a:t>
            </a:r>
            <a:endParaRPr lang="bg-BG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/>
              <a:t>За</a:t>
            </a:r>
            <a:r>
              <a:rPr lang="en-US" sz="2800"/>
              <a:t> </a:t>
            </a:r>
            <a:r>
              <a:rPr lang="en-US" sz="2800" err="1"/>
              <a:t>реализирането</a:t>
            </a:r>
            <a:r>
              <a:rPr lang="en-US" sz="2800"/>
              <a:t> </a:t>
            </a:r>
            <a:r>
              <a:rPr lang="en-US" sz="2800" err="1"/>
              <a:t>на</a:t>
            </a:r>
            <a:r>
              <a:rPr lang="en-US" sz="2800"/>
              <a:t> </a:t>
            </a:r>
            <a:r>
              <a:rPr lang="en-US" sz="2800" err="1" smtClean="0"/>
              <a:t>базата</a:t>
            </a:r>
            <a:r>
              <a:rPr lang="bg-BG" sz="2800" smtClean="0"/>
              <a:t> </a:t>
            </a:r>
            <a:r>
              <a:rPr lang="en-US" sz="2800" err="1" smtClean="0"/>
              <a:t>данни</a:t>
            </a:r>
            <a:r>
              <a:rPr lang="bg-BG" sz="2800" smtClean="0"/>
              <a:t> е избран </a:t>
            </a:r>
            <a:r>
              <a:rPr lang="en-US" sz="2800" smtClean="0"/>
              <a:t>MongoDB</a:t>
            </a:r>
            <a:endParaRPr lang="bg-BG" sz="28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800"/>
              <a:t>Създадена е архитектура на софтуерната система базирана на</a:t>
            </a:r>
            <a:r>
              <a:rPr lang="en-US" sz="2800"/>
              <a:t> MVC </a:t>
            </a:r>
            <a:r>
              <a:rPr lang="bg-BG" sz="2800"/>
              <a:t>шаблон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800" smtClean="0"/>
              <a:t>Р</a:t>
            </a:r>
            <a:r>
              <a:rPr lang="en-US" sz="2800" smtClean="0"/>
              <a:t>еализира</a:t>
            </a:r>
            <a:r>
              <a:rPr lang="bg-BG" sz="2800" smtClean="0"/>
              <a:t>н</a:t>
            </a:r>
            <a:r>
              <a:rPr lang="en-US" sz="2800" smtClean="0"/>
              <a:t> </a:t>
            </a:r>
            <a:r>
              <a:rPr lang="bg-BG" sz="2800" smtClean="0"/>
              <a:t>е</a:t>
            </a:r>
            <a:r>
              <a:rPr lang="en-US" sz="2800" smtClean="0"/>
              <a:t> </a:t>
            </a:r>
            <a:r>
              <a:rPr lang="en-US" sz="2800" err="1"/>
              <a:t>модул</a:t>
            </a:r>
            <a:r>
              <a:rPr lang="en-US" sz="2800"/>
              <a:t> </a:t>
            </a:r>
            <a:r>
              <a:rPr lang="en-US" sz="2800" err="1"/>
              <a:t>за</a:t>
            </a:r>
            <a:r>
              <a:rPr lang="en-US" sz="2800"/>
              <a:t> </a:t>
            </a:r>
            <a:r>
              <a:rPr lang="en-US" sz="2800" err="1"/>
              <a:t>качване</a:t>
            </a:r>
            <a:r>
              <a:rPr lang="en-US" sz="2800"/>
              <a:t> и </a:t>
            </a:r>
            <a:r>
              <a:rPr lang="en-US" sz="2800" err="1"/>
              <a:t>обработка</a:t>
            </a:r>
            <a:r>
              <a:rPr lang="en-US" sz="2800"/>
              <a:t> </a:t>
            </a:r>
            <a:r>
              <a:rPr lang="en-US" sz="2800" err="1"/>
              <a:t>на</a:t>
            </a:r>
            <a:r>
              <a:rPr lang="en-US" sz="2800"/>
              <a:t> </a:t>
            </a:r>
            <a:r>
              <a:rPr lang="en-US" sz="2800" err="1" smtClean="0"/>
              <a:t>изображения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endParaRPr lang="bg-BG" sz="280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800" smtClean="0"/>
              <a:t>Реализиран е </a:t>
            </a:r>
            <a:r>
              <a:rPr lang="en-US" sz="2800" err="1" smtClean="0"/>
              <a:t>модул</a:t>
            </a:r>
            <a:r>
              <a:rPr lang="en-US" sz="2800" smtClean="0"/>
              <a:t> </a:t>
            </a:r>
            <a:r>
              <a:rPr lang="en-US" sz="2800" err="1"/>
              <a:t>за</a:t>
            </a:r>
            <a:r>
              <a:rPr lang="en-US" sz="2800"/>
              <a:t> </a:t>
            </a:r>
            <a:r>
              <a:rPr lang="en-US" sz="2800" err="1"/>
              <a:t>разпознаване</a:t>
            </a:r>
            <a:r>
              <a:rPr lang="en-US" sz="2800"/>
              <a:t> </a:t>
            </a:r>
            <a:r>
              <a:rPr lang="en-US" sz="2800" err="1"/>
              <a:t>на</a:t>
            </a:r>
            <a:r>
              <a:rPr lang="en-US" sz="2800"/>
              <a:t> </a:t>
            </a:r>
            <a:r>
              <a:rPr lang="bg-BG" sz="2800"/>
              <a:t>конкретен </a:t>
            </a:r>
            <a:r>
              <a:rPr lang="en-US" sz="2800" err="1" smtClean="0"/>
              <a:t>обект</a:t>
            </a:r>
            <a:endParaRPr lang="bg-BG" sz="280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800" smtClean="0"/>
              <a:t>Реализиран е </a:t>
            </a:r>
            <a:r>
              <a:rPr lang="en-US" sz="2800" err="1" smtClean="0"/>
              <a:t>модул</a:t>
            </a:r>
            <a:r>
              <a:rPr lang="en-US" sz="2800" smtClean="0"/>
              <a:t> </a:t>
            </a:r>
            <a:r>
              <a:rPr lang="en-US" sz="2800" err="1"/>
              <a:t>за</a:t>
            </a:r>
            <a:r>
              <a:rPr lang="en-US" sz="2800"/>
              <a:t> </a:t>
            </a:r>
            <a:r>
              <a:rPr lang="en-US" sz="2800" err="1"/>
              <a:t>съхраняване</a:t>
            </a:r>
            <a:r>
              <a:rPr lang="en-US" sz="2800"/>
              <a:t> </a:t>
            </a:r>
            <a:r>
              <a:rPr lang="en-US" sz="2800" err="1"/>
              <a:t>на</a:t>
            </a:r>
            <a:r>
              <a:rPr lang="en-US" sz="2800"/>
              <a:t> </a:t>
            </a:r>
            <a:r>
              <a:rPr lang="en-US" sz="2800" err="1"/>
              <a:t>разпознатите</a:t>
            </a:r>
            <a:r>
              <a:rPr lang="en-US" sz="2800"/>
              <a:t> </a:t>
            </a:r>
            <a:r>
              <a:rPr lang="en-US" sz="2800" err="1" smtClean="0"/>
              <a:t>обекти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endParaRPr lang="bg-BG" sz="280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800" smtClean="0"/>
              <a:t>Реализиран е </a:t>
            </a:r>
            <a:r>
              <a:rPr lang="en-US" sz="2800" err="1" smtClean="0"/>
              <a:t>модул</a:t>
            </a:r>
            <a:r>
              <a:rPr lang="en-US" sz="2800" smtClean="0"/>
              <a:t> </a:t>
            </a:r>
            <a:r>
              <a:rPr lang="en-US" sz="2800" err="1"/>
              <a:t>за</a:t>
            </a:r>
            <a:r>
              <a:rPr lang="en-US" sz="2800"/>
              <a:t> </a:t>
            </a:r>
            <a:r>
              <a:rPr lang="en-US" sz="2800" err="1"/>
              <a:t>търсене</a:t>
            </a:r>
            <a:r>
              <a:rPr lang="en-US" sz="2800"/>
              <a:t> и </a:t>
            </a:r>
            <a:r>
              <a:rPr lang="en-US" sz="2800" err="1" smtClean="0"/>
              <a:t>визуализация</a:t>
            </a:r>
            <a:endParaRPr lang="bg-BG" sz="280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800" smtClean="0"/>
              <a:t>Реализиран е </a:t>
            </a:r>
            <a:r>
              <a:rPr lang="en-US" sz="2800" err="1" smtClean="0"/>
              <a:t>модул</a:t>
            </a:r>
            <a:r>
              <a:rPr lang="en-US" sz="2800" smtClean="0"/>
              <a:t> </a:t>
            </a:r>
            <a:r>
              <a:rPr lang="en-US" sz="2800" err="1"/>
              <a:t>за</a:t>
            </a:r>
            <a:r>
              <a:rPr lang="en-US" sz="2800"/>
              <a:t> </a:t>
            </a:r>
            <a:r>
              <a:rPr lang="en-US" sz="2800" err="1"/>
              <a:t>потребителско</a:t>
            </a:r>
            <a:r>
              <a:rPr lang="en-US" sz="2800"/>
              <a:t> </a:t>
            </a:r>
            <a:r>
              <a:rPr lang="en-US" sz="2800" smtClean="0"/>
              <a:t>управление</a:t>
            </a:r>
            <a:endParaRPr lang="bg-BG" sz="28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800" smtClean="0"/>
              <a:t>Експериментално е изследван случай на </a:t>
            </a:r>
            <a:r>
              <a:rPr lang="en-US" sz="2800" smtClean="0"/>
              <a:t>overfitting </a:t>
            </a:r>
            <a:r>
              <a:rPr lang="bg-BG" sz="2800" smtClean="0"/>
              <a:t>на предварително избран </a:t>
            </a:r>
            <a:r>
              <a:rPr lang="en-US" sz="2800" smtClean="0"/>
              <a:t>dataset</a:t>
            </a:r>
            <a:endParaRPr lang="bg-BG" sz="2800"/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endParaRPr lang="bg-BG" sz="2400" b="0" strike="noStrike" spc="-1" smtClean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bg-BG" sz="2400" spc="-1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86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1506603" y="371544"/>
            <a:ext cx="10151997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spc="-1" smtClean="0">
                <a:solidFill>
                  <a:srgbClr val="000000"/>
                </a:solidFill>
                <a:latin typeface="Arial"/>
                <a:ea typeface="Arial"/>
              </a:rPr>
              <a:t>Използвани</a:t>
            </a:r>
            <a:r>
              <a:rPr lang="bg-BG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bg-BG" sz="2800" b="1" spc="-1">
                <a:solidFill>
                  <a:srgbClr val="000000"/>
                </a:solidFill>
                <a:latin typeface="Arial"/>
                <a:ea typeface="Arial"/>
              </a:rPr>
              <a:t>с</a:t>
            </a:r>
            <a:r>
              <a:rPr lang="bg-BG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офтуерни инструменти и библиотеки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TextBox 4"/>
          <p:cNvSpPr/>
          <p:nvPr/>
        </p:nvSpPr>
        <p:spPr>
          <a:xfrm>
            <a:off x="549628" y="1316365"/>
            <a:ext cx="10979280" cy="47075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0000" tIns="45000" rIns="90000" bIns="45000">
            <a:spAutoFit/>
          </a:bodyPr>
          <a:lstStyle/>
          <a:p>
            <a:pPr marL="343080" indent="-342360">
              <a:buClr>
                <a:srgbClr val="000000"/>
              </a:buClr>
              <a:buFont typeface="Arial"/>
              <a:buChar char="•"/>
            </a:pPr>
            <a:r>
              <a:rPr lang="en-GB" sz="2000" b="1" spc="-1" smtClean="0">
                <a:solidFill>
                  <a:srgbClr val="000000"/>
                </a:solidFill>
                <a:latin typeface="Arial"/>
                <a:ea typeface="DejaVu Sans"/>
              </a:rPr>
              <a:t>Python </a:t>
            </a:r>
            <a:r>
              <a:rPr lang="bg-BG" sz="2000" b="1" spc="-1" smtClean="0">
                <a:solidFill>
                  <a:srgbClr val="000000"/>
                </a:solidFill>
                <a:latin typeface="Arial"/>
                <a:ea typeface="DejaVu Sans"/>
              </a:rPr>
              <a:t>и</a:t>
            </a:r>
            <a:r>
              <a:rPr lang="en-GB" sz="2000" b="1" spc="-1" smtClean="0">
                <a:solidFill>
                  <a:srgbClr val="000000"/>
                </a:solidFill>
                <a:latin typeface="Arial"/>
                <a:ea typeface="DejaVu Sans"/>
              </a:rPr>
              <a:t> Anaconda </a:t>
            </a:r>
            <a:r>
              <a:rPr lang="en-GB" sz="2000" spc="-1" smtClean="0">
                <a:solidFill>
                  <a:srgbClr val="000000"/>
                </a:solidFill>
                <a:latin typeface="Arial"/>
                <a:ea typeface="DejaVu Sans"/>
              </a:rPr>
              <a:t>- version 3.1.7</a:t>
            </a:r>
            <a:endParaRPr lang="en-GB" sz="2000" b="1" strike="noStrike" spc="-1" smtClean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3080" indent="-342360">
              <a:buClr>
                <a:srgbClr val="000000"/>
              </a:buClr>
              <a:buFont typeface="Arial"/>
              <a:buChar char="•"/>
            </a:pPr>
            <a:r>
              <a:rPr lang="en-GB" sz="2000" b="1" strike="noStrike" spc="-1" err="1" smtClean="0">
                <a:solidFill>
                  <a:srgbClr val="000000"/>
                </a:solidFill>
                <a:latin typeface="Arial"/>
                <a:ea typeface="DejaVu Sans"/>
              </a:rPr>
              <a:t>Streamlit</a:t>
            </a:r>
            <a:r>
              <a:rPr lang="en-GB" sz="20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 - </a:t>
            </a:r>
            <a:r>
              <a:rPr lang="en-US" sz="2000" err="1" smtClean="0"/>
              <a:t>streamlit</a:t>
            </a:r>
            <a:r>
              <a:rPr lang="en-US" sz="2000" smtClean="0"/>
              <a:t>==1.43.0</a:t>
            </a:r>
            <a:r>
              <a:rPr lang="bg-BG" sz="2000" smtClean="0"/>
              <a:t>, </a:t>
            </a:r>
            <a:r>
              <a:rPr lang="en-US" sz="2000" err="1"/>
              <a:t>streamlit</a:t>
            </a:r>
            <a:r>
              <a:rPr lang="en-US" sz="2000"/>
              <a:t>-cookies-manager==</a:t>
            </a:r>
            <a:r>
              <a:rPr lang="en-US" sz="2000" smtClean="0"/>
              <a:t>0.2.0</a:t>
            </a:r>
            <a:r>
              <a:rPr lang="bg-BG" sz="2000" smtClean="0"/>
              <a:t>, </a:t>
            </a:r>
            <a:r>
              <a:rPr lang="en-US" sz="2000" err="1"/>
              <a:t>streamlit</a:t>
            </a:r>
            <a:r>
              <a:rPr lang="en-US" sz="2000"/>
              <a:t>-cropper==0.2.2</a:t>
            </a:r>
            <a:r>
              <a:rPr lang="bg-BG" sz="2000" smtClean="0"/>
              <a:t>, </a:t>
            </a:r>
            <a:r>
              <a:rPr lang="en-US" sz="2000" err="1"/>
              <a:t>streamlit-js-eval</a:t>
            </a:r>
            <a:r>
              <a:rPr lang="en-US" sz="2000"/>
              <a:t>==</a:t>
            </a:r>
            <a:r>
              <a:rPr lang="en-US" sz="2000" smtClean="0"/>
              <a:t>0.1.7</a:t>
            </a:r>
            <a:r>
              <a:rPr lang="bg-BG" sz="2000" smtClean="0"/>
              <a:t>, </a:t>
            </a:r>
            <a:r>
              <a:rPr lang="en-US" sz="2000" err="1"/>
              <a:t>streamlit</a:t>
            </a:r>
            <a:r>
              <a:rPr lang="en-US" sz="2000"/>
              <a:t>-paste-button==</a:t>
            </a:r>
            <a:r>
              <a:rPr lang="en-US" sz="2000" smtClean="0"/>
              <a:t>0.1.2</a:t>
            </a:r>
            <a:r>
              <a:rPr lang="bg-BG" sz="2000" smtClean="0"/>
              <a:t>, </a:t>
            </a:r>
            <a:r>
              <a:rPr lang="en-US" sz="2000" err="1"/>
              <a:t>st-img-pastebutton</a:t>
            </a:r>
            <a:r>
              <a:rPr lang="en-US" sz="2000"/>
              <a:t>==</a:t>
            </a:r>
            <a:r>
              <a:rPr lang="en-US" sz="2000" smtClean="0"/>
              <a:t>0.0.6</a:t>
            </a:r>
            <a:endParaRPr lang="en-GB" sz="2000" b="0" strike="noStrike" spc="-1" smtClean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b="1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Pandas</a:t>
            </a:r>
            <a:r>
              <a:rPr lang="en-GB" sz="2000" b="0" strike="noStrike" spc="-1" smtClean="0">
                <a:solidFill>
                  <a:srgbClr val="000000"/>
                </a:solidFill>
                <a:latin typeface="Arial"/>
                <a:ea typeface="DejaVu Sans"/>
              </a:rPr>
              <a:t> - </a:t>
            </a:r>
            <a:r>
              <a:rPr lang="en-US" sz="2000" smtClean="0"/>
              <a:t>pandas==2.2.3</a:t>
            </a:r>
            <a:endParaRPr lang="ru-RU" sz="2000" smtClean="0"/>
          </a:p>
          <a:p>
            <a:pPr marL="343080" indent="-342360">
              <a:buClr>
                <a:srgbClr val="000000"/>
              </a:buClr>
              <a:buFont typeface="Arial"/>
              <a:buChar char="•"/>
            </a:pPr>
            <a:r>
              <a:rPr lang="ru-RU" sz="2000" b="1" smtClean="0">
                <a:latin typeface="Arial" panose="020B0604020202020204" pitchFamily="34" charset="0"/>
                <a:cs typeface="Arial" panose="020B0604020202020204" pitchFamily="34" charset="0"/>
              </a:rPr>
              <a:t>PIL (Python Imaging Library) </a:t>
            </a:r>
            <a:r>
              <a:rPr lang="en-US" sz="2000" smtClean="0"/>
              <a:t>-</a:t>
            </a:r>
            <a:r>
              <a:rPr lang="ru-RU" sz="2000" smtClean="0"/>
              <a:t> </a:t>
            </a:r>
            <a:r>
              <a:rPr lang="en-US" sz="2000" smtClean="0"/>
              <a:t>pillow==11.1.0</a:t>
            </a:r>
            <a:endParaRPr lang="ru-RU" sz="2000" smtClean="0"/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b="1" smtClean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ru-RU" sz="2000" smtClean="0"/>
              <a:t> </a:t>
            </a:r>
            <a:r>
              <a:rPr lang="en-US" sz="2000" smtClean="0"/>
              <a:t>-</a:t>
            </a:r>
            <a:r>
              <a:rPr lang="ru-RU" sz="2000" smtClean="0"/>
              <a:t> </a:t>
            </a:r>
            <a:r>
              <a:rPr lang="en-US" sz="2000" err="1" smtClean="0"/>
              <a:t>opencv</a:t>
            </a:r>
            <a:r>
              <a:rPr lang="en-US" sz="2000" smtClean="0"/>
              <a:t>-python==4.11.0.86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000" b="1" spc="-1" err="1" smtClean="0">
                <a:solidFill>
                  <a:srgbClr val="000000"/>
                </a:solidFill>
                <a:latin typeface="Arial"/>
                <a:ea typeface="DejaVu Sans"/>
              </a:rPr>
              <a:t>Numpy</a:t>
            </a:r>
            <a:r>
              <a:rPr lang="en-GB" sz="2000" spc="-1" smtClean="0">
                <a:solidFill>
                  <a:srgbClr val="000000"/>
                </a:solidFill>
                <a:latin typeface="Arial"/>
                <a:ea typeface="DejaVu Sans"/>
              </a:rPr>
              <a:t> - </a:t>
            </a:r>
            <a:r>
              <a:rPr lang="en-US" sz="2000" err="1" smtClean="0"/>
              <a:t>numpy</a:t>
            </a:r>
            <a:r>
              <a:rPr lang="en-US" sz="2000" smtClean="0"/>
              <a:t>==2.0.2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000" b="1" smtClean="0">
                <a:latin typeface="Arial" panose="020B0604020202020204" pitchFamily="34" charset="0"/>
                <a:cs typeface="Arial" panose="020B0604020202020204" pitchFamily="34" charset="0"/>
              </a:rPr>
              <a:t>Bcrypt</a:t>
            </a:r>
            <a:r>
              <a:rPr lang="ru-RU" sz="2000" smtClean="0"/>
              <a:t> </a:t>
            </a:r>
            <a:r>
              <a:rPr lang="en-US" sz="2000" smtClean="0"/>
              <a:t>-</a:t>
            </a:r>
            <a:r>
              <a:rPr lang="ru-RU" sz="2000" smtClean="0"/>
              <a:t> </a:t>
            </a:r>
            <a:r>
              <a:rPr lang="en-US" sz="2000" err="1" smtClean="0"/>
              <a:t>bcrypt</a:t>
            </a:r>
            <a:r>
              <a:rPr lang="en-US" sz="2000" smtClean="0"/>
              <a:t>==4.3.0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err="1" smtClean="0">
                <a:latin typeface="Arial"/>
              </a:rPr>
              <a:t>Tenso</a:t>
            </a:r>
            <a:r>
              <a:rPr lang="en-US" sz="2000" b="1" spc="-1" err="1" smtClean="0">
                <a:latin typeface="Arial"/>
              </a:rPr>
              <a:t>r</a:t>
            </a:r>
            <a:r>
              <a:rPr lang="en-US" sz="2000" b="1" strike="noStrike" spc="-1" err="1" smtClean="0">
                <a:latin typeface="Arial"/>
              </a:rPr>
              <a:t>flow</a:t>
            </a:r>
            <a:r>
              <a:rPr lang="en-US" sz="2000" b="0" strike="noStrike" spc="-1" smtClean="0">
                <a:latin typeface="Arial"/>
              </a:rPr>
              <a:t> </a:t>
            </a:r>
            <a:r>
              <a:rPr lang="en-US" sz="2000" spc="-1" smtClean="0">
                <a:latin typeface="Arial"/>
              </a:rPr>
              <a:t>-</a:t>
            </a:r>
            <a:r>
              <a:rPr lang="en-US" sz="2000" b="0" strike="noStrike" spc="-1" smtClean="0">
                <a:latin typeface="Arial"/>
              </a:rPr>
              <a:t> </a:t>
            </a:r>
            <a:r>
              <a:rPr lang="en-US" sz="2000" err="1" smtClean="0"/>
              <a:t>tensorflow</a:t>
            </a:r>
            <a:r>
              <a:rPr lang="en-US" sz="2000" smtClean="0"/>
              <a:t>==2.18.0</a:t>
            </a:r>
            <a:r>
              <a:rPr lang="bg-BG" sz="2000" smtClean="0"/>
              <a:t>, </a:t>
            </a:r>
            <a:r>
              <a:rPr lang="en-US" sz="2000" err="1"/>
              <a:t>tensorboard</a:t>
            </a:r>
            <a:r>
              <a:rPr lang="en-US" sz="2000"/>
              <a:t>==</a:t>
            </a:r>
            <a:r>
              <a:rPr lang="en-US" sz="2000" smtClean="0"/>
              <a:t>2.18.0</a:t>
            </a:r>
            <a:r>
              <a:rPr lang="bg-BG" sz="2000" smtClean="0"/>
              <a:t>, </a:t>
            </a:r>
            <a:r>
              <a:rPr lang="en-US" sz="2000"/>
              <a:t>ml-</a:t>
            </a:r>
            <a:r>
              <a:rPr lang="en-US" sz="2000" err="1"/>
              <a:t>dtypes</a:t>
            </a:r>
            <a:r>
              <a:rPr lang="en-US" sz="2000"/>
              <a:t>==0.4.1</a:t>
            </a:r>
            <a:endParaRPr lang="en-US" sz="2000" smtClean="0"/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err="1" smtClean="0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sz="2000" smtClean="0"/>
              <a:t> - </a:t>
            </a:r>
            <a:r>
              <a:rPr lang="en-US" sz="2000" err="1" smtClean="0"/>
              <a:t>keras</a:t>
            </a:r>
            <a:r>
              <a:rPr lang="en-US" sz="2000" smtClean="0"/>
              <a:t>==3.9.0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err="1" smtClean="0">
                <a:latin typeface="Arial" panose="020B0604020202020204" pitchFamily="34" charset="0"/>
                <a:cs typeface="Arial" panose="020B0604020202020204" pitchFamily="34" charset="0"/>
              </a:rPr>
              <a:t>Ultralytics</a:t>
            </a:r>
            <a:r>
              <a:rPr lang="en-US" sz="2000" smtClean="0"/>
              <a:t> - </a:t>
            </a:r>
            <a:r>
              <a:rPr lang="en-US" sz="2000" err="1" smtClean="0"/>
              <a:t>ultralytics</a:t>
            </a:r>
            <a:r>
              <a:rPr lang="en-US" sz="2000" smtClean="0"/>
              <a:t>==8.3.85</a:t>
            </a:r>
            <a:r>
              <a:rPr lang="bg-BG" sz="2000" smtClean="0"/>
              <a:t>, </a:t>
            </a:r>
            <a:r>
              <a:rPr lang="en-US" sz="2000" err="1"/>
              <a:t>ultralytics-thop</a:t>
            </a:r>
            <a:r>
              <a:rPr lang="en-US" sz="2000"/>
              <a:t>==2.0.14</a:t>
            </a:r>
            <a:endParaRPr lang="en-US" sz="2000" smtClean="0"/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 compass </a:t>
            </a:r>
            <a:r>
              <a:rPr lang="en-US" sz="2000" smtClean="0"/>
              <a:t>– version 1.46.11</a:t>
            </a: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err="1" smtClean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en-US" sz="2000" b="1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b="1" err="1" smtClean="0">
                <a:latin typeface="Arial" panose="020B0604020202020204" pitchFamily="34" charset="0"/>
                <a:cs typeface="Arial" panose="020B0604020202020204" pitchFamily="34" charset="0"/>
              </a:rPr>
              <a:t>Pymongo</a:t>
            </a:r>
            <a:r>
              <a:rPr lang="en-US" sz="2000" smtClean="0"/>
              <a:t> - </a:t>
            </a:r>
            <a:r>
              <a:rPr lang="en-US" sz="2000" err="1" smtClean="0"/>
              <a:t>pymongo</a:t>
            </a:r>
            <a:r>
              <a:rPr lang="en-US" sz="2000" smtClean="0"/>
              <a:t>==4.13.2</a:t>
            </a:r>
            <a:endParaRPr lang="bg-BG" sz="2000" smtClean="0"/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  <a:r>
              <a:rPr lang="en-US" sz="2000"/>
              <a:t> - requests==</a:t>
            </a:r>
            <a:r>
              <a:rPr lang="en-US" sz="2000" smtClean="0"/>
              <a:t>2.32.3</a:t>
            </a:r>
            <a:endParaRPr lang="bg-BG" sz="2000" smtClean="0"/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fr-FR" sz="2000" b="1" err="1">
                <a:latin typeface="Arial" panose="020B0604020202020204" pitchFamily="34" charset="0"/>
                <a:cs typeface="Arial" panose="020B0604020202020204" pitchFamily="34" charset="0"/>
              </a:rPr>
              <a:t>Timezones</a:t>
            </a:r>
            <a:r>
              <a:rPr lang="fr-FR" sz="2000"/>
              <a:t> - </a:t>
            </a:r>
            <a:r>
              <a:rPr lang="fr-FR" sz="2000" err="1"/>
              <a:t>tzlocal</a:t>
            </a:r>
            <a:r>
              <a:rPr lang="fr-FR" sz="2000"/>
              <a:t>==5.3.1, </a:t>
            </a:r>
            <a:r>
              <a:rPr lang="fr-FR" sz="2000" err="1"/>
              <a:t>pytz</a:t>
            </a:r>
            <a:r>
              <a:rPr lang="fr-FR" sz="2000"/>
              <a:t>==2025.1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383156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D7C9D62-9B2E-7AC4-A735-42AB1F196FEA}"/>
              </a:ext>
            </a:extLst>
          </p:cNvPr>
          <p:cNvSpPr/>
          <p:nvPr/>
        </p:nvSpPr>
        <p:spPr>
          <a:xfrm>
            <a:off x="4591027" y="256954"/>
            <a:ext cx="3013084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pc="-1" smtClean="0">
                <a:solidFill>
                  <a:srgbClr val="000000"/>
                </a:solidFill>
                <a:latin typeface="Arial"/>
                <a:ea typeface="DejaVu Sans"/>
              </a:rPr>
              <a:t>Мотивация</a:t>
            </a:r>
            <a:endParaRPr lang="en-US" sz="2800" b="1" spc="-1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  <a:cs typeface="Arial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="" xmlns:a16="http://schemas.microsoft.com/office/drawing/2014/main" id="{716C8B1C-7484-631E-9777-EB1706FAFF8A}"/>
              </a:ext>
            </a:extLst>
          </p:cNvPr>
          <p:cNvSpPr/>
          <p:nvPr/>
        </p:nvSpPr>
        <p:spPr>
          <a:xfrm>
            <a:off x="844361" y="1017735"/>
            <a:ext cx="25149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spc="-1">
                <a:solidFill>
                  <a:srgbClr val="000000"/>
                </a:solidFill>
                <a:latin typeface="Arial"/>
                <a:ea typeface="Arial"/>
              </a:rPr>
              <a:t>Мотивация</a:t>
            </a: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lang="en-GB" sz="2800" strike="noStrike" spc="-1">
              <a:latin typeface="Arial"/>
              <a:cs typeface="Arial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="" xmlns:a16="http://schemas.microsoft.com/office/drawing/2014/main" id="{D4156088-23E4-9174-52EA-C6D46E2E6649}"/>
              </a:ext>
            </a:extLst>
          </p:cNvPr>
          <p:cNvSpPr/>
          <p:nvPr/>
        </p:nvSpPr>
        <p:spPr>
          <a:xfrm>
            <a:off x="575709" y="1709763"/>
            <a:ext cx="1104372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="" xmlns:a16="http://schemas.microsoft.com/office/drawing/2014/main" id="{E8F98333-79D3-02AA-D5A0-34833B55AE88}"/>
              </a:ext>
            </a:extLst>
          </p:cNvPr>
          <p:cNvSpPr/>
          <p:nvPr/>
        </p:nvSpPr>
        <p:spPr>
          <a:xfrm>
            <a:off x="0" y="1709763"/>
            <a:ext cx="12020550" cy="44012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4480">
              <a:buClr>
                <a:srgbClr val="000000"/>
              </a:buClr>
              <a:buFont typeface="Arial"/>
              <a:buChar char="•"/>
            </a:pPr>
            <a:r>
              <a:rPr lang="ru-RU" sz="2800"/>
              <a:t>Мотивацията зад създаването на такава система е огромният ръст на визуални данни, които се генерират ежедневно в различни индустрии. Неспособността тези данни да бъдат обработвани и анализирани достатъчно бързо може значително да възпрепятства </a:t>
            </a:r>
            <a:r>
              <a:rPr lang="ru-RU" sz="2800" smtClean="0"/>
              <a:t>иновациите и </a:t>
            </a:r>
            <a:r>
              <a:rPr lang="ru-RU" sz="2800"/>
              <a:t>ефективността в много сектори по света</a:t>
            </a:r>
            <a:r>
              <a:rPr lang="ru-RU" sz="2800" smtClean="0"/>
              <a:t>.</a:t>
            </a:r>
          </a:p>
          <a:p>
            <a:pPr marL="742950" lvl="1" indent="-284480">
              <a:buClr>
                <a:srgbClr val="000000"/>
              </a:buClr>
              <a:buFont typeface="Arial"/>
              <a:buChar char="•"/>
            </a:pPr>
            <a:r>
              <a:rPr lang="bg-BG" sz="2800" b="0" strike="noStrike" spc="-1" smtClean="0">
                <a:latin typeface="Arial"/>
                <a:cs typeface="Arial"/>
              </a:rPr>
              <a:t>Затова нашата система помага на потребителите ефективно да откриват и анализират обекти в изображения, като по този начин значително намалява ръчния труд и позволява по- бързо вземане на решение.</a:t>
            </a:r>
            <a:endParaRPr lang="en-GB" sz="2800" b="0" strike="noStrike" spc="-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94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0675" y="2489200"/>
            <a:ext cx="9210675" cy="1325563"/>
          </a:xfrm>
        </p:spPr>
        <p:txBody>
          <a:bodyPr>
            <a:normAutofit/>
          </a:bodyPr>
          <a:lstStyle/>
          <a:p>
            <a:r>
              <a:rPr lang="bg-BG" sz="5400" b="1" smtClean="0"/>
              <a:t>Благодаря ви за вниманието!</a:t>
            </a:r>
            <a:endParaRPr lang="bg-BG" sz="5400" b="1"/>
          </a:p>
        </p:txBody>
      </p:sp>
    </p:spTree>
    <p:extLst>
      <p:ext uri="{BB962C8B-B14F-4D97-AF65-F5344CB8AC3E}">
        <p14:creationId xmlns:p14="http://schemas.microsoft.com/office/powerpoint/2010/main" val="29259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D7C9D62-9B2E-7AC4-A735-42AB1F196FEA}"/>
              </a:ext>
            </a:extLst>
          </p:cNvPr>
          <p:cNvSpPr/>
          <p:nvPr/>
        </p:nvSpPr>
        <p:spPr>
          <a:xfrm>
            <a:off x="4412838" y="241989"/>
            <a:ext cx="2514173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spc="-1" smtClean="0">
                <a:solidFill>
                  <a:srgbClr val="000000"/>
                </a:solidFill>
                <a:latin typeface="Arial"/>
                <a:ea typeface="DejaVu Sans"/>
              </a:rPr>
              <a:t>Ц</a:t>
            </a:r>
            <a:r>
              <a:rPr lang="en-US" sz="2800" b="1" spc="-1" err="1" smtClean="0">
                <a:solidFill>
                  <a:srgbClr val="000000"/>
                </a:solidFill>
                <a:latin typeface="Arial"/>
                <a:ea typeface="DejaVu Sans"/>
              </a:rPr>
              <a:t>ел</a:t>
            </a:r>
            <a:r>
              <a:rPr lang="bg-BG" sz="2800" b="1" spc="-1" smtClean="0">
                <a:solidFill>
                  <a:srgbClr val="000000"/>
                </a:solidFill>
                <a:latin typeface="Arial"/>
                <a:ea typeface="DejaVu Sans"/>
              </a:rPr>
              <a:t> и </a:t>
            </a:r>
            <a:r>
              <a:rPr lang="en-US" sz="2800" b="1" spc="-1" err="1" smtClean="0">
                <a:solidFill>
                  <a:srgbClr val="000000"/>
                </a:solidFill>
                <a:latin typeface="Arial"/>
                <a:ea typeface="DejaVu Sans"/>
              </a:rPr>
              <a:t>задачи</a:t>
            </a:r>
            <a:endParaRPr lang="en-US" sz="2800" b="1" spc="-1">
              <a:solidFill>
                <a:srgbClr val="000000"/>
              </a:solidFill>
              <a:latin typeface="Arial"/>
              <a:ea typeface="DejaVu Sans"/>
              <a:cs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  <a:cs typeface="Arial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="" xmlns:a16="http://schemas.microsoft.com/office/drawing/2014/main" id="{D4156088-23E4-9174-52EA-C6D46E2E6649}"/>
              </a:ext>
            </a:extLst>
          </p:cNvPr>
          <p:cNvSpPr/>
          <p:nvPr/>
        </p:nvSpPr>
        <p:spPr>
          <a:xfrm>
            <a:off x="575709" y="1709763"/>
            <a:ext cx="1104372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="" xmlns:a16="http://schemas.microsoft.com/office/drawing/2014/main" id="{9E7AB96F-F1F0-9B9F-C417-ED31F5318ACF}"/>
              </a:ext>
            </a:extLst>
          </p:cNvPr>
          <p:cNvSpPr/>
          <p:nvPr/>
        </p:nvSpPr>
        <p:spPr>
          <a:xfrm>
            <a:off x="988346" y="1249552"/>
            <a:ext cx="2261297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spc="-1" err="1">
                <a:latin typeface="Arial"/>
                <a:ea typeface="Arial"/>
              </a:rPr>
              <a:t>Ц</a:t>
            </a:r>
            <a:r>
              <a:rPr lang="en-US" sz="2800" b="1" spc="-1" err="1" smtClean="0">
                <a:latin typeface="Arial"/>
                <a:ea typeface="Arial"/>
              </a:rPr>
              <a:t>ел</a:t>
            </a:r>
            <a:r>
              <a:rPr lang="en-US" sz="2800" b="1" strike="noStrike" spc="-1">
                <a:latin typeface="Arial"/>
                <a:ea typeface="Arial"/>
              </a:rPr>
              <a:t>:</a:t>
            </a:r>
            <a:endParaRPr lang="en-GB" sz="2800" b="1" strike="noStrike" spc="-1">
              <a:latin typeface="Arial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="" xmlns:a16="http://schemas.microsoft.com/office/drawing/2014/main" id="{E8F98333-79D3-02AA-D5A0-34833B55AE88}"/>
              </a:ext>
            </a:extLst>
          </p:cNvPr>
          <p:cNvSpPr/>
          <p:nvPr/>
        </p:nvSpPr>
        <p:spPr>
          <a:xfrm>
            <a:off x="153969" y="1787352"/>
            <a:ext cx="11887200" cy="8309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4480">
              <a:buClr>
                <a:srgbClr val="000000"/>
              </a:buClr>
              <a:buFont typeface="Arial"/>
              <a:buChar char="•"/>
            </a:pPr>
            <a:r>
              <a:rPr lang="en-US" sz="2400" err="1"/>
              <a:t>Да</a:t>
            </a:r>
            <a:r>
              <a:rPr lang="en-US" sz="2400"/>
              <a:t> </a:t>
            </a:r>
            <a:r>
              <a:rPr lang="en-US" sz="2400" err="1"/>
              <a:t>се</a:t>
            </a:r>
            <a:r>
              <a:rPr lang="en-US" sz="2400"/>
              <a:t> </a:t>
            </a:r>
            <a:r>
              <a:rPr lang="en-US" sz="2400" err="1"/>
              <a:t>проектира</a:t>
            </a:r>
            <a:r>
              <a:rPr lang="en-US" sz="2400"/>
              <a:t> и </a:t>
            </a:r>
            <a:r>
              <a:rPr lang="en-US" sz="2400" err="1"/>
              <a:t>реализира</a:t>
            </a:r>
            <a:r>
              <a:rPr lang="en-US" sz="2400"/>
              <a:t> </a:t>
            </a:r>
            <a:r>
              <a:rPr lang="en-US" sz="2400" err="1"/>
              <a:t>уеб-базирана</a:t>
            </a:r>
            <a:r>
              <a:rPr lang="en-US" sz="2400"/>
              <a:t> </a:t>
            </a:r>
            <a:r>
              <a:rPr lang="en-US" sz="2400" err="1"/>
              <a:t>система</a:t>
            </a:r>
            <a:r>
              <a:rPr lang="en-US" sz="2400"/>
              <a:t> </a:t>
            </a:r>
            <a:r>
              <a:rPr lang="en-US" sz="2400" err="1"/>
              <a:t>за</a:t>
            </a:r>
            <a:r>
              <a:rPr lang="en-US" sz="2400"/>
              <a:t> </a:t>
            </a:r>
            <a:r>
              <a:rPr lang="en-US" sz="2400" err="1"/>
              <a:t>разпознаване</a:t>
            </a:r>
            <a:r>
              <a:rPr lang="en-US" sz="2400"/>
              <a:t> </a:t>
            </a:r>
            <a:r>
              <a:rPr lang="en-US" sz="2400" err="1"/>
              <a:t>на</a:t>
            </a:r>
            <a:r>
              <a:rPr lang="en-US" sz="2400"/>
              <a:t> </a:t>
            </a:r>
            <a:r>
              <a:rPr lang="en-US" sz="2400" err="1"/>
              <a:t>обекти</a:t>
            </a:r>
            <a:r>
              <a:rPr lang="en-US" sz="2400"/>
              <a:t> в </a:t>
            </a:r>
            <a:r>
              <a:rPr lang="en-US" sz="2400" err="1"/>
              <a:t>изображения</a:t>
            </a:r>
            <a:r>
              <a:rPr lang="en-GB" sz="2400" spc="-1" smtClean="0">
                <a:solidFill>
                  <a:srgbClr val="FF0000"/>
                </a:solidFill>
                <a:latin typeface="Arial"/>
                <a:ea typeface="+mn-lt"/>
                <a:cs typeface="+mn-lt"/>
              </a:rPr>
              <a:t>.</a:t>
            </a:r>
            <a:endParaRPr lang="en-GB" sz="2400" b="0" strike="noStrike" spc="-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="" xmlns:a16="http://schemas.microsoft.com/office/drawing/2014/main" id="{C4A09E58-4A2C-A215-7001-B0AFEE8EAF04}"/>
              </a:ext>
            </a:extLst>
          </p:cNvPr>
          <p:cNvSpPr txBox="1"/>
          <p:nvPr/>
        </p:nvSpPr>
        <p:spPr>
          <a:xfrm>
            <a:off x="988346" y="2655041"/>
            <a:ext cx="32144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 b="1">
                <a:latin typeface="Arial"/>
                <a:cs typeface="Arial"/>
              </a:rPr>
              <a:t>З</a:t>
            </a:r>
            <a:r>
              <a:rPr lang="en-US" sz="2400" b="1" err="1" smtClean="0">
                <a:latin typeface="Arial"/>
                <a:cs typeface="Arial"/>
              </a:rPr>
              <a:t>адачи</a:t>
            </a:r>
            <a:r>
              <a:rPr lang="en-US" sz="2400" b="1">
                <a:latin typeface="Arial"/>
                <a:cs typeface="Arial"/>
              </a:rPr>
              <a:t>: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="" xmlns:a16="http://schemas.microsoft.com/office/drawing/2014/main" id="{3713768C-944D-B236-27E6-FB7B9EF7081B}"/>
              </a:ext>
            </a:extLst>
          </p:cNvPr>
          <p:cNvSpPr/>
          <p:nvPr/>
        </p:nvSpPr>
        <p:spPr>
          <a:xfrm>
            <a:off x="575709" y="3128280"/>
            <a:ext cx="11043720" cy="22467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4480">
              <a:buClr>
                <a:srgbClr val="000000"/>
              </a:buClr>
              <a:buFont typeface="Arial,Sans-Serif"/>
              <a:buChar char="•"/>
            </a:pPr>
            <a:r>
              <a:rPr lang="en-GB" sz="2400" spc="-1" err="1">
                <a:ea typeface="+mn-lt"/>
                <a:cs typeface="+mn-lt"/>
              </a:rPr>
              <a:t>Качване</a:t>
            </a:r>
            <a:r>
              <a:rPr lang="en-GB" sz="2400" spc="-1">
                <a:ea typeface="+mn-lt"/>
                <a:cs typeface="+mn-lt"/>
              </a:rPr>
              <a:t> </a:t>
            </a:r>
            <a:r>
              <a:rPr lang="en-GB" sz="2400" spc="-1" err="1">
                <a:ea typeface="+mn-lt"/>
                <a:cs typeface="+mn-lt"/>
              </a:rPr>
              <a:t>или</a:t>
            </a:r>
            <a:r>
              <a:rPr lang="en-GB" sz="2400" spc="-1">
                <a:ea typeface="+mn-lt"/>
                <a:cs typeface="+mn-lt"/>
              </a:rPr>
              <a:t> </a:t>
            </a:r>
            <a:r>
              <a:rPr lang="en-GB" sz="2400" spc="-1" err="1">
                <a:ea typeface="+mn-lt"/>
                <a:cs typeface="+mn-lt"/>
              </a:rPr>
              <a:t>поставяне</a:t>
            </a:r>
            <a:r>
              <a:rPr lang="en-GB" sz="2400" spc="-1">
                <a:ea typeface="+mn-lt"/>
                <a:cs typeface="+mn-lt"/>
              </a:rPr>
              <a:t> </a:t>
            </a:r>
            <a:r>
              <a:rPr lang="en-GB" sz="2400" spc="-1" err="1">
                <a:ea typeface="+mn-lt"/>
                <a:cs typeface="+mn-lt"/>
              </a:rPr>
              <a:t>на</a:t>
            </a:r>
            <a:r>
              <a:rPr lang="en-GB" sz="2400" spc="-1">
                <a:ea typeface="+mn-lt"/>
                <a:cs typeface="+mn-lt"/>
              </a:rPr>
              <a:t> </a:t>
            </a:r>
            <a:r>
              <a:rPr lang="en-GB" sz="2400" spc="-1" err="1">
                <a:ea typeface="+mn-lt"/>
                <a:cs typeface="+mn-lt"/>
              </a:rPr>
              <a:t>изображения</a:t>
            </a:r>
            <a:r>
              <a:rPr lang="en-GB" sz="2400" spc="-1">
                <a:ea typeface="+mn-lt"/>
                <a:cs typeface="+mn-lt"/>
              </a:rPr>
              <a:t> </a:t>
            </a:r>
            <a:endParaRPr lang="bg-BG" sz="2400" spc="-1" smtClean="0">
              <a:ea typeface="+mn-lt"/>
              <a:cs typeface="+mn-lt"/>
            </a:endParaRPr>
          </a:p>
          <a:p>
            <a:pPr marL="285750" indent="-284480">
              <a:buClr>
                <a:srgbClr val="000000"/>
              </a:buClr>
              <a:buFont typeface="Arial,Sans-Serif"/>
              <a:buChar char="•"/>
            </a:pPr>
            <a:r>
              <a:rPr lang="bg-BG" sz="2400" smtClean="0"/>
              <a:t>А</a:t>
            </a:r>
            <a:r>
              <a:rPr lang="en-US" sz="2400" err="1" smtClean="0"/>
              <a:t>нализиране</a:t>
            </a:r>
            <a:r>
              <a:rPr lang="en-US" sz="2400" smtClean="0"/>
              <a:t> </a:t>
            </a:r>
            <a:r>
              <a:rPr lang="en-US" sz="2400"/>
              <a:t>и </a:t>
            </a:r>
            <a:r>
              <a:rPr lang="en-US" sz="2400" err="1"/>
              <a:t>разпознаване</a:t>
            </a:r>
            <a:r>
              <a:rPr lang="en-US" sz="2400"/>
              <a:t> </a:t>
            </a:r>
            <a:r>
              <a:rPr lang="en-US" sz="2400" err="1"/>
              <a:t>на</a:t>
            </a:r>
            <a:r>
              <a:rPr lang="en-US" sz="2400"/>
              <a:t> </a:t>
            </a:r>
            <a:r>
              <a:rPr lang="bg-BG" sz="2400" smtClean="0"/>
              <a:t>конкретни </a:t>
            </a:r>
            <a:r>
              <a:rPr lang="en-US" sz="2400" err="1" smtClean="0"/>
              <a:t>обекти</a:t>
            </a:r>
            <a:endParaRPr lang="en-US" sz="2400" smtClean="0"/>
          </a:p>
          <a:p>
            <a:pPr marL="285750" indent="-284480">
              <a:buClr>
                <a:srgbClr val="000000"/>
              </a:buClr>
              <a:buFont typeface="Arial,Sans-Serif"/>
              <a:buChar char="•"/>
            </a:pPr>
            <a:r>
              <a:rPr lang="en-GB" sz="2400" spc="-1" err="1" smtClean="0">
                <a:ea typeface="+mn-lt"/>
                <a:cs typeface="+mn-lt"/>
              </a:rPr>
              <a:t>Визуализиране</a:t>
            </a:r>
            <a:r>
              <a:rPr lang="en-GB" sz="2400" spc="-1" smtClean="0">
                <a:ea typeface="+mn-lt"/>
                <a:cs typeface="+mn-lt"/>
              </a:rPr>
              <a:t> </a:t>
            </a:r>
            <a:r>
              <a:rPr lang="en-GB" sz="2400" spc="-1" err="1">
                <a:ea typeface="+mn-lt"/>
                <a:cs typeface="+mn-lt"/>
              </a:rPr>
              <a:t>на</a:t>
            </a:r>
            <a:r>
              <a:rPr lang="en-GB" sz="2400" spc="-1">
                <a:ea typeface="+mn-lt"/>
                <a:cs typeface="+mn-lt"/>
              </a:rPr>
              <a:t> </a:t>
            </a:r>
            <a:r>
              <a:rPr lang="en-GB" sz="2400" spc="-1" err="1">
                <a:ea typeface="+mn-lt"/>
                <a:cs typeface="+mn-lt"/>
              </a:rPr>
              <a:t>откритите</a:t>
            </a:r>
            <a:r>
              <a:rPr lang="en-GB" sz="2400" spc="-1">
                <a:ea typeface="+mn-lt"/>
                <a:cs typeface="+mn-lt"/>
              </a:rPr>
              <a:t> </a:t>
            </a:r>
            <a:r>
              <a:rPr lang="en-GB" sz="2400" spc="-1" err="1">
                <a:ea typeface="+mn-lt"/>
                <a:cs typeface="+mn-lt"/>
              </a:rPr>
              <a:t>обекти</a:t>
            </a:r>
            <a:endParaRPr lang="en-GB" sz="2400" b="0" strike="noStrike" spc="-1">
              <a:latin typeface="Aptos"/>
              <a:cs typeface="Arial"/>
            </a:endParaRPr>
          </a:p>
          <a:p>
            <a:pPr marL="285750" indent="-284480">
              <a:buClr>
                <a:srgbClr val="000000"/>
              </a:buClr>
              <a:buFont typeface="Arial,Sans-Serif"/>
              <a:buChar char="•"/>
            </a:pPr>
            <a:r>
              <a:rPr lang="en-GB" sz="2400" spc="-1" err="1">
                <a:ea typeface="+mn-lt"/>
                <a:cs typeface="+mn-lt"/>
              </a:rPr>
              <a:t>Съхраняване</a:t>
            </a:r>
            <a:r>
              <a:rPr lang="en-GB" sz="2400" spc="-1">
                <a:ea typeface="+mn-lt"/>
                <a:cs typeface="+mn-lt"/>
              </a:rPr>
              <a:t> </a:t>
            </a:r>
            <a:r>
              <a:rPr lang="en-GB" sz="2400" spc="-1" err="1">
                <a:ea typeface="+mn-lt"/>
                <a:cs typeface="+mn-lt"/>
              </a:rPr>
              <a:t>на</a:t>
            </a:r>
            <a:r>
              <a:rPr lang="en-GB" sz="2400" spc="-1">
                <a:ea typeface="+mn-lt"/>
                <a:cs typeface="+mn-lt"/>
              </a:rPr>
              <a:t> </a:t>
            </a:r>
            <a:r>
              <a:rPr lang="en-GB" sz="2400" spc="-1" err="1">
                <a:ea typeface="+mn-lt"/>
                <a:cs typeface="+mn-lt"/>
              </a:rPr>
              <a:t>резултатите</a:t>
            </a:r>
            <a:r>
              <a:rPr lang="en-GB" sz="2400" spc="-1">
                <a:ea typeface="+mn-lt"/>
                <a:cs typeface="+mn-lt"/>
              </a:rPr>
              <a:t> и </a:t>
            </a:r>
            <a:r>
              <a:rPr lang="en-GB" sz="2400" spc="-1" err="1">
                <a:ea typeface="+mn-lt"/>
                <a:cs typeface="+mn-lt"/>
              </a:rPr>
              <a:t>изображенията</a:t>
            </a:r>
            <a:r>
              <a:rPr lang="en-GB" sz="2400" spc="-1">
                <a:ea typeface="+mn-lt"/>
                <a:cs typeface="+mn-lt"/>
              </a:rPr>
              <a:t> </a:t>
            </a:r>
            <a:r>
              <a:rPr lang="en-GB" sz="2400" spc="-1" smtClean="0">
                <a:ea typeface="+mn-lt"/>
                <a:cs typeface="+mn-lt"/>
              </a:rPr>
              <a:t>в</a:t>
            </a:r>
            <a:r>
              <a:rPr lang="bg-BG" sz="2400" spc="-1" smtClean="0">
                <a:ea typeface="+mn-lt"/>
                <a:cs typeface="+mn-lt"/>
              </a:rPr>
              <a:t> базата данни</a:t>
            </a:r>
            <a:endParaRPr lang="en-GB" sz="2400" spc="-1">
              <a:latin typeface="Aptos"/>
              <a:cs typeface="Arial"/>
            </a:endParaRPr>
          </a:p>
          <a:p>
            <a:pPr marL="285750" indent="-284480">
              <a:buClr>
                <a:srgbClr val="000000"/>
              </a:buClr>
              <a:buFont typeface="Arial,Sans-Serif"/>
              <a:buChar char="•"/>
            </a:pPr>
            <a:r>
              <a:rPr lang="en-GB" sz="2400" spc="-1" err="1">
                <a:ea typeface="+mn-lt"/>
                <a:cs typeface="+mn-lt"/>
              </a:rPr>
              <a:t>Предоставяне</a:t>
            </a:r>
            <a:r>
              <a:rPr lang="en-GB" sz="2400" spc="-1">
                <a:ea typeface="+mn-lt"/>
                <a:cs typeface="+mn-lt"/>
              </a:rPr>
              <a:t> </a:t>
            </a:r>
            <a:r>
              <a:rPr lang="en-GB" sz="2400" spc="-1" err="1">
                <a:ea typeface="+mn-lt"/>
                <a:cs typeface="+mn-lt"/>
              </a:rPr>
              <a:t>на</a:t>
            </a:r>
            <a:r>
              <a:rPr lang="en-GB" sz="2400" spc="-1">
                <a:ea typeface="+mn-lt"/>
                <a:cs typeface="+mn-lt"/>
              </a:rPr>
              <a:t> </a:t>
            </a:r>
            <a:r>
              <a:rPr lang="en-GB" sz="2400" spc="-1" err="1">
                <a:ea typeface="+mn-lt"/>
                <a:cs typeface="+mn-lt"/>
              </a:rPr>
              <a:t>история</a:t>
            </a:r>
            <a:r>
              <a:rPr lang="en-GB" sz="2400" spc="-1">
                <a:ea typeface="+mn-lt"/>
                <a:cs typeface="+mn-lt"/>
              </a:rPr>
              <a:t> </a:t>
            </a:r>
            <a:r>
              <a:rPr lang="en-GB" sz="2400" spc="-1" smtClean="0">
                <a:ea typeface="+mn-lt"/>
                <a:cs typeface="+mn-lt"/>
              </a:rPr>
              <a:t>и</a:t>
            </a:r>
            <a:r>
              <a:rPr lang="bg-BG" sz="2400" spc="-1" smtClean="0">
                <a:ea typeface="+mn-lt"/>
                <a:cs typeface="+mn-lt"/>
              </a:rPr>
              <a:t> визуализация на предишни </a:t>
            </a:r>
            <a:r>
              <a:rPr lang="bg-BG" sz="2400" spc="-1" err="1" smtClean="0">
                <a:ea typeface="+mn-lt"/>
                <a:cs typeface="+mn-lt"/>
              </a:rPr>
              <a:t>детекции</a:t>
            </a:r>
            <a:endParaRPr lang="en-GB" sz="2400" spc="-1">
              <a:latin typeface="Aptos"/>
              <a:cs typeface="Arial"/>
            </a:endParaRPr>
          </a:p>
          <a:p>
            <a:pPr marL="285750" indent="-284480">
              <a:buClr>
                <a:srgbClr val="000000"/>
              </a:buClr>
              <a:buFont typeface="Arial,Sans-Serif"/>
              <a:buChar char="•"/>
            </a:pPr>
            <a:endParaRPr lang="en-GB" sz="2000" spc="-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50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2945694" y="253650"/>
            <a:ext cx="7360355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spc="-1" smtClean="0">
                <a:latin typeface="Arial"/>
                <a:ea typeface="Arial"/>
                <a:cs typeface="Arial"/>
              </a:rPr>
              <a:t>Основни етапи за работа на системата</a:t>
            </a:r>
            <a:endParaRPr lang="en-US" sz="2800" b="1" spc="-1">
              <a:latin typeface="Arial"/>
              <a:ea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9149" y="1438275"/>
            <a:ext cx="10620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smtClean="0"/>
              <a:t>Разпознаването на обекти се състой от 2 основни етапа:</a:t>
            </a:r>
          </a:p>
          <a:p>
            <a:endParaRPr lang="bg-BG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smtClean="0"/>
              <a:t>Първи етап – Обучение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2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smtClean="0"/>
              <a:t>Втори етап – Разпознаване на обекти (взимане на решение)</a:t>
            </a:r>
          </a:p>
        </p:txBody>
      </p:sp>
    </p:spTree>
    <p:extLst>
      <p:ext uri="{BB962C8B-B14F-4D97-AF65-F5344CB8AC3E}">
        <p14:creationId xmlns:p14="http://schemas.microsoft.com/office/powerpoint/2010/main" val="234153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3468467" y="202283"/>
            <a:ext cx="5301158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spc="-1" smtClean="0">
                <a:solidFill>
                  <a:srgbClr val="000000"/>
                </a:solidFill>
                <a:latin typeface="Arial"/>
                <a:ea typeface="Arial"/>
              </a:rPr>
              <a:t>Концептуал</a:t>
            </a:r>
            <a:r>
              <a:rPr lang="bg-BG" sz="2800" b="1" spc="-1" smtClean="0">
                <a:solidFill>
                  <a:srgbClr val="000000"/>
                </a:solidFill>
                <a:latin typeface="Arial"/>
                <a:ea typeface="Arial"/>
              </a:rPr>
              <a:t>ни</a:t>
            </a:r>
            <a:r>
              <a:rPr lang="en-US" sz="2800" b="1" spc="-1" smtClean="0">
                <a:solidFill>
                  <a:srgbClr val="000000"/>
                </a:solidFill>
                <a:latin typeface="Arial"/>
                <a:ea typeface="Arial"/>
              </a:rPr>
              <a:t> модел</a:t>
            </a:r>
            <a:r>
              <a:rPr lang="bg-BG" sz="2800" b="1" spc="-1" smtClean="0">
                <a:solidFill>
                  <a:srgbClr val="000000"/>
                </a:solidFill>
                <a:latin typeface="Arial"/>
                <a:ea typeface="Arial"/>
              </a:rPr>
              <a:t>и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24" y="1169634"/>
            <a:ext cx="4996451" cy="4292333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910" y="1138560"/>
            <a:ext cx="5010439" cy="448533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831558" y="5776794"/>
            <a:ext cx="4960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-1">
                <a:solidFill>
                  <a:srgbClr val="000000"/>
                </a:solidFill>
                <a:latin typeface="Arial"/>
                <a:ea typeface="Arial"/>
              </a:rPr>
              <a:t>Концептуален модел на </a:t>
            </a:r>
            <a:r>
              <a:rPr lang="bg-BG" b="1" spc="-1">
                <a:solidFill>
                  <a:srgbClr val="000000"/>
                </a:solidFill>
                <a:latin typeface="Arial"/>
                <a:ea typeface="Arial"/>
              </a:rPr>
              <a:t>под</a:t>
            </a:r>
            <a:r>
              <a:rPr lang="en-US" b="1" spc="-1">
                <a:solidFill>
                  <a:srgbClr val="000000"/>
                </a:solidFill>
                <a:latin typeface="Arial"/>
                <a:ea typeface="Arial"/>
              </a:rPr>
              <a:t>системата за</a:t>
            </a:r>
            <a:r>
              <a:rPr lang="" b="1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bg-BG" b="1" spc="-1">
                <a:solidFill>
                  <a:srgbClr val="000000"/>
                </a:solidFill>
                <a:latin typeface="Arial"/>
                <a:ea typeface="Arial"/>
              </a:rPr>
              <a:t>разпознаване на обекти</a:t>
            </a:r>
            <a:endParaRPr lang="en-US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754" y="5645941"/>
            <a:ext cx="5813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-1">
                <a:solidFill>
                  <a:srgbClr val="000000"/>
                </a:solidFill>
                <a:latin typeface="Arial"/>
                <a:ea typeface="Arial"/>
              </a:rPr>
              <a:t>Концептуален модел на подсистемата за обучение</a:t>
            </a:r>
            <a:endParaRPr lang="en-US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67201" y="1223963"/>
            <a:ext cx="301624" cy="369332"/>
          </a:xfrm>
          <a:prstGeom prst="rect">
            <a:avLst/>
          </a:prstGeom>
          <a:solidFill>
            <a:srgbClr val="7F7F7F"/>
          </a:solidFill>
        </p:spPr>
        <p:txBody>
          <a:bodyPr wrap="square" rtlCol="0">
            <a:spAutoFit/>
          </a:bodyPr>
          <a:lstStyle/>
          <a:p>
            <a:r>
              <a:rPr lang="bg-BG" smtClean="0">
                <a:solidFill>
                  <a:schemeClr val="bg1"/>
                </a:solidFill>
              </a:rPr>
              <a:t>1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5000" y="2360432"/>
            <a:ext cx="301624" cy="369332"/>
          </a:xfrm>
          <a:prstGeom prst="rect">
            <a:avLst/>
          </a:prstGeom>
          <a:solidFill>
            <a:srgbClr val="767171"/>
          </a:solidFill>
        </p:spPr>
        <p:txBody>
          <a:bodyPr wrap="square" rtlCol="0">
            <a:spAutoFit/>
          </a:bodyPr>
          <a:lstStyle/>
          <a:p>
            <a:r>
              <a:rPr lang="bg-BG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00556" y="2360432"/>
            <a:ext cx="30162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bg-BG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0556" y="3557861"/>
            <a:ext cx="301624" cy="369332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bg-BG" smtClean="0">
                <a:solidFill>
                  <a:schemeClr val="bg1"/>
                </a:solidFill>
              </a:rPr>
              <a:t>4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000" y="3557861"/>
            <a:ext cx="301624" cy="369332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4391" y="4820603"/>
            <a:ext cx="30162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6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00556" y="4820603"/>
            <a:ext cx="301624" cy="369332"/>
          </a:xfrm>
          <a:prstGeom prst="rect">
            <a:avLst/>
          </a:prstGeom>
          <a:solidFill>
            <a:srgbClr val="76717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202862" y="1357574"/>
            <a:ext cx="301624" cy="369332"/>
          </a:xfrm>
          <a:prstGeom prst="rect">
            <a:avLst/>
          </a:prstGeom>
          <a:solidFill>
            <a:srgbClr val="7F7F7F"/>
          </a:solidFill>
        </p:spPr>
        <p:txBody>
          <a:bodyPr wrap="square" rtlCol="0">
            <a:spAutoFit/>
          </a:bodyPr>
          <a:lstStyle/>
          <a:p>
            <a:r>
              <a:rPr lang="bg-BG" smtClean="0">
                <a:solidFill>
                  <a:schemeClr val="bg1"/>
                </a:solidFill>
              </a:rPr>
              <a:t>1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578645" y="1357574"/>
            <a:ext cx="30162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2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51286" y="2729764"/>
            <a:ext cx="301624" cy="369332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641138" y="2729764"/>
            <a:ext cx="301624" cy="369332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4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24309" y="3917288"/>
            <a:ext cx="30162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641138" y="3927193"/>
            <a:ext cx="30162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64636" y="5092635"/>
            <a:ext cx="301624" cy="369332"/>
          </a:xfrm>
          <a:prstGeom prst="rect">
            <a:avLst/>
          </a:prstGeom>
          <a:solidFill>
            <a:srgbClr val="76717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7</a:t>
            </a:r>
            <a:endParaRPr lang="bg-B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4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3450880" y="449362"/>
            <a:ext cx="6104672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b="1" strike="noStrike" spc="-1" smtClean="0">
                <a:solidFill>
                  <a:srgbClr val="000000"/>
                </a:solidFill>
                <a:latin typeface="Arial"/>
                <a:ea typeface="Arial"/>
              </a:rPr>
              <a:t>Архитектура на системата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TextBox 4"/>
          <p:cNvSpPr/>
          <p:nvPr/>
        </p:nvSpPr>
        <p:spPr>
          <a:xfrm>
            <a:off x="598760" y="1194323"/>
            <a:ext cx="11313611" cy="5262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800" spc="-1" smtClean="0">
                <a:latin typeface="Arial"/>
              </a:rPr>
              <a:t>Използваме </a:t>
            </a:r>
            <a:r>
              <a:rPr lang="ru-RU" sz="2800" spc="-1">
                <a:latin typeface="Arial"/>
              </a:rPr>
              <a:t>MVC като системна архитектура, което означава, че кодът ще бъде разделен на 3 части</a:t>
            </a:r>
            <a:r>
              <a:rPr lang="ru-RU" sz="2800" spc="-1" smtClean="0">
                <a:latin typeface="Arial"/>
              </a:rPr>
              <a:t>:</a:t>
            </a:r>
            <a:endParaRPr lang="en-US" sz="2800" spc="-1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sz="2800" b="1" strike="noStrike" spc="-1" smtClean="0">
                <a:latin typeface="Arial"/>
              </a:rPr>
              <a:t>Модела</a:t>
            </a:r>
            <a:r>
              <a:rPr lang="bg-BG" sz="2800" b="0" strike="noStrike" spc="-1" smtClean="0">
                <a:latin typeface="Arial"/>
              </a:rPr>
              <a:t> - </a:t>
            </a:r>
            <a:r>
              <a:rPr lang="ru-RU" sz="2800" spc="-1">
                <a:latin typeface="Arial"/>
              </a:rPr>
              <a:t>Работи с данни, които се </a:t>
            </a:r>
            <a:r>
              <a:rPr lang="ru-RU" sz="2800" spc="-1" smtClean="0">
                <a:latin typeface="Arial"/>
              </a:rPr>
              <a:t>записват преди и след обработката на изображението.</a:t>
            </a:r>
          </a:p>
          <a:p>
            <a:pPr>
              <a:lnSpc>
                <a:spcPct val="100000"/>
              </a:lnSpc>
            </a:pPr>
            <a:endParaRPr lang="bg-BG" sz="2800" b="0" strike="noStrike" spc="-1" smtClean="0"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sz="2800" b="1" spc="-1" smtClean="0">
                <a:latin typeface="Arial"/>
              </a:rPr>
              <a:t>Изгледа</a:t>
            </a:r>
            <a:r>
              <a:rPr lang="bg-BG" sz="2800" spc="-1" smtClean="0">
                <a:latin typeface="Arial"/>
              </a:rPr>
              <a:t> - </a:t>
            </a:r>
            <a:r>
              <a:rPr lang="en-US" sz="2800" spc="-1" err="1" smtClean="0">
                <a:latin typeface="Arial"/>
              </a:rPr>
              <a:t>Streamlit</a:t>
            </a:r>
            <a:r>
              <a:rPr lang="bg-BG" sz="2800" spc="-1" smtClean="0">
                <a:latin typeface="Arial"/>
              </a:rPr>
              <a:t> интерфейс които позволява </a:t>
            </a:r>
            <a:r>
              <a:rPr lang="ru-RU" sz="2800"/>
              <a:t>на потребителя да качва изображения, настройва параметри и вижда резултати.</a:t>
            </a:r>
            <a:endParaRPr lang="en-US" sz="2800" spc="-1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sz="2800" b="1" spc="-1" smtClean="0">
                <a:latin typeface="Arial"/>
              </a:rPr>
              <a:t>Контролера</a:t>
            </a:r>
            <a:r>
              <a:rPr lang="bg-BG" sz="2800" spc="-1" smtClean="0">
                <a:latin typeface="Arial"/>
              </a:rPr>
              <a:t> - </a:t>
            </a:r>
            <a:r>
              <a:rPr lang="ru-RU" sz="2800">
                <a:latin typeface="Arial" panose="020B0604020202020204" pitchFamily="34" charset="0"/>
                <a:cs typeface="Arial" panose="020B0604020202020204" pitchFamily="34" charset="0"/>
              </a:rPr>
              <a:t>Изпълнява алгоритмите за обработка и детекция, като свързва действията на потребителя с модела и изгледа.</a:t>
            </a:r>
            <a:endParaRPr lang="en-GB" sz="2800" b="1" strike="noStrike" spc="-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2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1086928" y="458887"/>
            <a:ext cx="10748514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pc="-1" smtClean="0">
                <a:solidFill>
                  <a:srgbClr val="000000"/>
                </a:solidFill>
                <a:latin typeface="Arial"/>
                <a:ea typeface="Arial"/>
              </a:rPr>
              <a:t>Model-View-Controller (MVC) </a:t>
            </a:r>
            <a:r>
              <a:rPr lang="bg-BG" sz="2800" b="1" spc="-1" smtClean="0">
                <a:solidFill>
                  <a:srgbClr val="000000"/>
                </a:solidFill>
                <a:latin typeface="Arial"/>
                <a:ea typeface="Arial"/>
              </a:rPr>
              <a:t>в контекста на системата</a:t>
            </a:r>
            <a:endParaRPr lang="en-US" sz="28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39" y="1337095"/>
            <a:ext cx="8243870" cy="485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5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="" xmlns:a16="http://schemas.microsoft.com/office/drawing/2014/main" id="{7A537A05-7FE1-EBEE-BAF2-0880008721FD}"/>
              </a:ext>
            </a:extLst>
          </p:cNvPr>
          <p:cNvSpPr/>
          <p:nvPr/>
        </p:nvSpPr>
        <p:spPr>
          <a:xfrm>
            <a:off x="2131218" y="352494"/>
            <a:ext cx="843915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400" b="1" smtClean="0"/>
              <a:t>Подготовка </a:t>
            </a:r>
            <a:r>
              <a:rPr lang="bg-BG" sz="2400" b="1"/>
              <a:t>на данни чрез програмата </a:t>
            </a:r>
            <a:r>
              <a:rPr lang="bg-BG" sz="2400" b="1" err="1"/>
              <a:t>LabelImg</a:t>
            </a:r>
            <a:r>
              <a:rPr lang="bg-BG" sz="2400" b="1"/>
              <a:t> </a:t>
            </a:r>
            <a:r>
              <a:rPr lang="bg-BG" sz="2400" b="1" smtClean="0"/>
              <a:t> </a:t>
            </a:r>
            <a:endParaRPr lang="en-US" sz="2400" b="1" spc="-1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571625"/>
            <a:ext cx="7062787" cy="34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9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4154</TotalTime>
  <Words>1167</Words>
  <Application>Microsoft Office PowerPoint</Application>
  <PresentationFormat>Widescreen</PresentationFormat>
  <Paragraphs>189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Aptos</vt:lpstr>
      <vt:lpstr>Aptos Display</vt:lpstr>
      <vt:lpstr>Arial</vt:lpstr>
      <vt:lpstr>Arial,Sans-Serif</vt:lpstr>
      <vt:lpstr>Calibri</vt:lpstr>
      <vt:lpstr>Calibri Light</vt:lpstr>
      <vt:lpstr>DejaVu Sans</vt:lpstr>
      <vt:lpstr>Gill Sans MT</vt:lpstr>
      <vt:lpstr>Office тема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Съхранение и интеграция на обучен модел (псевдокод)</vt:lpstr>
      <vt:lpstr>Въвеждане на данни (псевдокод)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509</cp:revision>
  <dcterms:created xsi:type="dcterms:W3CDTF">2025-09-25T14:51:08Z</dcterms:created>
  <dcterms:modified xsi:type="dcterms:W3CDTF">2025-09-29T21:41:28Z</dcterms:modified>
</cp:coreProperties>
</file>