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10F762-D2AD-4754-AF06-A8E86E9A0B1B}" v="56" dt="2022-09-08T21:06:29.852"/>
    <p1510:client id="{A2407DDC-D460-452A-BBD2-55BFC96A7133}" v="35" dt="2022-09-08T20:46:08.409"/>
    <p1510:client id="{FAE9B169-1365-4305-81D0-9D92E0A88D5F}" v="742" dt="2022-09-09T08:47:52.2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9/8/2022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457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9/8/2022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75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9/8/2022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928872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9/8/2022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04417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9/8/2022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0630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9/8/2022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2128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9/8/2022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058318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9/8/2022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5240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9/8/2022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74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9/8/2022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78564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9/8/2022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24896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9/8/2022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714878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blur&#10;&#10;Description automatically generated">
            <a:extLst>
              <a:ext uri="{FF2B5EF4-FFF2-40B4-BE49-F238E27FC236}">
                <a16:creationId xmlns:a16="http://schemas.microsoft.com/office/drawing/2014/main" id="{673F0D46-E737-3FEE-2C0E-6584F9831713}"/>
              </a:ext>
            </a:extLst>
          </p:cNvPr>
          <p:cNvPicPr>
            <a:picLocks noChangeAspect="1"/>
          </p:cNvPicPr>
          <p:nvPr/>
        </p:nvPicPr>
        <p:blipFill rotWithShape="1">
          <a:blip r:embed="rId2">
            <a:alphaModFix amt="40000"/>
          </a:blip>
          <a:srcRect l="25"/>
          <a:stretch/>
        </p:blipFill>
        <p:spPr>
          <a:xfrm>
            <a:off x="20" y="1"/>
            <a:ext cx="12191980" cy="6857999"/>
          </a:xfrm>
          <a:prstGeom prst="rect">
            <a:avLst/>
          </a:prstGeom>
        </p:spPr>
      </p:pic>
      <p:sp>
        <p:nvSpPr>
          <p:cNvPr id="2" name="Title 1"/>
          <p:cNvSpPr>
            <a:spLocks noGrp="1"/>
          </p:cNvSpPr>
          <p:nvPr>
            <p:ph type="ctrTitle"/>
          </p:nvPr>
        </p:nvSpPr>
        <p:spPr>
          <a:xfrm>
            <a:off x="566236" y="3185300"/>
            <a:ext cx="8908055" cy="1807122"/>
          </a:xfrm>
        </p:spPr>
        <p:txBody>
          <a:bodyPr anchor="t">
            <a:normAutofit/>
          </a:bodyPr>
          <a:lstStyle/>
          <a:p>
            <a:r>
              <a:rPr lang="en-GB" sz="5400" dirty="0">
                <a:solidFill>
                  <a:srgbClr val="FFFFFF"/>
                </a:solidFill>
                <a:ea typeface="Calibri Light"/>
                <a:cs typeface="Calibri Light"/>
              </a:rPr>
              <a:t>Naïve Approach Algorithm</a:t>
            </a:r>
            <a:endParaRPr lang="en-GB" sz="5400" dirty="0">
              <a:cs typeface="Calibri Light"/>
            </a:endParaRPr>
          </a:p>
        </p:txBody>
      </p:sp>
      <p:cxnSp>
        <p:nvCxnSpPr>
          <p:cNvPr id="31" name="Straight Connector 30">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34B9DE3-1715-4EE3-99FA-C9BC12F5D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Light reflection in a lens">
            <a:extLst>
              <a:ext uri="{FF2B5EF4-FFF2-40B4-BE49-F238E27FC236}">
                <a16:creationId xmlns:a16="http://schemas.microsoft.com/office/drawing/2014/main" id="{6F48E42A-412A-F566-F7B9-8B524B4736FC}"/>
              </a:ext>
            </a:extLst>
          </p:cNvPr>
          <p:cNvPicPr>
            <a:picLocks noChangeAspect="1"/>
          </p:cNvPicPr>
          <p:nvPr/>
        </p:nvPicPr>
        <p:blipFill rotWithShape="1">
          <a:blip r:embed="rId2">
            <a:alphaModFix amt="40000"/>
          </a:blip>
          <a:srcRect t="3604" r="-1" b="12105"/>
          <a:stretch/>
        </p:blipFill>
        <p:spPr>
          <a:xfrm>
            <a:off x="20" y="10"/>
            <a:ext cx="12188932" cy="6857990"/>
          </a:xfrm>
          <a:prstGeom prst="rect">
            <a:avLst/>
          </a:prstGeom>
        </p:spPr>
      </p:pic>
      <p:sp>
        <p:nvSpPr>
          <p:cNvPr id="2" name="Title 1">
            <a:extLst>
              <a:ext uri="{FF2B5EF4-FFF2-40B4-BE49-F238E27FC236}">
                <a16:creationId xmlns:a16="http://schemas.microsoft.com/office/drawing/2014/main" id="{78ABE9EA-2C53-E3F8-0533-6B4CF5432573}"/>
              </a:ext>
            </a:extLst>
          </p:cNvPr>
          <p:cNvSpPr>
            <a:spLocks noGrp="1"/>
          </p:cNvSpPr>
          <p:nvPr>
            <p:ph type="title"/>
          </p:nvPr>
        </p:nvSpPr>
        <p:spPr>
          <a:xfrm>
            <a:off x="482601" y="594979"/>
            <a:ext cx="11272642" cy="1423942"/>
          </a:xfrm>
        </p:spPr>
        <p:txBody>
          <a:bodyPr anchor="t">
            <a:normAutofit/>
          </a:bodyPr>
          <a:lstStyle/>
          <a:p>
            <a:pPr algn="ctr"/>
            <a:r>
              <a:rPr lang="en-GB" sz="5400" dirty="0">
                <a:solidFill>
                  <a:srgbClr val="FFFFFF"/>
                </a:solidFill>
              </a:rPr>
              <a:t>What is Naïve Approach </a:t>
            </a:r>
            <a:endParaRPr lang="en-US"/>
          </a:p>
        </p:txBody>
      </p:sp>
      <p:cxnSp>
        <p:nvCxnSpPr>
          <p:cNvPr id="18" name="Straight Connector 17">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11" name="Content Placeholder 10">
            <a:extLst>
              <a:ext uri="{FF2B5EF4-FFF2-40B4-BE49-F238E27FC236}">
                <a16:creationId xmlns:a16="http://schemas.microsoft.com/office/drawing/2014/main" id="{8897D6A5-7B00-EA5A-A98A-604AE5D94CA2}"/>
              </a:ext>
            </a:extLst>
          </p:cNvPr>
          <p:cNvSpPr>
            <a:spLocks noGrp="1"/>
          </p:cNvSpPr>
          <p:nvPr>
            <p:ph idx="1"/>
          </p:nvPr>
        </p:nvSpPr>
        <p:spPr>
          <a:xfrm>
            <a:off x="464633" y="1851651"/>
            <a:ext cx="11276547" cy="4604265"/>
          </a:xfrm>
        </p:spPr>
        <p:txBody>
          <a:bodyPr vert="horz" lIns="91440" tIns="45720" rIns="91440" bIns="45720" rtlCol="0" anchor="b">
            <a:noAutofit/>
          </a:bodyPr>
          <a:lstStyle/>
          <a:p>
            <a:endParaRPr lang="en-US" sz="2000" dirty="0"/>
          </a:p>
          <a:p>
            <a:r>
              <a:rPr lang="en-US" sz="2600" b="1" dirty="0">
                <a:solidFill>
                  <a:schemeClr val="bg1"/>
                </a:solidFill>
                <a:ea typeface="+mn-lt"/>
                <a:cs typeface="+mn-lt"/>
              </a:rPr>
              <a:t>Naïve Approach algorithms </a:t>
            </a:r>
            <a:r>
              <a:rPr lang="en-US" sz="2600" dirty="0">
                <a:solidFill>
                  <a:schemeClr val="bg1"/>
                </a:solidFill>
                <a:ea typeface="+mn-lt"/>
                <a:cs typeface="+mn-lt"/>
              </a:rPr>
              <a:t>are distinguished by approaching the solution of a problem in the most natural obvious, simple, or direct method in contrast to a more clever or sophisticated way. Exhaustive enumeration is an example of a Naïve Approach algorithm. It describes a primitive programming style, one in which the programmer relies on the computer's processing power instead of using corresponding Algorithms  to simplify the problem, often ignoring problems of scale and applying naive methods suited to small problems directly to large ones. The term can also be used in reference to programming style: Naïve Approach programs are written in a heavy handed, tedious way, full of repetition.</a:t>
            </a:r>
            <a:endParaRPr lang="en-US" sz="2600" dirty="0">
              <a:solidFill>
                <a:schemeClr val="bg1"/>
              </a:solidFill>
            </a:endParaRPr>
          </a:p>
          <a:p>
            <a:endParaRPr lang="en-US" sz="2600" dirty="0">
              <a:solidFill>
                <a:schemeClr val="bg1"/>
              </a:solidFill>
            </a:endParaRPr>
          </a:p>
        </p:txBody>
      </p:sp>
      <p:cxnSp>
        <p:nvCxnSpPr>
          <p:cNvPr id="20" name="Straight Connector 19">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912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EAF13C-EB50-2816-2B40-3412DE309519}"/>
              </a:ext>
            </a:extLst>
          </p:cNvPr>
          <p:cNvSpPr>
            <a:spLocks noGrp="1"/>
          </p:cNvSpPr>
          <p:nvPr>
            <p:ph type="title"/>
          </p:nvPr>
        </p:nvSpPr>
        <p:spPr>
          <a:xfrm>
            <a:off x="343210" y="539404"/>
            <a:ext cx="5962177" cy="1076340"/>
          </a:xfrm>
        </p:spPr>
        <p:txBody>
          <a:bodyPr>
            <a:normAutofit/>
          </a:bodyPr>
          <a:lstStyle/>
          <a:p>
            <a:pPr>
              <a:lnSpc>
                <a:spcPct val="90000"/>
              </a:lnSpc>
            </a:pPr>
            <a:r>
              <a:rPr lang="en-GB" sz="4600"/>
              <a:t>Visual representation</a:t>
            </a:r>
          </a:p>
        </p:txBody>
      </p:sp>
      <p:cxnSp>
        <p:nvCxnSpPr>
          <p:cNvPr id="13" name="Straight Connector 12">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 name="Content Placeholder 7">
            <a:extLst>
              <a:ext uri="{FF2B5EF4-FFF2-40B4-BE49-F238E27FC236}">
                <a16:creationId xmlns:a16="http://schemas.microsoft.com/office/drawing/2014/main" id="{4967FBF5-684B-11B0-8B43-A207CC3789AC}"/>
              </a:ext>
            </a:extLst>
          </p:cNvPr>
          <p:cNvSpPr>
            <a:spLocks noGrp="1"/>
          </p:cNvSpPr>
          <p:nvPr>
            <p:ph idx="1"/>
          </p:nvPr>
        </p:nvSpPr>
        <p:spPr>
          <a:xfrm>
            <a:off x="482601" y="1744865"/>
            <a:ext cx="5330272" cy="4263518"/>
          </a:xfrm>
        </p:spPr>
        <p:txBody>
          <a:bodyPr vert="horz" lIns="91440" tIns="45720" rIns="91440" bIns="45720" rtlCol="0" anchor="t">
            <a:noAutofit/>
          </a:bodyPr>
          <a:lstStyle/>
          <a:p>
            <a:r>
              <a:rPr lang="en-US" dirty="0">
                <a:ea typeface="+mn-lt"/>
                <a:cs typeface="+mn-lt"/>
              </a:rPr>
              <a:t>Indeed, Naïve Approach search can be viewed as the simplistic. It should not be confused with backtracking, where large sets of solutions can be discarded. The Naïve Approach solution is simply to calculate the total distance for every possible route and then select the shortest one. This is not particularly efficient because it is possible to eliminate many possible routes through clever algorithms.</a:t>
            </a:r>
          </a:p>
        </p:txBody>
      </p:sp>
      <p:pic>
        <p:nvPicPr>
          <p:cNvPr id="4" name="Picture 4" descr="A picture containing diagram&#10;&#10;Description automatically generated">
            <a:extLst>
              <a:ext uri="{FF2B5EF4-FFF2-40B4-BE49-F238E27FC236}">
                <a16:creationId xmlns:a16="http://schemas.microsoft.com/office/drawing/2014/main" id="{8A658BE5-04B0-1C86-CEBE-B42677122A9B}"/>
              </a:ext>
            </a:extLst>
          </p:cNvPr>
          <p:cNvPicPr>
            <a:picLocks noChangeAspect="1"/>
          </p:cNvPicPr>
          <p:nvPr/>
        </p:nvPicPr>
        <p:blipFill>
          <a:blip r:embed="rId2">
            <a:alphaModFix/>
          </a:blip>
          <a:stretch>
            <a:fillRect/>
          </a:stretch>
        </p:blipFill>
        <p:spPr>
          <a:xfrm>
            <a:off x="5442629" y="659381"/>
            <a:ext cx="5785107" cy="5539240"/>
          </a:xfrm>
          <a:prstGeom prst="rect">
            <a:avLst/>
          </a:prstGeom>
        </p:spPr>
      </p:pic>
      <p:cxnSp>
        <p:nvCxnSpPr>
          <p:cNvPr id="15" name="Straight Connector 14">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194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12">
            <a:extLst>
              <a:ext uri="{FF2B5EF4-FFF2-40B4-BE49-F238E27FC236}">
                <a16:creationId xmlns:a16="http://schemas.microsoft.com/office/drawing/2014/main" id="{C34B9DE3-1715-4EE3-99FA-C9BC12F5D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night, light&#10;&#10;Description automatically generated">
            <a:extLst>
              <a:ext uri="{FF2B5EF4-FFF2-40B4-BE49-F238E27FC236}">
                <a16:creationId xmlns:a16="http://schemas.microsoft.com/office/drawing/2014/main" id="{A214CE61-1F8A-0846-CB83-013BAAC6EE6D}"/>
              </a:ext>
            </a:extLst>
          </p:cNvPr>
          <p:cNvPicPr>
            <a:picLocks noChangeAspect="1"/>
          </p:cNvPicPr>
          <p:nvPr/>
        </p:nvPicPr>
        <p:blipFill rotWithShape="1">
          <a:blip r:embed="rId2">
            <a:alphaModFix amt="40000"/>
          </a:blip>
          <a:srcRect l="3518" r="7616"/>
          <a:stretch/>
        </p:blipFill>
        <p:spPr>
          <a:xfrm>
            <a:off x="20" y="10"/>
            <a:ext cx="12188932" cy="6857990"/>
          </a:xfrm>
          <a:prstGeom prst="rect">
            <a:avLst/>
          </a:prstGeom>
        </p:spPr>
      </p:pic>
      <p:sp>
        <p:nvSpPr>
          <p:cNvPr id="2" name="Title 1">
            <a:extLst>
              <a:ext uri="{FF2B5EF4-FFF2-40B4-BE49-F238E27FC236}">
                <a16:creationId xmlns:a16="http://schemas.microsoft.com/office/drawing/2014/main" id="{85F424FE-8E30-3944-D0FB-E27A81E4B1E6}"/>
              </a:ext>
            </a:extLst>
          </p:cNvPr>
          <p:cNvSpPr>
            <a:spLocks noGrp="1"/>
          </p:cNvSpPr>
          <p:nvPr>
            <p:ph type="title"/>
          </p:nvPr>
        </p:nvSpPr>
        <p:spPr>
          <a:xfrm>
            <a:off x="4097454" y="743662"/>
            <a:ext cx="3996472" cy="1321723"/>
          </a:xfrm>
        </p:spPr>
        <p:txBody>
          <a:bodyPr anchor="t">
            <a:normAutofit/>
          </a:bodyPr>
          <a:lstStyle/>
          <a:p>
            <a:r>
              <a:rPr lang="en-GB" dirty="0">
                <a:solidFill>
                  <a:srgbClr val="FFFFFF"/>
                </a:solidFill>
              </a:rPr>
              <a:t>Efficiency</a:t>
            </a:r>
          </a:p>
        </p:txBody>
      </p:sp>
      <p:cxnSp>
        <p:nvCxnSpPr>
          <p:cNvPr id="27" name="Straight Connector 14">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8" name="Straight Connector 16">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12FAD6A8-08D3-3F3E-A2C2-F14D16FE59E6}"/>
              </a:ext>
            </a:extLst>
          </p:cNvPr>
          <p:cNvSpPr txBox="1"/>
          <p:nvPr/>
        </p:nvSpPr>
        <p:spPr>
          <a:xfrm>
            <a:off x="483220" y="2062975"/>
            <a:ext cx="11141924"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solidFill>
                  <a:schemeClr val="bg1"/>
                </a:solidFill>
                <a:ea typeface="+mn-lt"/>
                <a:cs typeface="+mn-lt"/>
              </a:rPr>
              <a:t>Algorithms are most commonly judged by their efficiency and the amount of computing resources they require to complete their task.</a:t>
            </a:r>
            <a:endParaRPr lang="en-US" sz="2400">
              <a:solidFill>
                <a:schemeClr val="bg1"/>
              </a:solidFill>
            </a:endParaRPr>
          </a:p>
          <a:p>
            <a:r>
              <a:rPr lang="en-GB" sz="2400" dirty="0">
                <a:solidFill>
                  <a:schemeClr val="bg1"/>
                </a:solidFill>
                <a:ea typeface="+mn-lt"/>
                <a:cs typeface="+mn-lt"/>
              </a:rPr>
              <a:t>A common way to evaluate an algorithm is to look at its time complexity. This shows how the running time of the algorithm grows as the input size grows. Since the algorithms today have to operate on large data inputs, it is essential for our algorithms to have a reasonably fast running time.</a:t>
            </a:r>
            <a:endParaRPr lang="en-GB" sz="2400" dirty="0">
              <a:solidFill>
                <a:schemeClr val="bg1"/>
              </a:solidFill>
            </a:endParaRPr>
          </a:p>
          <a:p>
            <a:endParaRPr lang="en-GB" sz="2400" dirty="0">
              <a:solidFill>
                <a:schemeClr val="bg1"/>
              </a:solidFill>
              <a:ea typeface="+mn-lt"/>
              <a:cs typeface="+mn-lt"/>
            </a:endParaRPr>
          </a:p>
          <a:p>
            <a:r>
              <a:rPr lang="en-GB" sz="2400" dirty="0">
                <a:solidFill>
                  <a:schemeClr val="bg1"/>
                </a:solidFill>
                <a:ea typeface="+mn-lt"/>
                <a:cs typeface="+mn-lt"/>
              </a:rPr>
              <a:t>One of the ways in which you can speed up a the Naïve Approach algorithm is by reducing the search space (reducing the set of candidate solution) by making use of heuristics that are specific to the problem class.</a:t>
            </a:r>
            <a:endParaRPr lang="en-GB" sz="240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127339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C34B9DE3-1715-4EE3-99FA-C9BC12F5D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silhouette&#10;&#10;Description automatically generated">
            <a:extLst>
              <a:ext uri="{FF2B5EF4-FFF2-40B4-BE49-F238E27FC236}">
                <a16:creationId xmlns:a16="http://schemas.microsoft.com/office/drawing/2014/main" id="{3EF46B7B-8124-1E65-F91C-7FFC767C1D73}"/>
              </a:ext>
            </a:extLst>
          </p:cNvPr>
          <p:cNvPicPr>
            <a:picLocks noChangeAspect="1"/>
          </p:cNvPicPr>
          <p:nvPr/>
        </p:nvPicPr>
        <p:blipFill rotWithShape="1">
          <a:blip r:embed="rId2">
            <a:alphaModFix amt="40000"/>
          </a:blip>
          <a:srcRect r="25"/>
          <a:stretch/>
        </p:blipFill>
        <p:spPr>
          <a:xfrm>
            <a:off x="20" y="-1"/>
            <a:ext cx="12188932" cy="6858000"/>
          </a:xfrm>
          <a:prstGeom prst="rect">
            <a:avLst/>
          </a:prstGeom>
        </p:spPr>
      </p:pic>
      <p:sp>
        <p:nvSpPr>
          <p:cNvPr id="2" name="Title 1">
            <a:extLst>
              <a:ext uri="{FF2B5EF4-FFF2-40B4-BE49-F238E27FC236}">
                <a16:creationId xmlns:a16="http://schemas.microsoft.com/office/drawing/2014/main" id="{7EA7A179-C5E3-D6D6-EA63-CBFC9E8E9491}"/>
              </a:ext>
            </a:extLst>
          </p:cNvPr>
          <p:cNvSpPr>
            <a:spLocks noGrp="1"/>
          </p:cNvSpPr>
          <p:nvPr>
            <p:ph type="title"/>
          </p:nvPr>
        </p:nvSpPr>
        <p:spPr>
          <a:xfrm>
            <a:off x="361796" y="706491"/>
            <a:ext cx="12043933" cy="671236"/>
          </a:xfrm>
        </p:spPr>
        <p:txBody>
          <a:bodyPr vert="horz" lIns="91440" tIns="45720" rIns="91440" bIns="45720" rtlCol="0" anchor="t">
            <a:normAutofit/>
          </a:bodyPr>
          <a:lstStyle/>
          <a:p>
            <a:pPr>
              <a:lnSpc>
                <a:spcPct val="90000"/>
              </a:lnSpc>
            </a:pPr>
            <a:r>
              <a:rPr lang="en-US" sz="4000" b="1" dirty="0">
                <a:solidFill>
                  <a:srgbClr val="FFFFFF"/>
                </a:solidFill>
              </a:rPr>
              <a:t>What are the advantages of the Naïve Approach?</a:t>
            </a:r>
            <a:endParaRPr lang="en-US" sz="4000" dirty="0">
              <a:solidFill>
                <a:srgbClr val="FFFFFF"/>
              </a:solidFill>
            </a:endParaRPr>
          </a:p>
          <a:p>
            <a:pPr>
              <a:lnSpc>
                <a:spcPct val="90000"/>
              </a:lnSpc>
            </a:pPr>
            <a:endParaRPr lang="en-US" sz="5100">
              <a:solidFill>
                <a:srgbClr val="FFFFFF"/>
              </a:solidFill>
            </a:endParaRPr>
          </a:p>
        </p:txBody>
      </p:sp>
      <p:cxnSp>
        <p:nvCxnSpPr>
          <p:cNvPr id="37" name="Straight Connector 36">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5121230C-F5E6-C60D-3A39-84E45DD7CDC8}"/>
              </a:ext>
            </a:extLst>
          </p:cNvPr>
          <p:cNvSpPr txBox="1"/>
          <p:nvPr/>
        </p:nvSpPr>
        <p:spPr>
          <a:xfrm>
            <a:off x="250902" y="1942172"/>
            <a:ext cx="1178311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400" dirty="0">
                <a:solidFill>
                  <a:schemeClr val="bg1"/>
                </a:solidFill>
                <a:ea typeface="+mn-lt"/>
                <a:cs typeface="+mn-lt"/>
              </a:rPr>
              <a:t>This algorithm finds all the possible solutions, and it also guarantees that it finds the correct solution to a problem.</a:t>
            </a:r>
            <a:endParaRPr lang="en-GB" sz="2400" dirty="0">
              <a:solidFill>
                <a:schemeClr val="bg1"/>
              </a:solidFill>
            </a:endParaRPr>
          </a:p>
          <a:p>
            <a:pPr algn="just"/>
            <a:endParaRPr lang="en-GB" sz="2400" dirty="0">
              <a:solidFill>
                <a:schemeClr val="bg1"/>
              </a:solidFill>
              <a:ea typeface="+mn-lt"/>
              <a:cs typeface="+mn-lt"/>
            </a:endParaRPr>
          </a:p>
          <a:p>
            <a:pPr marL="285750" indent="-285750" algn="just">
              <a:buFont typeface="Arial"/>
              <a:buChar char="•"/>
            </a:pPr>
            <a:r>
              <a:rPr lang="en-GB" sz="2400" dirty="0">
                <a:solidFill>
                  <a:schemeClr val="bg1"/>
                </a:solidFill>
                <a:ea typeface="+mn-lt"/>
                <a:cs typeface="+mn-lt"/>
              </a:rPr>
              <a:t>This type of algorithm is applicable to a wide range of domains.</a:t>
            </a:r>
            <a:endParaRPr lang="en-GB" sz="2400" dirty="0">
              <a:solidFill>
                <a:schemeClr val="bg1"/>
              </a:solidFill>
            </a:endParaRPr>
          </a:p>
          <a:p>
            <a:pPr algn="just"/>
            <a:endParaRPr lang="en-GB" sz="2400" dirty="0">
              <a:solidFill>
                <a:schemeClr val="bg1"/>
              </a:solidFill>
              <a:ea typeface="+mn-lt"/>
              <a:cs typeface="+mn-lt"/>
            </a:endParaRPr>
          </a:p>
          <a:p>
            <a:pPr marL="285750" indent="-285750" algn="just">
              <a:buFont typeface="Arial"/>
              <a:buChar char="•"/>
            </a:pPr>
            <a:r>
              <a:rPr lang="en-GB" sz="2400" dirty="0">
                <a:solidFill>
                  <a:schemeClr val="bg1"/>
                </a:solidFill>
                <a:ea typeface="+mn-lt"/>
                <a:cs typeface="+mn-lt"/>
              </a:rPr>
              <a:t>It is mainly used for solving simpler and small problems.</a:t>
            </a:r>
            <a:endParaRPr lang="en-GB" sz="2400" dirty="0">
              <a:solidFill>
                <a:schemeClr val="bg1"/>
              </a:solidFill>
            </a:endParaRPr>
          </a:p>
          <a:p>
            <a:pPr algn="just"/>
            <a:endParaRPr lang="en-GB" sz="2400" dirty="0">
              <a:solidFill>
                <a:schemeClr val="bg1"/>
              </a:solidFill>
              <a:ea typeface="+mn-lt"/>
              <a:cs typeface="+mn-lt"/>
            </a:endParaRPr>
          </a:p>
          <a:p>
            <a:pPr marL="285750" indent="-285750" algn="just">
              <a:buFont typeface="Arial"/>
              <a:buChar char="•"/>
            </a:pPr>
            <a:r>
              <a:rPr lang="en-GB" sz="2400" dirty="0">
                <a:solidFill>
                  <a:schemeClr val="bg1"/>
                </a:solidFill>
                <a:ea typeface="+mn-lt"/>
                <a:cs typeface="+mn-lt"/>
              </a:rPr>
              <a:t>It can be considered a comparison benchmark to solve a simple problem and does not require any particular domain knowledge.</a:t>
            </a:r>
            <a:endParaRPr lang="en-GB" sz="2400" dirty="0">
              <a:solidFill>
                <a:schemeClr val="bg1"/>
              </a:solidFill>
            </a:endParaRPr>
          </a:p>
          <a:p>
            <a:pPr algn="just"/>
            <a:endParaRPr lang="en-GB" sz="2400" dirty="0">
              <a:solidFill>
                <a:schemeClr val="bg1"/>
              </a:solidFill>
            </a:endParaRPr>
          </a:p>
          <a:p>
            <a:pPr marL="285750" indent="-285750" algn="just">
              <a:buFont typeface="Arial"/>
              <a:buChar char="•"/>
            </a:pPr>
            <a:r>
              <a:rPr lang="en-GB" sz="2400" dirty="0">
                <a:solidFill>
                  <a:schemeClr val="bg1"/>
                </a:solidFill>
              </a:rPr>
              <a:t>It is easier and simpler to implement than other algorithms</a:t>
            </a:r>
          </a:p>
          <a:p>
            <a:pPr marL="285750" indent="-285750" algn="just">
              <a:buFont typeface="Arial"/>
              <a:buChar char="•"/>
            </a:pPr>
            <a:endParaRPr lang="en-GB" sz="2400" dirty="0">
              <a:solidFill>
                <a:srgbClr val="FFFFFF"/>
              </a:solidFill>
            </a:endParaRPr>
          </a:p>
          <a:p>
            <a:endParaRPr lang="en-GB" dirty="0"/>
          </a:p>
        </p:txBody>
      </p:sp>
    </p:spTree>
    <p:extLst>
      <p:ext uri="{BB962C8B-B14F-4D97-AF65-F5344CB8AC3E}">
        <p14:creationId xmlns:p14="http://schemas.microsoft.com/office/powerpoint/2010/main" val="2512251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userDrawn="1">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7" name="Rectangle 16">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FF698089-3E15-6559-C49D-7C6FDFEC41DC}"/>
              </a:ext>
            </a:extLst>
          </p:cNvPr>
          <p:cNvPicPr>
            <a:picLocks noGrp="1" noChangeAspect="1"/>
          </p:cNvPicPr>
          <p:nvPr>
            <p:ph idx="1"/>
          </p:nvPr>
        </p:nvPicPr>
        <p:blipFill rotWithShape="1">
          <a:blip r:embed="rId2">
            <a:alphaModFix amt="40000"/>
          </a:blip>
          <a:srcRect t="1628" r="-1" b="14395"/>
          <a:stretch/>
        </p:blipFill>
        <p:spPr>
          <a:xfrm>
            <a:off x="20" y="10"/>
            <a:ext cx="12188932" cy="6857990"/>
          </a:xfrm>
          <a:prstGeom prst="rect">
            <a:avLst/>
          </a:prstGeom>
        </p:spPr>
      </p:pic>
      <p:sp>
        <p:nvSpPr>
          <p:cNvPr id="2" name="Title 1">
            <a:extLst>
              <a:ext uri="{FF2B5EF4-FFF2-40B4-BE49-F238E27FC236}">
                <a16:creationId xmlns:a16="http://schemas.microsoft.com/office/drawing/2014/main" id="{0D0E49F8-25FB-A439-FD45-B3DF63D8C9AC}"/>
              </a:ext>
            </a:extLst>
          </p:cNvPr>
          <p:cNvSpPr>
            <a:spLocks noGrp="1"/>
          </p:cNvSpPr>
          <p:nvPr>
            <p:ph type="title"/>
          </p:nvPr>
        </p:nvSpPr>
        <p:spPr>
          <a:xfrm>
            <a:off x="55137" y="713447"/>
            <a:ext cx="12169789" cy="747757"/>
          </a:xfrm>
        </p:spPr>
        <p:txBody>
          <a:bodyPr vert="horz" lIns="91440" tIns="45720" rIns="91440" bIns="45720" rtlCol="0" anchor="t">
            <a:normAutofit/>
          </a:bodyPr>
          <a:lstStyle/>
          <a:p>
            <a:pPr>
              <a:lnSpc>
                <a:spcPct val="90000"/>
              </a:lnSpc>
            </a:pPr>
            <a:r>
              <a:rPr lang="en-US" sz="4000" b="1" dirty="0">
                <a:solidFill>
                  <a:srgbClr val="FFFFFF"/>
                </a:solidFill>
              </a:rPr>
              <a:t>What are the disadvantages of the Naïve Approach?</a:t>
            </a:r>
            <a:endParaRPr lang="en-US" sz="4000" dirty="0">
              <a:solidFill>
                <a:srgbClr val="FFFFFF"/>
              </a:solidFill>
            </a:endParaRPr>
          </a:p>
        </p:txBody>
      </p:sp>
      <p:cxnSp>
        <p:nvCxnSpPr>
          <p:cNvPr id="21" name="Straight Connector 20">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F296D213-F557-70F8-A486-D6A42BA41316}"/>
              </a:ext>
            </a:extLst>
          </p:cNvPr>
          <p:cNvSpPr txBox="1"/>
          <p:nvPr/>
        </p:nvSpPr>
        <p:spPr>
          <a:xfrm>
            <a:off x="204438" y="1589049"/>
            <a:ext cx="11560095"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dirty="0">
                <a:solidFill>
                  <a:schemeClr val="bg1"/>
                </a:solidFill>
                <a:ea typeface="+mn-lt"/>
                <a:cs typeface="+mn-lt"/>
              </a:rPr>
              <a:t>These algorithms are neither constructive nor creative in comparison to algorithms that are constructed through the use of some other design paradigms.</a:t>
            </a:r>
            <a:endParaRPr lang="en-US" sz="2400">
              <a:solidFill>
                <a:schemeClr val="bg1"/>
              </a:solidFill>
            </a:endParaRPr>
          </a:p>
          <a:p>
            <a:pPr algn="l"/>
            <a:endParaRPr lang="en-GB" sz="2400" dirty="0">
              <a:solidFill>
                <a:schemeClr val="bg1"/>
              </a:solidFill>
            </a:endParaRPr>
          </a:p>
          <a:p>
            <a:pPr marL="285750" indent="-285750">
              <a:buFont typeface="Arial"/>
              <a:buChar char="•"/>
            </a:pPr>
            <a:r>
              <a:rPr lang="en-US" sz="2400" dirty="0">
                <a:solidFill>
                  <a:schemeClr val="bg1"/>
                </a:solidFill>
                <a:ea typeface="+mn-lt"/>
                <a:cs typeface="+mn-lt"/>
              </a:rPr>
              <a:t>This method relies more on compromising the power of a computer system for solving a problem than a good algorithm design.</a:t>
            </a:r>
            <a:endParaRPr lang="en-GB" sz="2400" dirty="0">
              <a:solidFill>
                <a:schemeClr val="bg1"/>
              </a:solidFill>
              <a:ea typeface="+mn-lt"/>
              <a:cs typeface="+mn-lt"/>
            </a:endParaRPr>
          </a:p>
          <a:p>
            <a:endParaRPr lang="en-US" sz="2400" dirty="0">
              <a:solidFill>
                <a:schemeClr val="bg1"/>
              </a:solidFill>
            </a:endParaRPr>
          </a:p>
          <a:p>
            <a:pPr marL="342900" indent="-342900">
              <a:buFont typeface="Arial"/>
              <a:buChar char="•"/>
            </a:pPr>
            <a:r>
              <a:rPr lang="en-US" sz="2400" dirty="0">
                <a:solidFill>
                  <a:schemeClr val="bg1"/>
                </a:solidFill>
                <a:ea typeface="+mn-lt"/>
                <a:cs typeface="+mn-lt"/>
              </a:rPr>
              <a:t>Finding the right solution by this method consumes a lot of time. These algorithms run rather slowly.</a:t>
            </a:r>
            <a:endParaRPr lang="en-US" sz="2400" dirty="0">
              <a:solidFill>
                <a:schemeClr val="bg1"/>
              </a:solidFill>
            </a:endParaRPr>
          </a:p>
          <a:p>
            <a:pPr marL="285750" indent="-285750">
              <a:buFont typeface="Arial"/>
              <a:buChar char="•"/>
            </a:pPr>
            <a:endParaRPr lang="en-US" sz="2400" dirty="0">
              <a:solidFill>
                <a:schemeClr val="bg1"/>
              </a:solidFill>
            </a:endParaRPr>
          </a:p>
          <a:p>
            <a:pPr marL="285750" indent="-285750">
              <a:buFont typeface="Arial"/>
              <a:buChar char="•"/>
            </a:pPr>
            <a:r>
              <a:rPr lang="en-US" sz="2400" dirty="0">
                <a:solidFill>
                  <a:schemeClr val="bg1"/>
                </a:solidFill>
                <a:ea typeface="+mn-lt"/>
                <a:cs typeface="+mn-lt"/>
              </a:rPr>
              <a:t>The Naïve Approach is inefficient. For real-time problems.</a:t>
            </a:r>
          </a:p>
          <a:p>
            <a:endParaRPr lang="en-US" sz="2400" dirty="0">
              <a:solidFill>
                <a:schemeClr val="bg1"/>
              </a:solidFill>
            </a:endParaRPr>
          </a:p>
          <a:p>
            <a:pPr marL="285750" indent="-285750">
              <a:buFont typeface="Arial"/>
              <a:buChar char="•"/>
            </a:pPr>
            <a:r>
              <a:rPr lang="en-US" sz="2400" dirty="0">
                <a:solidFill>
                  <a:schemeClr val="bg1"/>
                </a:solidFill>
                <a:ea typeface="+mn-lt"/>
                <a:cs typeface="+mn-lt"/>
              </a:rPr>
              <a:t>It is very inefficient to use for big problems requiring solutions as it will take a considerable amount of time to compute.</a:t>
            </a:r>
          </a:p>
        </p:txBody>
      </p:sp>
    </p:spTree>
    <p:extLst>
      <p:ext uri="{BB962C8B-B14F-4D97-AF65-F5344CB8AC3E}">
        <p14:creationId xmlns:p14="http://schemas.microsoft.com/office/powerpoint/2010/main" val="4028400072"/>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LevelVTI</vt:lpstr>
      <vt:lpstr>Naïve Approach Algorithm</vt:lpstr>
      <vt:lpstr>What is Naïve Approach </vt:lpstr>
      <vt:lpstr>Visual representation</vt:lpstr>
      <vt:lpstr>Efficiency</vt:lpstr>
      <vt:lpstr>What are the advantages of the Naïve Approach? </vt:lpstr>
      <vt:lpstr>What are the disadvantages of the Naïve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283</cp:revision>
  <dcterms:created xsi:type="dcterms:W3CDTF">2022-09-08T20:43:40Z</dcterms:created>
  <dcterms:modified xsi:type="dcterms:W3CDTF">2022-09-09T08:49:48Z</dcterms:modified>
</cp:coreProperties>
</file>