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61" r:id="rId2"/>
    <p:sldMasterId id="2147483648" r:id="rId3"/>
  </p:sldMasterIdLst>
  <p:sldIdLst>
    <p:sldId id="258" r:id="rId4"/>
    <p:sldId id="261" r:id="rId5"/>
    <p:sldId id="264" r:id="rId6"/>
    <p:sldId id="265" r:id="rId7"/>
    <p:sldId id="266"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3CF33-846B-4C50-90C1-F7D5D359843B}" v="4337" dt="2022-09-25T17:16:07.373"/>
    <p1510:client id="{34BC3123-B690-41CE-8F93-8C9E47F2D08A}" v="137" dt="2022-09-25T21:27:19.859"/>
    <p1510:client id="{8C17C0D9-C19D-4B7B-8338-A99CA3EB5E40}" v="506" dt="2022-09-24T21:28:42.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371600" y="685800"/>
            <a:ext cx="9486720" cy="6357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371600" y="685800"/>
            <a:ext cx="9486720" cy="6357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371600" y="685800"/>
            <a:ext cx="9486720" cy="1371240"/>
          </a:xfrm>
          <a:prstGeom prst="rect">
            <a:avLst/>
          </a:prstGeom>
        </p:spPr>
        <p:txBody>
          <a:bodyPr lIns="0" tIns="0" rIns="0" bIns="0" anchor="ctr">
            <a:spAutoFit/>
          </a:bodyPr>
          <a:lstStyle/>
          <a:p>
            <a:endParaRPr lang="en-US" sz="1800" b="0" strike="noStrike" spc="-1">
              <a:solidFill>
                <a:srgbClr val="000000"/>
              </a:solidFill>
              <a:latin typeface="Gill Sans MT"/>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243041"/>
              </a:solidFill>
              <a:latin typeface="Goudy Old Sty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25/09/2022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25/09/2022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25/09/2022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371600" y="685800"/>
            <a:ext cx="9486720" cy="1371240"/>
          </a:xfrm>
          <a:prstGeom prst="rect">
            <a:avLst/>
          </a:prstGeom>
        </p:spPr>
        <p:txBody>
          <a:bodyPr anchor="b">
            <a:normAutofit/>
          </a:bodyPr>
          <a:lstStyle/>
          <a:p>
            <a:pPr>
              <a:lnSpc>
                <a:spcPct val="90000"/>
              </a:lnSpc>
            </a:pPr>
            <a:r>
              <a:rPr lang="en-US" sz="3200" b="0" strike="noStrike" cap="all" spc="299">
                <a:solidFill>
                  <a:srgbClr val="243041"/>
                </a:solidFill>
                <a:latin typeface="Goudy Old Style"/>
              </a:rPr>
              <a:t>Click to edit Master title style</a:t>
            </a:r>
            <a:endParaRPr lang="en-US" sz="3200" b="0" strike="noStrike" spc="-1">
              <a:solidFill>
                <a:srgbClr val="000000"/>
              </a:solidFill>
              <a:latin typeface="Gill Sans MT"/>
            </a:endParaRPr>
          </a:p>
        </p:txBody>
      </p:sp>
      <p:sp>
        <p:nvSpPr>
          <p:cNvPr id="42" name="PlaceHolder 2"/>
          <p:cNvSpPr>
            <a:spLocks noGrp="1"/>
          </p:cNvSpPr>
          <p:nvPr>
            <p:ph type="body"/>
          </p:nvPr>
        </p:nvSpPr>
        <p:spPr>
          <a:xfrm>
            <a:off x="1371600" y="2253960"/>
            <a:ext cx="9486720" cy="3917880"/>
          </a:xfrm>
          <a:prstGeom prst="rect">
            <a:avLst/>
          </a:prstGeom>
        </p:spPr>
        <p:txBody>
          <a:bodyPr>
            <a:noAutofit/>
          </a:bodyPr>
          <a:lstStyle/>
          <a:p>
            <a:pPr marL="228600" indent="-228240">
              <a:lnSpc>
                <a:spcPct val="100000"/>
              </a:lnSpc>
              <a:spcBef>
                <a:spcPts val="1001"/>
              </a:spcBef>
              <a:buClr>
                <a:srgbClr val="243041"/>
              </a:buClr>
              <a:buSzPct val="70000"/>
              <a:buFont typeface="Arial"/>
              <a:buChar char="•"/>
            </a:pPr>
            <a:r>
              <a:rPr lang="en-US" sz="2400" b="0" strike="noStrike" spc="-1">
                <a:solidFill>
                  <a:srgbClr val="243041"/>
                </a:solidFill>
                <a:latin typeface="Goudy Old Style"/>
              </a:rPr>
              <a:t>Click to edit Master text styles</a:t>
            </a:r>
          </a:p>
          <a:p>
            <a:pPr marL="685800" lvl="1" indent="-228240">
              <a:lnSpc>
                <a:spcPct val="100000"/>
              </a:lnSpc>
              <a:spcBef>
                <a:spcPts val="499"/>
              </a:spcBef>
              <a:buClr>
                <a:srgbClr val="243041"/>
              </a:buClr>
              <a:buSzPct val="70000"/>
              <a:buFont typeface="Arial"/>
              <a:buChar char="•"/>
            </a:pPr>
            <a:r>
              <a:rPr lang="en-US" sz="2000" b="0" strike="noStrike" spc="-1">
                <a:solidFill>
                  <a:srgbClr val="243041"/>
                </a:solidFill>
                <a:latin typeface="Goudy Old Style"/>
              </a:rPr>
              <a:t>Second level</a:t>
            </a:r>
          </a:p>
          <a:p>
            <a:pPr marL="1143000" lvl="2" indent="-228240">
              <a:lnSpc>
                <a:spcPct val="100000"/>
              </a:lnSpc>
              <a:spcBef>
                <a:spcPts val="499"/>
              </a:spcBef>
              <a:buClr>
                <a:srgbClr val="243041"/>
              </a:buClr>
              <a:buSzPct val="70000"/>
              <a:buFont typeface="Arial"/>
              <a:buChar char="•"/>
            </a:pPr>
            <a:r>
              <a:rPr lang="en-US" sz="1800" b="0" strike="noStrike" spc="-1">
                <a:solidFill>
                  <a:srgbClr val="243041"/>
                </a:solidFill>
                <a:latin typeface="Goudy Old Style"/>
              </a:rPr>
              <a:t>Third level</a:t>
            </a:r>
          </a:p>
          <a:p>
            <a:pPr marL="1600200" lvl="3" indent="-228240">
              <a:lnSpc>
                <a:spcPct val="100000"/>
              </a:lnSpc>
              <a:spcBef>
                <a:spcPts val="499"/>
              </a:spcBef>
              <a:buClr>
                <a:srgbClr val="243041"/>
              </a:buClr>
              <a:buSzPct val="70000"/>
              <a:buFont typeface="Arial"/>
              <a:buChar char="•"/>
            </a:pPr>
            <a:r>
              <a:rPr lang="en-US" sz="1600" b="0" strike="noStrike" spc="-1">
                <a:solidFill>
                  <a:srgbClr val="243041"/>
                </a:solidFill>
                <a:latin typeface="Goudy Old Style"/>
              </a:rPr>
              <a:t>Fourth level</a:t>
            </a:r>
          </a:p>
          <a:p>
            <a:pPr marL="2057400" lvl="4" indent="-228240">
              <a:lnSpc>
                <a:spcPct val="100000"/>
              </a:lnSpc>
              <a:spcBef>
                <a:spcPts val="499"/>
              </a:spcBef>
              <a:buClr>
                <a:srgbClr val="243041"/>
              </a:buClr>
              <a:buSzPct val="70000"/>
              <a:buFont typeface="Arial"/>
              <a:buChar char="•"/>
            </a:pPr>
            <a:r>
              <a:rPr lang="en-US" sz="1600" b="0" strike="noStrike" spc="-1">
                <a:solidFill>
                  <a:srgbClr val="243041"/>
                </a:solidFill>
                <a:latin typeface="Goudy Old Style"/>
              </a:rPr>
              <a:t>Fifth level</a:t>
            </a:r>
          </a:p>
        </p:txBody>
      </p:sp>
      <p:sp>
        <p:nvSpPr>
          <p:cNvPr id="43" name="PlaceHolder 3"/>
          <p:cNvSpPr>
            <a:spLocks noGrp="1"/>
          </p:cNvSpPr>
          <p:nvPr>
            <p:ph type="dt"/>
          </p:nvPr>
        </p:nvSpPr>
        <p:spPr>
          <a:xfrm rot="5400000">
            <a:off x="9800280" y="3223800"/>
            <a:ext cx="4114440" cy="410040"/>
          </a:xfrm>
          <a:prstGeom prst="rect">
            <a:avLst/>
          </a:prstGeom>
        </p:spPr>
        <p:txBody>
          <a:bodyPr anchor="ctr">
            <a:noAutofit/>
          </a:bodyPr>
          <a:lstStyle/>
          <a:p>
            <a:pPr algn="ctr">
              <a:lnSpc>
                <a:spcPct val="100000"/>
              </a:lnSpc>
            </a:pPr>
            <a:fld id="{CA558AF3-EBA9-495E-BB39-41EEC9FAFCCB}" type="datetime1">
              <a:rPr lang="en-US" sz="900" b="0" strike="noStrike" cap="all" spc="299">
                <a:solidFill>
                  <a:srgbClr val="486183"/>
                </a:solidFill>
                <a:latin typeface="Gill Sans MT"/>
              </a:rPr>
              <a:t>9/25/2022</a:t>
            </a:fld>
            <a:endParaRPr lang="en-US" sz="900" b="0" strike="noStrike" spc="-1">
              <a:latin typeface="Times New Roman"/>
            </a:endParaRPr>
          </a:p>
        </p:txBody>
      </p:sp>
      <p:sp>
        <p:nvSpPr>
          <p:cNvPr id="44" name="PlaceHolder 4"/>
          <p:cNvSpPr>
            <a:spLocks noGrp="1"/>
          </p:cNvSpPr>
          <p:nvPr>
            <p:ph type="ftr"/>
          </p:nvPr>
        </p:nvSpPr>
        <p:spPr>
          <a:xfrm rot="5400000">
            <a:off x="-1707840" y="3223800"/>
            <a:ext cx="4114440" cy="410040"/>
          </a:xfrm>
          <a:prstGeom prst="rect">
            <a:avLst/>
          </a:prstGeom>
        </p:spPr>
        <p:txBody>
          <a:bodyPr anchor="ctr">
            <a:noAutofit/>
          </a:bodyPr>
          <a:lstStyle/>
          <a:p>
            <a:pPr algn="ctr">
              <a:lnSpc>
                <a:spcPct val="100000"/>
              </a:lnSpc>
            </a:pPr>
            <a:r>
              <a:rPr lang="en-US" sz="900" b="0" strike="noStrike" cap="all" spc="299">
                <a:solidFill>
                  <a:srgbClr val="486183"/>
                </a:solidFill>
                <a:latin typeface="Gill Sans MT"/>
              </a:rPr>
              <a:t>Sample Footer Text</a:t>
            </a:r>
            <a:endParaRPr lang="en-US" sz="900" b="0" strike="noStrike" spc="-1">
              <a:latin typeface="Times New Roman"/>
            </a:endParaRPr>
          </a:p>
        </p:txBody>
      </p:sp>
      <p:sp>
        <p:nvSpPr>
          <p:cNvPr id="45" name="PlaceHolder 5"/>
          <p:cNvSpPr>
            <a:spLocks noGrp="1"/>
          </p:cNvSpPr>
          <p:nvPr>
            <p:ph type="sldNum"/>
          </p:nvPr>
        </p:nvSpPr>
        <p:spPr>
          <a:xfrm>
            <a:off x="11116440" y="6356520"/>
            <a:ext cx="871560" cy="364680"/>
          </a:xfrm>
          <a:prstGeom prst="rect">
            <a:avLst/>
          </a:prstGeom>
        </p:spPr>
        <p:txBody>
          <a:bodyPr anchor="ctr">
            <a:noAutofit/>
          </a:bodyPr>
          <a:lstStyle/>
          <a:p>
            <a:pPr algn="r">
              <a:lnSpc>
                <a:spcPct val="100000"/>
              </a:lnSpc>
            </a:pPr>
            <a:fld id="{E37D8D98-4C87-44DF-97E3-ED35FF64347B}" type="slidenum">
              <a:rPr lang="en-US" sz="900" b="0" strike="noStrike" spc="299">
                <a:solidFill>
                  <a:srgbClr val="486183"/>
                </a:solidFill>
                <a:latin typeface="Gill Sans MT"/>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057400" y="685800"/>
            <a:ext cx="8115120" cy="3045960"/>
          </a:xfrm>
          <a:prstGeom prst="rect">
            <a:avLst/>
          </a:prstGeom>
        </p:spPr>
        <p:txBody>
          <a:bodyPr anchor="b">
            <a:normAutofit/>
          </a:bodyPr>
          <a:lstStyle/>
          <a:p>
            <a:pPr algn="ctr">
              <a:lnSpc>
                <a:spcPct val="90000"/>
              </a:lnSpc>
            </a:pPr>
            <a:r>
              <a:rPr lang="en-US" sz="3600" b="0" strike="noStrike" cap="all" spc="299">
                <a:solidFill>
                  <a:srgbClr val="243041"/>
                </a:solidFill>
                <a:latin typeface="Goudy Old Style"/>
              </a:rPr>
              <a:t>Click to edit Master title style</a:t>
            </a:r>
            <a:endParaRPr lang="en-US" sz="3600" b="0" strike="noStrike" spc="-1">
              <a:solidFill>
                <a:srgbClr val="000000"/>
              </a:solidFill>
              <a:latin typeface="Gill Sans MT"/>
            </a:endParaRPr>
          </a:p>
        </p:txBody>
      </p:sp>
      <p:sp>
        <p:nvSpPr>
          <p:cNvPr id="6" name="PlaceHolder 2"/>
          <p:cNvSpPr>
            <a:spLocks noGrp="1"/>
          </p:cNvSpPr>
          <p:nvPr>
            <p:ph type="dt"/>
          </p:nvPr>
        </p:nvSpPr>
        <p:spPr>
          <a:xfrm rot="5400000">
            <a:off x="9800280" y="3223800"/>
            <a:ext cx="4114440" cy="410040"/>
          </a:xfrm>
          <a:prstGeom prst="rect">
            <a:avLst/>
          </a:prstGeom>
        </p:spPr>
        <p:txBody>
          <a:bodyPr anchor="ctr">
            <a:noAutofit/>
          </a:bodyPr>
          <a:lstStyle/>
          <a:p>
            <a:pPr algn="ctr">
              <a:lnSpc>
                <a:spcPct val="100000"/>
              </a:lnSpc>
            </a:pPr>
            <a:fld id="{C43A170D-531E-4316-A307-37F604BA73EC}" type="datetime1">
              <a:rPr lang="en-US" sz="900" b="0" strike="noStrike" cap="all" spc="299">
                <a:solidFill>
                  <a:srgbClr val="486183"/>
                </a:solidFill>
                <a:latin typeface="Gill Sans MT"/>
              </a:rPr>
              <a:t>9/25/2022</a:t>
            </a:fld>
            <a:endParaRPr lang="en-US" sz="900" b="0" strike="noStrike" spc="-1">
              <a:latin typeface="Times New Roman"/>
            </a:endParaRPr>
          </a:p>
        </p:txBody>
      </p:sp>
      <p:sp>
        <p:nvSpPr>
          <p:cNvPr id="2" name="PlaceHolder 3"/>
          <p:cNvSpPr>
            <a:spLocks noGrp="1"/>
          </p:cNvSpPr>
          <p:nvPr>
            <p:ph type="ftr"/>
          </p:nvPr>
        </p:nvSpPr>
        <p:spPr>
          <a:xfrm rot="5400000">
            <a:off x="-1707840" y="3223800"/>
            <a:ext cx="4114440" cy="410040"/>
          </a:xfrm>
          <a:prstGeom prst="rect">
            <a:avLst/>
          </a:prstGeom>
        </p:spPr>
        <p:txBody>
          <a:bodyPr anchor="ctr">
            <a:noAutofit/>
          </a:bodyPr>
          <a:lstStyle/>
          <a:p>
            <a:pPr algn="ctr">
              <a:lnSpc>
                <a:spcPct val="100000"/>
              </a:lnSpc>
            </a:pPr>
            <a:r>
              <a:rPr lang="en-US" sz="900" b="0" strike="noStrike" cap="all" spc="299">
                <a:solidFill>
                  <a:srgbClr val="486183"/>
                </a:solidFill>
                <a:latin typeface="Gill Sans MT"/>
              </a:rPr>
              <a:t>Sample Footer Text</a:t>
            </a:r>
            <a:endParaRPr lang="en-US" sz="900" b="0" strike="noStrike" spc="-1">
              <a:latin typeface="Times New Roman"/>
            </a:endParaRPr>
          </a:p>
        </p:txBody>
      </p:sp>
      <p:sp>
        <p:nvSpPr>
          <p:cNvPr id="3" name="PlaceHolder 4"/>
          <p:cNvSpPr>
            <a:spLocks noGrp="1"/>
          </p:cNvSpPr>
          <p:nvPr>
            <p:ph type="sldNum"/>
          </p:nvPr>
        </p:nvSpPr>
        <p:spPr>
          <a:xfrm>
            <a:off x="11116440" y="6356520"/>
            <a:ext cx="871560" cy="364680"/>
          </a:xfrm>
          <a:prstGeom prst="rect">
            <a:avLst/>
          </a:prstGeom>
        </p:spPr>
        <p:txBody>
          <a:bodyPr anchor="ctr">
            <a:noAutofit/>
          </a:bodyPr>
          <a:lstStyle/>
          <a:p>
            <a:pPr algn="r">
              <a:lnSpc>
                <a:spcPct val="100000"/>
              </a:lnSpc>
            </a:pPr>
            <a:fld id="{93DE111C-CDD4-4316-B689-19D028C5B00B}" type="slidenum">
              <a:rPr lang="en-US" sz="900" b="0" strike="noStrike" spc="299">
                <a:solidFill>
                  <a:srgbClr val="486183"/>
                </a:solidFill>
                <a:latin typeface="Gill Sans MT"/>
              </a:rPr>
              <a:t>‹#›</a:t>
            </a:fld>
            <a:endParaRPr lang="en-US" sz="9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243041"/>
                </a:solidFill>
                <a:latin typeface="Goudy Old Style"/>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243041"/>
                </a:solidFill>
                <a:latin typeface="Goudy Old Style"/>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243041"/>
                </a:solidFill>
                <a:latin typeface="Goudy Old Style"/>
              </a:rPr>
              <a:t>Third Outline Level</a:t>
            </a:r>
          </a:p>
          <a:p>
            <a:pPr marL="1728000" lvl="3" indent="-216000">
              <a:spcBef>
                <a:spcPts val="567"/>
              </a:spcBef>
              <a:buClr>
                <a:srgbClr val="000000"/>
              </a:buClr>
              <a:buSzPct val="75000"/>
              <a:buFont typeface="Symbol" charset="2"/>
              <a:buChar char=""/>
            </a:pPr>
            <a:r>
              <a:rPr lang="en-US" sz="1600" b="0" strike="noStrike" spc="-1">
                <a:solidFill>
                  <a:srgbClr val="243041"/>
                </a:solidFill>
                <a:latin typeface="Goudy Old Style"/>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43041"/>
                </a:solidFill>
                <a:latin typeface="Goudy Old Style"/>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43041"/>
                </a:solidFill>
                <a:latin typeface="Goudy Old Style"/>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43041"/>
                </a:solidFill>
                <a:latin typeface="Goudy Old Styl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3FD1-2B04-DDF4-2875-1440F091DEBD}"/>
              </a:ext>
            </a:extLst>
          </p:cNvPr>
          <p:cNvSpPr>
            <a:spLocks noGrp="1"/>
          </p:cNvSpPr>
          <p:nvPr>
            <p:ph type="title"/>
          </p:nvPr>
        </p:nvSpPr>
        <p:spPr>
          <a:xfrm>
            <a:off x="3152775" y="231775"/>
            <a:ext cx="6124575" cy="677863"/>
          </a:xfrm>
        </p:spPr>
        <p:txBody>
          <a:bodyPr vert="horz" lIns="91440" tIns="45720" rIns="91440" bIns="45720" rtlCol="0" anchor="ctr">
            <a:noAutofit/>
          </a:bodyPr>
          <a:lstStyle/>
          <a:p>
            <a:pPr algn="ctr"/>
            <a:r>
              <a:rPr lang="en-GB" sz="3600" b="1">
                <a:ea typeface="+mj-lt"/>
                <a:cs typeface="+mj-lt"/>
              </a:rPr>
              <a:t>TECHNICAL UNIVERSITY – SOFIA</a:t>
            </a:r>
          </a:p>
        </p:txBody>
      </p:sp>
      <p:pic>
        <p:nvPicPr>
          <p:cNvPr id="4" name="Picture 4">
            <a:extLst>
              <a:ext uri="{FF2B5EF4-FFF2-40B4-BE49-F238E27FC236}">
                <a16:creationId xmlns:a16="http://schemas.microsoft.com/office/drawing/2014/main" id="{9ACE381B-631A-3C9B-A11C-D633C3A4C765}"/>
              </a:ext>
            </a:extLst>
          </p:cNvPr>
          <p:cNvPicPr>
            <a:picLocks noGrp="1" noChangeAspect="1"/>
          </p:cNvPicPr>
          <p:nvPr>
            <p:ph idx="1"/>
          </p:nvPr>
        </p:nvPicPr>
        <p:blipFill>
          <a:blip r:embed="rId2"/>
          <a:stretch>
            <a:fillRect/>
          </a:stretch>
        </p:blipFill>
        <p:spPr>
          <a:xfrm>
            <a:off x="1871662" y="305594"/>
            <a:ext cx="1009650" cy="981075"/>
          </a:xfrm>
        </p:spPr>
      </p:pic>
      <p:sp>
        <p:nvSpPr>
          <p:cNvPr id="5" name="TextBox 4">
            <a:extLst>
              <a:ext uri="{FF2B5EF4-FFF2-40B4-BE49-F238E27FC236}">
                <a16:creationId xmlns:a16="http://schemas.microsoft.com/office/drawing/2014/main" id="{4A3AEC97-BB3D-84B8-B20E-79629BE87075}"/>
              </a:ext>
            </a:extLst>
          </p:cNvPr>
          <p:cNvSpPr txBox="1"/>
          <p:nvPr/>
        </p:nvSpPr>
        <p:spPr>
          <a:xfrm>
            <a:off x="3609974" y="2590799"/>
            <a:ext cx="5324475"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ea typeface="+mn-lt"/>
                <a:cs typeface="+mn-lt"/>
              </a:rPr>
              <a:t>BACHELOR'S DEGREE</a:t>
            </a:r>
            <a:endParaRPr lang="en-US" sz="2000">
              <a:cs typeface="Calibri" panose="020F0502020204030204"/>
            </a:endParaRPr>
          </a:p>
          <a:p>
            <a:pPr algn="l"/>
            <a:endParaRPr lang="en-GB">
              <a:cs typeface="Calibri"/>
            </a:endParaRPr>
          </a:p>
        </p:txBody>
      </p:sp>
      <p:sp>
        <p:nvSpPr>
          <p:cNvPr id="6" name="TextBox 5">
            <a:extLst>
              <a:ext uri="{FF2B5EF4-FFF2-40B4-BE49-F238E27FC236}">
                <a16:creationId xmlns:a16="http://schemas.microsoft.com/office/drawing/2014/main" id="{55AB20E9-59AD-44DA-6D3E-90D2A75153B3}"/>
              </a:ext>
            </a:extLst>
          </p:cNvPr>
          <p:cNvSpPr txBox="1"/>
          <p:nvPr/>
        </p:nvSpPr>
        <p:spPr>
          <a:xfrm>
            <a:off x="571499" y="3390900"/>
            <a:ext cx="11287125"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a:ea typeface="+mn-lt"/>
                <a:cs typeface="+mn-lt"/>
              </a:rPr>
              <a:t>TITLE:</a:t>
            </a:r>
            <a:endParaRPr lang="en-US">
              <a:cs typeface="Calibri" panose="020F0502020204030204"/>
            </a:endParaRPr>
          </a:p>
          <a:p>
            <a:pPr algn="ctr"/>
            <a:r>
              <a:rPr lang="en-GB" sz="2800" b="1">
                <a:ea typeface="+mn-lt"/>
                <a:cs typeface="+mn-lt"/>
              </a:rPr>
              <a:t>SOFTWARE </a:t>
            </a:r>
            <a:r>
              <a:rPr lang="en-US" sz="2800" b="1">
                <a:ea typeface="+mn-lt"/>
                <a:cs typeface="+mn-lt"/>
              </a:rPr>
              <a:t>SYSTEM FOR AUTOMATIC RECRUITMENT OF CANDIDATES ACCORDING TO THEIR QUALIFICATIONS</a:t>
            </a:r>
            <a:endParaRPr lang="en-US" sz="2800">
              <a:cs typeface="Calibri"/>
            </a:endParaRPr>
          </a:p>
          <a:p>
            <a:pPr algn="l"/>
            <a:endParaRPr lang="en-GB" sz="3200">
              <a:cs typeface="Calibri"/>
            </a:endParaRPr>
          </a:p>
        </p:txBody>
      </p:sp>
      <p:sp>
        <p:nvSpPr>
          <p:cNvPr id="7" name="TextBox 6">
            <a:extLst>
              <a:ext uri="{FF2B5EF4-FFF2-40B4-BE49-F238E27FC236}">
                <a16:creationId xmlns:a16="http://schemas.microsoft.com/office/drawing/2014/main" id="{E1273DA3-C37C-060A-9DE1-175014F5844A}"/>
              </a:ext>
            </a:extLst>
          </p:cNvPr>
          <p:cNvSpPr txBox="1"/>
          <p:nvPr/>
        </p:nvSpPr>
        <p:spPr>
          <a:xfrm>
            <a:off x="4457700" y="1895474"/>
            <a:ext cx="49339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a:cs typeface="Calibri"/>
              </a:rPr>
              <a:t>FINAL YEAR PROJECT</a:t>
            </a:r>
            <a:endParaRPr lang="en-US" sz="3600">
              <a:cs typeface="Calibri" panose="020F0502020204030204"/>
            </a:endParaRPr>
          </a:p>
        </p:txBody>
      </p:sp>
      <p:sp>
        <p:nvSpPr>
          <p:cNvPr id="8" name="TextBox 7">
            <a:extLst>
              <a:ext uri="{FF2B5EF4-FFF2-40B4-BE49-F238E27FC236}">
                <a16:creationId xmlns:a16="http://schemas.microsoft.com/office/drawing/2014/main" id="{7ABC642E-D733-C188-C561-85AD3BD47574}"/>
              </a:ext>
            </a:extLst>
          </p:cNvPr>
          <p:cNvSpPr txBox="1"/>
          <p:nvPr/>
        </p:nvSpPr>
        <p:spPr>
          <a:xfrm>
            <a:off x="3352800" y="914399"/>
            <a:ext cx="5838825"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ct val="0"/>
              </a:spcBef>
            </a:pPr>
            <a:r>
              <a:rPr lang="en-GB" sz="2400" b="1">
                <a:latin typeface="Calibri Light"/>
                <a:cs typeface="Calibri Light"/>
              </a:rPr>
              <a:t>PLOVDIV BRANCH</a:t>
            </a:r>
            <a:endParaRPr lang="en-GB" sz="2400">
              <a:ea typeface="+mn-lt"/>
              <a:cs typeface="+mn-lt"/>
            </a:endParaRPr>
          </a:p>
          <a:p>
            <a:pPr algn="ctr">
              <a:lnSpc>
                <a:spcPct val="90000"/>
              </a:lnSpc>
              <a:spcBef>
                <a:spcPct val="0"/>
              </a:spcBef>
            </a:pPr>
            <a:r>
              <a:rPr lang="en-GB" sz="2400" b="1">
                <a:latin typeface="Calibri Light"/>
                <a:cs typeface="Calibri Light"/>
              </a:rPr>
              <a:t>FACULTY OF ELECTRONICS AND AUTOMATION</a:t>
            </a:r>
            <a:endParaRPr lang="en-GB" sz="2400">
              <a:cs typeface="Calibri"/>
            </a:endParaRPr>
          </a:p>
        </p:txBody>
      </p:sp>
      <p:sp>
        <p:nvSpPr>
          <p:cNvPr id="9" name="TextBox 8">
            <a:extLst>
              <a:ext uri="{FF2B5EF4-FFF2-40B4-BE49-F238E27FC236}">
                <a16:creationId xmlns:a16="http://schemas.microsoft.com/office/drawing/2014/main" id="{50CDC8CF-3275-415A-1A30-90DF6C5175FC}"/>
              </a:ext>
            </a:extLst>
          </p:cNvPr>
          <p:cNvSpPr txBox="1"/>
          <p:nvPr/>
        </p:nvSpPr>
        <p:spPr>
          <a:xfrm>
            <a:off x="2247899" y="5095875"/>
            <a:ext cx="80486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latin typeface="Arial"/>
                <a:cs typeface="Arial"/>
              </a:rPr>
              <a:t>Lyubomir </a:t>
            </a:r>
            <a:r>
              <a:rPr lang="en-GB" sz="2400" err="1">
                <a:latin typeface="Arial"/>
                <a:cs typeface="Arial"/>
              </a:rPr>
              <a:t>Lambrev</a:t>
            </a:r>
            <a:r>
              <a:rPr lang="en-GB" sz="2400">
                <a:latin typeface="Arial"/>
                <a:cs typeface="Arial"/>
              </a:rPr>
              <a:t> , fac. Num. 510259</a:t>
            </a:r>
            <a:endParaRPr lang="en-US" sz="2400">
              <a:ea typeface="+mn-lt"/>
              <a:cs typeface="+mn-lt"/>
            </a:endParaRPr>
          </a:p>
          <a:p>
            <a:pPr algn="ctr"/>
            <a:r>
              <a:rPr lang="en-GB" sz="2400">
                <a:latin typeface="Arial"/>
                <a:cs typeface="Arial"/>
              </a:rPr>
              <a:t>Email: thelubo1@abv.bg</a:t>
            </a:r>
            <a:endParaRPr lang="en-US" sz="2400">
              <a:ea typeface="+mn-lt"/>
              <a:cs typeface="+mn-lt"/>
            </a:endParaRPr>
          </a:p>
          <a:p>
            <a:pPr algn="ctr"/>
            <a:r>
              <a:rPr lang="en-GB" sz="2400">
                <a:latin typeface="Arial"/>
                <a:cs typeface="Arial"/>
              </a:rPr>
              <a:t>Phone number: 0988372440</a:t>
            </a:r>
            <a:endParaRPr lang="en-US" sz="2400">
              <a:ea typeface="+mn-lt"/>
              <a:cs typeface="+mn-lt"/>
            </a:endParaRPr>
          </a:p>
          <a:p>
            <a:pPr algn="l"/>
            <a:endParaRPr lang="en-GB">
              <a:cs typeface="Calibri"/>
            </a:endParaRPr>
          </a:p>
        </p:txBody>
      </p:sp>
    </p:spTree>
    <p:extLst>
      <p:ext uri="{BB962C8B-B14F-4D97-AF65-F5344CB8AC3E}">
        <p14:creationId xmlns:p14="http://schemas.microsoft.com/office/powerpoint/2010/main" val="79964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12964" y="679373"/>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2.3. Data Structures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42649" y="1432193"/>
            <a:ext cx="1098014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The list of applicants is provided by the employment agency with the respective competence possessed by the applicants. We will consider evaluating each applicant's qualification (competence) as the number of years of experience of the applicant.</a:t>
            </a:r>
            <a:endParaRPr lang="en-US"/>
          </a:p>
        </p:txBody>
      </p:sp>
      <p:pic>
        <p:nvPicPr>
          <p:cNvPr id="3" name="Picture 5" descr="A picture containing chart&#10;&#10;Description automatically generated">
            <a:extLst>
              <a:ext uri="{FF2B5EF4-FFF2-40B4-BE49-F238E27FC236}">
                <a16:creationId xmlns:a16="http://schemas.microsoft.com/office/drawing/2014/main" id="{C1FCAB6F-84B1-2901-ACDB-1BE294DE013E}"/>
              </a:ext>
            </a:extLst>
          </p:cNvPr>
          <p:cNvPicPr>
            <a:picLocks noChangeAspect="1"/>
          </p:cNvPicPr>
          <p:nvPr/>
        </p:nvPicPr>
        <p:blipFill>
          <a:blip r:embed="rId2"/>
          <a:stretch>
            <a:fillRect/>
          </a:stretch>
        </p:blipFill>
        <p:spPr>
          <a:xfrm>
            <a:off x="2713823" y="3232998"/>
            <a:ext cx="6195149" cy="3293111"/>
          </a:xfrm>
          <a:prstGeom prst="rect">
            <a:avLst/>
          </a:prstGeom>
        </p:spPr>
      </p:pic>
    </p:spTree>
    <p:extLst>
      <p:ext uri="{BB962C8B-B14F-4D97-AF65-F5344CB8AC3E}">
        <p14:creationId xmlns:p14="http://schemas.microsoft.com/office/powerpoint/2010/main" val="25369793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2910289" y="853807"/>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2.4. Method and Algorithms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863687"/>
            <a:ext cx="1098014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200">
                <a:cs typeface="Arial"/>
              </a:rPr>
              <a:t>Fitting function - </a:t>
            </a:r>
            <a:r>
              <a:rPr lang="en-GB" sz="2200">
                <a:ea typeface="+mn-lt"/>
                <a:cs typeface="+mn-lt"/>
              </a:rPr>
              <a:t>Determines to what extent a give competence is covered by the applicant. The fitting function brings back a numerical value (metric, grade). For that reason, there are 3 outcomes:</a:t>
            </a:r>
            <a:endParaRPr lang="en-GB" sz="2200">
              <a:cs typeface="Arial"/>
            </a:endParaRPr>
          </a:p>
          <a:p>
            <a:pPr marL="457200" indent="-457200">
              <a:buAutoNum type="arabicPeriod"/>
            </a:pPr>
            <a:endParaRPr lang="en-GB" sz="2200">
              <a:cs typeface="Arial"/>
            </a:endParaRPr>
          </a:p>
          <a:p>
            <a:pPr marL="457200" indent="-457200">
              <a:buAutoNum type="romanUcPeriod"/>
            </a:pPr>
            <a:r>
              <a:rPr lang="en-GB" sz="2200">
                <a:ea typeface="+mn-lt"/>
                <a:cs typeface="+mn-lt"/>
              </a:rPr>
              <a:t>When the competence is required by the employer and possessed by the applicant (we return the number of years of the applicant).</a:t>
            </a:r>
            <a:endParaRPr lang="en-GB" sz="2200">
              <a:cs typeface="Arial"/>
            </a:endParaRPr>
          </a:p>
          <a:p>
            <a:pPr marL="457200" indent="-457200">
              <a:buFontTx/>
              <a:buAutoNum type="romanUcPeriod"/>
            </a:pPr>
            <a:endParaRPr lang="en-GB" sz="2200">
              <a:cs typeface="Arial"/>
            </a:endParaRPr>
          </a:p>
          <a:p>
            <a:pPr marL="457200" indent="-457200">
              <a:buAutoNum type="romanUcPeriod"/>
            </a:pPr>
            <a:r>
              <a:rPr lang="en-GB" sz="2200">
                <a:ea typeface="+mn-lt"/>
                <a:cs typeface="+mn-lt"/>
              </a:rPr>
              <a:t>When the competence is required by the employer, but the applicant does not have such a qualification, we return 0.</a:t>
            </a:r>
            <a:endParaRPr lang="en-GB" sz="2200">
              <a:cs typeface="Arial"/>
            </a:endParaRPr>
          </a:p>
          <a:p>
            <a:pPr marL="457200" indent="-457200">
              <a:buFontTx/>
              <a:buAutoNum type="romanUcPeriod"/>
            </a:pPr>
            <a:endParaRPr lang="en-GB" sz="2200">
              <a:cs typeface="Arial"/>
            </a:endParaRPr>
          </a:p>
          <a:p>
            <a:pPr marL="457200" indent="-457200">
              <a:buAutoNum type="romanUcPeriod"/>
            </a:pPr>
            <a:r>
              <a:rPr lang="en-GB" sz="2200">
                <a:ea typeface="+mn-lt"/>
                <a:cs typeface="+mn-lt"/>
              </a:rPr>
              <a:t>When the applicant has a qualification that is not required at the work place, we return 0.</a:t>
            </a:r>
            <a:endParaRPr lang="en-GB" sz="2200">
              <a:cs typeface="Arial"/>
            </a:endParaRPr>
          </a:p>
          <a:p>
            <a:pPr marL="457200" indent="-457200">
              <a:buFontTx/>
              <a:buAutoNum type="romanUcPeriod"/>
            </a:pPr>
            <a:endParaRPr lang="en-GB" sz="2400">
              <a:cs typeface="Arial"/>
            </a:endParaRPr>
          </a:p>
          <a:p>
            <a:pPr marL="457200" indent="-457200">
              <a:buFontTx/>
              <a:buAutoNum type="romanUcPeriod"/>
            </a:pPr>
            <a:endParaRPr lang="en-GB" sz="2400">
              <a:cs typeface="Arial"/>
            </a:endParaRPr>
          </a:p>
          <a:p>
            <a:pPr marL="457200" indent="-457200">
              <a:buFontTx/>
              <a:buAutoNum type="romanUcPeriod"/>
            </a:pPr>
            <a:endParaRPr lang="en-GB" sz="2400">
              <a:cs typeface="Arial"/>
            </a:endParaRPr>
          </a:p>
          <a:p>
            <a:pPr marL="342900" indent="-342900">
              <a:buFont typeface="Arial"/>
              <a:buChar char="•"/>
            </a:pPr>
            <a:endParaRPr lang="en-GB" sz="2400">
              <a:cs typeface="Arial"/>
            </a:endParaRP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9762033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2919470" y="853807"/>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2.4. Method and Algorithms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863687"/>
            <a:ext cx="109801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cs typeface="Arial"/>
              </a:rPr>
              <a:t>Utility function- This function returns the sum of all fitting values of the ordered pair (</a:t>
            </a:r>
            <a:r>
              <a:rPr lang="en-GB" sz="2400" err="1">
                <a:cs typeface="Arial"/>
              </a:rPr>
              <a:t>Applicant,Workplace</a:t>
            </a:r>
            <a:r>
              <a:rPr lang="en-GB" sz="2400">
                <a:cs typeface="Arial"/>
              </a:rPr>
              <a:t>). Which is then stored in </a:t>
            </a:r>
            <a:r>
              <a:rPr lang="en-GB" sz="2400" err="1">
                <a:cs typeface="Arial"/>
              </a:rPr>
              <a:t>Utility_value</a:t>
            </a:r>
          </a:p>
        </p:txBody>
      </p:sp>
      <p:sp>
        <p:nvSpPr>
          <p:cNvPr id="2" name="TextBox 1">
            <a:extLst>
              <a:ext uri="{FF2B5EF4-FFF2-40B4-BE49-F238E27FC236}">
                <a16:creationId xmlns:a16="http://schemas.microsoft.com/office/drawing/2014/main" id="{A74D5181-159C-2C01-57D6-C13A6288614B}"/>
              </a:ext>
            </a:extLst>
          </p:cNvPr>
          <p:cNvSpPr txBox="1"/>
          <p:nvPr/>
        </p:nvSpPr>
        <p:spPr>
          <a:xfrm>
            <a:off x="954796" y="2947011"/>
            <a:ext cx="107322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After all the functions are created we then create our algorithm of full enumeration . Which is as follows:</a:t>
            </a:r>
          </a:p>
          <a:p>
            <a:endParaRPr lang="en-GB" sz="2400">
              <a:ea typeface="+mn-lt"/>
              <a:cs typeface="+mn-lt"/>
            </a:endParaRPr>
          </a:p>
          <a:p>
            <a:pPr marL="457200" indent="-457200">
              <a:buAutoNum type="arabicPeriod"/>
            </a:pPr>
            <a:r>
              <a:rPr lang="en-GB" sz="2400">
                <a:ea typeface="+mn-lt"/>
                <a:cs typeface="+mn-lt"/>
              </a:rPr>
              <a:t>We load the list of workplaces</a:t>
            </a:r>
            <a:endParaRPr lang="en-US" sz="2400">
              <a:ea typeface="+mn-lt"/>
              <a:cs typeface="+mn-lt"/>
            </a:endParaRPr>
          </a:p>
          <a:p>
            <a:pPr marL="457200" indent="-457200">
              <a:buAutoNum type="arabicPeriod"/>
            </a:pPr>
            <a:r>
              <a:rPr lang="en-GB" sz="2400">
                <a:ea typeface="+mn-lt"/>
                <a:cs typeface="+mn-lt"/>
              </a:rPr>
              <a:t>We load the list of applicants</a:t>
            </a:r>
            <a:endParaRPr lang="en-US" sz="2400">
              <a:ea typeface="+mn-lt"/>
              <a:cs typeface="+mn-lt"/>
            </a:endParaRPr>
          </a:p>
          <a:p>
            <a:pPr marL="457200" indent="-457200">
              <a:buAutoNum type="arabicPeriod"/>
            </a:pPr>
            <a:r>
              <a:rPr lang="en-GB" sz="2400">
                <a:ea typeface="+mn-lt"/>
                <a:cs typeface="+mn-lt"/>
              </a:rPr>
              <a:t>We create a list of all possible ordinances</a:t>
            </a:r>
            <a:endParaRPr lang="en-US" sz="2400">
              <a:ea typeface="+mn-lt"/>
              <a:cs typeface="+mn-lt"/>
            </a:endParaRPr>
          </a:p>
          <a:p>
            <a:pPr marL="457200" indent="-457200">
              <a:buAutoNum type="arabicPeriod"/>
            </a:pPr>
            <a:r>
              <a:rPr lang="en-GB" sz="2400">
                <a:ea typeface="+mn-lt"/>
                <a:cs typeface="+mn-lt"/>
              </a:rPr>
              <a:t>We calculate the </a:t>
            </a:r>
            <a:r>
              <a:rPr lang="en-GB" sz="2400" err="1">
                <a:ea typeface="+mn-lt"/>
                <a:cs typeface="+mn-lt"/>
              </a:rPr>
              <a:t>utility_value</a:t>
            </a:r>
            <a:r>
              <a:rPr lang="en-GB" sz="2400">
                <a:ea typeface="+mn-lt"/>
                <a:cs typeface="+mn-lt"/>
              </a:rPr>
              <a:t> for each item in this list</a:t>
            </a:r>
            <a:endParaRPr lang="en-US" sz="2400">
              <a:ea typeface="+mn-lt"/>
              <a:cs typeface="+mn-lt"/>
            </a:endParaRPr>
          </a:p>
          <a:p>
            <a:pPr marL="457200" indent="-457200">
              <a:buAutoNum type="arabicPeriod"/>
            </a:pPr>
            <a:r>
              <a:rPr lang="en-GB" sz="2400">
                <a:ea typeface="+mn-lt"/>
                <a:cs typeface="+mn-lt"/>
              </a:rPr>
              <a:t>We find the max </a:t>
            </a:r>
            <a:r>
              <a:rPr lang="en-GB" sz="2400" err="1">
                <a:ea typeface="+mn-lt"/>
                <a:cs typeface="+mn-lt"/>
              </a:rPr>
              <a:t>utility_value</a:t>
            </a:r>
            <a:r>
              <a:rPr lang="en-GB" sz="2400">
                <a:ea typeface="+mn-lt"/>
                <a:cs typeface="+mn-lt"/>
              </a:rPr>
              <a:t> from the list</a:t>
            </a:r>
            <a:endParaRPr lang="en-US" sz="2400">
              <a:ea typeface="+mn-lt"/>
              <a:cs typeface="+mn-lt"/>
            </a:endParaRPr>
          </a:p>
          <a:p>
            <a:pPr algn="l"/>
            <a:endParaRPr lang="en-GB" sz="2400"/>
          </a:p>
        </p:txBody>
      </p:sp>
    </p:spTree>
    <p:extLst>
      <p:ext uri="{BB962C8B-B14F-4D97-AF65-F5344CB8AC3E}">
        <p14:creationId xmlns:p14="http://schemas.microsoft.com/office/powerpoint/2010/main" val="30997202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277518" y="762000"/>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Arial"/>
              </a:rPr>
              <a:t>2.4.1. Naïve Approach</a:t>
            </a:r>
            <a:endParaRPr lang="en-US" dirty="0"/>
          </a:p>
        </p:txBody>
      </p:sp>
      <p:sp>
        <p:nvSpPr>
          <p:cNvPr id="5" name="TextBox 4">
            <a:extLst>
              <a:ext uri="{FF2B5EF4-FFF2-40B4-BE49-F238E27FC236}">
                <a16:creationId xmlns:a16="http://schemas.microsoft.com/office/drawing/2014/main" id="{F5D6E900-E2D3-A7D6-E8FE-308E3B6B7CB1}"/>
              </a:ext>
            </a:extLst>
          </p:cNvPr>
          <p:cNvSpPr txBox="1"/>
          <p:nvPr/>
        </p:nvSpPr>
        <p:spPr>
          <a:xfrm>
            <a:off x="587565" y="2185012"/>
            <a:ext cx="582975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a:latin typeface="Calibri"/>
                <a:cs typeface="Calibri"/>
              </a:rPr>
              <a:t>The Naïve Approach solution is simply to calculate the total distance for every possible route and then select the shortest one. It should not be confused with backtracking, where large sets of solutions can be discarded.</a:t>
            </a:r>
          </a:p>
          <a:p>
            <a:pPr marL="342900" indent="-342900">
              <a:buFont typeface="Arial"/>
              <a:buChar char="•"/>
            </a:pPr>
            <a:endParaRPr lang="en-GB" sz="2800">
              <a:cs typeface="Arial"/>
            </a:endParaRPr>
          </a:p>
        </p:txBody>
      </p:sp>
      <p:pic>
        <p:nvPicPr>
          <p:cNvPr id="3" name="Picture 5" descr="A picture containing diagram&#10;&#10;Description automatically generated">
            <a:extLst>
              <a:ext uri="{FF2B5EF4-FFF2-40B4-BE49-F238E27FC236}">
                <a16:creationId xmlns:a16="http://schemas.microsoft.com/office/drawing/2014/main" id="{8F8278E4-93F8-2CCE-62C9-0E597085C4C8}"/>
              </a:ext>
            </a:extLst>
          </p:cNvPr>
          <p:cNvPicPr>
            <a:picLocks noChangeAspect="1"/>
          </p:cNvPicPr>
          <p:nvPr/>
        </p:nvPicPr>
        <p:blipFill>
          <a:blip r:embed="rId2"/>
          <a:stretch>
            <a:fillRect/>
          </a:stretch>
        </p:blipFill>
        <p:spPr>
          <a:xfrm>
            <a:off x="6248401" y="1717010"/>
            <a:ext cx="4542621" cy="4369595"/>
          </a:xfrm>
          <a:prstGeom prst="rect">
            <a:avLst/>
          </a:prstGeom>
        </p:spPr>
      </p:pic>
    </p:spTree>
    <p:extLst>
      <p:ext uri="{BB962C8B-B14F-4D97-AF65-F5344CB8AC3E}">
        <p14:creationId xmlns:p14="http://schemas.microsoft.com/office/powerpoint/2010/main" val="24841078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149726" y="755774"/>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Arial"/>
              </a:rPr>
              <a:t>2.4.2. Hungarian Algorithm</a:t>
            </a:r>
            <a:endParaRPr lang="en-US" dirty="0"/>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863687"/>
            <a:ext cx="10980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GB" sz="2400">
              <a:cs typeface="Arial"/>
            </a:endParaRPr>
          </a:p>
        </p:txBody>
      </p:sp>
      <p:sp>
        <p:nvSpPr>
          <p:cNvPr id="2" name="TextBox 1">
            <a:extLst>
              <a:ext uri="{FF2B5EF4-FFF2-40B4-BE49-F238E27FC236}">
                <a16:creationId xmlns:a16="http://schemas.microsoft.com/office/drawing/2014/main" id="{A74D5181-159C-2C01-57D6-C13A6288614B}"/>
              </a:ext>
            </a:extLst>
          </p:cNvPr>
          <p:cNvSpPr txBox="1"/>
          <p:nvPr/>
        </p:nvSpPr>
        <p:spPr>
          <a:xfrm>
            <a:off x="954796" y="2947011"/>
            <a:ext cx="107322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a:cs typeface="Arial"/>
            </a:endParaRPr>
          </a:p>
        </p:txBody>
      </p:sp>
      <p:pic>
        <p:nvPicPr>
          <p:cNvPr id="11" name="Picture 11" descr="A picture containing different&#10;&#10;Description automatically generated">
            <a:extLst>
              <a:ext uri="{FF2B5EF4-FFF2-40B4-BE49-F238E27FC236}">
                <a16:creationId xmlns:a16="http://schemas.microsoft.com/office/drawing/2014/main" id="{63B3C689-AD3D-C158-43A6-75A97B6A4E8A}"/>
              </a:ext>
            </a:extLst>
          </p:cNvPr>
          <p:cNvPicPr>
            <a:picLocks noChangeAspect="1"/>
          </p:cNvPicPr>
          <p:nvPr/>
        </p:nvPicPr>
        <p:blipFill>
          <a:blip r:embed="rId2"/>
          <a:stretch>
            <a:fillRect/>
          </a:stretch>
        </p:blipFill>
        <p:spPr>
          <a:xfrm>
            <a:off x="546537" y="1752953"/>
            <a:ext cx="11037610" cy="4455679"/>
          </a:xfrm>
          <a:prstGeom prst="rect">
            <a:avLst/>
          </a:prstGeom>
        </p:spPr>
      </p:pic>
    </p:spTree>
    <p:extLst>
      <p:ext uri="{BB962C8B-B14F-4D97-AF65-F5344CB8AC3E}">
        <p14:creationId xmlns:p14="http://schemas.microsoft.com/office/powerpoint/2010/main" val="26141637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387687" y="743638"/>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2.5. Software tools</a:t>
            </a:r>
          </a:p>
        </p:txBody>
      </p:sp>
      <p:sp>
        <p:nvSpPr>
          <p:cNvPr id="5" name="TextBox 4">
            <a:extLst>
              <a:ext uri="{FF2B5EF4-FFF2-40B4-BE49-F238E27FC236}">
                <a16:creationId xmlns:a16="http://schemas.microsoft.com/office/drawing/2014/main" id="{F5D6E900-E2D3-A7D6-E8FE-308E3B6B7CB1}"/>
              </a:ext>
            </a:extLst>
          </p:cNvPr>
          <p:cNvSpPr txBox="1"/>
          <p:nvPr/>
        </p:nvSpPr>
        <p:spPr>
          <a:xfrm>
            <a:off x="605926" y="1560724"/>
            <a:ext cx="1098014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err="1">
                <a:cs typeface="Arial"/>
              </a:rPr>
              <a:t>Streamlit</a:t>
            </a:r>
            <a:r>
              <a:rPr lang="en-GB" sz="2400">
                <a:cs typeface="Arial"/>
              </a:rPr>
              <a:t> - </a:t>
            </a:r>
            <a:r>
              <a:rPr lang="en-US" sz="2400">
                <a:ea typeface="+mn-lt"/>
                <a:cs typeface="+mn-lt"/>
              </a:rPr>
              <a:t>is a free and open-source framework which builds web apps.</a:t>
            </a:r>
            <a:endParaRPr lang="en-US"/>
          </a:p>
          <a:p>
            <a:pPr marL="342900" indent="-342900">
              <a:buFont typeface="Arial"/>
              <a:buChar char="•"/>
            </a:pPr>
            <a:r>
              <a:rPr lang="en-GB" sz="2400">
                <a:cs typeface="Arial"/>
              </a:rPr>
              <a:t>Python and Anaconda- Python is an interpreted, object-oriented, high-level programming language. Anaconda is a distribution of the Python and R programming languages.</a:t>
            </a:r>
          </a:p>
          <a:p>
            <a:pPr marL="342900" indent="-342900">
              <a:buFont typeface="Arial"/>
              <a:buChar char="•"/>
            </a:pPr>
            <a:r>
              <a:rPr lang="en-GB" sz="2400">
                <a:cs typeface="Arial"/>
              </a:rPr>
              <a:t>Spyder - is a free and open source scientific environment for Python.</a:t>
            </a:r>
          </a:p>
          <a:p>
            <a:pPr marL="342900" indent="-342900">
              <a:buFont typeface="Arial"/>
              <a:buChar char="•"/>
            </a:pPr>
            <a:r>
              <a:rPr lang="en-GB" sz="2400">
                <a:cs typeface="Arial"/>
              </a:rPr>
              <a:t>Pandas - Pandas is a fast, flexible and easy to use open source data analysis and manipulation tool.</a:t>
            </a:r>
          </a:p>
          <a:p>
            <a:pPr marL="342900" indent="-342900">
              <a:buFont typeface="Arial"/>
              <a:buChar char="•"/>
            </a:pPr>
            <a:r>
              <a:rPr lang="en-GB" sz="2400" err="1">
                <a:cs typeface="Arial"/>
              </a:rPr>
              <a:t>Numpy</a:t>
            </a:r>
            <a:r>
              <a:rPr lang="en-GB" sz="2400">
                <a:cs typeface="Arial"/>
              </a:rPr>
              <a:t> - is a Python library that provides a multidimensional array object, various derived objects, etc. It is a fundamental package for computing.</a:t>
            </a:r>
          </a:p>
          <a:p>
            <a:pPr marL="342900" indent="-342900">
              <a:buFont typeface="Arial"/>
              <a:buChar char="•"/>
            </a:pPr>
            <a:r>
              <a:rPr lang="en-GB" sz="2400" err="1">
                <a:cs typeface="Arial"/>
              </a:rPr>
              <a:t>Argparse</a:t>
            </a:r>
            <a:r>
              <a:rPr lang="en-GB" sz="2400">
                <a:cs typeface="Arial"/>
              </a:rPr>
              <a:t> - is module which makes it easy to write user-friendly command-line interfaces.</a:t>
            </a:r>
          </a:p>
          <a:p>
            <a:pPr marL="342900" indent="-342900">
              <a:buFont typeface="Arial"/>
              <a:buChar char="•"/>
            </a:pPr>
            <a:r>
              <a:rPr lang="en-GB" sz="2400">
                <a:cs typeface="Arial"/>
              </a:rPr>
              <a:t>CSV - </a:t>
            </a:r>
            <a:r>
              <a:rPr lang="en-GB" sz="2400">
                <a:ea typeface="+mn-lt"/>
                <a:cs typeface="+mn-lt"/>
              </a:rPr>
              <a:t>stands for comma-separated values, which is a delimited text file that uses a comma to separate values.</a:t>
            </a: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6072340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874264" y="1120048"/>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3.1. Experiments</a:t>
            </a:r>
          </a:p>
        </p:txBody>
      </p:sp>
      <p:sp>
        <p:nvSpPr>
          <p:cNvPr id="5" name="TextBox 4">
            <a:extLst>
              <a:ext uri="{FF2B5EF4-FFF2-40B4-BE49-F238E27FC236}">
                <a16:creationId xmlns:a16="http://schemas.microsoft.com/office/drawing/2014/main" id="{F5D6E900-E2D3-A7D6-E8FE-308E3B6B7CB1}"/>
              </a:ext>
            </a:extLst>
          </p:cNvPr>
          <p:cNvSpPr txBox="1"/>
          <p:nvPr/>
        </p:nvSpPr>
        <p:spPr>
          <a:xfrm>
            <a:off x="504938" y="1808603"/>
            <a:ext cx="10980144"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700">
                <a:ea typeface="+mn-lt"/>
                <a:cs typeface="+mn-lt"/>
              </a:rPr>
              <a:t>Two experiments are performed</a:t>
            </a:r>
            <a:r>
              <a:rPr lang="bg-BG" sz="2700">
                <a:ea typeface="+mn-lt"/>
                <a:cs typeface="+mn-lt"/>
              </a:rPr>
              <a:t>: </a:t>
            </a:r>
          </a:p>
          <a:p>
            <a:pPr>
              <a:buFont typeface="Arial"/>
              <a:buChar char="•"/>
            </a:pPr>
            <a:r>
              <a:rPr lang="bg-BG" sz="2700">
                <a:ea typeface="+mn-lt"/>
                <a:cs typeface="+mn-lt"/>
              </a:rPr>
              <a:t> </a:t>
            </a:r>
            <a:r>
              <a:rPr lang="bg-BG" sz="2700" err="1">
                <a:ea typeface="+mn-lt"/>
                <a:cs typeface="+mn-lt"/>
              </a:rPr>
              <a:t>In</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first</a:t>
            </a:r>
            <a:r>
              <a:rPr lang="bg-BG" sz="2700">
                <a:ea typeface="+mn-lt"/>
                <a:cs typeface="+mn-lt"/>
              </a:rPr>
              <a:t> </a:t>
            </a:r>
            <a:r>
              <a:rPr lang="bg-BG" sz="2700" err="1">
                <a:ea typeface="+mn-lt"/>
                <a:cs typeface="+mn-lt"/>
              </a:rPr>
              <a:t>experiment</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performance</a:t>
            </a:r>
            <a:r>
              <a:rPr lang="bg-BG" sz="2700">
                <a:ea typeface="+mn-lt"/>
                <a:cs typeface="+mn-lt"/>
              </a:rPr>
              <a:t> </a:t>
            </a:r>
            <a:r>
              <a:rPr lang="bg-BG" sz="2700" err="1">
                <a:ea typeface="+mn-lt"/>
                <a:cs typeface="+mn-lt"/>
              </a:rPr>
              <a:t>of</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three</a:t>
            </a:r>
            <a:r>
              <a:rPr lang="bg-BG" sz="2700">
                <a:ea typeface="+mn-lt"/>
                <a:cs typeface="+mn-lt"/>
              </a:rPr>
              <a:t> </a:t>
            </a:r>
            <a:r>
              <a:rPr lang="bg-BG" sz="2700" err="1">
                <a:ea typeface="+mn-lt"/>
                <a:cs typeface="+mn-lt"/>
              </a:rPr>
              <a:t>implemented</a:t>
            </a:r>
            <a:r>
              <a:rPr lang="bg-BG" sz="2700">
                <a:ea typeface="+mn-lt"/>
                <a:cs typeface="+mn-lt"/>
              </a:rPr>
              <a:t> </a:t>
            </a:r>
            <a:r>
              <a:rPr lang="bg-BG" sz="2700" err="1">
                <a:ea typeface="+mn-lt"/>
                <a:cs typeface="+mn-lt"/>
              </a:rPr>
              <a:t>functions</a:t>
            </a:r>
            <a:r>
              <a:rPr lang="bg-BG" sz="2700">
                <a:ea typeface="+mn-lt"/>
                <a:cs typeface="+mn-lt"/>
              </a:rPr>
              <a:t> </a:t>
            </a:r>
            <a:r>
              <a:rPr lang="bg-BG" sz="2700" err="1">
                <a:ea typeface="+mn-lt"/>
                <a:cs typeface="+mn-lt"/>
              </a:rPr>
              <a:t>is</a:t>
            </a:r>
            <a:r>
              <a:rPr lang="bg-BG" sz="2700">
                <a:ea typeface="+mn-lt"/>
                <a:cs typeface="+mn-lt"/>
              </a:rPr>
              <a:t> </a:t>
            </a:r>
            <a:r>
              <a:rPr lang="bg-BG" sz="2700" err="1">
                <a:ea typeface="+mn-lt"/>
                <a:cs typeface="+mn-lt"/>
              </a:rPr>
              <a:t>compared</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input</a:t>
            </a:r>
            <a:r>
              <a:rPr lang="bg-BG" sz="2700">
                <a:ea typeface="+mn-lt"/>
                <a:cs typeface="+mn-lt"/>
              </a:rPr>
              <a:t> </a:t>
            </a:r>
            <a:r>
              <a:rPr lang="bg-BG" sz="2700" err="1">
                <a:ea typeface="+mn-lt"/>
                <a:cs typeface="+mn-lt"/>
              </a:rPr>
              <a:t>data</a:t>
            </a:r>
            <a:r>
              <a:rPr lang="bg-BG" sz="2700">
                <a:ea typeface="+mn-lt"/>
                <a:cs typeface="+mn-lt"/>
              </a:rPr>
              <a:t> </a:t>
            </a:r>
            <a:r>
              <a:rPr lang="bg-BG" sz="2700" err="1">
                <a:ea typeface="+mn-lt"/>
                <a:cs typeface="+mn-lt"/>
              </a:rPr>
              <a:t>set</a:t>
            </a:r>
            <a:r>
              <a:rPr lang="bg-BG" sz="2700">
                <a:ea typeface="+mn-lt"/>
                <a:cs typeface="+mn-lt"/>
              </a:rPr>
              <a:t> </a:t>
            </a:r>
            <a:r>
              <a:rPr lang="bg-BG" sz="2700" err="1">
                <a:ea typeface="+mn-lt"/>
                <a:cs typeface="+mn-lt"/>
              </a:rPr>
              <a:t>consists</a:t>
            </a:r>
            <a:r>
              <a:rPr lang="bg-BG" sz="2700">
                <a:ea typeface="+mn-lt"/>
                <a:cs typeface="+mn-lt"/>
              </a:rPr>
              <a:t> </a:t>
            </a:r>
            <a:r>
              <a:rPr lang="bg-BG" sz="2700" err="1">
                <a:ea typeface="+mn-lt"/>
                <a:cs typeface="+mn-lt"/>
              </a:rPr>
              <a:t>of</a:t>
            </a:r>
            <a:r>
              <a:rPr lang="bg-BG" sz="2700">
                <a:ea typeface="+mn-lt"/>
                <a:cs typeface="+mn-lt"/>
              </a:rPr>
              <a:t> a </a:t>
            </a:r>
            <a:r>
              <a:rPr lang="bg-BG" sz="2700" err="1">
                <a:ea typeface="+mn-lt"/>
                <a:cs typeface="+mn-lt"/>
              </a:rPr>
              <a:t>list</a:t>
            </a:r>
            <a:r>
              <a:rPr lang="bg-BG" sz="2700">
                <a:ea typeface="+mn-lt"/>
                <a:cs typeface="+mn-lt"/>
              </a:rPr>
              <a:t> </a:t>
            </a:r>
            <a:r>
              <a:rPr lang="bg-BG" sz="2700" err="1">
                <a:ea typeface="+mn-lt"/>
                <a:cs typeface="+mn-lt"/>
              </a:rPr>
              <a:t>of</a:t>
            </a:r>
            <a:r>
              <a:rPr lang="bg-BG" sz="2700">
                <a:ea typeface="+mn-lt"/>
                <a:cs typeface="+mn-lt"/>
              </a:rPr>
              <a:t> </a:t>
            </a:r>
            <a:r>
              <a:rPr lang="bg-BG" sz="2700" err="1">
                <a:ea typeface="+mn-lt"/>
                <a:cs typeface="+mn-lt"/>
              </a:rPr>
              <a:t>app_serie</a:t>
            </a:r>
            <a:r>
              <a:rPr lang="bg-BG" sz="2700">
                <a:ea typeface="+mn-lt"/>
                <a:cs typeface="+mn-lt"/>
              </a:rPr>
              <a:t> </a:t>
            </a:r>
            <a:r>
              <a:rPr lang="bg-BG" sz="2700" err="1">
                <a:ea typeface="+mn-lt"/>
                <a:cs typeface="+mn-lt"/>
              </a:rPr>
              <a:t>and</a:t>
            </a:r>
            <a:r>
              <a:rPr lang="bg-BG" sz="2700">
                <a:ea typeface="+mn-lt"/>
                <a:cs typeface="+mn-lt"/>
              </a:rPr>
              <a:t> </a:t>
            </a:r>
            <a:r>
              <a:rPr lang="bg-BG" sz="2700" err="1">
                <a:ea typeface="+mn-lt"/>
                <a:cs typeface="+mn-lt"/>
              </a:rPr>
              <a:t>job_serie</a:t>
            </a:r>
            <a:r>
              <a:rPr lang="bg-BG" sz="2700">
                <a:ea typeface="+mn-lt"/>
                <a:cs typeface="+mn-lt"/>
              </a:rPr>
              <a:t> </a:t>
            </a:r>
            <a:r>
              <a:rPr lang="bg-BG" sz="2700" err="1">
                <a:ea typeface="+mn-lt"/>
                <a:cs typeface="+mn-lt"/>
              </a:rPr>
              <a:t>dictionaries</a:t>
            </a:r>
            <a:r>
              <a:rPr lang="bg-BG" sz="2700">
                <a:ea typeface="+mn-lt"/>
                <a:cs typeface="+mn-lt"/>
              </a:rPr>
              <a:t>.</a:t>
            </a:r>
            <a:r>
              <a:rPr lang="en-US" sz="2700">
                <a:ea typeface="+mn-lt"/>
                <a:cs typeface="+mn-lt"/>
              </a:rPr>
              <a:t> The first item in the list includes dictionaries with three candidates and three jobs.</a:t>
            </a:r>
            <a:r>
              <a:rPr lang="bg-BG" sz="2700">
                <a:ea typeface="+mn-lt"/>
                <a:cs typeface="+mn-lt"/>
              </a:rPr>
              <a:t> </a:t>
            </a:r>
            <a:r>
              <a:rPr lang="en-US" sz="2700">
                <a:ea typeface="+mn-lt"/>
                <a:cs typeface="+mn-lt"/>
              </a:rPr>
              <a:t>The size of the dictionaries grows in steps of 2. Thus, the list of job sizes has the following form [3,5,7,9,11].</a:t>
            </a:r>
            <a:endParaRPr lang="en-GB" sz="2700">
              <a:cs typeface="Arial"/>
            </a:endParaRPr>
          </a:p>
          <a:p>
            <a:pPr>
              <a:buFont typeface="Arial"/>
              <a:buChar char="•"/>
            </a:pPr>
            <a:endParaRPr lang="bg-BG" sz="2700">
              <a:ea typeface="+mn-lt"/>
              <a:cs typeface="+mn-lt"/>
            </a:endParaRPr>
          </a:p>
          <a:p>
            <a:pPr>
              <a:buFont typeface="Arial"/>
              <a:buChar char="•"/>
            </a:pPr>
            <a:r>
              <a:rPr lang="bg-BG" sz="2700">
                <a:ea typeface="+mn-lt"/>
                <a:cs typeface="+mn-lt"/>
              </a:rPr>
              <a:t> </a:t>
            </a:r>
            <a:r>
              <a:rPr lang="bg-BG" sz="2700" err="1">
                <a:ea typeface="+mn-lt"/>
                <a:cs typeface="+mn-lt"/>
              </a:rPr>
              <a:t>In</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second</a:t>
            </a:r>
            <a:r>
              <a:rPr lang="bg-BG" sz="2700">
                <a:ea typeface="+mn-lt"/>
                <a:cs typeface="+mn-lt"/>
              </a:rPr>
              <a:t> </a:t>
            </a:r>
            <a:r>
              <a:rPr lang="bg-BG" sz="2700" err="1">
                <a:ea typeface="+mn-lt"/>
                <a:cs typeface="+mn-lt"/>
              </a:rPr>
              <a:t>experiment</a:t>
            </a:r>
            <a:r>
              <a:rPr lang="bg-BG" sz="2700">
                <a:ea typeface="+mn-lt"/>
                <a:cs typeface="+mn-lt"/>
              </a:rPr>
              <a:t>, </a:t>
            </a:r>
            <a:r>
              <a:rPr lang="en-US" sz="2700" err="1">
                <a:ea typeface="+mn-lt"/>
                <a:cs typeface="+mn-lt"/>
              </a:rPr>
              <a:t>Muncres</a:t>
            </a:r>
            <a:r>
              <a:rPr lang="bg-BG" sz="2700">
                <a:ea typeface="+mn-lt"/>
                <a:cs typeface="+mn-lt"/>
              </a:rPr>
              <a:t> </a:t>
            </a:r>
            <a:r>
              <a:rPr lang="bg-BG" sz="2700" err="1">
                <a:ea typeface="+mn-lt"/>
                <a:cs typeface="+mn-lt"/>
              </a:rPr>
              <a:t>and</a:t>
            </a:r>
            <a:r>
              <a:rPr lang="bg-BG" sz="2700">
                <a:ea typeface="+mn-lt"/>
                <a:cs typeface="+mn-lt"/>
              </a:rPr>
              <a:t> </a:t>
            </a:r>
            <a:r>
              <a:rPr lang="en-US" sz="2700">
                <a:ea typeface="+mn-lt"/>
                <a:cs typeface="+mn-lt"/>
              </a:rPr>
              <a:t>LSA</a:t>
            </a:r>
            <a:r>
              <a:rPr lang="bg-BG" sz="2700">
                <a:ea typeface="+mn-lt"/>
                <a:cs typeface="+mn-lt"/>
              </a:rPr>
              <a:t> </a:t>
            </a:r>
            <a:r>
              <a:rPr lang="bg-BG" sz="2700" err="1">
                <a:ea typeface="+mn-lt"/>
                <a:cs typeface="+mn-lt"/>
              </a:rPr>
              <a:t>are</a:t>
            </a:r>
            <a:r>
              <a:rPr lang="bg-BG" sz="2700">
                <a:ea typeface="+mn-lt"/>
                <a:cs typeface="+mn-lt"/>
              </a:rPr>
              <a:t> </a:t>
            </a:r>
            <a:r>
              <a:rPr lang="bg-BG" sz="2700" err="1">
                <a:ea typeface="+mn-lt"/>
                <a:cs typeface="+mn-lt"/>
              </a:rPr>
              <a:t>compared</a:t>
            </a:r>
            <a:r>
              <a:rPr lang="bg-BG" sz="2700">
                <a:ea typeface="+mn-lt"/>
                <a:cs typeface="+mn-lt"/>
              </a:rPr>
              <a:t>. </a:t>
            </a:r>
            <a:r>
              <a:rPr lang="bg-BG" sz="2700" err="1">
                <a:ea typeface="+mn-lt"/>
                <a:cs typeface="+mn-lt"/>
              </a:rPr>
              <a:t>As</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size</a:t>
            </a:r>
            <a:r>
              <a:rPr lang="bg-BG" sz="2700">
                <a:ea typeface="+mn-lt"/>
                <a:cs typeface="+mn-lt"/>
              </a:rPr>
              <a:t> </a:t>
            </a:r>
            <a:r>
              <a:rPr lang="bg-BG" sz="2700" err="1">
                <a:ea typeface="+mn-lt"/>
                <a:cs typeface="+mn-lt"/>
              </a:rPr>
              <a:t>of</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items</a:t>
            </a:r>
            <a:r>
              <a:rPr lang="en-US" sz="2700">
                <a:ea typeface="+mn-lt"/>
                <a:cs typeface="+mn-lt"/>
              </a:rPr>
              <a:t> in the dictionary list </a:t>
            </a:r>
            <a:r>
              <a:rPr lang="bg-BG" sz="2700" err="1">
                <a:ea typeface="+mn-lt"/>
                <a:cs typeface="+mn-lt"/>
              </a:rPr>
              <a:t>start</a:t>
            </a:r>
            <a:r>
              <a:rPr lang="bg-BG" sz="2700">
                <a:ea typeface="+mn-lt"/>
                <a:cs typeface="+mn-lt"/>
              </a:rPr>
              <a:t> </a:t>
            </a:r>
            <a:r>
              <a:rPr lang="bg-BG" sz="2700" err="1">
                <a:ea typeface="+mn-lt"/>
                <a:cs typeface="+mn-lt"/>
              </a:rPr>
              <a:t>in</a:t>
            </a:r>
            <a:r>
              <a:rPr lang="bg-BG" sz="2700">
                <a:ea typeface="+mn-lt"/>
                <a:cs typeface="+mn-lt"/>
              </a:rPr>
              <a:t> </a:t>
            </a:r>
            <a:r>
              <a:rPr lang="bg-BG" sz="2700" err="1">
                <a:ea typeface="+mn-lt"/>
                <a:cs typeface="+mn-lt"/>
              </a:rPr>
              <a:t>the</a:t>
            </a:r>
            <a:r>
              <a:rPr lang="bg-BG" sz="2700">
                <a:ea typeface="+mn-lt"/>
                <a:cs typeface="+mn-lt"/>
              </a:rPr>
              <a:t> </a:t>
            </a:r>
            <a:r>
              <a:rPr lang="bg-BG" sz="2700" err="1">
                <a:ea typeface="+mn-lt"/>
                <a:cs typeface="+mn-lt"/>
              </a:rPr>
              <a:t>range</a:t>
            </a:r>
            <a:r>
              <a:rPr lang="en-US" sz="2700">
                <a:ea typeface="+mn-lt"/>
                <a:cs typeface="+mn-lt"/>
              </a:rPr>
              <a:t> </a:t>
            </a:r>
            <a:r>
              <a:rPr lang="bg-BG" sz="2700">
                <a:ea typeface="+mn-lt"/>
                <a:cs typeface="+mn-lt"/>
              </a:rPr>
              <a:t>3 </a:t>
            </a:r>
            <a:r>
              <a:rPr lang="bg-BG" sz="2700" err="1">
                <a:ea typeface="+mn-lt"/>
                <a:cs typeface="+mn-lt"/>
              </a:rPr>
              <a:t>to</a:t>
            </a:r>
            <a:r>
              <a:rPr lang="bg-BG" sz="2700">
                <a:ea typeface="+mn-lt"/>
                <a:cs typeface="+mn-lt"/>
              </a:rPr>
              <a:t> 200 </a:t>
            </a:r>
            <a:r>
              <a:rPr lang="bg-BG" sz="2700" err="1">
                <a:ea typeface="+mn-lt"/>
                <a:cs typeface="+mn-lt"/>
              </a:rPr>
              <a:t>with</a:t>
            </a:r>
            <a:r>
              <a:rPr lang="bg-BG" sz="2700">
                <a:ea typeface="+mn-lt"/>
                <a:cs typeface="+mn-lt"/>
              </a:rPr>
              <a:t> a </a:t>
            </a:r>
            <a:r>
              <a:rPr lang="bg-BG" sz="2700" err="1">
                <a:ea typeface="+mn-lt"/>
                <a:cs typeface="+mn-lt"/>
              </a:rPr>
              <a:t>step</a:t>
            </a:r>
            <a:r>
              <a:rPr lang="bg-BG" sz="2700">
                <a:ea typeface="+mn-lt"/>
                <a:cs typeface="+mn-lt"/>
              </a:rPr>
              <a:t> </a:t>
            </a:r>
            <a:r>
              <a:rPr lang="bg-BG" sz="2700" err="1">
                <a:ea typeface="+mn-lt"/>
                <a:cs typeface="+mn-lt"/>
              </a:rPr>
              <a:t>of</a:t>
            </a:r>
            <a:r>
              <a:rPr lang="bg-BG" sz="2700">
                <a:ea typeface="+mn-lt"/>
                <a:cs typeface="+mn-lt"/>
              </a:rPr>
              <a:t> 20.</a:t>
            </a:r>
            <a:endParaRPr lang="en-GB" sz="2700"/>
          </a:p>
        </p:txBody>
      </p:sp>
      <p:sp>
        <p:nvSpPr>
          <p:cNvPr id="3" name="Title 1">
            <a:extLst>
              <a:ext uri="{FF2B5EF4-FFF2-40B4-BE49-F238E27FC236}">
                <a16:creationId xmlns:a16="http://schemas.microsoft.com/office/drawing/2014/main" id="{9DA953AA-293B-6D1F-904C-33B6AB3147EE}"/>
              </a:ext>
            </a:extLst>
          </p:cNvPr>
          <p:cNvSpPr txBox="1">
            <a:spLocks/>
          </p:cNvSpPr>
          <p:nvPr/>
        </p:nvSpPr>
        <p:spPr>
          <a:xfrm>
            <a:off x="545336" y="534240"/>
            <a:ext cx="6034769" cy="673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Chapter 3</a:t>
            </a:r>
          </a:p>
        </p:txBody>
      </p:sp>
    </p:spTree>
    <p:extLst>
      <p:ext uri="{BB962C8B-B14F-4D97-AF65-F5344CB8AC3E}">
        <p14:creationId xmlns:p14="http://schemas.microsoft.com/office/powerpoint/2010/main" val="8798615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40506" y="651831"/>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3.1. Results</a:t>
            </a:r>
          </a:p>
        </p:txBody>
      </p:sp>
      <p:sp>
        <p:nvSpPr>
          <p:cNvPr id="5" name="TextBox 4">
            <a:extLst>
              <a:ext uri="{FF2B5EF4-FFF2-40B4-BE49-F238E27FC236}">
                <a16:creationId xmlns:a16="http://schemas.microsoft.com/office/drawing/2014/main" id="{F5D6E900-E2D3-A7D6-E8FE-308E3B6B7CB1}"/>
              </a:ext>
            </a:extLst>
          </p:cNvPr>
          <p:cNvSpPr txBox="1"/>
          <p:nvPr/>
        </p:nvSpPr>
        <p:spPr>
          <a:xfrm>
            <a:off x="2359444" y="1450555"/>
            <a:ext cx="91531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800" err="1">
                <a:cs typeface="Arial"/>
              </a:rPr>
              <a:t>This</a:t>
            </a:r>
            <a:r>
              <a:rPr lang="bg-BG" sz="2800">
                <a:cs typeface="Arial"/>
              </a:rPr>
              <a:t> </a:t>
            </a:r>
            <a:r>
              <a:rPr lang="bg-BG" sz="2800" err="1">
                <a:cs typeface="Arial"/>
              </a:rPr>
              <a:t>is</a:t>
            </a:r>
            <a:r>
              <a:rPr lang="bg-BG" sz="2800">
                <a:cs typeface="Arial"/>
              </a:rPr>
              <a:t> </a:t>
            </a:r>
            <a:r>
              <a:rPr lang="bg-BG" sz="2800" err="1">
                <a:cs typeface="Arial"/>
              </a:rPr>
              <a:t>the</a:t>
            </a:r>
            <a:r>
              <a:rPr lang="bg-BG" sz="2800">
                <a:cs typeface="Arial"/>
              </a:rPr>
              <a:t> </a:t>
            </a:r>
            <a:r>
              <a:rPr lang="bg-BG" sz="2800" err="1">
                <a:cs typeface="Arial"/>
              </a:rPr>
              <a:t>result</a:t>
            </a:r>
            <a:r>
              <a:rPr lang="bg-BG" sz="2800">
                <a:cs typeface="Arial"/>
              </a:rPr>
              <a:t> </a:t>
            </a:r>
            <a:r>
              <a:rPr lang="bg-BG" sz="2800" err="1">
                <a:cs typeface="Arial"/>
              </a:rPr>
              <a:t>from</a:t>
            </a:r>
            <a:r>
              <a:rPr lang="bg-BG" sz="2800">
                <a:cs typeface="Arial"/>
              </a:rPr>
              <a:t> </a:t>
            </a:r>
            <a:r>
              <a:rPr lang="bg-BG" sz="2800" err="1">
                <a:cs typeface="Arial"/>
              </a:rPr>
              <a:t>the</a:t>
            </a:r>
            <a:r>
              <a:rPr lang="bg-BG" sz="2800">
                <a:cs typeface="Arial"/>
              </a:rPr>
              <a:t> </a:t>
            </a:r>
            <a:r>
              <a:rPr lang="bg-BG" sz="2800" err="1">
                <a:cs typeface="Arial"/>
              </a:rPr>
              <a:t>first</a:t>
            </a:r>
            <a:r>
              <a:rPr lang="bg-BG" sz="2800">
                <a:cs typeface="Arial"/>
              </a:rPr>
              <a:t> </a:t>
            </a:r>
            <a:r>
              <a:rPr lang="bg-BG" sz="2800" err="1">
                <a:cs typeface="Arial"/>
              </a:rPr>
              <a:t>experiment</a:t>
            </a:r>
            <a:r>
              <a:rPr lang="bg-BG" sz="2800">
                <a:cs typeface="Arial"/>
              </a:rPr>
              <a:t>:</a:t>
            </a:r>
          </a:p>
        </p:txBody>
      </p:sp>
      <p:pic>
        <p:nvPicPr>
          <p:cNvPr id="2" name="Picture 2" descr="A picture containing letter&#10;&#10;Description automatically generated">
            <a:extLst>
              <a:ext uri="{FF2B5EF4-FFF2-40B4-BE49-F238E27FC236}">
                <a16:creationId xmlns:a16="http://schemas.microsoft.com/office/drawing/2014/main" id="{70697AAE-5D7F-645C-BC33-E57B67EE9836}"/>
              </a:ext>
            </a:extLst>
          </p:cNvPr>
          <p:cNvPicPr>
            <a:picLocks noChangeAspect="1"/>
          </p:cNvPicPr>
          <p:nvPr/>
        </p:nvPicPr>
        <p:blipFill>
          <a:blip r:embed="rId2"/>
          <a:stretch>
            <a:fillRect/>
          </a:stretch>
        </p:blipFill>
        <p:spPr>
          <a:xfrm>
            <a:off x="2521026" y="2065956"/>
            <a:ext cx="6213513" cy="4268449"/>
          </a:xfrm>
          <a:prstGeom prst="rect">
            <a:avLst/>
          </a:prstGeom>
        </p:spPr>
      </p:pic>
    </p:spTree>
    <p:extLst>
      <p:ext uri="{BB962C8B-B14F-4D97-AF65-F5344CB8AC3E}">
        <p14:creationId xmlns:p14="http://schemas.microsoft.com/office/powerpoint/2010/main" val="25814028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40506" y="651831"/>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3.1. Results</a:t>
            </a:r>
          </a:p>
        </p:txBody>
      </p:sp>
      <p:sp>
        <p:nvSpPr>
          <p:cNvPr id="5" name="TextBox 4">
            <a:extLst>
              <a:ext uri="{FF2B5EF4-FFF2-40B4-BE49-F238E27FC236}">
                <a16:creationId xmlns:a16="http://schemas.microsoft.com/office/drawing/2014/main" id="{F5D6E900-E2D3-A7D6-E8FE-308E3B6B7CB1}"/>
              </a:ext>
            </a:extLst>
          </p:cNvPr>
          <p:cNvSpPr txBox="1"/>
          <p:nvPr/>
        </p:nvSpPr>
        <p:spPr>
          <a:xfrm>
            <a:off x="2359444" y="1450555"/>
            <a:ext cx="91531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2800" err="1">
                <a:cs typeface="Arial"/>
              </a:rPr>
              <a:t>The</a:t>
            </a:r>
            <a:r>
              <a:rPr lang="bg-BG" sz="2800">
                <a:cs typeface="Arial"/>
              </a:rPr>
              <a:t> </a:t>
            </a:r>
            <a:r>
              <a:rPr lang="bg-BG" sz="2800" err="1">
                <a:cs typeface="Arial"/>
              </a:rPr>
              <a:t>result</a:t>
            </a:r>
            <a:r>
              <a:rPr lang="bg-BG" sz="2800">
                <a:cs typeface="Arial"/>
              </a:rPr>
              <a:t> </a:t>
            </a:r>
            <a:r>
              <a:rPr lang="bg-BG" sz="2800" err="1">
                <a:cs typeface="Arial"/>
              </a:rPr>
              <a:t>from</a:t>
            </a:r>
            <a:r>
              <a:rPr lang="bg-BG" sz="2800">
                <a:cs typeface="Arial"/>
              </a:rPr>
              <a:t> </a:t>
            </a:r>
            <a:r>
              <a:rPr lang="bg-BG" sz="2800" err="1">
                <a:cs typeface="Arial"/>
              </a:rPr>
              <a:t>the</a:t>
            </a:r>
            <a:r>
              <a:rPr lang="bg-BG" sz="2800">
                <a:cs typeface="Arial"/>
              </a:rPr>
              <a:t> </a:t>
            </a:r>
            <a:r>
              <a:rPr lang="bg-BG" sz="2800" err="1">
                <a:cs typeface="Arial"/>
              </a:rPr>
              <a:t>second</a:t>
            </a:r>
            <a:r>
              <a:rPr lang="bg-BG" sz="2800">
                <a:cs typeface="Arial"/>
              </a:rPr>
              <a:t> </a:t>
            </a:r>
            <a:r>
              <a:rPr lang="bg-BG" sz="2800" err="1">
                <a:cs typeface="Arial"/>
              </a:rPr>
              <a:t>experiment</a:t>
            </a:r>
            <a:r>
              <a:rPr lang="bg-BG" sz="2800">
                <a:cs typeface="Arial"/>
              </a:rPr>
              <a:t>:</a:t>
            </a:r>
          </a:p>
        </p:txBody>
      </p:sp>
      <p:pic>
        <p:nvPicPr>
          <p:cNvPr id="3" name="Picture 5" descr="Chart, line chart&#10;&#10;Description automatically generated">
            <a:extLst>
              <a:ext uri="{FF2B5EF4-FFF2-40B4-BE49-F238E27FC236}">
                <a16:creationId xmlns:a16="http://schemas.microsoft.com/office/drawing/2014/main" id="{551BBD1F-9393-523F-2E3F-0E504926B8E5}"/>
              </a:ext>
            </a:extLst>
          </p:cNvPr>
          <p:cNvPicPr>
            <a:picLocks noChangeAspect="1"/>
          </p:cNvPicPr>
          <p:nvPr/>
        </p:nvPicPr>
        <p:blipFill>
          <a:blip r:embed="rId2"/>
          <a:stretch>
            <a:fillRect/>
          </a:stretch>
        </p:blipFill>
        <p:spPr>
          <a:xfrm>
            <a:off x="2502664" y="2050944"/>
            <a:ext cx="6130885" cy="4261749"/>
          </a:xfrm>
          <a:prstGeom prst="rect">
            <a:avLst/>
          </a:prstGeom>
        </p:spPr>
      </p:pic>
    </p:spTree>
    <p:extLst>
      <p:ext uri="{BB962C8B-B14F-4D97-AF65-F5344CB8AC3E}">
        <p14:creationId xmlns:p14="http://schemas.microsoft.com/office/powerpoint/2010/main" val="20961089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2769625" y="772869"/>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Arial"/>
              </a:rPr>
              <a:t>3.2. Conclusion and future work</a:t>
            </a:r>
          </a:p>
        </p:txBody>
      </p:sp>
      <p:sp>
        <p:nvSpPr>
          <p:cNvPr id="5" name="TextBox 4">
            <a:extLst>
              <a:ext uri="{FF2B5EF4-FFF2-40B4-BE49-F238E27FC236}">
                <a16:creationId xmlns:a16="http://schemas.microsoft.com/office/drawing/2014/main" id="{F5D6E900-E2D3-A7D6-E8FE-308E3B6B7CB1}"/>
              </a:ext>
            </a:extLst>
          </p:cNvPr>
          <p:cNvSpPr txBox="1"/>
          <p:nvPr/>
        </p:nvSpPr>
        <p:spPr>
          <a:xfrm>
            <a:off x="632202" y="1858517"/>
            <a:ext cx="1098014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800" dirty="0">
                <a:ea typeface="+mn-lt"/>
                <a:cs typeface="+mn-lt"/>
              </a:rPr>
              <a:t>From the experimental part it follows that the naive approach can only be used in very small volumes of data. For working with data in practice, one of the existing implementations of the Hungarian algorithm should be used.</a:t>
            </a:r>
            <a:endParaRPr lang="en-GB" sz="2800" dirty="0">
              <a:cs typeface="Arial"/>
            </a:endParaRPr>
          </a:p>
          <a:p>
            <a:pPr marL="342900" indent="-342900">
              <a:buFont typeface="Arial"/>
              <a:buChar char="•"/>
            </a:pPr>
            <a:endParaRPr lang="en-GB" sz="2800" dirty="0">
              <a:cs typeface="Arial"/>
            </a:endParaRPr>
          </a:p>
          <a:p>
            <a:pPr marL="342900" indent="-342900">
              <a:buFont typeface="Arial"/>
              <a:buChar char="•"/>
            </a:pPr>
            <a:r>
              <a:rPr lang="en-GB" sz="2800" dirty="0">
                <a:ea typeface="+mn-lt"/>
                <a:cs typeface="+mn-lt"/>
              </a:rPr>
              <a:t>Another aspect of future expansion of the functionality of such systems would be to replace csv files for data storage with a Database Management System. The architecture of the system allows this to be done easily.</a:t>
            </a:r>
            <a:endParaRPr lang="en-GB" sz="2800" dirty="0">
              <a:cs typeface="Arial"/>
            </a:endParaRPr>
          </a:p>
          <a:p>
            <a:pPr marL="342900" indent="-342900">
              <a:buFont typeface="Arial"/>
              <a:buChar char="•"/>
            </a:pPr>
            <a:endParaRPr lang="en-GB" sz="2400" dirty="0">
              <a:cs typeface="Arial"/>
            </a:endParaRPr>
          </a:p>
          <a:p>
            <a:pPr marL="342900" indent="-342900">
              <a:buFont typeface="Arial"/>
              <a:buChar char="•"/>
            </a:pPr>
            <a:endParaRPr lang="en-GB" sz="2400" dirty="0">
              <a:cs typeface="Arial"/>
            </a:endParaRPr>
          </a:p>
        </p:txBody>
      </p:sp>
    </p:spTree>
    <p:extLst>
      <p:ext uri="{BB962C8B-B14F-4D97-AF65-F5344CB8AC3E}">
        <p14:creationId xmlns:p14="http://schemas.microsoft.com/office/powerpoint/2010/main" val="12877629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CustomShape 1"/>
          <p:cNvSpPr/>
          <p:nvPr/>
        </p:nvSpPr>
        <p:spPr>
          <a:xfrm>
            <a:off x="733425" y="619125"/>
            <a:ext cx="4076280" cy="5486040"/>
          </a:xfrm>
          <a:prstGeom prst="rect">
            <a:avLst/>
          </a:prstGeom>
          <a:solidFill>
            <a:schemeClr val="tx2">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29" name="TextShape 2"/>
          <p:cNvSpPr txBox="1"/>
          <p:nvPr/>
        </p:nvSpPr>
        <p:spPr>
          <a:xfrm>
            <a:off x="1143000" y="1371600"/>
            <a:ext cx="3161880" cy="4114440"/>
          </a:xfrm>
          <a:prstGeom prst="rect">
            <a:avLst/>
          </a:prstGeom>
          <a:noFill/>
          <a:ln>
            <a:noFill/>
          </a:ln>
        </p:spPr>
        <p:txBody>
          <a:bodyPr lIns="91440" tIns="45720" rIns="91440" bIns="45720" anchor="ctr">
            <a:normAutofit/>
          </a:bodyPr>
          <a:lstStyle/>
          <a:p>
            <a:pPr algn="ctr">
              <a:lnSpc>
                <a:spcPct val="90000"/>
              </a:lnSpc>
            </a:pPr>
            <a:r>
              <a:rPr lang="en-US" sz="3000" cap="all" spc="299">
                <a:solidFill>
                  <a:srgbClr val="E8E8E2"/>
                </a:solidFill>
                <a:latin typeface="Arial"/>
              </a:rPr>
              <a:t>Table of contents</a:t>
            </a:r>
            <a:endParaRPr lang="en-US" sz="3000" b="0" strike="noStrike" cap="all" spc="299">
              <a:solidFill>
                <a:srgbClr val="E8E8E2"/>
              </a:solidFill>
              <a:latin typeface="Arial"/>
            </a:endParaRPr>
          </a:p>
        </p:txBody>
      </p:sp>
      <p:grpSp>
        <p:nvGrpSpPr>
          <p:cNvPr id="130" name="Group 3"/>
          <p:cNvGrpSpPr/>
          <p:nvPr/>
        </p:nvGrpSpPr>
        <p:grpSpPr>
          <a:xfrm>
            <a:off x="5410080" y="685800"/>
            <a:ext cx="6095880" cy="5485320"/>
            <a:chOff x="5410080" y="685800"/>
            <a:chExt cx="6095880" cy="5485320"/>
          </a:xfrm>
        </p:grpSpPr>
        <p:sp>
          <p:nvSpPr>
            <p:cNvPr id="131" name="Line 4"/>
            <p:cNvSpPr/>
            <p:nvPr/>
          </p:nvSpPr>
          <p:spPr>
            <a:xfrm>
              <a:off x="5410080" y="6861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2" name="CustomShape 5"/>
            <p:cNvSpPr/>
            <p:nvPr/>
          </p:nvSpPr>
          <p:spPr>
            <a:xfrm>
              <a:off x="5410080" y="68580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Chapter 1</a:t>
              </a:r>
              <a:endParaRPr lang="en-US" sz="1800" b="0" strike="noStrike" spc="-1" err="1">
                <a:latin typeface="Arial"/>
              </a:endParaRPr>
            </a:p>
          </p:txBody>
        </p:sp>
        <p:sp>
          <p:nvSpPr>
            <p:cNvPr id="133" name="Line 6"/>
            <p:cNvSpPr/>
            <p:nvPr/>
          </p:nvSpPr>
          <p:spPr>
            <a:xfrm>
              <a:off x="5410080" y="110808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4" name="CustomShape 7"/>
            <p:cNvSpPr/>
            <p:nvPr/>
          </p:nvSpPr>
          <p:spPr>
            <a:xfrm>
              <a:off x="5410080" y="110844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              1.1. Motivation, Main Goals, Main Tasks</a:t>
              </a:r>
              <a:endParaRPr lang="en-US" sz="1800" b="0" strike="noStrike" spc="-1">
                <a:latin typeface="Arial"/>
              </a:endParaRPr>
            </a:p>
          </p:txBody>
        </p:sp>
        <p:sp>
          <p:nvSpPr>
            <p:cNvPr id="135" name="Line 8"/>
            <p:cNvSpPr/>
            <p:nvPr/>
          </p:nvSpPr>
          <p:spPr>
            <a:xfrm>
              <a:off x="5410080" y="153000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6" name="CustomShape 9"/>
            <p:cNvSpPr/>
            <p:nvPr/>
          </p:nvSpPr>
          <p:spPr>
            <a:xfrm>
              <a:off x="5410080" y="153036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ea typeface="+mn-lt"/>
                  <a:cs typeface="+mn-lt"/>
                </a:rPr>
                <a:t>Chapter 2</a:t>
              </a:r>
              <a:r>
                <a:rPr lang="en-US" spc="-1">
                  <a:solidFill>
                    <a:srgbClr val="000000"/>
                  </a:solidFill>
                  <a:latin typeface="Arial"/>
                </a:rPr>
                <a:t> </a:t>
              </a:r>
              <a:endParaRPr lang="en-US" sz="1800" b="0" strike="noStrike" spc="-1">
                <a:latin typeface="Arial"/>
              </a:endParaRPr>
            </a:p>
          </p:txBody>
        </p:sp>
        <p:sp>
          <p:nvSpPr>
            <p:cNvPr id="137" name="Line 10"/>
            <p:cNvSpPr/>
            <p:nvPr/>
          </p:nvSpPr>
          <p:spPr>
            <a:xfrm>
              <a:off x="5410080" y="195192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38" name="CustomShape 11"/>
            <p:cNvSpPr/>
            <p:nvPr/>
          </p:nvSpPr>
          <p:spPr>
            <a:xfrm>
              <a:off x="5410080" y="195228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Gill Sans MT"/>
                </a:rPr>
                <a:t>               </a:t>
              </a:r>
              <a:r>
                <a:rPr lang="en-US" spc="-1">
                  <a:latin typeface="Arial"/>
                </a:rPr>
                <a:t>2.1. Basic Theory , Conceptual model</a:t>
              </a:r>
              <a:endParaRPr lang="en-US" sz="1800" b="0" strike="noStrike" spc="-1">
                <a:latin typeface="Arial"/>
              </a:endParaRPr>
            </a:p>
          </p:txBody>
        </p:sp>
        <p:sp>
          <p:nvSpPr>
            <p:cNvPr id="139" name="Line 12"/>
            <p:cNvSpPr/>
            <p:nvPr/>
          </p:nvSpPr>
          <p:spPr>
            <a:xfrm>
              <a:off x="5410080" y="237384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0" name="CustomShape 13"/>
            <p:cNvSpPr/>
            <p:nvPr/>
          </p:nvSpPr>
          <p:spPr>
            <a:xfrm>
              <a:off x="5410080" y="237420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Gill Sans MT"/>
                </a:rPr>
                <a:t>              </a:t>
              </a:r>
              <a:r>
                <a:rPr lang="en-US" spc="-1">
                  <a:solidFill>
                    <a:srgbClr val="000000"/>
                  </a:solidFill>
                  <a:latin typeface="Arial"/>
                </a:rPr>
                <a:t> 2.2. System Architecture</a:t>
              </a:r>
              <a:endParaRPr lang="en-US" sz="1800" b="0" strike="noStrike" spc="-1">
                <a:latin typeface="Arial"/>
              </a:endParaRPr>
            </a:p>
          </p:txBody>
        </p:sp>
        <p:sp>
          <p:nvSpPr>
            <p:cNvPr id="141" name="Line 14"/>
            <p:cNvSpPr/>
            <p:nvPr/>
          </p:nvSpPr>
          <p:spPr>
            <a:xfrm>
              <a:off x="5410080" y="27957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2" name="CustomShape 15"/>
            <p:cNvSpPr/>
            <p:nvPr/>
          </p:nvSpPr>
          <p:spPr>
            <a:xfrm>
              <a:off x="5410080" y="279612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Gill Sans MT"/>
                </a:rPr>
                <a:t>               </a:t>
              </a:r>
              <a:r>
                <a:rPr lang="en-US" spc="-1">
                  <a:solidFill>
                    <a:srgbClr val="000000"/>
                  </a:solidFill>
                  <a:latin typeface="Arial"/>
                </a:rPr>
                <a:t>2.3.</a:t>
              </a:r>
              <a:r>
                <a:rPr lang="en-US" sz="1800" b="0" strike="noStrike" spc="-1">
                  <a:solidFill>
                    <a:srgbClr val="000000"/>
                  </a:solidFill>
                  <a:latin typeface="Arial"/>
                </a:rPr>
                <a:t> </a:t>
              </a:r>
              <a:r>
                <a:rPr lang="en-US" spc="-1">
                  <a:solidFill>
                    <a:srgbClr val="000000"/>
                  </a:solidFill>
                  <a:latin typeface="Arial"/>
                </a:rPr>
                <a:t>Data Structures</a:t>
              </a:r>
              <a:endParaRPr lang="en-US" sz="1800" b="0" strike="noStrike" spc="-1">
                <a:latin typeface="Arial"/>
              </a:endParaRPr>
            </a:p>
          </p:txBody>
        </p:sp>
        <p:sp>
          <p:nvSpPr>
            <p:cNvPr id="143" name="Line 16"/>
            <p:cNvSpPr/>
            <p:nvPr/>
          </p:nvSpPr>
          <p:spPr>
            <a:xfrm>
              <a:off x="5410080" y="321768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4" name="CustomShape 17"/>
            <p:cNvSpPr/>
            <p:nvPr/>
          </p:nvSpPr>
          <p:spPr>
            <a:xfrm>
              <a:off x="5410080" y="321804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Gill Sans MT"/>
                </a:rPr>
                <a:t>               </a:t>
              </a:r>
              <a:r>
                <a:rPr lang="en-US" spc="-1">
                  <a:solidFill>
                    <a:srgbClr val="000000"/>
                  </a:solidFill>
                  <a:latin typeface="Arial"/>
                </a:rPr>
                <a:t>2.4. Method and Algorithms</a:t>
              </a:r>
              <a:endParaRPr lang="en-US" sz="1800" b="0" strike="noStrike" spc="-1">
                <a:latin typeface="Arial"/>
              </a:endParaRPr>
            </a:p>
          </p:txBody>
        </p:sp>
        <p:sp>
          <p:nvSpPr>
            <p:cNvPr id="145" name="Line 18"/>
            <p:cNvSpPr/>
            <p:nvPr/>
          </p:nvSpPr>
          <p:spPr>
            <a:xfrm>
              <a:off x="5410080" y="36399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6" name="CustomShape 19"/>
            <p:cNvSpPr/>
            <p:nvPr/>
          </p:nvSpPr>
          <p:spPr>
            <a:xfrm>
              <a:off x="5410080" y="363996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Arial"/>
                </a:rPr>
                <a:t>               </a:t>
              </a:r>
              <a:r>
                <a:rPr lang="en-US" spc="-1">
                  <a:latin typeface="Arial"/>
                  <a:cs typeface="Arial"/>
                </a:rPr>
                <a:t>              </a:t>
              </a:r>
              <a:r>
                <a:rPr lang="en-US" spc="-1">
                  <a:latin typeface="Arial"/>
                </a:rPr>
                <a:t>2.4.1. Naïve Approach</a:t>
              </a:r>
              <a:endParaRPr lang="en-US" sz="1800" b="0" strike="noStrike" spc="-1">
                <a:latin typeface="Arial"/>
              </a:endParaRPr>
            </a:p>
          </p:txBody>
        </p:sp>
        <p:sp>
          <p:nvSpPr>
            <p:cNvPr id="147" name="Line 20"/>
            <p:cNvSpPr/>
            <p:nvPr/>
          </p:nvSpPr>
          <p:spPr>
            <a:xfrm>
              <a:off x="5410080" y="406188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48" name="CustomShape 21"/>
            <p:cNvSpPr/>
            <p:nvPr/>
          </p:nvSpPr>
          <p:spPr>
            <a:xfrm>
              <a:off x="5410080" y="406188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                </a:t>
              </a:r>
              <a:r>
                <a:rPr lang="en-US" spc="-1">
                  <a:solidFill>
                    <a:srgbClr val="000000"/>
                  </a:solidFill>
                  <a:latin typeface="Arial"/>
                  <a:cs typeface="Arial"/>
                </a:rPr>
                <a:t>             </a:t>
              </a:r>
              <a:r>
                <a:rPr lang="en-US" spc="-1">
                  <a:solidFill>
                    <a:srgbClr val="000000"/>
                  </a:solidFill>
                  <a:latin typeface="Arial"/>
                </a:rPr>
                <a:t>2.4.2. Hungarian Algorithm</a:t>
              </a:r>
              <a:endParaRPr lang="en-US" sz="1800" b="0" strike="noStrike" spc="-1">
                <a:latin typeface="Arial"/>
              </a:endParaRPr>
            </a:p>
          </p:txBody>
        </p:sp>
        <p:sp>
          <p:nvSpPr>
            <p:cNvPr id="149" name="Line 22"/>
            <p:cNvSpPr/>
            <p:nvPr/>
          </p:nvSpPr>
          <p:spPr>
            <a:xfrm>
              <a:off x="5410080" y="448380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0" name="CustomShape 23"/>
            <p:cNvSpPr/>
            <p:nvPr/>
          </p:nvSpPr>
          <p:spPr>
            <a:xfrm>
              <a:off x="5410080" y="448380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               2.5. Software tools</a:t>
              </a:r>
              <a:endParaRPr lang="en-US" sz="1800" b="0" strike="noStrike" spc="-1">
                <a:latin typeface="Arial"/>
              </a:endParaRPr>
            </a:p>
          </p:txBody>
        </p:sp>
        <p:sp>
          <p:nvSpPr>
            <p:cNvPr id="151" name="Line 24"/>
            <p:cNvSpPr/>
            <p:nvPr/>
          </p:nvSpPr>
          <p:spPr>
            <a:xfrm>
              <a:off x="5410080" y="490572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2" name="CustomShape 25"/>
            <p:cNvSpPr/>
            <p:nvPr/>
          </p:nvSpPr>
          <p:spPr>
            <a:xfrm>
              <a:off x="5410080" y="490572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solidFill>
                    <a:srgbClr val="000000"/>
                  </a:solidFill>
                  <a:latin typeface="Arial"/>
                </a:rPr>
                <a:t>Chapter 3</a:t>
              </a:r>
              <a:endParaRPr lang="en-US" sz="1800" b="0" strike="noStrike" spc="-1">
                <a:latin typeface="Arial"/>
              </a:endParaRPr>
            </a:p>
          </p:txBody>
        </p:sp>
        <p:sp>
          <p:nvSpPr>
            <p:cNvPr id="153" name="Line 26"/>
            <p:cNvSpPr/>
            <p:nvPr/>
          </p:nvSpPr>
          <p:spPr>
            <a:xfrm>
              <a:off x="5410080" y="532764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4" name="CustomShape 27"/>
            <p:cNvSpPr/>
            <p:nvPr/>
          </p:nvSpPr>
          <p:spPr>
            <a:xfrm>
              <a:off x="5410080" y="532764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Arial"/>
                </a:rPr>
                <a:t>               3.1. Experiments and Results</a:t>
              </a:r>
              <a:endParaRPr lang="en-US" sz="1800" b="0" strike="noStrike" spc="-1">
                <a:latin typeface="Arial"/>
              </a:endParaRPr>
            </a:p>
          </p:txBody>
        </p:sp>
        <p:sp>
          <p:nvSpPr>
            <p:cNvPr id="155" name="Line 28"/>
            <p:cNvSpPr/>
            <p:nvPr/>
          </p:nvSpPr>
          <p:spPr>
            <a:xfrm>
              <a:off x="5410080" y="5749560"/>
              <a:ext cx="6095880" cy="360"/>
            </a:xfrm>
            <a:prstGeom prst="line">
              <a:avLst/>
            </a:prstGeom>
            <a:ln>
              <a:solidFill>
                <a:schemeClr val="dk2">
                  <a:hueOff val="0"/>
                  <a:satOff val="0"/>
                  <a:lumOff val="0"/>
                  <a:alphaOff val="0"/>
                </a:schemeClr>
              </a:solidFill>
            </a:ln>
          </p:spPr>
          <p:style>
            <a:lnRef idx="2">
              <a:scrgbClr r="0" g="0" b="0"/>
            </a:lnRef>
            <a:fillRef idx="0">
              <a:scrgbClr r="0" g="0" b="0"/>
            </a:fillRef>
            <a:effectRef idx="0">
              <a:scrgbClr r="0" g="0" b="0"/>
            </a:effectRef>
            <a:fontRef idx="minor"/>
          </p:style>
        </p:sp>
        <p:sp>
          <p:nvSpPr>
            <p:cNvPr id="156" name="CustomShape 29"/>
            <p:cNvSpPr/>
            <p:nvPr/>
          </p:nvSpPr>
          <p:spPr>
            <a:xfrm>
              <a:off x="5410080" y="5749560"/>
              <a:ext cx="6095520" cy="421560"/>
            </a:xfrm>
            <a:prstGeom prst="rect">
              <a:avLst/>
            </a:prstGeom>
            <a:noFill/>
            <a:ln>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pc="-1">
                  <a:latin typeface="Arial"/>
                </a:rPr>
                <a:t>               3.2. Conclusions</a:t>
              </a:r>
              <a:endParaRPr lang="en-US" sz="1800" b="0" strike="noStrike" spc="-1">
                <a:latin typeface="Arial"/>
              </a:endParaRPr>
            </a:p>
          </p:txBody>
        </p:sp>
      </p:grpSp>
      <p:grpSp>
        <p:nvGrpSpPr>
          <p:cNvPr id="157" name="Group 30"/>
          <p:cNvGrpSpPr/>
          <p:nvPr/>
        </p:nvGrpSpPr>
        <p:grpSpPr>
          <a:xfrm>
            <a:off x="0" y="0"/>
            <a:ext cx="36000" cy="36000"/>
            <a:chOff x="0" y="0"/>
            <a:chExt cx="36000" cy="36000"/>
          </a:xfrm>
        </p:grpSpPr>
      </p:grpSp>
      <p:sp>
        <p:nvSpPr>
          <p:cNvPr id="158" name="TextShape 31"/>
          <p:cNvSpPr txBox="1"/>
          <p:nvPr/>
        </p:nvSpPr>
        <p:spPr>
          <a:xfrm>
            <a:off x="11116440" y="6356520"/>
            <a:ext cx="871560" cy="364680"/>
          </a:xfrm>
          <a:prstGeom prst="rect">
            <a:avLst/>
          </a:prstGeom>
          <a:noFill/>
          <a:ln>
            <a:noFill/>
          </a:ln>
        </p:spPr>
        <p:txBody>
          <a:bodyPr anchor="ctr">
            <a:noAutofit/>
          </a:bodyPr>
          <a:lstStyle/>
          <a:p>
            <a:pPr algn="r">
              <a:lnSpc>
                <a:spcPct val="100000"/>
              </a:lnSpc>
            </a:pPr>
            <a:fld id="{5FF710B2-69AF-4D60-9DAB-701E49512461}" type="slidenum">
              <a:rPr lang="en-US" sz="900" b="0" strike="noStrike" spc="299" dirty="0">
                <a:solidFill>
                  <a:srgbClr val="486183"/>
                </a:solidFill>
                <a:latin typeface="Gill Sans MT"/>
              </a:rPr>
              <a:t>2</a:t>
            </a:fld>
            <a:endParaRPr lang="en-US" sz="900" b="0" strike="noStrike" spc="-1">
              <a:latin typeface="Times New Roman"/>
            </a:endParaRPr>
          </a:p>
        </p:txBody>
      </p:sp>
    </p:spTree>
    <p:extLst>
      <p:ext uri="{BB962C8B-B14F-4D97-AF65-F5344CB8AC3E}">
        <p14:creationId xmlns:p14="http://schemas.microsoft.com/office/powerpoint/2010/main" val="17592775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931F-7523-4ADC-1C6A-16A2A2F4415A}"/>
              </a:ext>
            </a:extLst>
          </p:cNvPr>
          <p:cNvSpPr>
            <a:spLocks noGrp="1"/>
          </p:cNvSpPr>
          <p:nvPr>
            <p:ph type="title"/>
          </p:nvPr>
        </p:nvSpPr>
        <p:spPr>
          <a:xfrm>
            <a:off x="1713186" y="2749196"/>
            <a:ext cx="9486720" cy="747897"/>
          </a:xfrm>
        </p:spPr>
        <p:txBody>
          <a:bodyPr/>
          <a:lstStyle/>
          <a:p>
            <a:r>
              <a:rPr lang="en-GB" sz="5400" dirty="0"/>
              <a:t>Thank you for the attention!</a:t>
            </a:r>
          </a:p>
        </p:txBody>
      </p:sp>
    </p:spTree>
    <p:extLst>
      <p:ext uri="{BB962C8B-B14F-4D97-AF65-F5344CB8AC3E}">
        <p14:creationId xmlns:p14="http://schemas.microsoft.com/office/powerpoint/2010/main" val="12088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82385"/>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Title 1">
            <a:extLst>
              <a:ext uri="{FF2B5EF4-FFF2-40B4-BE49-F238E27FC236}">
                <a16:creationId xmlns:a16="http://schemas.microsoft.com/office/drawing/2014/main" id="{D1035920-A33D-400E-C698-A2845315A12D}"/>
              </a:ext>
            </a:extLst>
          </p:cNvPr>
          <p:cNvSpPr txBox="1">
            <a:spLocks/>
          </p:cNvSpPr>
          <p:nvPr/>
        </p:nvSpPr>
        <p:spPr>
          <a:xfrm>
            <a:off x="545336" y="534240"/>
            <a:ext cx="6034769" cy="673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Chapter 1</a:t>
            </a:r>
          </a:p>
        </p:txBody>
      </p:sp>
      <p:sp>
        <p:nvSpPr>
          <p:cNvPr id="4" name="TextBox 3">
            <a:extLst>
              <a:ext uri="{FF2B5EF4-FFF2-40B4-BE49-F238E27FC236}">
                <a16:creationId xmlns:a16="http://schemas.microsoft.com/office/drawing/2014/main" id="{9AA504F3-CCB3-9336-EB81-3E7F8EC99A85}"/>
              </a:ext>
            </a:extLst>
          </p:cNvPr>
          <p:cNvSpPr txBox="1"/>
          <p:nvPr/>
        </p:nvSpPr>
        <p:spPr>
          <a:xfrm>
            <a:off x="2992916" y="1450553"/>
            <a:ext cx="69498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Arial"/>
              </a:rPr>
              <a:t>1.1. Motivation, Main Goal, Main Tasks</a:t>
            </a:r>
            <a:endParaRPr lang="en-US" sz="2800"/>
          </a:p>
        </p:txBody>
      </p:sp>
      <p:sp>
        <p:nvSpPr>
          <p:cNvPr id="5" name="TextBox 4">
            <a:extLst>
              <a:ext uri="{FF2B5EF4-FFF2-40B4-BE49-F238E27FC236}">
                <a16:creationId xmlns:a16="http://schemas.microsoft.com/office/drawing/2014/main" id="{F5D6E900-E2D3-A7D6-E8FE-308E3B6B7CB1}"/>
              </a:ext>
            </a:extLst>
          </p:cNvPr>
          <p:cNvSpPr txBox="1"/>
          <p:nvPr/>
        </p:nvSpPr>
        <p:spPr>
          <a:xfrm>
            <a:off x="550842" y="2561421"/>
            <a:ext cx="110444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t>The motivation behind creating such a system is the </a:t>
            </a:r>
            <a:r>
              <a:rPr lang="en-GB" sz="2000" err="1"/>
              <a:t>labor</a:t>
            </a:r>
            <a:r>
              <a:rPr lang="en-GB" sz="2000"/>
              <a:t> shortage. The </a:t>
            </a:r>
            <a:r>
              <a:rPr lang="en-GB" sz="2000" err="1"/>
              <a:t>labor</a:t>
            </a:r>
            <a:r>
              <a:rPr lang="en-GB" sz="2000"/>
              <a:t> shortage could significantly impede the world's economy and the ability to recover from it.</a:t>
            </a:r>
          </a:p>
        </p:txBody>
      </p:sp>
      <p:sp>
        <p:nvSpPr>
          <p:cNvPr id="6" name="TextBox 5">
            <a:extLst>
              <a:ext uri="{FF2B5EF4-FFF2-40B4-BE49-F238E27FC236}">
                <a16:creationId xmlns:a16="http://schemas.microsoft.com/office/drawing/2014/main" id="{FF4E8C4B-3075-941F-C3EF-111B25E5EC79}"/>
              </a:ext>
            </a:extLst>
          </p:cNvPr>
          <p:cNvSpPr txBox="1"/>
          <p:nvPr/>
        </p:nvSpPr>
        <p:spPr>
          <a:xfrm>
            <a:off x="807903" y="2038120"/>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Motivation:</a:t>
            </a:r>
            <a:endParaRPr lang="en-US" sz="2000"/>
          </a:p>
        </p:txBody>
      </p:sp>
      <p:sp>
        <p:nvSpPr>
          <p:cNvPr id="8" name="TextBox 7">
            <a:extLst>
              <a:ext uri="{FF2B5EF4-FFF2-40B4-BE49-F238E27FC236}">
                <a16:creationId xmlns:a16="http://schemas.microsoft.com/office/drawing/2014/main" id="{C3CDCF20-A335-87F6-BEFD-3217898EB641}"/>
              </a:ext>
            </a:extLst>
          </p:cNvPr>
          <p:cNvSpPr txBox="1"/>
          <p:nvPr/>
        </p:nvSpPr>
        <p:spPr>
          <a:xfrm>
            <a:off x="807902" y="3249975"/>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Main Goal:</a:t>
            </a:r>
            <a:endParaRPr lang="en-US" sz="2000"/>
          </a:p>
        </p:txBody>
      </p:sp>
      <p:sp>
        <p:nvSpPr>
          <p:cNvPr id="9" name="TextBox 8">
            <a:extLst>
              <a:ext uri="{FF2B5EF4-FFF2-40B4-BE49-F238E27FC236}">
                <a16:creationId xmlns:a16="http://schemas.microsoft.com/office/drawing/2014/main" id="{64576638-B04F-B5A0-3D50-7EBEC5A32035}"/>
              </a:ext>
            </a:extLst>
          </p:cNvPr>
          <p:cNvSpPr txBox="1"/>
          <p:nvPr/>
        </p:nvSpPr>
        <p:spPr>
          <a:xfrm>
            <a:off x="560022" y="3773276"/>
            <a:ext cx="110444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t>The main goal behind this system is simple. It is to help companies efficiently recruit better applicants, and significantly reducing the work load .</a:t>
            </a:r>
            <a:endParaRPr lang="en-US" sz="2000"/>
          </a:p>
        </p:txBody>
      </p:sp>
      <p:sp>
        <p:nvSpPr>
          <p:cNvPr id="10" name="TextBox 9">
            <a:extLst>
              <a:ext uri="{FF2B5EF4-FFF2-40B4-BE49-F238E27FC236}">
                <a16:creationId xmlns:a16="http://schemas.microsoft.com/office/drawing/2014/main" id="{7276AFCE-31EB-E967-47C3-9600D5A24C6A}"/>
              </a:ext>
            </a:extLst>
          </p:cNvPr>
          <p:cNvSpPr txBox="1"/>
          <p:nvPr/>
        </p:nvSpPr>
        <p:spPr>
          <a:xfrm>
            <a:off x="807902" y="4516915"/>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Main Tasks:</a:t>
            </a:r>
            <a:endParaRPr lang="en-US" sz="2000"/>
          </a:p>
        </p:txBody>
      </p:sp>
      <p:sp>
        <p:nvSpPr>
          <p:cNvPr id="11" name="TextBox 10">
            <a:extLst>
              <a:ext uri="{FF2B5EF4-FFF2-40B4-BE49-F238E27FC236}">
                <a16:creationId xmlns:a16="http://schemas.microsoft.com/office/drawing/2014/main" id="{2D06A93E-6456-7A1E-4845-6A5928006612}"/>
              </a:ext>
            </a:extLst>
          </p:cNvPr>
          <p:cNvSpPr txBox="1"/>
          <p:nvPr/>
        </p:nvSpPr>
        <p:spPr>
          <a:xfrm>
            <a:off x="541660" y="5067757"/>
            <a:ext cx="1104440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sz="2000">
                <a:ea typeface="+mn-lt"/>
                <a:cs typeface="+mn-lt"/>
              </a:rPr>
              <a:t>The main tasks of this system are </a:t>
            </a:r>
            <a:r>
              <a:rPr lang="en-GB" sz="2000">
                <a:cs typeface="Arial"/>
              </a:rPr>
              <a:t>to help find the best arrangement for each applicant and the corresponding workplace for the maximum efficiency.</a:t>
            </a:r>
            <a:endParaRPr lang="en-US" sz="2000">
              <a:ea typeface="+mn-lt"/>
              <a:cs typeface="Arial"/>
            </a:endParaRPr>
          </a:p>
          <a:p>
            <a:pPr marL="285750" indent="-285750">
              <a:buFont typeface="Arial,Sans-Serif"/>
              <a:buChar char="•"/>
            </a:pPr>
            <a:endParaRPr lang="en-GB">
              <a:ea typeface="+mn-lt"/>
              <a:cs typeface="+mn-lt"/>
            </a:endParaRPr>
          </a:p>
          <a:p>
            <a:pPr marL="285750" indent="-285750">
              <a:buFont typeface="Arial"/>
              <a:buChar char="•"/>
            </a:pPr>
            <a:endParaRPr lang="en-GB"/>
          </a:p>
        </p:txBody>
      </p:sp>
    </p:spTree>
    <p:extLst>
      <p:ext uri="{BB962C8B-B14F-4D97-AF65-F5344CB8AC3E}">
        <p14:creationId xmlns:p14="http://schemas.microsoft.com/office/powerpoint/2010/main" val="22162183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Title 1">
            <a:extLst>
              <a:ext uri="{FF2B5EF4-FFF2-40B4-BE49-F238E27FC236}">
                <a16:creationId xmlns:a16="http://schemas.microsoft.com/office/drawing/2014/main" id="{D1035920-A33D-400E-C698-A2845315A12D}"/>
              </a:ext>
            </a:extLst>
          </p:cNvPr>
          <p:cNvSpPr txBox="1">
            <a:spLocks/>
          </p:cNvSpPr>
          <p:nvPr/>
        </p:nvSpPr>
        <p:spPr>
          <a:xfrm>
            <a:off x="545336" y="534240"/>
            <a:ext cx="6034769" cy="67366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Chapter 2</a:t>
            </a:r>
          </a:p>
        </p:txBody>
      </p:sp>
      <p:sp>
        <p:nvSpPr>
          <p:cNvPr id="4" name="TextBox 3">
            <a:extLst>
              <a:ext uri="{FF2B5EF4-FFF2-40B4-BE49-F238E27FC236}">
                <a16:creationId xmlns:a16="http://schemas.microsoft.com/office/drawing/2014/main" id="{9AA504F3-CCB3-9336-EB81-3E7F8EC99A85}"/>
              </a:ext>
            </a:extLst>
          </p:cNvPr>
          <p:cNvSpPr txBox="1"/>
          <p:nvPr/>
        </p:nvSpPr>
        <p:spPr>
          <a:xfrm>
            <a:off x="3066361" y="1285300"/>
            <a:ext cx="60409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Arial"/>
              </a:rPr>
              <a:t>2.1. Basic theory , Conceptual model</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706914" y="2331903"/>
            <a:ext cx="1098014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The Model–View–Controller (MVC) is a software architectural pattern commonly used for developing user interfaces that divide the related program logic into three interconnected elements. Which are as follows:</a:t>
            </a:r>
            <a:endParaRPr lang="en-GB" sz="2400">
              <a:cs typeface="Arial"/>
            </a:endParaRPr>
          </a:p>
          <a:p>
            <a:pPr marL="342900" indent="-342900">
              <a:buFont typeface="Arial"/>
              <a:buChar char="•"/>
            </a:pPr>
            <a:r>
              <a:rPr lang="en-GB" sz="2400">
                <a:cs typeface="Arial"/>
              </a:rPr>
              <a:t>Model- </a:t>
            </a:r>
            <a:r>
              <a:rPr lang="en-GB" sz="2400">
                <a:ea typeface="+mn-lt"/>
                <a:cs typeface="+mn-lt"/>
              </a:rPr>
              <a:t>It directly manages the data, logic and rules of the application.</a:t>
            </a:r>
          </a:p>
          <a:p>
            <a:pPr marL="342900" indent="-342900">
              <a:buFont typeface="Arial"/>
              <a:buChar char="•"/>
            </a:pPr>
            <a:r>
              <a:rPr lang="en-GB" sz="2400">
                <a:ea typeface="+mn-lt"/>
                <a:cs typeface="+mn-lt"/>
              </a:rPr>
              <a:t>View- It represents the information such as charts, diagrams or tables.</a:t>
            </a:r>
            <a:endParaRPr lang="en-GB" sz="2400">
              <a:cs typeface="Arial"/>
            </a:endParaRPr>
          </a:p>
          <a:p>
            <a:pPr marL="342900" indent="-342900">
              <a:buFont typeface="Arial"/>
              <a:buChar char="•"/>
            </a:pPr>
            <a:r>
              <a:rPr lang="en-GB" sz="2400">
                <a:ea typeface="+mn-lt"/>
                <a:cs typeface="+mn-lt"/>
              </a:rPr>
              <a:t>Controller-It handles the user interactions. It interprets the inputs from the user.</a:t>
            </a:r>
            <a:endParaRPr lang="en-GB" sz="2400">
              <a:cs typeface="Arial"/>
            </a:endParaRPr>
          </a:p>
        </p:txBody>
      </p:sp>
      <p:sp>
        <p:nvSpPr>
          <p:cNvPr id="6" name="TextBox 5">
            <a:extLst>
              <a:ext uri="{FF2B5EF4-FFF2-40B4-BE49-F238E27FC236}">
                <a16:creationId xmlns:a16="http://schemas.microsoft.com/office/drawing/2014/main" id="{FF4E8C4B-3075-941F-C3EF-111B25E5EC79}"/>
              </a:ext>
            </a:extLst>
          </p:cNvPr>
          <p:cNvSpPr txBox="1"/>
          <p:nvPr/>
        </p:nvSpPr>
        <p:spPr>
          <a:xfrm>
            <a:off x="780361" y="1808602"/>
            <a:ext cx="25155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Arial"/>
              </a:rPr>
              <a:t>Basic theory:</a:t>
            </a:r>
          </a:p>
        </p:txBody>
      </p:sp>
      <p:sp>
        <p:nvSpPr>
          <p:cNvPr id="10" name="TextBox 9">
            <a:extLst>
              <a:ext uri="{FF2B5EF4-FFF2-40B4-BE49-F238E27FC236}">
                <a16:creationId xmlns:a16="http://schemas.microsoft.com/office/drawing/2014/main" id="{7276AFCE-31EB-E967-47C3-9600D5A24C6A}"/>
              </a:ext>
            </a:extLst>
          </p:cNvPr>
          <p:cNvSpPr txBox="1"/>
          <p:nvPr/>
        </p:nvSpPr>
        <p:spPr>
          <a:xfrm>
            <a:off x="780360" y="4957591"/>
            <a:ext cx="3589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Conceptual model:</a:t>
            </a:r>
            <a:endParaRPr lang="en-US" sz="2000"/>
          </a:p>
        </p:txBody>
      </p:sp>
      <p:sp>
        <p:nvSpPr>
          <p:cNvPr id="11" name="TextBox 10">
            <a:extLst>
              <a:ext uri="{FF2B5EF4-FFF2-40B4-BE49-F238E27FC236}">
                <a16:creationId xmlns:a16="http://schemas.microsoft.com/office/drawing/2014/main" id="{2D06A93E-6456-7A1E-4845-6A5928006612}"/>
              </a:ext>
            </a:extLst>
          </p:cNvPr>
          <p:cNvSpPr txBox="1"/>
          <p:nvPr/>
        </p:nvSpPr>
        <p:spPr>
          <a:xfrm>
            <a:off x="706913" y="5480890"/>
            <a:ext cx="1104440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It consists of concepts used to help understand or simulate the process of the system.</a:t>
            </a:r>
            <a:endParaRPr lang="en-US" sz="2400">
              <a:ea typeface="+mn-lt"/>
              <a:cs typeface="+mn-lt"/>
            </a:endParaRPr>
          </a:p>
          <a:p>
            <a:endParaRPr lang="en-GB" sz="2000">
              <a:cs typeface="Arial"/>
            </a:endParaRPr>
          </a:p>
        </p:txBody>
      </p:sp>
    </p:spTree>
    <p:extLst>
      <p:ext uri="{BB962C8B-B14F-4D97-AF65-F5344CB8AC3E}">
        <p14:creationId xmlns:p14="http://schemas.microsoft.com/office/powerpoint/2010/main" val="25366219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11116440" y="6356520"/>
            <a:ext cx="871560" cy="364680"/>
          </a:xfrm>
          <a:prstGeom prst="rect">
            <a:avLst/>
          </a:prstGeom>
          <a:noFill/>
          <a:ln>
            <a:noFill/>
          </a:ln>
        </p:spPr>
        <p:txBody>
          <a:bodyPr anchor="ctr">
            <a:noAutofit/>
          </a:bodyPr>
          <a:lstStyle/>
          <a:p>
            <a:pPr algn="r">
              <a:lnSpc>
                <a:spcPct val="100000"/>
              </a:lnSpc>
            </a:pPr>
            <a:fld id="{43839D53-B602-46A9-9897-2115E2DF40EA}" type="slidenum">
              <a:rPr lang="en-US" sz="900" b="0" strike="noStrike" spc="299">
                <a:solidFill>
                  <a:srgbClr val="486183"/>
                </a:solidFill>
                <a:latin typeface="Gill Sans MT"/>
              </a:rPr>
              <a:t>5</a:t>
            </a:fld>
            <a:endParaRPr lang="en-US" sz="900" b="0" strike="noStrike" spc="-1">
              <a:latin typeface="Times New Roman"/>
            </a:endParaRPr>
          </a:p>
        </p:txBody>
      </p:sp>
      <p:sp>
        <p:nvSpPr>
          <p:cNvPr id="6" name="TextBox 5">
            <a:extLst>
              <a:ext uri="{FF2B5EF4-FFF2-40B4-BE49-F238E27FC236}">
                <a16:creationId xmlns:a16="http://schemas.microsoft.com/office/drawing/2014/main" id="{82303A98-944D-CE21-3C18-160A7D4422AA}"/>
              </a:ext>
            </a:extLst>
          </p:cNvPr>
          <p:cNvSpPr txBox="1"/>
          <p:nvPr/>
        </p:nvSpPr>
        <p:spPr>
          <a:xfrm>
            <a:off x="3993614" y="743638"/>
            <a:ext cx="38926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2.1. Conceptual model:</a:t>
            </a:r>
            <a:endParaRPr lang="en-US" sz="2000"/>
          </a:p>
        </p:txBody>
      </p:sp>
      <p:pic>
        <p:nvPicPr>
          <p:cNvPr id="7" name="Picture 7" descr="Graphical user interface, diagram&#10;&#10;Description automatically generated">
            <a:extLst>
              <a:ext uri="{FF2B5EF4-FFF2-40B4-BE49-F238E27FC236}">
                <a16:creationId xmlns:a16="http://schemas.microsoft.com/office/drawing/2014/main" id="{AC1AAF73-B5AB-EC2A-251A-D84C0F0A8909}"/>
              </a:ext>
            </a:extLst>
          </p:cNvPr>
          <p:cNvPicPr>
            <a:picLocks noChangeAspect="1"/>
          </p:cNvPicPr>
          <p:nvPr/>
        </p:nvPicPr>
        <p:blipFill>
          <a:blip r:embed="rId2"/>
          <a:stretch>
            <a:fillRect/>
          </a:stretch>
        </p:blipFill>
        <p:spPr>
          <a:xfrm>
            <a:off x="1961003" y="1406709"/>
            <a:ext cx="8370982" cy="4356728"/>
          </a:xfrm>
          <a:prstGeom prst="rect">
            <a:avLst/>
          </a:prstGeom>
        </p:spPr>
      </p:pic>
    </p:spTree>
    <p:extLst>
      <p:ext uri="{BB962C8B-B14F-4D97-AF65-F5344CB8AC3E}">
        <p14:creationId xmlns:p14="http://schemas.microsoft.com/office/powerpoint/2010/main" val="3319462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11116440" y="6356520"/>
            <a:ext cx="871560" cy="364680"/>
          </a:xfrm>
          <a:prstGeom prst="rect">
            <a:avLst/>
          </a:prstGeom>
          <a:noFill/>
          <a:ln>
            <a:noFill/>
          </a:ln>
        </p:spPr>
        <p:txBody>
          <a:bodyPr anchor="ctr">
            <a:noAutofit/>
          </a:bodyPr>
          <a:lstStyle/>
          <a:p>
            <a:pPr algn="r">
              <a:lnSpc>
                <a:spcPct val="100000"/>
              </a:lnSpc>
            </a:pPr>
            <a:fld id="{43839D53-B602-46A9-9897-2115E2DF40EA}" type="slidenum">
              <a:rPr lang="en-US" sz="900" b="0" strike="noStrike" spc="299">
                <a:solidFill>
                  <a:srgbClr val="486183"/>
                </a:solidFill>
                <a:latin typeface="Gill Sans MT"/>
              </a:rPr>
              <a:t>6</a:t>
            </a:fld>
            <a:endParaRPr lang="en-US" sz="900" b="0" strike="noStrike" spc="-1">
              <a:latin typeface="Times New Roman"/>
            </a:endParaRPr>
          </a:p>
        </p:txBody>
      </p:sp>
      <p:sp>
        <p:nvSpPr>
          <p:cNvPr id="6" name="TextBox 5">
            <a:extLst>
              <a:ext uri="{FF2B5EF4-FFF2-40B4-BE49-F238E27FC236}">
                <a16:creationId xmlns:a16="http://schemas.microsoft.com/office/drawing/2014/main" id="{82303A98-944D-CE21-3C18-160A7D4422AA}"/>
              </a:ext>
            </a:extLst>
          </p:cNvPr>
          <p:cNvSpPr txBox="1"/>
          <p:nvPr/>
        </p:nvSpPr>
        <p:spPr>
          <a:xfrm>
            <a:off x="3424409" y="853807"/>
            <a:ext cx="63438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2.1. Model–View–Controller (MVC):</a:t>
            </a:r>
            <a:endParaRPr lang="en-US" sz="2000"/>
          </a:p>
        </p:txBody>
      </p:sp>
      <p:pic>
        <p:nvPicPr>
          <p:cNvPr id="8" name="Picture 8" descr="Graphical user interface, application, timeline&#10;&#10;Description automatically generated">
            <a:extLst>
              <a:ext uri="{FF2B5EF4-FFF2-40B4-BE49-F238E27FC236}">
                <a16:creationId xmlns:a16="http://schemas.microsoft.com/office/drawing/2014/main" id="{DB5ED193-4539-8EFA-8642-5C846B5E4885}"/>
              </a:ext>
            </a:extLst>
          </p:cNvPr>
          <p:cNvPicPr>
            <a:picLocks noChangeAspect="1"/>
          </p:cNvPicPr>
          <p:nvPr/>
        </p:nvPicPr>
        <p:blipFill>
          <a:blip r:embed="rId2"/>
          <a:stretch>
            <a:fillRect/>
          </a:stretch>
        </p:blipFill>
        <p:spPr>
          <a:xfrm>
            <a:off x="4237822" y="1654535"/>
            <a:ext cx="3716356" cy="4072231"/>
          </a:xfrm>
          <a:prstGeom prst="rect">
            <a:avLst/>
          </a:prstGeom>
        </p:spPr>
      </p:pic>
    </p:spTree>
    <p:extLst>
      <p:ext uri="{BB962C8B-B14F-4D97-AF65-F5344CB8AC3E}">
        <p14:creationId xmlns:p14="http://schemas.microsoft.com/office/powerpoint/2010/main" val="31114848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3350964" y="954795"/>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2.2. System Architecture</a:t>
            </a:r>
            <a:endParaRPr lang="en-US" sz="3600"/>
          </a:p>
        </p:txBody>
      </p:sp>
      <p:sp>
        <p:nvSpPr>
          <p:cNvPr id="5" name="TextBox 4">
            <a:extLst>
              <a:ext uri="{FF2B5EF4-FFF2-40B4-BE49-F238E27FC236}">
                <a16:creationId xmlns:a16="http://schemas.microsoft.com/office/drawing/2014/main" id="{F5D6E900-E2D3-A7D6-E8FE-308E3B6B7CB1}"/>
              </a:ext>
            </a:extLst>
          </p:cNvPr>
          <p:cNvSpPr txBox="1"/>
          <p:nvPr/>
        </p:nvSpPr>
        <p:spPr>
          <a:xfrm>
            <a:off x="642649" y="1781060"/>
            <a:ext cx="10980144"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Arial"/>
              </a:rPr>
              <a:t>The system architecture is a MVC architectural pattern which means that the code will be split into 3 part:</a:t>
            </a:r>
          </a:p>
          <a:p>
            <a:endParaRPr lang="en-GB" sz="2800">
              <a:cs typeface="Arial"/>
            </a:endParaRPr>
          </a:p>
          <a:p>
            <a:pPr marL="342900" indent="-342900">
              <a:buFont typeface="Arial"/>
              <a:buChar char="•"/>
            </a:pPr>
            <a:r>
              <a:rPr lang="en-GB" sz="2800" err="1">
                <a:ea typeface="+mn-lt"/>
                <a:cs typeface="+mn-lt"/>
              </a:rPr>
              <a:t>modul</a:t>
            </a:r>
            <a:r>
              <a:rPr lang="en-GB" sz="2800">
                <a:ea typeface="+mn-lt"/>
                <a:cs typeface="+mn-lt"/>
              </a:rPr>
              <a:t>- Works with data that is written/read in CSV files.</a:t>
            </a:r>
            <a:endParaRPr lang="en-GB" sz="2800">
              <a:cs typeface="Arial"/>
            </a:endParaRPr>
          </a:p>
          <a:p>
            <a:pPr marL="342900" indent="-342900">
              <a:buFont typeface="Arial"/>
              <a:buChar char="•"/>
            </a:pPr>
            <a:endParaRPr lang="en-GB" sz="2800">
              <a:cs typeface="Arial"/>
            </a:endParaRPr>
          </a:p>
          <a:p>
            <a:pPr marL="342900" indent="-342900">
              <a:buFont typeface="Arial"/>
              <a:buChar char="•"/>
            </a:pPr>
            <a:r>
              <a:rPr lang="en-GB" sz="2800">
                <a:ea typeface="+mn-lt"/>
                <a:cs typeface="+mn-lt"/>
              </a:rPr>
              <a:t>Controller- Implements the algorithms .</a:t>
            </a:r>
            <a:endParaRPr lang="en-GB" sz="2800">
              <a:cs typeface="Arial"/>
            </a:endParaRPr>
          </a:p>
          <a:p>
            <a:pPr marL="342900" indent="-342900">
              <a:buFont typeface="Arial"/>
              <a:buChar char="•"/>
            </a:pPr>
            <a:endParaRPr lang="en-GB" sz="2800">
              <a:cs typeface="Arial"/>
            </a:endParaRPr>
          </a:p>
          <a:p>
            <a:pPr marL="342900" indent="-342900">
              <a:buFont typeface="Arial"/>
              <a:buChar char="•"/>
            </a:pPr>
            <a:r>
              <a:rPr lang="en-GB" sz="2800">
                <a:ea typeface="+mn-lt"/>
                <a:cs typeface="+mn-lt"/>
              </a:rPr>
              <a:t>View- the command line is used to enter arguments via </a:t>
            </a:r>
            <a:r>
              <a:rPr lang="en-GB" sz="2800" err="1">
                <a:ea typeface="+mn-lt"/>
                <a:cs typeface="+mn-lt"/>
              </a:rPr>
              <a:t>Streamlit</a:t>
            </a:r>
            <a:r>
              <a:rPr lang="en-GB" sz="2800">
                <a:ea typeface="+mn-lt"/>
                <a:cs typeface="+mn-lt"/>
              </a:rPr>
              <a:t>.</a:t>
            </a:r>
          </a:p>
          <a:p>
            <a:pPr marL="342900" indent="-342900">
              <a:buFont typeface="Arial"/>
              <a:buChar char="•"/>
            </a:pPr>
            <a:endParaRPr lang="en-GB" sz="2400">
              <a:cs typeface="Arial"/>
            </a:endParaRPr>
          </a:p>
          <a:p>
            <a:pPr marL="342900" indent="-342900">
              <a:buFont typeface="Arial"/>
              <a:buChar char="•"/>
            </a:pPr>
            <a:endParaRPr lang="en-GB" sz="2400">
              <a:cs typeface="Arial"/>
            </a:endParaRPr>
          </a:p>
          <a:p>
            <a:pPr marL="342900" indent="-342900">
              <a:buFont typeface="Arial"/>
              <a:buChar char="•"/>
            </a:pPr>
            <a:endParaRPr lang="en-GB" sz="2400">
              <a:cs typeface="Arial"/>
            </a:endParaRPr>
          </a:p>
        </p:txBody>
      </p:sp>
    </p:spTree>
    <p:extLst>
      <p:ext uri="{BB962C8B-B14F-4D97-AF65-F5344CB8AC3E}">
        <p14:creationId xmlns:p14="http://schemas.microsoft.com/office/powerpoint/2010/main" val="1613704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0" y="0"/>
            <a:ext cx="12191760" cy="685764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85800" y="685800"/>
            <a:ext cx="108201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TextShape 6"/>
          <p:cNvSpPr txBox="1"/>
          <p:nvPr/>
        </p:nvSpPr>
        <p:spPr>
          <a:xfrm>
            <a:off x="11116440" y="6356520"/>
            <a:ext cx="871560" cy="364680"/>
          </a:xfrm>
          <a:prstGeom prst="rect">
            <a:avLst/>
          </a:prstGeom>
          <a:noFill/>
          <a:ln>
            <a:noFill/>
          </a:ln>
        </p:spPr>
        <p:txBody>
          <a:bodyPr anchor="ctr">
            <a:noAutofit/>
          </a:bodyPr>
          <a:lstStyle/>
          <a:p>
            <a:pPr algn="r">
              <a:lnSpc>
                <a:spcPct val="100000"/>
              </a:lnSpc>
            </a:pPr>
            <a:fld id="{43839D53-B602-46A9-9897-2115E2DF40EA}" type="slidenum">
              <a:rPr lang="en-US" sz="900" b="0" strike="noStrike" spc="299">
                <a:solidFill>
                  <a:srgbClr val="486183"/>
                </a:solidFill>
                <a:latin typeface="Gill Sans MT"/>
              </a:rPr>
              <a:t>8</a:t>
            </a:fld>
            <a:endParaRPr lang="en-US" sz="900" b="0" strike="noStrike" spc="-1">
              <a:latin typeface="Times New Roman"/>
            </a:endParaRPr>
          </a:p>
        </p:txBody>
      </p:sp>
      <p:sp>
        <p:nvSpPr>
          <p:cNvPr id="6" name="TextBox 5">
            <a:extLst>
              <a:ext uri="{FF2B5EF4-FFF2-40B4-BE49-F238E27FC236}">
                <a16:creationId xmlns:a16="http://schemas.microsoft.com/office/drawing/2014/main" id="{82303A98-944D-CE21-3C18-160A7D4422AA}"/>
              </a:ext>
            </a:extLst>
          </p:cNvPr>
          <p:cNvSpPr txBox="1"/>
          <p:nvPr/>
        </p:nvSpPr>
        <p:spPr>
          <a:xfrm>
            <a:off x="1836144" y="789542"/>
            <a:ext cx="80147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2.2. Model–View–Controller (MVC) in our system:</a:t>
            </a:r>
            <a:endParaRPr lang="en-US" sz="2000"/>
          </a:p>
        </p:txBody>
      </p:sp>
      <p:pic>
        <p:nvPicPr>
          <p:cNvPr id="2" name="Picture 2" descr="Timeline&#10;&#10;Description automatically generated">
            <a:extLst>
              <a:ext uri="{FF2B5EF4-FFF2-40B4-BE49-F238E27FC236}">
                <a16:creationId xmlns:a16="http://schemas.microsoft.com/office/drawing/2014/main" id="{C0C57F9C-D9CF-1282-15BF-E3B033BD43BD}"/>
              </a:ext>
            </a:extLst>
          </p:cNvPr>
          <p:cNvPicPr>
            <a:picLocks noChangeAspect="1"/>
          </p:cNvPicPr>
          <p:nvPr/>
        </p:nvPicPr>
        <p:blipFill>
          <a:blip r:embed="rId2"/>
          <a:stretch>
            <a:fillRect/>
          </a:stretch>
        </p:blipFill>
        <p:spPr>
          <a:xfrm>
            <a:off x="4109291" y="1423493"/>
            <a:ext cx="3725537" cy="4534314"/>
          </a:xfrm>
          <a:prstGeom prst="rect">
            <a:avLst/>
          </a:prstGeom>
        </p:spPr>
      </p:pic>
    </p:spTree>
    <p:extLst>
      <p:ext uri="{BB962C8B-B14F-4D97-AF65-F5344CB8AC3E}">
        <p14:creationId xmlns:p14="http://schemas.microsoft.com/office/powerpoint/2010/main" val="11530571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CustomShape 2"/>
          <p:cNvSpPr/>
          <p:nvPr/>
        </p:nvSpPr>
        <p:spPr>
          <a:xfrm>
            <a:off x="0" y="0"/>
            <a:ext cx="12191760" cy="685764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3"/>
          <p:cNvSpPr/>
          <p:nvPr/>
        </p:nvSpPr>
        <p:spPr>
          <a:xfrm>
            <a:off x="548090" y="491566"/>
            <a:ext cx="11077219" cy="5908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 name="TextBox 3">
            <a:extLst>
              <a:ext uri="{FF2B5EF4-FFF2-40B4-BE49-F238E27FC236}">
                <a16:creationId xmlns:a16="http://schemas.microsoft.com/office/drawing/2014/main" id="{9AA504F3-CCB3-9336-EB81-3E7F8EC99A85}"/>
              </a:ext>
            </a:extLst>
          </p:cNvPr>
          <p:cNvSpPr txBox="1"/>
          <p:nvPr/>
        </p:nvSpPr>
        <p:spPr>
          <a:xfrm>
            <a:off x="4149687" y="771180"/>
            <a:ext cx="6857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Arial"/>
              </a:rPr>
              <a:t>2.3. Data Structures</a:t>
            </a:r>
            <a:endParaRPr lang="en-US"/>
          </a:p>
        </p:txBody>
      </p:sp>
      <p:sp>
        <p:nvSpPr>
          <p:cNvPr id="5" name="TextBox 4">
            <a:extLst>
              <a:ext uri="{FF2B5EF4-FFF2-40B4-BE49-F238E27FC236}">
                <a16:creationId xmlns:a16="http://schemas.microsoft.com/office/drawing/2014/main" id="{F5D6E900-E2D3-A7D6-E8FE-308E3B6B7CB1}"/>
              </a:ext>
            </a:extLst>
          </p:cNvPr>
          <p:cNvSpPr txBox="1"/>
          <p:nvPr/>
        </p:nvSpPr>
        <p:spPr>
          <a:xfrm>
            <a:off x="642649" y="1634169"/>
            <a:ext cx="109801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The list of jobs is provided by the employer and the respective competence required for the job. We will consider evaluating each </a:t>
            </a:r>
            <a:r>
              <a:rPr lang="en-US" sz="2400">
                <a:ea typeface="+mn-lt"/>
                <a:cs typeface="+mn-lt"/>
              </a:rPr>
              <a:t>jobs</a:t>
            </a:r>
            <a:r>
              <a:rPr lang="en-GB" sz="2400">
                <a:ea typeface="+mn-lt"/>
                <a:cs typeface="+mn-lt"/>
              </a:rPr>
              <a:t> </a:t>
            </a:r>
            <a:r>
              <a:rPr lang="en-US" sz="2400">
                <a:ea typeface="+mn-lt"/>
                <a:cs typeface="+mn-lt"/>
              </a:rPr>
              <a:t>requirement</a:t>
            </a:r>
            <a:r>
              <a:rPr lang="en-GB" sz="2400">
                <a:ea typeface="+mn-lt"/>
                <a:cs typeface="+mn-lt"/>
              </a:rPr>
              <a:t> (competence) as the number of years required experience.</a:t>
            </a:r>
            <a:endParaRPr lang="en-GB" sz="2400">
              <a:cs typeface="Arial"/>
            </a:endParaRPr>
          </a:p>
        </p:txBody>
      </p:sp>
      <p:pic>
        <p:nvPicPr>
          <p:cNvPr id="2" name="Picture 2" descr="Graphical user interface&#10;&#10;Description automatically generated">
            <a:extLst>
              <a:ext uri="{FF2B5EF4-FFF2-40B4-BE49-F238E27FC236}">
                <a16:creationId xmlns:a16="http://schemas.microsoft.com/office/drawing/2014/main" id="{C41315E8-F52C-BAF3-3995-66097B8A3C15}"/>
              </a:ext>
            </a:extLst>
          </p:cNvPr>
          <p:cNvPicPr>
            <a:picLocks noChangeAspect="1"/>
          </p:cNvPicPr>
          <p:nvPr/>
        </p:nvPicPr>
        <p:blipFill>
          <a:blip r:embed="rId2"/>
          <a:stretch>
            <a:fillRect/>
          </a:stretch>
        </p:blipFill>
        <p:spPr>
          <a:xfrm>
            <a:off x="2346593" y="3208946"/>
            <a:ext cx="7113222" cy="3267766"/>
          </a:xfrm>
          <a:prstGeom prst="rect">
            <a:avLst/>
          </a:prstGeom>
        </p:spPr>
      </p:pic>
    </p:spTree>
    <p:extLst>
      <p:ext uri="{BB962C8B-B14F-4D97-AF65-F5344CB8AC3E}">
        <p14:creationId xmlns:p14="http://schemas.microsoft.com/office/powerpoint/2010/main" val="26512738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Office Theme</vt:lpstr>
      <vt:lpstr>Office Theme</vt:lpstr>
      <vt:lpstr>TECHNICAL UNIVERSITY – SOFIA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65</cp:revision>
  <dcterms:created xsi:type="dcterms:W3CDTF">2022-09-24T18:57:58Z</dcterms:created>
  <dcterms:modified xsi:type="dcterms:W3CDTF">2022-09-25T21:29:20Z</dcterms:modified>
</cp:coreProperties>
</file>