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5DC014-8997-44DC-B0FB-BF8BD51AF539}" v="3" dt="2022-09-28T19:59:27.551"/>
    <p1510:client id="{BEC744B4-364E-41E4-BBF8-BBAAAE6F1EAA}" v="75" dt="2022-09-29T13:21:54.475"/>
    <p1510:client id="{F057F9D5-6FC5-42D5-8973-5B0D0A704599}" v="390" dt="2022-09-29T11:01:05.1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371600" y="798480"/>
            <a:ext cx="948600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609480" y="1604520"/>
            <a:ext cx="109720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 name="PlaceHolder 3"/>
          <p:cNvSpPr>
            <a:spLocks noGrp="1"/>
          </p:cNvSpPr>
          <p:nvPr>
            <p:ph type="body"/>
          </p:nvPr>
        </p:nvSpPr>
        <p:spPr>
          <a:xfrm>
            <a:off x="609480" y="3682080"/>
            <a:ext cx="109720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371600" y="798480"/>
            <a:ext cx="948600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371600" y="798480"/>
            <a:ext cx="948600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2" name="PlaceHolder 2"/>
          <p:cNvSpPr>
            <a:spLocks noGrp="1"/>
          </p:cNvSpPr>
          <p:nvPr>
            <p:ph type="body"/>
          </p:nvPr>
        </p:nvSpPr>
        <p:spPr>
          <a:xfrm>
            <a:off x="609480" y="1604520"/>
            <a:ext cx="35326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3" name="PlaceHolder 3"/>
          <p:cNvSpPr>
            <a:spLocks noGrp="1"/>
          </p:cNvSpPr>
          <p:nvPr>
            <p:ph type="body"/>
          </p:nvPr>
        </p:nvSpPr>
        <p:spPr>
          <a:xfrm>
            <a:off x="4319280" y="1604520"/>
            <a:ext cx="35326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 name="PlaceHolder 4"/>
          <p:cNvSpPr>
            <a:spLocks noGrp="1"/>
          </p:cNvSpPr>
          <p:nvPr>
            <p:ph type="body"/>
          </p:nvPr>
        </p:nvSpPr>
        <p:spPr>
          <a:xfrm>
            <a:off x="8028720" y="1604520"/>
            <a:ext cx="35326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5" name="PlaceHolder 5"/>
          <p:cNvSpPr>
            <a:spLocks noGrp="1"/>
          </p:cNvSpPr>
          <p:nvPr>
            <p:ph type="body"/>
          </p:nvPr>
        </p:nvSpPr>
        <p:spPr>
          <a:xfrm>
            <a:off x="609480" y="3682080"/>
            <a:ext cx="35326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6" name="PlaceHolder 6"/>
          <p:cNvSpPr>
            <a:spLocks noGrp="1"/>
          </p:cNvSpPr>
          <p:nvPr>
            <p:ph type="body"/>
          </p:nvPr>
        </p:nvSpPr>
        <p:spPr>
          <a:xfrm>
            <a:off x="4319280" y="3682080"/>
            <a:ext cx="35326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 name="PlaceHolder 7"/>
          <p:cNvSpPr>
            <a:spLocks noGrp="1"/>
          </p:cNvSpPr>
          <p:nvPr>
            <p:ph type="body"/>
          </p:nvPr>
        </p:nvSpPr>
        <p:spPr>
          <a:xfrm>
            <a:off x="8028720" y="3682080"/>
            <a:ext cx="35326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1371600" y="798480"/>
            <a:ext cx="948600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1" name="PlaceHolder 2"/>
          <p:cNvSpPr>
            <a:spLocks noGrp="1"/>
          </p:cNvSpPr>
          <p:nvPr>
            <p:ph type="subTitle"/>
          </p:nvPr>
        </p:nvSpPr>
        <p:spPr>
          <a:xfrm>
            <a:off x="609480" y="1604520"/>
            <a:ext cx="10972080" cy="39769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1371600" y="798480"/>
            <a:ext cx="948600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3" name="PlaceHolder 2"/>
          <p:cNvSpPr>
            <a:spLocks noGrp="1"/>
          </p:cNvSpPr>
          <p:nvPr>
            <p:ph type="body"/>
          </p:nvPr>
        </p:nvSpPr>
        <p:spPr>
          <a:xfrm>
            <a:off x="609480" y="1604520"/>
            <a:ext cx="10972080" cy="39769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371600" y="798480"/>
            <a:ext cx="948600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5"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6"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1371600" y="798480"/>
            <a:ext cx="948600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1371600" y="798480"/>
            <a:ext cx="9486000" cy="530784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371600" y="798480"/>
            <a:ext cx="948600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1"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371600" y="798480"/>
            <a:ext cx="948600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 name="PlaceHolder 2"/>
          <p:cNvSpPr>
            <a:spLocks noGrp="1"/>
          </p:cNvSpPr>
          <p:nvPr>
            <p:ph type="subTitle"/>
          </p:nvPr>
        </p:nvSpPr>
        <p:spPr>
          <a:xfrm>
            <a:off x="609480" y="1604520"/>
            <a:ext cx="10972080" cy="39769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371600" y="798480"/>
            <a:ext cx="948600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4"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371600" y="798480"/>
            <a:ext cx="948600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0" name="PlaceHolder 4"/>
          <p:cNvSpPr>
            <a:spLocks noGrp="1"/>
          </p:cNvSpPr>
          <p:nvPr>
            <p:ph type="body"/>
          </p:nvPr>
        </p:nvSpPr>
        <p:spPr>
          <a:xfrm>
            <a:off x="609480" y="3682080"/>
            <a:ext cx="109720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371600" y="798480"/>
            <a:ext cx="948600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2" name="PlaceHolder 2"/>
          <p:cNvSpPr>
            <a:spLocks noGrp="1"/>
          </p:cNvSpPr>
          <p:nvPr>
            <p:ph type="body"/>
          </p:nvPr>
        </p:nvSpPr>
        <p:spPr>
          <a:xfrm>
            <a:off x="609480" y="1604520"/>
            <a:ext cx="109720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3" name="PlaceHolder 3"/>
          <p:cNvSpPr>
            <a:spLocks noGrp="1"/>
          </p:cNvSpPr>
          <p:nvPr>
            <p:ph type="body"/>
          </p:nvPr>
        </p:nvSpPr>
        <p:spPr>
          <a:xfrm>
            <a:off x="609480" y="3682080"/>
            <a:ext cx="109720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371600" y="798480"/>
            <a:ext cx="948600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371600" y="798480"/>
            <a:ext cx="948600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0" name="PlaceHolder 2"/>
          <p:cNvSpPr>
            <a:spLocks noGrp="1"/>
          </p:cNvSpPr>
          <p:nvPr>
            <p:ph type="body"/>
          </p:nvPr>
        </p:nvSpPr>
        <p:spPr>
          <a:xfrm>
            <a:off x="609480" y="1604520"/>
            <a:ext cx="35326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1" name="PlaceHolder 3"/>
          <p:cNvSpPr>
            <a:spLocks noGrp="1"/>
          </p:cNvSpPr>
          <p:nvPr>
            <p:ph type="body"/>
          </p:nvPr>
        </p:nvSpPr>
        <p:spPr>
          <a:xfrm>
            <a:off x="4319280" y="1604520"/>
            <a:ext cx="35326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2" name="PlaceHolder 4"/>
          <p:cNvSpPr>
            <a:spLocks noGrp="1"/>
          </p:cNvSpPr>
          <p:nvPr>
            <p:ph type="body"/>
          </p:nvPr>
        </p:nvSpPr>
        <p:spPr>
          <a:xfrm>
            <a:off x="8028720" y="1604520"/>
            <a:ext cx="35326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3" name="PlaceHolder 5"/>
          <p:cNvSpPr>
            <a:spLocks noGrp="1"/>
          </p:cNvSpPr>
          <p:nvPr>
            <p:ph type="body"/>
          </p:nvPr>
        </p:nvSpPr>
        <p:spPr>
          <a:xfrm>
            <a:off x="609480" y="3682080"/>
            <a:ext cx="35326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4" name="PlaceHolder 6"/>
          <p:cNvSpPr>
            <a:spLocks noGrp="1"/>
          </p:cNvSpPr>
          <p:nvPr>
            <p:ph type="body"/>
          </p:nvPr>
        </p:nvSpPr>
        <p:spPr>
          <a:xfrm>
            <a:off x="4319280" y="3682080"/>
            <a:ext cx="35326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5" name="PlaceHolder 7"/>
          <p:cNvSpPr>
            <a:spLocks noGrp="1"/>
          </p:cNvSpPr>
          <p:nvPr>
            <p:ph type="body"/>
          </p:nvPr>
        </p:nvSpPr>
        <p:spPr>
          <a:xfrm>
            <a:off x="8028720" y="3682080"/>
            <a:ext cx="35326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1371600" y="798480"/>
            <a:ext cx="948600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9" name="PlaceHolder 2"/>
          <p:cNvSpPr>
            <a:spLocks noGrp="1"/>
          </p:cNvSpPr>
          <p:nvPr>
            <p:ph type="subTitle"/>
          </p:nvPr>
        </p:nvSpPr>
        <p:spPr>
          <a:xfrm>
            <a:off x="609480" y="1604520"/>
            <a:ext cx="10972080" cy="39769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371600" y="798480"/>
            <a:ext cx="948600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1" name="PlaceHolder 2"/>
          <p:cNvSpPr>
            <a:spLocks noGrp="1"/>
          </p:cNvSpPr>
          <p:nvPr>
            <p:ph type="body"/>
          </p:nvPr>
        </p:nvSpPr>
        <p:spPr>
          <a:xfrm>
            <a:off x="609480" y="1604520"/>
            <a:ext cx="10972080" cy="39769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371600" y="798480"/>
            <a:ext cx="948600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3"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4"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1371600" y="798480"/>
            <a:ext cx="948600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371600" y="798480"/>
            <a:ext cx="948600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 name="PlaceHolder 2"/>
          <p:cNvSpPr>
            <a:spLocks noGrp="1"/>
          </p:cNvSpPr>
          <p:nvPr>
            <p:ph type="body"/>
          </p:nvPr>
        </p:nvSpPr>
        <p:spPr>
          <a:xfrm>
            <a:off x="609480" y="1604520"/>
            <a:ext cx="10972080" cy="39769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1371600" y="798480"/>
            <a:ext cx="9486000" cy="530784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371600" y="798480"/>
            <a:ext cx="948600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9"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1371600" y="798480"/>
            <a:ext cx="948600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92"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1371600" y="798480"/>
            <a:ext cx="948600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8" name="PlaceHolder 4"/>
          <p:cNvSpPr>
            <a:spLocks noGrp="1"/>
          </p:cNvSpPr>
          <p:nvPr>
            <p:ph type="body"/>
          </p:nvPr>
        </p:nvSpPr>
        <p:spPr>
          <a:xfrm>
            <a:off x="609480" y="3682080"/>
            <a:ext cx="109720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1371600" y="798480"/>
            <a:ext cx="948600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0" name="PlaceHolder 2"/>
          <p:cNvSpPr>
            <a:spLocks noGrp="1"/>
          </p:cNvSpPr>
          <p:nvPr>
            <p:ph type="body"/>
          </p:nvPr>
        </p:nvSpPr>
        <p:spPr>
          <a:xfrm>
            <a:off x="609480" y="1604520"/>
            <a:ext cx="109720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1" name="PlaceHolder 3"/>
          <p:cNvSpPr>
            <a:spLocks noGrp="1"/>
          </p:cNvSpPr>
          <p:nvPr>
            <p:ph type="body"/>
          </p:nvPr>
        </p:nvSpPr>
        <p:spPr>
          <a:xfrm>
            <a:off x="609480" y="3682080"/>
            <a:ext cx="109720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371600" y="798480"/>
            <a:ext cx="948600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371600" y="798480"/>
            <a:ext cx="948600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8" name="PlaceHolder 2"/>
          <p:cNvSpPr>
            <a:spLocks noGrp="1"/>
          </p:cNvSpPr>
          <p:nvPr>
            <p:ph type="body"/>
          </p:nvPr>
        </p:nvSpPr>
        <p:spPr>
          <a:xfrm>
            <a:off x="609480" y="1604520"/>
            <a:ext cx="35326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9" name="PlaceHolder 3"/>
          <p:cNvSpPr>
            <a:spLocks noGrp="1"/>
          </p:cNvSpPr>
          <p:nvPr>
            <p:ph type="body"/>
          </p:nvPr>
        </p:nvSpPr>
        <p:spPr>
          <a:xfrm>
            <a:off x="4319280" y="1604520"/>
            <a:ext cx="35326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0" name="PlaceHolder 4"/>
          <p:cNvSpPr>
            <a:spLocks noGrp="1"/>
          </p:cNvSpPr>
          <p:nvPr>
            <p:ph type="body"/>
          </p:nvPr>
        </p:nvSpPr>
        <p:spPr>
          <a:xfrm>
            <a:off x="8028720" y="1604520"/>
            <a:ext cx="35326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1" name="PlaceHolder 5"/>
          <p:cNvSpPr>
            <a:spLocks noGrp="1"/>
          </p:cNvSpPr>
          <p:nvPr>
            <p:ph type="body"/>
          </p:nvPr>
        </p:nvSpPr>
        <p:spPr>
          <a:xfrm>
            <a:off x="609480" y="3682080"/>
            <a:ext cx="35326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2" name="PlaceHolder 6"/>
          <p:cNvSpPr>
            <a:spLocks noGrp="1"/>
          </p:cNvSpPr>
          <p:nvPr>
            <p:ph type="body"/>
          </p:nvPr>
        </p:nvSpPr>
        <p:spPr>
          <a:xfrm>
            <a:off x="4319280" y="3682080"/>
            <a:ext cx="35326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3" name="PlaceHolder 7"/>
          <p:cNvSpPr>
            <a:spLocks noGrp="1"/>
          </p:cNvSpPr>
          <p:nvPr>
            <p:ph type="body"/>
          </p:nvPr>
        </p:nvSpPr>
        <p:spPr>
          <a:xfrm>
            <a:off x="8028720" y="3682080"/>
            <a:ext cx="35326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371600" y="798480"/>
            <a:ext cx="948600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371600" y="798480"/>
            <a:ext cx="948600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371600" y="798480"/>
            <a:ext cx="9486000" cy="530784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371600" y="798480"/>
            <a:ext cx="948600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371600" y="798480"/>
            <a:ext cx="948600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371600" y="798480"/>
            <a:ext cx="948600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 name="PlaceHolder 4"/>
          <p:cNvSpPr>
            <a:spLocks noGrp="1"/>
          </p:cNvSpPr>
          <p:nvPr>
            <p:ph type="body"/>
          </p:nvPr>
        </p:nvSpPr>
        <p:spPr>
          <a:xfrm>
            <a:off x="609480" y="3682080"/>
            <a:ext cx="109720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1371600" y="798480"/>
            <a:ext cx="9486000" cy="1144800"/>
          </a:xfrm>
          <a:prstGeom prst="rect">
            <a:avLst/>
          </a:prstGeom>
        </p:spPr>
        <p:txBody>
          <a:bodyPr lIns="0" tIns="0" rIns="0" bIns="0" anchor="ctr">
            <a:noAutofit/>
          </a:bodyPr>
          <a:lstStyle/>
          <a:p>
            <a:r>
              <a:rPr lang="en-US" sz="4400" b="0" strike="noStrike" spc="-1">
                <a:solidFill>
                  <a:srgbClr val="000000"/>
                </a:solidFill>
                <a:latin typeface="Arial"/>
              </a:rPr>
              <a:t>Click to edit the title text format</a:t>
            </a:r>
          </a:p>
        </p:txBody>
      </p:sp>
      <p:sp>
        <p:nvSpPr>
          <p:cNvPr id="77" name="PlaceHolder 2"/>
          <p:cNvSpPr>
            <a:spLocks noGrp="1"/>
          </p:cNvSpPr>
          <p:nvPr>
            <p:ph type="body"/>
          </p:nvPr>
        </p:nvSpPr>
        <p:spPr>
          <a:xfrm>
            <a:off x="609480" y="1604520"/>
            <a:ext cx="1097208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itle 1"/>
          <p:cNvSpPr/>
          <p:nvPr/>
        </p:nvSpPr>
        <p:spPr>
          <a:xfrm>
            <a:off x="3152880" y="231840"/>
            <a:ext cx="6123960" cy="677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GB" sz="2000" b="1" strike="noStrike" spc="-1">
                <a:solidFill>
                  <a:srgbClr val="000000"/>
                </a:solidFill>
                <a:latin typeface="Calibri Light"/>
                <a:ea typeface="Calibri Light"/>
              </a:rPr>
              <a:t>TECHNICAL UNIVERSITY – SOFIA</a:t>
            </a:r>
            <a:endParaRPr lang="en-GB" sz="2000" b="0" strike="noStrike" spc="-1">
              <a:latin typeface="Arial"/>
            </a:endParaRPr>
          </a:p>
        </p:txBody>
      </p:sp>
      <p:pic>
        <p:nvPicPr>
          <p:cNvPr id="115" name="Picture 4"/>
          <p:cNvPicPr/>
          <p:nvPr/>
        </p:nvPicPr>
        <p:blipFill>
          <a:blip r:embed="rId2"/>
          <a:stretch/>
        </p:blipFill>
        <p:spPr>
          <a:xfrm>
            <a:off x="1871640" y="305640"/>
            <a:ext cx="1009080" cy="980280"/>
          </a:xfrm>
          <a:prstGeom prst="rect">
            <a:avLst/>
          </a:prstGeom>
          <a:ln w="0">
            <a:noFill/>
          </a:ln>
        </p:spPr>
      </p:pic>
      <p:sp>
        <p:nvSpPr>
          <p:cNvPr id="116" name="TextBox 5"/>
          <p:cNvSpPr/>
          <p:nvPr/>
        </p:nvSpPr>
        <p:spPr>
          <a:xfrm>
            <a:off x="593280" y="2100960"/>
            <a:ext cx="11286360" cy="164448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a:spAutoFit/>
          </a:bodyPr>
          <a:lstStyle/>
          <a:p>
            <a:pPr algn="ctr">
              <a:lnSpc>
                <a:spcPct val="100000"/>
              </a:lnSpc>
            </a:pPr>
            <a:endParaRPr lang="en-GB" sz="1800" b="0" strike="noStrike" spc="-1">
              <a:latin typeface="Arial"/>
            </a:endParaRPr>
          </a:p>
          <a:p>
            <a:pPr algn="ctr">
              <a:lnSpc>
                <a:spcPct val="100000"/>
              </a:lnSpc>
            </a:pPr>
            <a:r>
              <a:rPr lang="en-GB" sz="2800" b="1" strike="noStrike" spc="-1">
                <a:solidFill>
                  <a:srgbClr val="000000"/>
                </a:solidFill>
                <a:latin typeface="Calibri"/>
                <a:ea typeface="Calibri"/>
              </a:rPr>
              <a:t>SOFTWARE </a:t>
            </a:r>
            <a:r>
              <a:rPr lang="en-US" sz="2800" b="1" strike="noStrike" spc="-1">
                <a:solidFill>
                  <a:srgbClr val="000000"/>
                </a:solidFill>
                <a:latin typeface="Calibri"/>
                <a:ea typeface="Calibri"/>
              </a:rPr>
              <a:t>SYSTEM FOR AUTOMATIC RECRUITMENT OF CANDIDATES ACCORDING TO THEIR QUALIFICATIONS</a:t>
            </a:r>
            <a:endParaRPr lang="en-GB" sz="2800" b="0" strike="noStrike" spc="-1">
              <a:latin typeface="Arial"/>
            </a:endParaRPr>
          </a:p>
          <a:p>
            <a:pPr>
              <a:lnSpc>
                <a:spcPct val="100000"/>
              </a:lnSpc>
            </a:pPr>
            <a:endParaRPr lang="en-GB" sz="2800" b="0" strike="noStrike" spc="-1">
              <a:latin typeface="Arial"/>
            </a:endParaRPr>
          </a:p>
        </p:txBody>
      </p:sp>
      <p:sp>
        <p:nvSpPr>
          <p:cNvPr id="117" name="TextBox 7"/>
          <p:cNvSpPr/>
          <p:nvPr/>
        </p:nvSpPr>
        <p:spPr>
          <a:xfrm>
            <a:off x="3352680" y="720000"/>
            <a:ext cx="5838120" cy="6390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a:spAutoFit/>
          </a:bodyPr>
          <a:lstStyle/>
          <a:p>
            <a:pPr algn="ctr">
              <a:lnSpc>
                <a:spcPct val="90000"/>
              </a:lnSpc>
            </a:pPr>
            <a:r>
              <a:rPr lang="en-GB" sz="2000" b="1" strike="noStrike" spc="-1">
                <a:solidFill>
                  <a:srgbClr val="000000"/>
                </a:solidFill>
                <a:latin typeface="Calibri Light"/>
                <a:ea typeface="DejaVu Sans"/>
              </a:rPr>
              <a:t>PLOVDIV BRANCH</a:t>
            </a:r>
            <a:endParaRPr lang="en-GB" sz="2000" b="0" strike="noStrike" spc="-1">
              <a:latin typeface="Arial"/>
            </a:endParaRPr>
          </a:p>
          <a:p>
            <a:pPr algn="ctr">
              <a:lnSpc>
                <a:spcPct val="90000"/>
              </a:lnSpc>
            </a:pPr>
            <a:r>
              <a:rPr lang="en-GB" sz="2000" b="1" strike="noStrike" spc="-1">
                <a:solidFill>
                  <a:srgbClr val="000000"/>
                </a:solidFill>
                <a:latin typeface="Calibri Light"/>
                <a:ea typeface="DejaVu Sans"/>
              </a:rPr>
              <a:t>FACULTY OF ELECTRONICS AND AUTOMATION</a:t>
            </a:r>
            <a:endParaRPr lang="en-GB" sz="2000" b="0" strike="noStrike" spc="-1">
              <a:latin typeface="Arial"/>
            </a:endParaRPr>
          </a:p>
        </p:txBody>
      </p:sp>
      <p:sp>
        <p:nvSpPr>
          <p:cNvPr id="118" name="TextBox 8"/>
          <p:cNvSpPr/>
          <p:nvPr/>
        </p:nvSpPr>
        <p:spPr>
          <a:xfrm>
            <a:off x="2247840" y="5095800"/>
            <a:ext cx="8047800" cy="137088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a:spAutoFit/>
          </a:bodyPr>
          <a:lstStyle/>
          <a:p>
            <a:pPr algn="ctr">
              <a:lnSpc>
                <a:spcPct val="100000"/>
              </a:lnSpc>
            </a:pPr>
            <a:r>
              <a:rPr lang="en-GB" sz="2400" b="1" strike="noStrike" spc="-1">
                <a:solidFill>
                  <a:srgbClr val="000000"/>
                </a:solidFill>
                <a:latin typeface="Arial"/>
                <a:ea typeface="DejaVu Sans"/>
              </a:rPr>
              <a:t>Lyubomir Lambrev , fac. Num. 510259</a:t>
            </a:r>
            <a:endParaRPr lang="en-GB" sz="2400" b="0" strike="noStrike" spc="-1">
              <a:latin typeface="Arial"/>
            </a:endParaRPr>
          </a:p>
          <a:p>
            <a:pPr algn="ctr">
              <a:lnSpc>
                <a:spcPct val="100000"/>
              </a:lnSpc>
            </a:pPr>
            <a:r>
              <a:rPr lang="en-GB" sz="2000" b="0" strike="noStrike" spc="-1">
                <a:solidFill>
                  <a:srgbClr val="000000"/>
                </a:solidFill>
                <a:latin typeface="Arial"/>
                <a:ea typeface="DejaVu Sans"/>
              </a:rPr>
              <a:t>Email: thelubo1@abv.bg</a:t>
            </a:r>
            <a:endParaRPr lang="en-GB" sz="2000" b="0" strike="noStrike" spc="-1">
              <a:latin typeface="Arial"/>
            </a:endParaRPr>
          </a:p>
          <a:p>
            <a:pPr algn="ctr">
              <a:lnSpc>
                <a:spcPct val="100000"/>
              </a:lnSpc>
            </a:pPr>
            <a:endParaRPr lang="en-GB" sz="2000" b="0" strike="noStrike" spc="-1">
              <a:latin typeface="Arial"/>
            </a:endParaRPr>
          </a:p>
          <a:p>
            <a:pPr>
              <a:lnSpc>
                <a:spcPct val="100000"/>
              </a:lnSpc>
            </a:pPr>
            <a:endParaRPr lang="en-GB" sz="20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2" name="TextBox 4"/>
          <p:cNvSpPr/>
          <p:nvPr/>
        </p:nvSpPr>
        <p:spPr>
          <a:xfrm>
            <a:off x="605880" y="1863720"/>
            <a:ext cx="10979280" cy="82188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a:spAutoFit/>
          </a:bodyPr>
          <a:lstStyle/>
          <a:p>
            <a:pPr marL="343080" indent="-342360">
              <a:lnSpc>
                <a:spcPct val="100000"/>
              </a:lnSpc>
              <a:buClr>
                <a:srgbClr val="000000"/>
              </a:buClr>
              <a:buFont typeface="Arial"/>
              <a:buChar char="•"/>
            </a:pPr>
            <a:r>
              <a:rPr lang="en-GB" sz="2400" b="0" strike="noStrike" spc="-1">
                <a:solidFill>
                  <a:srgbClr val="000000"/>
                </a:solidFill>
                <a:latin typeface="Arial"/>
                <a:ea typeface="DejaVu Sans"/>
              </a:rPr>
              <a:t>Utility function- This function returns the sum of all fitting values of the ordered pair (Applicant,Workplace). Which is then stored in Utility_value</a:t>
            </a:r>
            <a:endParaRPr lang="en-GB" sz="2400" b="0" strike="noStrike" spc="-1">
              <a:latin typeface="Arial"/>
            </a:endParaRPr>
          </a:p>
        </p:txBody>
      </p:sp>
      <p:sp>
        <p:nvSpPr>
          <p:cNvPr id="193" name="TextBox 1"/>
          <p:cNvSpPr/>
          <p:nvPr/>
        </p:nvSpPr>
        <p:spPr>
          <a:xfrm>
            <a:off x="954720" y="2946960"/>
            <a:ext cx="10731600" cy="33822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a:spAutoFit/>
          </a:bodyPr>
          <a:lstStyle/>
          <a:p>
            <a:pPr>
              <a:lnSpc>
                <a:spcPct val="100000"/>
              </a:lnSpc>
            </a:pPr>
            <a:r>
              <a:rPr lang="en-GB" sz="2400" b="0" strike="noStrike" spc="-1">
                <a:solidFill>
                  <a:srgbClr val="000000"/>
                </a:solidFill>
                <a:latin typeface="Arial"/>
                <a:ea typeface="Arial"/>
              </a:rPr>
              <a:t>After all the functions are created we then create our algorithm of full enumeration . Which is as follows:</a:t>
            </a:r>
            <a:endParaRPr lang="en-GB" sz="2400" b="0" strike="noStrike" spc="-1">
              <a:latin typeface="Arial"/>
            </a:endParaRPr>
          </a:p>
          <a:p>
            <a:pPr>
              <a:lnSpc>
                <a:spcPct val="100000"/>
              </a:lnSpc>
            </a:pPr>
            <a:endParaRPr lang="en-GB" sz="2400" b="0" strike="noStrike" spc="-1">
              <a:latin typeface="Arial"/>
            </a:endParaRPr>
          </a:p>
          <a:p>
            <a:pPr marL="457200" indent="-456480">
              <a:lnSpc>
                <a:spcPct val="100000"/>
              </a:lnSpc>
              <a:buClr>
                <a:srgbClr val="000000"/>
              </a:buClr>
              <a:buFont typeface="StarSymbol"/>
              <a:buAutoNum type="arabicPeriod"/>
            </a:pPr>
            <a:r>
              <a:rPr lang="en-GB" sz="2400" b="0" strike="noStrike" spc="-1">
                <a:solidFill>
                  <a:srgbClr val="000000"/>
                </a:solidFill>
                <a:latin typeface="Arial"/>
                <a:ea typeface="Arial"/>
              </a:rPr>
              <a:t>We load the list of workplaces</a:t>
            </a:r>
            <a:endParaRPr lang="en-GB" sz="2400" b="0" strike="noStrike" spc="-1">
              <a:latin typeface="Arial"/>
            </a:endParaRPr>
          </a:p>
          <a:p>
            <a:pPr marL="457200" indent="-456480">
              <a:lnSpc>
                <a:spcPct val="100000"/>
              </a:lnSpc>
              <a:buClr>
                <a:srgbClr val="000000"/>
              </a:buClr>
              <a:buFont typeface="StarSymbol"/>
              <a:buAutoNum type="arabicPeriod"/>
            </a:pPr>
            <a:r>
              <a:rPr lang="en-GB" sz="2400" b="0" strike="noStrike" spc="-1">
                <a:solidFill>
                  <a:srgbClr val="000000"/>
                </a:solidFill>
                <a:latin typeface="Arial"/>
                <a:ea typeface="Arial"/>
              </a:rPr>
              <a:t>We load the list of applicants</a:t>
            </a:r>
            <a:endParaRPr lang="en-GB" sz="2400" b="0" strike="noStrike" spc="-1">
              <a:latin typeface="Arial"/>
            </a:endParaRPr>
          </a:p>
          <a:p>
            <a:pPr marL="457200" indent="-456480">
              <a:lnSpc>
                <a:spcPct val="100000"/>
              </a:lnSpc>
              <a:buClr>
                <a:srgbClr val="000000"/>
              </a:buClr>
              <a:buFont typeface="StarSymbol"/>
              <a:buAutoNum type="arabicPeriod"/>
            </a:pPr>
            <a:r>
              <a:rPr lang="en-GB" sz="2400" b="0" strike="noStrike" spc="-1">
                <a:solidFill>
                  <a:srgbClr val="000000"/>
                </a:solidFill>
                <a:latin typeface="Arial"/>
                <a:ea typeface="Arial"/>
              </a:rPr>
              <a:t>We create a list of all possible permutations</a:t>
            </a:r>
            <a:endParaRPr lang="en-GB" sz="2400" b="0" strike="noStrike" spc="-1">
              <a:latin typeface="Arial"/>
            </a:endParaRPr>
          </a:p>
          <a:p>
            <a:pPr marL="457200" indent="-456480">
              <a:lnSpc>
                <a:spcPct val="100000"/>
              </a:lnSpc>
              <a:buClr>
                <a:srgbClr val="000000"/>
              </a:buClr>
              <a:buFont typeface="StarSymbol"/>
              <a:buAutoNum type="arabicPeriod"/>
            </a:pPr>
            <a:r>
              <a:rPr lang="en-GB" sz="2400" b="0" strike="noStrike" spc="-1">
                <a:solidFill>
                  <a:srgbClr val="000000"/>
                </a:solidFill>
                <a:latin typeface="Arial"/>
                <a:ea typeface="Arial"/>
              </a:rPr>
              <a:t>We calculate the utility_value for each permutation in this list</a:t>
            </a:r>
            <a:endParaRPr lang="en-GB" sz="2400" b="0" strike="noStrike" spc="-1">
              <a:latin typeface="Arial"/>
            </a:endParaRPr>
          </a:p>
          <a:p>
            <a:pPr marL="457200" indent="-456480">
              <a:lnSpc>
                <a:spcPct val="100000"/>
              </a:lnSpc>
              <a:buClr>
                <a:srgbClr val="000000"/>
              </a:buClr>
              <a:buFont typeface="StarSymbol"/>
              <a:buAutoNum type="arabicPeriod"/>
            </a:pPr>
            <a:r>
              <a:rPr lang="en-GB" sz="2400" b="0" strike="noStrike" spc="-1">
                <a:solidFill>
                  <a:srgbClr val="000000"/>
                </a:solidFill>
                <a:latin typeface="Arial"/>
                <a:ea typeface="Arial"/>
              </a:rPr>
              <a:t>We find the max utility_value from the list</a:t>
            </a:r>
            <a:endParaRPr lang="en-GB" sz="2400" b="0" strike="noStrike" spc="-1">
              <a:latin typeface="Arial"/>
            </a:endParaRPr>
          </a:p>
          <a:p>
            <a:pPr>
              <a:lnSpc>
                <a:spcPct val="100000"/>
              </a:lnSpc>
            </a:pPr>
            <a:endParaRPr lang="en-GB" sz="2400" b="0" strike="noStrike" spc="-1">
              <a:latin typeface="Arial"/>
            </a:endParaRPr>
          </a:p>
        </p:txBody>
      </p:sp>
      <p:sp>
        <p:nvSpPr>
          <p:cNvPr id="194" name="TextBox 3_1"/>
          <p:cNvSpPr/>
          <p:nvPr/>
        </p:nvSpPr>
        <p:spPr>
          <a:xfrm>
            <a:off x="3342240" y="961560"/>
            <a:ext cx="6857280" cy="6390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a:spAutoFit/>
          </a:bodyPr>
          <a:lstStyle/>
          <a:p>
            <a:pPr>
              <a:lnSpc>
                <a:spcPct val="100000"/>
              </a:lnSpc>
            </a:pPr>
            <a:r>
              <a:rPr lang="en-US" sz="3600" b="0" strike="noStrike" spc="-1">
                <a:solidFill>
                  <a:srgbClr val="000000"/>
                </a:solidFill>
                <a:latin typeface="Arial"/>
                <a:ea typeface="DejaVu Sans"/>
              </a:rPr>
              <a:t>2.4.1 Naive Approach</a:t>
            </a:r>
            <a:endParaRPr lang="en-GB" sz="3600" b="0" strike="noStrike" spc="-1">
              <a:latin typeface="Arial"/>
            </a:endParaRPr>
          </a:p>
        </p:txBody>
      </p:sp>
      <p:sp>
        <p:nvSpPr>
          <p:cNvPr id="195" name="TextBox 3_2"/>
          <p:cNvSpPr/>
          <p:nvPr/>
        </p:nvSpPr>
        <p:spPr>
          <a:xfrm>
            <a:off x="2862720" y="188640"/>
            <a:ext cx="6857280" cy="6390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a:spAutoFit/>
          </a:bodyPr>
          <a:lstStyle/>
          <a:p>
            <a:pPr>
              <a:lnSpc>
                <a:spcPct val="100000"/>
              </a:lnSpc>
            </a:pPr>
            <a:r>
              <a:rPr lang="en-US" sz="3600" b="0" strike="noStrike" spc="-1">
                <a:solidFill>
                  <a:srgbClr val="000000"/>
                </a:solidFill>
                <a:latin typeface="Arial"/>
                <a:ea typeface="DejaVu Sans"/>
              </a:rPr>
              <a:t>2.4. Methods and Algorithms</a:t>
            </a:r>
            <a:endParaRPr lang="en-GB" sz="36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7" name="TextBox 4"/>
          <p:cNvSpPr/>
          <p:nvPr/>
        </p:nvSpPr>
        <p:spPr>
          <a:xfrm>
            <a:off x="376920" y="2292840"/>
            <a:ext cx="4718160" cy="307656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a:spAutoFit/>
          </a:bodyPr>
          <a:lstStyle/>
          <a:p>
            <a:pPr marL="343080" indent="-342360">
              <a:lnSpc>
                <a:spcPct val="100000"/>
              </a:lnSpc>
              <a:buClr>
                <a:srgbClr val="000000"/>
              </a:buClr>
              <a:buFont typeface="Arial"/>
              <a:buChar char="•"/>
            </a:pPr>
            <a:r>
              <a:rPr lang="en-US" sz="2800" b="0" strike="noStrike" spc="-1">
                <a:solidFill>
                  <a:srgbClr val="000000"/>
                </a:solidFill>
                <a:latin typeface="Calibri"/>
                <a:ea typeface="DejaVu Sans"/>
              </a:rPr>
              <a:t>The Naïve Approach solution is the simplest method to calculate the total value for every possible combination and then select the most efficient one. </a:t>
            </a:r>
            <a:endParaRPr lang="en-GB" sz="2800" b="0" strike="noStrike" spc="-1">
              <a:latin typeface="Arial"/>
            </a:endParaRPr>
          </a:p>
          <a:p>
            <a:pPr>
              <a:lnSpc>
                <a:spcPct val="100000"/>
              </a:lnSpc>
            </a:pPr>
            <a:endParaRPr lang="en-GB" sz="2800" b="0" strike="noStrike" spc="-1">
              <a:latin typeface="Arial"/>
            </a:endParaRPr>
          </a:p>
        </p:txBody>
      </p:sp>
      <p:pic>
        <p:nvPicPr>
          <p:cNvPr id="198" name="Picture 3"/>
          <p:cNvPicPr/>
          <p:nvPr/>
        </p:nvPicPr>
        <p:blipFill>
          <a:blip r:embed="rId2"/>
          <a:srcRect r="-274" b="8704"/>
          <a:stretch/>
        </p:blipFill>
        <p:spPr>
          <a:xfrm>
            <a:off x="5431320" y="1864080"/>
            <a:ext cx="6504480" cy="3587760"/>
          </a:xfrm>
          <a:prstGeom prst="rect">
            <a:avLst/>
          </a:prstGeom>
          <a:ln w="0">
            <a:noFill/>
          </a:ln>
        </p:spPr>
      </p:pic>
      <p:sp>
        <p:nvSpPr>
          <p:cNvPr id="199" name="TextBox 3_3"/>
          <p:cNvSpPr/>
          <p:nvPr/>
        </p:nvSpPr>
        <p:spPr>
          <a:xfrm>
            <a:off x="3342240" y="961560"/>
            <a:ext cx="6857280" cy="6390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a:spAutoFit/>
          </a:bodyPr>
          <a:lstStyle/>
          <a:p>
            <a:pPr>
              <a:lnSpc>
                <a:spcPct val="100000"/>
              </a:lnSpc>
            </a:pPr>
            <a:r>
              <a:rPr lang="en-US" sz="3600" b="0" strike="noStrike" spc="-1">
                <a:solidFill>
                  <a:srgbClr val="000000"/>
                </a:solidFill>
                <a:latin typeface="Arial"/>
                <a:ea typeface="DejaVu Sans"/>
              </a:rPr>
              <a:t>2.4.1 Naive Approach</a:t>
            </a:r>
            <a:endParaRPr lang="en-GB" sz="3600" b="0" strike="noStrike" spc="-1">
              <a:latin typeface="Arial"/>
            </a:endParaRPr>
          </a:p>
        </p:txBody>
      </p:sp>
      <p:sp>
        <p:nvSpPr>
          <p:cNvPr id="200" name="TextBox 3_4"/>
          <p:cNvSpPr/>
          <p:nvPr/>
        </p:nvSpPr>
        <p:spPr>
          <a:xfrm>
            <a:off x="2862720" y="188640"/>
            <a:ext cx="6857280" cy="6390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a:spAutoFit/>
          </a:bodyPr>
          <a:lstStyle/>
          <a:p>
            <a:pPr>
              <a:lnSpc>
                <a:spcPct val="100000"/>
              </a:lnSpc>
            </a:pPr>
            <a:r>
              <a:rPr lang="en-US" sz="3600" b="0" strike="noStrike" spc="-1">
                <a:solidFill>
                  <a:srgbClr val="000000"/>
                </a:solidFill>
                <a:latin typeface="Arial"/>
                <a:ea typeface="DejaVu Sans"/>
              </a:rPr>
              <a:t>2.4. Methods and Algorithms</a:t>
            </a:r>
            <a:endParaRPr lang="en-GB" sz="36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2" name="TextBox 3"/>
          <p:cNvSpPr/>
          <p:nvPr/>
        </p:nvSpPr>
        <p:spPr>
          <a:xfrm>
            <a:off x="3149640" y="755640"/>
            <a:ext cx="6857280" cy="6390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a:spAutoFit/>
          </a:bodyPr>
          <a:lstStyle/>
          <a:p>
            <a:pPr>
              <a:lnSpc>
                <a:spcPct val="100000"/>
              </a:lnSpc>
            </a:pPr>
            <a:r>
              <a:rPr lang="en-US" sz="3600" b="0" strike="noStrike" spc="-1">
                <a:solidFill>
                  <a:srgbClr val="000000"/>
                </a:solidFill>
                <a:latin typeface="Arial"/>
                <a:ea typeface="DejaVu Sans"/>
              </a:rPr>
              <a:t>2.4.2. Hungarian Algorithm</a:t>
            </a:r>
            <a:endParaRPr lang="en-GB" sz="3600" b="0" strike="noStrike" spc="-1">
              <a:latin typeface="Arial"/>
            </a:endParaRPr>
          </a:p>
        </p:txBody>
      </p:sp>
      <p:sp>
        <p:nvSpPr>
          <p:cNvPr id="203" name="TextBox 4"/>
          <p:cNvSpPr/>
          <p:nvPr/>
        </p:nvSpPr>
        <p:spPr>
          <a:xfrm>
            <a:off x="605880" y="1863720"/>
            <a:ext cx="10979280" cy="460800"/>
          </a:xfrm>
          <a:prstGeom prst="rect">
            <a:avLst/>
          </a:prstGeom>
          <a:noFill/>
          <a:ln w="0">
            <a:noFill/>
          </a:ln>
        </p:spPr>
        <p:style>
          <a:lnRef idx="0">
            <a:scrgbClr r="0" g="0" b="0"/>
          </a:lnRef>
          <a:fillRef idx="0">
            <a:scrgbClr r="0" g="0" b="0"/>
          </a:fillRef>
          <a:effectRef idx="0">
            <a:scrgbClr r="0" g="0" b="0"/>
          </a:effectRef>
          <a:fontRef idx="minor"/>
        </p:style>
      </p:sp>
      <p:sp>
        <p:nvSpPr>
          <p:cNvPr id="204" name="TextBox 1"/>
          <p:cNvSpPr/>
          <p:nvPr/>
        </p:nvSpPr>
        <p:spPr>
          <a:xfrm>
            <a:off x="954720" y="2946960"/>
            <a:ext cx="10731600" cy="460800"/>
          </a:xfrm>
          <a:prstGeom prst="rect">
            <a:avLst/>
          </a:prstGeom>
          <a:noFill/>
          <a:ln w="0">
            <a:noFill/>
          </a:ln>
        </p:spPr>
        <p:style>
          <a:lnRef idx="0">
            <a:scrgbClr r="0" g="0" b="0"/>
          </a:lnRef>
          <a:fillRef idx="0">
            <a:scrgbClr r="0" g="0" b="0"/>
          </a:fillRef>
          <a:effectRef idx="0">
            <a:scrgbClr r="0" g="0" b="0"/>
          </a:effectRef>
          <a:fontRef idx="minor"/>
        </p:style>
      </p:sp>
      <p:pic>
        <p:nvPicPr>
          <p:cNvPr id="2" name="Picture 2" descr="A picture containing different&#10;&#10;Description automatically generated">
            <a:extLst>
              <a:ext uri="{FF2B5EF4-FFF2-40B4-BE49-F238E27FC236}">
                <a16:creationId xmlns:a16="http://schemas.microsoft.com/office/drawing/2014/main" id="{770FCE3F-693E-A87B-D53B-EC1552300850}"/>
              </a:ext>
            </a:extLst>
          </p:cNvPr>
          <p:cNvPicPr>
            <a:picLocks noChangeAspect="1"/>
          </p:cNvPicPr>
          <p:nvPr/>
        </p:nvPicPr>
        <p:blipFill>
          <a:blip r:embed="rId2"/>
          <a:stretch>
            <a:fillRect/>
          </a:stretch>
        </p:blipFill>
        <p:spPr>
          <a:xfrm>
            <a:off x="152400" y="1597937"/>
            <a:ext cx="11795391" cy="47913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7" name="TextBox 3_5"/>
          <p:cNvSpPr/>
          <p:nvPr/>
        </p:nvSpPr>
        <p:spPr>
          <a:xfrm>
            <a:off x="3113640" y="107640"/>
            <a:ext cx="6857280" cy="6390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a:spAutoFit/>
          </a:bodyPr>
          <a:lstStyle/>
          <a:p>
            <a:pPr>
              <a:lnSpc>
                <a:spcPct val="100000"/>
              </a:lnSpc>
            </a:pPr>
            <a:r>
              <a:rPr lang="en-US" sz="3600" b="0" strike="noStrike" spc="-1">
                <a:solidFill>
                  <a:srgbClr val="000000"/>
                </a:solidFill>
                <a:latin typeface="Arial"/>
                <a:ea typeface="DejaVu Sans"/>
              </a:rPr>
              <a:t>2.4.2. Hungarian Algorithm</a:t>
            </a:r>
            <a:endParaRPr lang="en-GB" sz="3600" b="0" strike="noStrike" spc="-1">
              <a:latin typeface="Arial"/>
            </a:endParaRPr>
          </a:p>
        </p:txBody>
      </p:sp>
      <p:sp>
        <p:nvSpPr>
          <p:cNvPr id="208" name="TextBox 4_1"/>
          <p:cNvSpPr/>
          <p:nvPr/>
        </p:nvSpPr>
        <p:spPr>
          <a:xfrm>
            <a:off x="605880" y="1863720"/>
            <a:ext cx="10979280" cy="460800"/>
          </a:xfrm>
          <a:prstGeom prst="rect">
            <a:avLst/>
          </a:prstGeom>
          <a:noFill/>
          <a:ln w="0">
            <a:noFill/>
          </a:ln>
        </p:spPr>
        <p:style>
          <a:lnRef idx="0">
            <a:scrgbClr r="0" g="0" b="0"/>
          </a:lnRef>
          <a:fillRef idx="0">
            <a:scrgbClr r="0" g="0" b="0"/>
          </a:fillRef>
          <a:effectRef idx="0">
            <a:scrgbClr r="0" g="0" b="0"/>
          </a:effectRef>
          <a:fontRef idx="minor"/>
        </p:style>
      </p:sp>
      <p:sp>
        <p:nvSpPr>
          <p:cNvPr id="209" name="TextBox 1_1"/>
          <p:cNvSpPr/>
          <p:nvPr/>
        </p:nvSpPr>
        <p:spPr>
          <a:xfrm>
            <a:off x="954720" y="2946960"/>
            <a:ext cx="10731600" cy="46080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210" name="Table 209"/>
          <p:cNvGraphicFramePr/>
          <p:nvPr>
            <p:extLst>
              <p:ext uri="{D42A27DB-BD31-4B8C-83A1-F6EECF244321}">
                <p14:modId xmlns:p14="http://schemas.microsoft.com/office/powerpoint/2010/main" val="4161736552"/>
              </p:ext>
            </p:extLst>
          </p:nvPr>
        </p:nvGraphicFramePr>
        <p:xfrm>
          <a:off x="2487975" y="2992916"/>
          <a:ext cx="6440652" cy="1474654"/>
        </p:xfrm>
        <a:graphic>
          <a:graphicData uri="http://schemas.openxmlformats.org/drawingml/2006/table">
            <a:tbl>
              <a:tblPr/>
              <a:tblGrid>
                <a:gridCol w="1239397">
                  <a:extLst>
                    <a:ext uri="{9D8B030D-6E8A-4147-A177-3AD203B41FA5}">
                      <a16:colId xmlns:a16="http://schemas.microsoft.com/office/drawing/2014/main" val="20000"/>
                    </a:ext>
                  </a:extLst>
                </a:gridCol>
                <a:gridCol w="1875017">
                  <a:extLst>
                    <a:ext uri="{9D8B030D-6E8A-4147-A177-3AD203B41FA5}">
                      <a16:colId xmlns:a16="http://schemas.microsoft.com/office/drawing/2014/main" val="20001"/>
                    </a:ext>
                  </a:extLst>
                </a:gridCol>
                <a:gridCol w="1276120">
                  <a:extLst>
                    <a:ext uri="{9D8B030D-6E8A-4147-A177-3AD203B41FA5}">
                      <a16:colId xmlns:a16="http://schemas.microsoft.com/office/drawing/2014/main" val="20002"/>
                    </a:ext>
                  </a:extLst>
                </a:gridCol>
                <a:gridCol w="2050118">
                  <a:extLst>
                    <a:ext uri="{9D8B030D-6E8A-4147-A177-3AD203B41FA5}">
                      <a16:colId xmlns:a16="http://schemas.microsoft.com/office/drawing/2014/main" val="20003"/>
                    </a:ext>
                  </a:extLst>
                </a:gridCol>
              </a:tblGrid>
              <a:tr h="367228">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GB" sz="1800" b="0" strike="noStrike" spc="-1" dirty="0">
                          <a:latin typeface="Arial"/>
                        </a:rPr>
                        <a:t>Communication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GB" sz="1800" b="0" strike="noStrike" spc="-1" dirty="0">
                          <a:latin typeface="Arial"/>
                        </a:rPr>
                        <a:t>Learning</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GB" sz="1800" b="0" strike="noStrike" spc="-1" dirty="0">
                          <a:latin typeface="Arial"/>
                        </a:rPr>
                        <a:t>Problem solving</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369142">
                <a:tc>
                  <a:txBody>
                    <a:bodyPr/>
                    <a:lstStyle/>
                    <a:p>
                      <a:pPr algn="ctr"/>
                      <a:r>
                        <a:rPr lang="en-GB" sz="1800" b="0" strike="noStrike" spc="-1" dirty="0">
                          <a:latin typeface="Arial"/>
                        </a:rPr>
                        <a:t>Josh</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GB" sz="1800" b="0" strike="noStrike" spc="-1" dirty="0">
                          <a:latin typeface="Arial"/>
                        </a:rPr>
                        <a:t>8</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GB" sz="1800" b="0" strike="noStrike" spc="-1" dirty="0">
                          <a:latin typeface="Arial"/>
                        </a:rPr>
                        <a:t>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GB" sz="1800" b="0" strike="noStrike" spc="-1" dirty="0">
                          <a:latin typeface="Arial"/>
                        </a:rPr>
                        <a:t>7</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369142">
                <a:tc>
                  <a:txBody>
                    <a:bodyPr/>
                    <a:lstStyle/>
                    <a:p>
                      <a:pPr algn="ctr"/>
                      <a:r>
                        <a:rPr lang="en-GB" sz="1800" b="0" strike="noStrike" spc="-1" dirty="0">
                          <a:latin typeface="Arial"/>
                        </a:rPr>
                        <a:t>Maria</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GB" sz="1800" b="0" strike="noStrike" spc="-1" dirty="0">
                          <a:latin typeface="Arial"/>
                        </a:rPr>
                        <a:t>3</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GB" sz="1800" b="0" strike="noStrike" spc="-1" dirty="0">
                          <a:latin typeface="Arial"/>
                        </a:rPr>
                        <a:t>2</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GB" sz="1800" b="0" strike="noStrike" spc="-1" dirty="0">
                          <a:latin typeface="Arial"/>
                        </a:rPr>
                        <a:t>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369142">
                <a:tc>
                  <a:txBody>
                    <a:bodyPr/>
                    <a:lstStyle/>
                    <a:p>
                      <a:pPr algn="ctr"/>
                      <a:r>
                        <a:rPr lang="en-GB" sz="1800" b="0" strike="noStrike" spc="-1" dirty="0">
                          <a:latin typeface="Arial"/>
                        </a:rPr>
                        <a:t>Michael</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GB" sz="1800" b="0" strike="noStrike" spc="-1" dirty="0">
                          <a:latin typeface="Arial"/>
                        </a:rPr>
                        <a:t>4</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GB" sz="1800" b="0" strike="noStrike" spc="-1" dirty="0">
                          <a:latin typeface="Arial"/>
                        </a:rPr>
                        <a:t>4</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GB" sz="1800" b="0" strike="noStrike" spc="-1" dirty="0">
                          <a:latin typeface="Arial"/>
                        </a:rPr>
                        <a:t>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bl>
          </a:graphicData>
        </a:graphic>
      </p:graphicFrame>
      <p:graphicFrame>
        <p:nvGraphicFramePr>
          <p:cNvPr id="4" name="Table 3">
            <a:extLst>
              <a:ext uri="{FF2B5EF4-FFF2-40B4-BE49-F238E27FC236}">
                <a16:creationId xmlns:a16="http://schemas.microsoft.com/office/drawing/2014/main" id="{87446747-77CA-B159-7960-6140FE4A1DEC}"/>
              </a:ext>
            </a:extLst>
          </p:cNvPr>
          <p:cNvGraphicFramePr/>
          <p:nvPr>
            <p:extLst>
              <p:ext uri="{D42A27DB-BD31-4B8C-83A1-F6EECF244321}">
                <p14:modId xmlns:p14="http://schemas.microsoft.com/office/powerpoint/2010/main" val="1580987560"/>
              </p:ext>
            </p:extLst>
          </p:nvPr>
        </p:nvGraphicFramePr>
        <p:xfrm>
          <a:off x="1771878" y="1074144"/>
          <a:ext cx="7860834" cy="1474654"/>
        </p:xfrm>
        <a:graphic>
          <a:graphicData uri="http://schemas.openxmlformats.org/drawingml/2006/table">
            <a:tbl>
              <a:tblPr/>
              <a:tblGrid>
                <a:gridCol w="2166650">
                  <a:extLst>
                    <a:ext uri="{9D8B030D-6E8A-4147-A177-3AD203B41FA5}">
                      <a16:colId xmlns:a16="http://schemas.microsoft.com/office/drawing/2014/main" val="20000"/>
                    </a:ext>
                  </a:extLst>
                </a:gridCol>
                <a:gridCol w="2093204">
                  <a:extLst>
                    <a:ext uri="{9D8B030D-6E8A-4147-A177-3AD203B41FA5}">
                      <a16:colId xmlns:a16="http://schemas.microsoft.com/office/drawing/2014/main" val="20001"/>
                    </a:ext>
                  </a:extLst>
                </a:gridCol>
                <a:gridCol w="1496450">
                  <a:extLst>
                    <a:ext uri="{9D8B030D-6E8A-4147-A177-3AD203B41FA5}">
                      <a16:colId xmlns:a16="http://schemas.microsoft.com/office/drawing/2014/main" val="20002"/>
                    </a:ext>
                  </a:extLst>
                </a:gridCol>
                <a:gridCol w="2104530">
                  <a:extLst>
                    <a:ext uri="{9D8B030D-6E8A-4147-A177-3AD203B41FA5}">
                      <a16:colId xmlns:a16="http://schemas.microsoft.com/office/drawing/2014/main" val="20003"/>
                    </a:ext>
                  </a:extLst>
                </a:gridCol>
              </a:tblGrid>
              <a:tr h="367228">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GB" sz="1800" b="0" strike="noStrike" spc="-1" dirty="0">
                          <a:latin typeface="Arial"/>
                        </a:rPr>
                        <a:t>Communication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GB" sz="1800" b="0" strike="noStrike" spc="-1" dirty="0">
                          <a:latin typeface="Arial"/>
                        </a:rPr>
                        <a:t>Learning</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GB" sz="1800" b="0" strike="noStrike" spc="-1" dirty="0">
                          <a:latin typeface="Arial"/>
                        </a:rPr>
                        <a:t>Problem solving</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369142">
                <a:tc>
                  <a:txBody>
                    <a:bodyPr/>
                    <a:lstStyle/>
                    <a:p>
                      <a:pPr algn="ctr"/>
                      <a:r>
                        <a:rPr lang="en-GB" sz="1800" b="0" strike="noStrike" spc="-1" dirty="0">
                          <a:latin typeface="Arial"/>
                        </a:rPr>
                        <a:t>Lead Developer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GB" sz="1800" b="0" strike="noStrike" spc="-1" dirty="0">
                          <a:latin typeface="Arial"/>
                        </a:rPr>
                        <a:t>4</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GB" sz="1800" b="0" strike="noStrike" spc="-1" dirty="0">
                          <a:latin typeface="Arial"/>
                        </a:rPr>
                        <a:t>4</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GB" sz="1800" b="0" strike="noStrike" spc="-1" dirty="0">
                          <a:latin typeface="Arial"/>
                        </a:rPr>
                        <a:t>4</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369142">
                <a:tc>
                  <a:txBody>
                    <a:bodyPr/>
                    <a:lstStyle/>
                    <a:p>
                      <a:pPr algn="ctr"/>
                      <a:r>
                        <a:rPr lang="en-GB" sz="1800" b="0" strike="noStrike" spc="-1" dirty="0">
                          <a:latin typeface="Arial"/>
                        </a:rPr>
                        <a:t>Manager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GB" sz="1800" b="0" strike="noStrike" spc="-1" dirty="0">
                          <a:latin typeface="Arial"/>
                        </a:rPr>
                        <a:t>6</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GB" sz="1800" b="0" strike="noStrike" spc="-1" dirty="0">
                          <a:latin typeface="Arial"/>
                        </a:rPr>
                        <a:t>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GB" sz="1800" b="0" strike="noStrike" spc="-1" dirty="0">
                          <a:latin typeface="Arial"/>
                        </a:rPr>
                        <a:t>6</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369142">
                <a:tc>
                  <a:txBody>
                    <a:bodyPr/>
                    <a:lstStyle/>
                    <a:p>
                      <a:pPr algn="ctr"/>
                      <a:r>
                        <a:rPr lang="en-GB" sz="1800" b="0" strike="noStrike" spc="-1" dirty="0">
                          <a:latin typeface="Arial"/>
                        </a:rPr>
                        <a:t>Secretary</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GB" sz="1800" b="0" strike="noStrike" spc="-1" dirty="0">
                          <a:latin typeface="Arial"/>
                        </a:rPr>
                        <a:t>2</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GB" sz="1800" b="0" strike="noStrike" spc="-1" dirty="0">
                          <a:latin typeface="Arial"/>
                        </a:rPr>
                        <a:t>2</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GB" sz="1800" b="0" strike="noStrike" spc="-1" dirty="0">
                          <a:latin typeface="Arial"/>
                        </a:rPr>
                        <a:t>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bl>
          </a:graphicData>
        </a:graphic>
      </p:graphicFrame>
      <p:graphicFrame>
        <p:nvGraphicFramePr>
          <p:cNvPr id="7" name="Table 6">
            <a:extLst>
              <a:ext uri="{FF2B5EF4-FFF2-40B4-BE49-F238E27FC236}">
                <a16:creationId xmlns:a16="http://schemas.microsoft.com/office/drawing/2014/main" id="{C7FF0692-50AC-C656-6C38-EADB63B2E1B2}"/>
              </a:ext>
            </a:extLst>
          </p:cNvPr>
          <p:cNvGraphicFramePr/>
          <p:nvPr>
            <p:extLst>
              <p:ext uri="{D42A27DB-BD31-4B8C-83A1-F6EECF244321}">
                <p14:modId xmlns:p14="http://schemas.microsoft.com/office/powerpoint/2010/main" val="1367682637"/>
              </p:ext>
            </p:extLst>
          </p:nvPr>
        </p:nvGraphicFramePr>
        <p:xfrm>
          <a:off x="1808600" y="4884144"/>
          <a:ext cx="7860834" cy="1474654"/>
        </p:xfrm>
        <a:graphic>
          <a:graphicData uri="http://schemas.openxmlformats.org/drawingml/2006/table">
            <a:tbl>
              <a:tblPr/>
              <a:tblGrid>
                <a:gridCol w="2166650">
                  <a:extLst>
                    <a:ext uri="{9D8B030D-6E8A-4147-A177-3AD203B41FA5}">
                      <a16:colId xmlns:a16="http://schemas.microsoft.com/office/drawing/2014/main" val="20000"/>
                    </a:ext>
                  </a:extLst>
                </a:gridCol>
                <a:gridCol w="2093204">
                  <a:extLst>
                    <a:ext uri="{9D8B030D-6E8A-4147-A177-3AD203B41FA5}">
                      <a16:colId xmlns:a16="http://schemas.microsoft.com/office/drawing/2014/main" val="20001"/>
                    </a:ext>
                  </a:extLst>
                </a:gridCol>
                <a:gridCol w="1496450">
                  <a:extLst>
                    <a:ext uri="{9D8B030D-6E8A-4147-A177-3AD203B41FA5}">
                      <a16:colId xmlns:a16="http://schemas.microsoft.com/office/drawing/2014/main" val="20002"/>
                    </a:ext>
                  </a:extLst>
                </a:gridCol>
                <a:gridCol w="2104530">
                  <a:extLst>
                    <a:ext uri="{9D8B030D-6E8A-4147-A177-3AD203B41FA5}">
                      <a16:colId xmlns:a16="http://schemas.microsoft.com/office/drawing/2014/main" val="20003"/>
                    </a:ext>
                  </a:extLst>
                </a:gridCol>
              </a:tblGrid>
              <a:tr h="367228">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GB" sz="1800" b="0" strike="noStrike" spc="-1" dirty="0">
                          <a:latin typeface="Arial"/>
                        </a:rPr>
                        <a:t>Lead Developer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GB" sz="1800" b="0" strike="noStrike" spc="-1" dirty="0">
                          <a:latin typeface="Arial"/>
                        </a:rPr>
                        <a:t>Manager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r>
                        <a:rPr lang="en-GB" sz="1800" b="0" strike="noStrike" spc="-1" dirty="0">
                          <a:latin typeface="Arial"/>
                        </a:rPr>
                        <a:t>Secretary</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369142">
                <a:tc>
                  <a:txBody>
                    <a:bodyPr/>
                    <a:lstStyle/>
                    <a:p>
                      <a:pPr lvl="0" algn="ctr">
                        <a:buNone/>
                      </a:pPr>
                      <a:r>
                        <a:rPr lang="en-GB" sz="1800" b="0" i="0" u="none" strike="noStrike" spc="-1" noProof="0" dirty="0">
                          <a:latin typeface="Arial"/>
                        </a:rPr>
                        <a:t>Josh</a:t>
                      </a:r>
                      <a:endParaRPr lang="en-GB"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GB" sz="1800" b="0" strike="noStrike" spc="-1" dirty="0">
                          <a:latin typeface="Arial"/>
                        </a:rPr>
                        <a:t>80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GB" sz="1800" b="0" strike="noStrike" spc="-1" dirty="0">
                          <a:latin typeface="Arial"/>
                        </a:rPr>
                        <a:t>115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GB" sz="1800" b="0" strike="noStrike" spc="-1" dirty="0">
                          <a:latin typeface="Arial"/>
                        </a:rPr>
                        <a:t>26</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369142">
                <a:tc>
                  <a:txBody>
                    <a:bodyPr/>
                    <a:lstStyle/>
                    <a:p>
                      <a:pPr lvl="0" algn="ctr">
                        <a:lnSpc>
                          <a:spcPct val="100000"/>
                        </a:lnSpc>
                        <a:spcBef>
                          <a:spcPts val="0"/>
                        </a:spcBef>
                        <a:spcAft>
                          <a:spcPts val="0"/>
                        </a:spcAft>
                        <a:buNone/>
                      </a:pPr>
                      <a:r>
                        <a:rPr lang="en-GB" sz="1800" b="0" i="0" u="none" strike="noStrike" spc="-1" noProof="0" dirty="0">
                          <a:latin typeface="Arial"/>
                        </a:rPr>
                        <a:t>Maria</a:t>
                      </a:r>
                      <a:endParaRPr lang="en-GB" sz="1800" b="0" i="0" u="none" strike="noStrike" spc="-1" noProof="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GB" sz="1800" b="0" strike="noStrike" spc="-1" dirty="0">
                          <a:latin typeface="Arial"/>
                        </a:rPr>
                        <a:t>20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GB" sz="1800" b="0" strike="noStrike" spc="-1" dirty="0">
                          <a:latin typeface="Arial"/>
                        </a:rPr>
                        <a:t>28</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r>
                        <a:rPr lang="en-GB" sz="1800" b="0" strike="noStrike" spc="-1" dirty="0">
                          <a:latin typeface="Arial"/>
                        </a:rPr>
                        <a:t>10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369142">
                <a:tc>
                  <a:txBody>
                    <a:bodyPr/>
                    <a:lstStyle/>
                    <a:p>
                      <a:pPr lvl="0" algn="ctr">
                        <a:buNone/>
                      </a:pPr>
                      <a:r>
                        <a:rPr lang="en-GB" sz="1800" b="0" i="0" u="none" strike="noStrike" spc="-1" noProof="0" dirty="0">
                          <a:latin typeface="Arial"/>
                        </a:rPr>
                        <a:t>Michael</a:t>
                      </a:r>
                      <a:endParaRPr lang="en-GB"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GB" sz="1800" b="0" strike="noStrike" spc="-1" dirty="0">
                          <a:latin typeface="Arial"/>
                        </a:rPr>
                        <a:t>52</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GB" sz="1800" b="0" strike="noStrike" spc="-1" dirty="0">
                          <a:latin typeface="Arial"/>
                        </a:rPr>
                        <a:t>74</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r>
                        <a:rPr lang="en-GB" sz="1800" b="0" strike="noStrike" spc="-1" dirty="0">
                          <a:latin typeface="Arial"/>
                        </a:rPr>
                        <a:t>16</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3" name="TextBox 3"/>
          <p:cNvSpPr/>
          <p:nvPr/>
        </p:nvSpPr>
        <p:spPr>
          <a:xfrm>
            <a:off x="3387600" y="743760"/>
            <a:ext cx="6857280" cy="6390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a:spAutoFit/>
          </a:bodyPr>
          <a:lstStyle/>
          <a:p>
            <a:pPr>
              <a:lnSpc>
                <a:spcPct val="100000"/>
              </a:lnSpc>
            </a:pPr>
            <a:r>
              <a:rPr lang="en-US" sz="3600" b="0" strike="noStrike" spc="-1">
                <a:solidFill>
                  <a:srgbClr val="000000"/>
                </a:solidFill>
                <a:latin typeface="Arial"/>
                <a:ea typeface="DejaVu Sans"/>
              </a:rPr>
              <a:t>2.5. Software tools</a:t>
            </a:r>
            <a:endParaRPr lang="en-GB" sz="3600" b="0" strike="noStrike" spc="-1">
              <a:latin typeface="Arial"/>
            </a:endParaRPr>
          </a:p>
        </p:txBody>
      </p:sp>
      <p:sp>
        <p:nvSpPr>
          <p:cNvPr id="214" name="TextBox 4"/>
          <p:cNvSpPr/>
          <p:nvPr/>
        </p:nvSpPr>
        <p:spPr>
          <a:xfrm>
            <a:off x="605880" y="1560600"/>
            <a:ext cx="10979280" cy="521028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a:spAutoFit/>
          </a:bodyPr>
          <a:lstStyle/>
          <a:p>
            <a:pPr marL="343080" indent="-342360">
              <a:lnSpc>
                <a:spcPct val="100000"/>
              </a:lnSpc>
              <a:buClr>
                <a:srgbClr val="000000"/>
              </a:buClr>
              <a:buFont typeface="Arial"/>
              <a:buChar char="•"/>
            </a:pPr>
            <a:r>
              <a:rPr lang="en-GB" sz="2400" b="1" strike="noStrike" spc="-1">
                <a:solidFill>
                  <a:srgbClr val="000000"/>
                </a:solidFill>
                <a:latin typeface="Arial"/>
                <a:ea typeface="DejaVu Sans"/>
              </a:rPr>
              <a:t>Streamlit</a:t>
            </a:r>
            <a:r>
              <a:rPr lang="en-GB" sz="2400" b="0" strike="noStrike" spc="-1">
                <a:solidFill>
                  <a:srgbClr val="000000"/>
                </a:solidFill>
                <a:latin typeface="Arial"/>
                <a:ea typeface="DejaVu Sans"/>
              </a:rPr>
              <a:t> - </a:t>
            </a:r>
            <a:r>
              <a:rPr lang="en-US" sz="2400" b="0" strike="noStrike" spc="-1">
                <a:solidFill>
                  <a:srgbClr val="000000"/>
                </a:solidFill>
                <a:latin typeface="Arial"/>
                <a:ea typeface="Arial"/>
              </a:rPr>
              <a:t>is a free and open-source framework which builds web apps.</a:t>
            </a:r>
            <a:endParaRPr lang="en-GB" sz="2400" b="0" strike="noStrike" spc="-1">
              <a:latin typeface="Arial"/>
            </a:endParaRPr>
          </a:p>
          <a:p>
            <a:pPr marL="343080" indent="-342360">
              <a:lnSpc>
                <a:spcPct val="100000"/>
              </a:lnSpc>
              <a:buClr>
                <a:srgbClr val="000000"/>
              </a:buClr>
              <a:buFont typeface="Arial"/>
              <a:buChar char="•"/>
            </a:pPr>
            <a:r>
              <a:rPr lang="en-GB" sz="2400" b="1" strike="noStrike" spc="-1">
                <a:solidFill>
                  <a:srgbClr val="000000"/>
                </a:solidFill>
                <a:latin typeface="Arial"/>
                <a:ea typeface="DejaVu Sans"/>
              </a:rPr>
              <a:t>Python and Anaconda </a:t>
            </a:r>
            <a:r>
              <a:rPr lang="en-GB" sz="2400" b="0" strike="noStrike" spc="-1">
                <a:solidFill>
                  <a:srgbClr val="000000"/>
                </a:solidFill>
                <a:latin typeface="Arial"/>
                <a:ea typeface="DejaVu Sans"/>
              </a:rPr>
              <a:t>- Python is an interpreted, object-oriented, high-level programming language. Anaconda is a distribution of the Python programming language.</a:t>
            </a:r>
            <a:endParaRPr lang="en-GB" sz="2400" b="0" strike="noStrike" spc="-1">
              <a:latin typeface="Arial"/>
            </a:endParaRPr>
          </a:p>
          <a:p>
            <a:pPr marL="343080" indent="-342360">
              <a:lnSpc>
                <a:spcPct val="100000"/>
              </a:lnSpc>
              <a:buClr>
                <a:srgbClr val="000000"/>
              </a:buClr>
              <a:buFont typeface="Arial"/>
              <a:buChar char="•"/>
            </a:pPr>
            <a:r>
              <a:rPr lang="en-GB" sz="2400" b="1" strike="noStrike" spc="-1">
                <a:solidFill>
                  <a:srgbClr val="000000"/>
                </a:solidFill>
                <a:latin typeface="Arial"/>
                <a:ea typeface="DejaVu Sans"/>
              </a:rPr>
              <a:t>Spyder</a:t>
            </a:r>
            <a:r>
              <a:rPr lang="en-GB" sz="2400" b="0" strike="noStrike" spc="-1">
                <a:solidFill>
                  <a:srgbClr val="000000"/>
                </a:solidFill>
                <a:latin typeface="Arial"/>
                <a:ea typeface="DejaVu Sans"/>
              </a:rPr>
              <a:t> - is a free and open source scientific environment for Python.</a:t>
            </a:r>
            <a:endParaRPr lang="en-GB" sz="2400" b="0" strike="noStrike" spc="-1">
              <a:latin typeface="Arial"/>
            </a:endParaRPr>
          </a:p>
          <a:p>
            <a:pPr marL="343080" indent="-342360">
              <a:lnSpc>
                <a:spcPct val="100000"/>
              </a:lnSpc>
              <a:buClr>
                <a:srgbClr val="000000"/>
              </a:buClr>
              <a:buFont typeface="Arial"/>
              <a:buChar char="•"/>
            </a:pPr>
            <a:r>
              <a:rPr lang="en-GB" sz="2400" b="1" strike="noStrike" spc="-1">
                <a:solidFill>
                  <a:srgbClr val="000000"/>
                </a:solidFill>
                <a:latin typeface="Arial"/>
                <a:ea typeface="DejaVu Sans"/>
              </a:rPr>
              <a:t>Pandas</a:t>
            </a:r>
            <a:r>
              <a:rPr lang="en-GB" sz="2400" b="0" strike="noStrike" spc="-1">
                <a:solidFill>
                  <a:srgbClr val="000000"/>
                </a:solidFill>
                <a:latin typeface="Arial"/>
                <a:ea typeface="DejaVu Sans"/>
              </a:rPr>
              <a:t> - Pandas is a fast, flexible and easy to use open source data analysis and manipulation tool.</a:t>
            </a:r>
            <a:endParaRPr lang="en-GB" sz="2400" b="0" strike="noStrike" spc="-1">
              <a:latin typeface="Arial"/>
            </a:endParaRPr>
          </a:p>
          <a:p>
            <a:pPr marL="343080" indent="-342360">
              <a:lnSpc>
                <a:spcPct val="100000"/>
              </a:lnSpc>
              <a:buClr>
                <a:srgbClr val="000000"/>
              </a:buClr>
              <a:buFont typeface="Arial"/>
              <a:buChar char="•"/>
            </a:pPr>
            <a:r>
              <a:rPr lang="en-GB" sz="2400" b="1" strike="noStrike" spc="-1">
                <a:solidFill>
                  <a:srgbClr val="000000"/>
                </a:solidFill>
                <a:latin typeface="Arial"/>
                <a:ea typeface="DejaVu Sans"/>
              </a:rPr>
              <a:t>Numpy</a:t>
            </a:r>
            <a:r>
              <a:rPr lang="en-GB" sz="2400" b="0" strike="noStrike" spc="-1">
                <a:solidFill>
                  <a:srgbClr val="000000"/>
                </a:solidFill>
                <a:latin typeface="Arial"/>
                <a:ea typeface="DejaVu Sans"/>
              </a:rPr>
              <a:t> - is a Python library that provides a multidimensional array object, various derived objects, etc. It is a fundamental package for computing.</a:t>
            </a:r>
            <a:endParaRPr lang="en-GB" sz="2400" b="0" strike="noStrike" spc="-1">
              <a:latin typeface="Arial"/>
            </a:endParaRPr>
          </a:p>
          <a:p>
            <a:pPr marL="343080" indent="-342360">
              <a:lnSpc>
                <a:spcPct val="100000"/>
              </a:lnSpc>
              <a:buClr>
                <a:srgbClr val="000000"/>
              </a:buClr>
              <a:buFont typeface="Arial"/>
              <a:buChar char="•"/>
            </a:pPr>
            <a:r>
              <a:rPr lang="en-GB" sz="2400" b="1" strike="noStrike" spc="-1">
                <a:solidFill>
                  <a:srgbClr val="000000"/>
                </a:solidFill>
                <a:latin typeface="Arial"/>
                <a:ea typeface="DejaVu Sans"/>
              </a:rPr>
              <a:t>Argparse </a:t>
            </a:r>
            <a:r>
              <a:rPr lang="en-GB" sz="2400" b="0" strike="noStrike" spc="-1">
                <a:solidFill>
                  <a:srgbClr val="000000"/>
                </a:solidFill>
                <a:latin typeface="Arial"/>
                <a:ea typeface="DejaVu Sans"/>
              </a:rPr>
              <a:t>- is module which makes it easy to write user-friendly command-line interfaces.</a:t>
            </a:r>
            <a:endParaRPr lang="en-GB" sz="2400" b="0" strike="noStrike" spc="-1">
              <a:latin typeface="Arial"/>
            </a:endParaRPr>
          </a:p>
          <a:p>
            <a:pPr marL="343080" indent="-342360">
              <a:lnSpc>
                <a:spcPct val="100000"/>
              </a:lnSpc>
              <a:buClr>
                <a:srgbClr val="000000"/>
              </a:buClr>
              <a:buFont typeface="Arial"/>
              <a:buChar char="•"/>
            </a:pPr>
            <a:r>
              <a:rPr lang="en-GB" sz="2400" b="1" strike="noStrike" spc="-1">
                <a:solidFill>
                  <a:srgbClr val="000000"/>
                </a:solidFill>
                <a:latin typeface="Arial"/>
                <a:ea typeface="DejaVu Sans"/>
              </a:rPr>
              <a:t>CSV</a:t>
            </a:r>
            <a:r>
              <a:rPr lang="en-GB" sz="2400" b="0" strike="noStrike" spc="-1">
                <a:solidFill>
                  <a:srgbClr val="000000"/>
                </a:solidFill>
                <a:latin typeface="Arial"/>
                <a:ea typeface="DejaVu Sans"/>
              </a:rPr>
              <a:t> - </a:t>
            </a:r>
            <a:r>
              <a:rPr lang="en-GB" sz="2400" b="0" strike="noStrike" spc="-1">
                <a:solidFill>
                  <a:srgbClr val="000000"/>
                </a:solidFill>
                <a:latin typeface="Arial"/>
                <a:ea typeface="Arial"/>
              </a:rPr>
              <a:t>stands for comma-separated values, which is a delimited text file. In Bulgaria we use as delimiter semi - column instead of comma.</a:t>
            </a:r>
            <a:endParaRPr lang="en-GB" sz="2400" b="0" strike="noStrike" spc="-1">
              <a:latin typeface="Arial"/>
            </a:endParaRPr>
          </a:p>
          <a:p>
            <a:pPr>
              <a:lnSpc>
                <a:spcPct val="100000"/>
              </a:lnSpc>
            </a:pPr>
            <a:endParaRPr lang="en-GB" sz="24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 name="TextBox 3"/>
          <p:cNvSpPr/>
          <p:nvPr/>
        </p:nvSpPr>
        <p:spPr>
          <a:xfrm>
            <a:off x="3387600" y="167760"/>
            <a:ext cx="6857280" cy="6390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a:spAutoFit/>
          </a:bodyPr>
          <a:lstStyle/>
          <a:p>
            <a:pPr>
              <a:lnSpc>
                <a:spcPct val="100000"/>
              </a:lnSpc>
            </a:pPr>
            <a:r>
              <a:rPr lang="en-US" sz="3600" b="0" strike="noStrike" spc="-1">
                <a:solidFill>
                  <a:srgbClr val="000000"/>
                </a:solidFill>
                <a:latin typeface="Arial"/>
                <a:ea typeface="DejaVu Sans"/>
              </a:rPr>
              <a:t>2.5. Software tools</a:t>
            </a:r>
            <a:endParaRPr lang="en-GB" sz="3600" b="0" strike="noStrike" spc="-1">
              <a:latin typeface="Arial"/>
            </a:endParaRPr>
          </a:p>
        </p:txBody>
      </p:sp>
      <p:sp>
        <p:nvSpPr>
          <p:cNvPr id="216" name="TextBox 4"/>
          <p:cNvSpPr/>
          <p:nvPr/>
        </p:nvSpPr>
        <p:spPr>
          <a:xfrm>
            <a:off x="-73440" y="731160"/>
            <a:ext cx="10979280" cy="45612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a:spAutoFit/>
          </a:bodyPr>
          <a:lstStyle/>
          <a:p>
            <a:pPr marL="343080" indent="-342360" algn="ctr">
              <a:lnSpc>
                <a:spcPct val="100000"/>
              </a:lnSpc>
              <a:buClr>
                <a:srgbClr val="000000"/>
              </a:buClr>
              <a:buFont typeface="Arial"/>
              <a:buChar char="•"/>
            </a:pPr>
            <a:r>
              <a:rPr lang="en-US" sz="2400" b="0" strike="noStrike" spc="-1">
                <a:solidFill>
                  <a:srgbClr val="000000"/>
                </a:solidFill>
                <a:latin typeface="Arial"/>
                <a:ea typeface="DejaVu Sans"/>
              </a:rPr>
              <a:t>Streamlit screenshots</a:t>
            </a:r>
            <a:endParaRPr lang="en-GB" sz="2400" b="0" strike="noStrike" spc="-1">
              <a:latin typeface="Arial"/>
            </a:endParaRPr>
          </a:p>
        </p:txBody>
      </p:sp>
      <p:pic>
        <p:nvPicPr>
          <p:cNvPr id="217" name="Picture 3"/>
          <p:cNvPicPr/>
          <p:nvPr/>
        </p:nvPicPr>
        <p:blipFill>
          <a:blip r:embed="rId2"/>
          <a:stretch/>
        </p:blipFill>
        <p:spPr>
          <a:xfrm>
            <a:off x="421920" y="1223280"/>
            <a:ext cx="11413080" cy="5405400"/>
          </a:xfrm>
          <a:prstGeom prst="rect">
            <a:avLst/>
          </a:prstGeom>
          <a:ln w="0">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9" name="TextBox 3"/>
          <p:cNvSpPr/>
          <p:nvPr/>
        </p:nvSpPr>
        <p:spPr>
          <a:xfrm>
            <a:off x="3874320" y="399960"/>
            <a:ext cx="6857280" cy="6390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a:spAutoFit/>
          </a:bodyPr>
          <a:lstStyle/>
          <a:p>
            <a:pPr>
              <a:lnSpc>
                <a:spcPct val="100000"/>
              </a:lnSpc>
            </a:pPr>
            <a:r>
              <a:rPr lang="en-US" sz="3600" b="0" strike="noStrike" spc="-1">
                <a:solidFill>
                  <a:srgbClr val="000000"/>
                </a:solidFill>
                <a:latin typeface="Arial"/>
                <a:ea typeface="DejaVu Sans"/>
              </a:rPr>
              <a:t>3.1. Experiments</a:t>
            </a:r>
            <a:endParaRPr lang="en-GB" sz="3600" b="0" strike="noStrike" spc="-1">
              <a:latin typeface="Arial"/>
            </a:endParaRPr>
          </a:p>
        </p:txBody>
      </p:sp>
      <p:sp>
        <p:nvSpPr>
          <p:cNvPr id="220" name="TextBox 4"/>
          <p:cNvSpPr/>
          <p:nvPr/>
        </p:nvSpPr>
        <p:spPr>
          <a:xfrm>
            <a:off x="505080" y="1232640"/>
            <a:ext cx="10979280" cy="5092248"/>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anchor="t">
            <a:spAutoFit/>
          </a:bodyPr>
          <a:lstStyle/>
          <a:p>
            <a:pPr>
              <a:lnSpc>
                <a:spcPct val="100000"/>
              </a:lnSpc>
            </a:pPr>
            <a:r>
              <a:rPr lang="en-US" sz="2800" b="0" strike="noStrike" spc="-1" dirty="0">
                <a:solidFill>
                  <a:srgbClr val="000000"/>
                </a:solidFill>
                <a:latin typeface="Arial"/>
                <a:ea typeface="Arial"/>
              </a:rPr>
              <a:t> </a:t>
            </a:r>
            <a:r>
              <a:rPr lang="en-US" sz="2700" b="0" strike="noStrike" spc="-1" dirty="0">
                <a:solidFill>
                  <a:srgbClr val="000000"/>
                </a:solidFill>
                <a:latin typeface="Arial"/>
                <a:ea typeface="Arial"/>
              </a:rPr>
              <a:t>Two experiments are performed</a:t>
            </a:r>
            <a:r>
              <a:rPr lang="bg-BG" sz="2700" b="0" strike="noStrike" spc="-1" dirty="0">
                <a:solidFill>
                  <a:srgbClr val="000000"/>
                </a:solidFill>
                <a:latin typeface="Arial"/>
                <a:ea typeface="Arial"/>
              </a:rPr>
              <a:t>: </a:t>
            </a:r>
            <a:endParaRPr lang="en-GB" sz="2700" b="0" strike="noStrike" spc="-1" dirty="0">
              <a:latin typeface="Arial"/>
            </a:endParaRPr>
          </a:p>
          <a:p>
            <a:r>
              <a:rPr lang="bg-BG" sz="2700" b="0" strike="noStrike" spc="-1" dirty="0">
                <a:solidFill>
                  <a:srgbClr val="000000"/>
                </a:solidFill>
                <a:latin typeface="Arial"/>
                <a:ea typeface="Arial"/>
              </a:rPr>
              <a:t> </a:t>
            </a:r>
            <a:r>
              <a:rPr lang="bg-BG" sz="2700" b="0" strike="noStrike" spc="-1" dirty="0" err="1">
                <a:solidFill>
                  <a:srgbClr val="000000"/>
                </a:solidFill>
                <a:latin typeface="Arial"/>
                <a:ea typeface="Arial"/>
              </a:rPr>
              <a:t>In</a:t>
            </a:r>
            <a:r>
              <a:rPr lang="bg-BG" sz="2700" b="0" strike="noStrike" spc="-1" dirty="0">
                <a:solidFill>
                  <a:srgbClr val="000000"/>
                </a:solidFill>
                <a:latin typeface="Arial"/>
                <a:ea typeface="Arial"/>
              </a:rPr>
              <a:t> </a:t>
            </a:r>
            <a:r>
              <a:rPr lang="bg-BG" sz="2700" b="0" strike="noStrike" spc="-1" dirty="0" err="1">
                <a:solidFill>
                  <a:srgbClr val="000000"/>
                </a:solidFill>
                <a:latin typeface="Arial"/>
                <a:ea typeface="Arial"/>
              </a:rPr>
              <a:t>the</a:t>
            </a:r>
            <a:r>
              <a:rPr lang="bg-BG" sz="2700" b="0" strike="noStrike" spc="-1" dirty="0">
                <a:solidFill>
                  <a:srgbClr val="000000"/>
                </a:solidFill>
                <a:latin typeface="Arial"/>
                <a:ea typeface="Arial"/>
              </a:rPr>
              <a:t> </a:t>
            </a:r>
            <a:r>
              <a:rPr lang="bg-BG" sz="2700" b="0" strike="noStrike" spc="-1" dirty="0" err="1">
                <a:solidFill>
                  <a:srgbClr val="000000"/>
                </a:solidFill>
                <a:latin typeface="Arial"/>
                <a:ea typeface="Arial"/>
              </a:rPr>
              <a:t>first</a:t>
            </a:r>
            <a:r>
              <a:rPr lang="bg-BG" sz="2700" b="0" strike="noStrike" spc="-1" dirty="0">
                <a:solidFill>
                  <a:srgbClr val="000000"/>
                </a:solidFill>
                <a:latin typeface="Arial"/>
                <a:ea typeface="Arial"/>
              </a:rPr>
              <a:t> </a:t>
            </a:r>
            <a:r>
              <a:rPr lang="bg-BG" sz="2700" b="0" strike="noStrike" spc="-1" dirty="0" err="1">
                <a:solidFill>
                  <a:srgbClr val="000000"/>
                </a:solidFill>
                <a:latin typeface="Arial"/>
                <a:ea typeface="Arial"/>
              </a:rPr>
              <a:t>experiment</a:t>
            </a:r>
            <a:r>
              <a:rPr lang="bg-BG" sz="2700" b="0" strike="noStrike" spc="-1" dirty="0">
                <a:solidFill>
                  <a:srgbClr val="000000"/>
                </a:solidFill>
                <a:latin typeface="Arial"/>
                <a:ea typeface="Arial"/>
              </a:rPr>
              <a:t>, </a:t>
            </a:r>
            <a:r>
              <a:rPr lang="bg-BG" sz="2700" b="0" strike="noStrike" spc="-1" dirty="0" err="1">
                <a:solidFill>
                  <a:srgbClr val="000000"/>
                </a:solidFill>
                <a:latin typeface="Arial"/>
                <a:ea typeface="Arial"/>
              </a:rPr>
              <a:t>the</a:t>
            </a:r>
            <a:r>
              <a:rPr lang="bg-BG" sz="2700" b="0" strike="noStrike" spc="-1" dirty="0">
                <a:solidFill>
                  <a:srgbClr val="000000"/>
                </a:solidFill>
                <a:latin typeface="Arial"/>
                <a:ea typeface="Arial"/>
              </a:rPr>
              <a:t> </a:t>
            </a:r>
            <a:r>
              <a:rPr lang="bg-BG" sz="2700" b="0" strike="noStrike" spc="-1" dirty="0" err="1">
                <a:solidFill>
                  <a:srgbClr val="000000"/>
                </a:solidFill>
                <a:latin typeface="Arial"/>
                <a:ea typeface="Arial"/>
              </a:rPr>
              <a:t>performance</a:t>
            </a:r>
            <a:r>
              <a:rPr lang="bg-BG" sz="2700" b="0" strike="noStrike" spc="-1" dirty="0">
                <a:solidFill>
                  <a:srgbClr val="000000"/>
                </a:solidFill>
                <a:latin typeface="Arial"/>
                <a:ea typeface="Arial"/>
              </a:rPr>
              <a:t> </a:t>
            </a:r>
            <a:r>
              <a:rPr lang="bg-BG" sz="2700" b="0" strike="noStrike" spc="-1" dirty="0" err="1">
                <a:solidFill>
                  <a:srgbClr val="000000"/>
                </a:solidFill>
                <a:latin typeface="Arial"/>
                <a:ea typeface="Arial"/>
              </a:rPr>
              <a:t>of</a:t>
            </a:r>
            <a:r>
              <a:rPr lang="bg-BG" sz="2700" b="0" strike="noStrike" spc="-1" dirty="0">
                <a:solidFill>
                  <a:srgbClr val="000000"/>
                </a:solidFill>
                <a:latin typeface="Arial"/>
                <a:ea typeface="Arial"/>
              </a:rPr>
              <a:t> </a:t>
            </a:r>
            <a:r>
              <a:rPr lang="bg-BG" sz="2700" b="0" strike="noStrike" spc="-1" dirty="0" err="1">
                <a:solidFill>
                  <a:srgbClr val="000000"/>
                </a:solidFill>
                <a:latin typeface="Arial"/>
                <a:ea typeface="Arial"/>
              </a:rPr>
              <a:t>the</a:t>
            </a:r>
            <a:r>
              <a:rPr lang="bg-BG" sz="2700" b="0" strike="noStrike" spc="-1" dirty="0">
                <a:solidFill>
                  <a:srgbClr val="000000"/>
                </a:solidFill>
                <a:latin typeface="Arial"/>
                <a:ea typeface="Arial"/>
              </a:rPr>
              <a:t> </a:t>
            </a:r>
            <a:r>
              <a:rPr lang="bg-BG" sz="2700" b="0" strike="noStrike" spc="-1" dirty="0" err="1">
                <a:solidFill>
                  <a:srgbClr val="000000"/>
                </a:solidFill>
                <a:latin typeface="Arial"/>
                <a:ea typeface="Arial"/>
              </a:rPr>
              <a:t>three</a:t>
            </a:r>
            <a:r>
              <a:rPr lang="bg-BG" sz="2700" b="0" strike="noStrike" spc="-1" dirty="0">
                <a:solidFill>
                  <a:srgbClr val="000000"/>
                </a:solidFill>
                <a:latin typeface="Arial"/>
                <a:ea typeface="Arial"/>
              </a:rPr>
              <a:t> </a:t>
            </a:r>
            <a:r>
              <a:rPr lang="bg-BG" sz="2700" b="0" strike="noStrike" spc="-1" dirty="0" err="1">
                <a:solidFill>
                  <a:srgbClr val="000000"/>
                </a:solidFill>
                <a:latin typeface="Arial"/>
                <a:ea typeface="Arial"/>
              </a:rPr>
              <a:t>implemented</a:t>
            </a:r>
            <a:r>
              <a:rPr lang="bg-BG" sz="2700" b="0" strike="noStrike" spc="-1" dirty="0">
                <a:solidFill>
                  <a:srgbClr val="000000"/>
                </a:solidFill>
                <a:latin typeface="Arial"/>
                <a:ea typeface="Arial"/>
              </a:rPr>
              <a:t> </a:t>
            </a:r>
            <a:r>
              <a:rPr lang="bg-BG" sz="2700" spc="-1" dirty="0" err="1">
                <a:solidFill>
                  <a:srgbClr val="000000"/>
                </a:solidFill>
                <a:latin typeface="Arial"/>
                <a:ea typeface="Arial"/>
              </a:rPr>
              <a:t>algorithms</a:t>
            </a:r>
            <a:r>
              <a:rPr lang="bg-BG" sz="2700" spc="-1" dirty="0">
                <a:solidFill>
                  <a:srgbClr val="000000"/>
                </a:solidFill>
                <a:latin typeface="Arial"/>
                <a:ea typeface="Arial"/>
              </a:rPr>
              <a:t> </a:t>
            </a:r>
            <a:r>
              <a:rPr lang="bg-BG" sz="2700" b="0" strike="noStrike" spc="-1" dirty="0" err="1">
                <a:solidFill>
                  <a:srgbClr val="000000"/>
                </a:solidFill>
                <a:latin typeface="Arial"/>
                <a:ea typeface="Arial"/>
              </a:rPr>
              <a:t>is</a:t>
            </a:r>
            <a:r>
              <a:rPr lang="bg-BG" sz="2700" b="0" strike="noStrike" spc="-1" dirty="0">
                <a:solidFill>
                  <a:srgbClr val="000000"/>
                </a:solidFill>
                <a:latin typeface="Arial"/>
                <a:ea typeface="Arial"/>
              </a:rPr>
              <a:t> </a:t>
            </a:r>
            <a:r>
              <a:rPr lang="bg-BG" sz="2700" b="0" strike="noStrike" spc="-1" dirty="0" err="1">
                <a:solidFill>
                  <a:srgbClr val="000000"/>
                </a:solidFill>
                <a:latin typeface="Arial"/>
                <a:ea typeface="Arial"/>
              </a:rPr>
              <a:t>compared</a:t>
            </a:r>
            <a:r>
              <a:rPr lang="bg-BG" sz="2700" b="0" strike="noStrike" spc="-1" dirty="0">
                <a:solidFill>
                  <a:srgbClr val="000000"/>
                </a:solidFill>
                <a:latin typeface="Arial"/>
                <a:ea typeface="Arial"/>
              </a:rPr>
              <a:t>: </a:t>
            </a:r>
            <a:r>
              <a:rPr lang="bg-BG" sz="2700" b="0" strike="noStrike" spc="-1" dirty="0" err="1">
                <a:solidFill>
                  <a:srgbClr val="000000"/>
                </a:solidFill>
                <a:latin typeface="Arial"/>
                <a:ea typeface="Arial"/>
              </a:rPr>
              <a:t>Naive</a:t>
            </a:r>
            <a:r>
              <a:rPr lang="bg-BG" sz="2700" b="0" strike="noStrike" spc="-1" dirty="0">
                <a:solidFill>
                  <a:srgbClr val="000000"/>
                </a:solidFill>
                <a:latin typeface="Arial"/>
                <a:ea typeface="Arial"/>
              </a:rPr>
              <a:t> </a:t>
            </a:r>
            <a:r>
              <a:rPr lang="bg-BG" sz="2700" b="0" strike="noStrike" spc="-1" dirty="0" err="1">
                <a:solidFill>
                  <a:srgbClr val="000000"/>
                </a:solidFill>
                <a:latin typeface="Arial"/>
                <a:ea typeface="Arial"/>
              </a:rPr>
              <a:t>Approach</a:t>
            </a:r>
            <a:r>
              <a:rPr lang="bg-BG" sz="2700" b="0" strike="noStrike" spc="-1" dirty="0">
                <a:solidFill>
                  <a:srgbClr val="000000"/>
                </a:solidFill>
                <a:latin typeface="Arial"/>
                <a:ea typeface="Arial"/>
              </a:rPr>
              <a:t>,</a:t>
            </a:r>
            <a:r>
              <a:rPr lang="en-US" sz="2700" b="0" strike="noStrike" spc="-1" dirty="0">
                <a:solidFill>
                  <a:srgbClr val="000000"/>
                </a:solidFill>
                <a:latin typeface="Arial"/>
                <a:ea typeface="Arial"/>
              </a:rPr>
              <a:t>Munkres</a:t>
            </a:r>
            <a:r>
              <a:rPr lang="bg-BG" sz="2700" b="0" strike="noStrike" spc="-1" dirty="0">
                <a:solidFill>
                  <a:srgbClr val="000000"/>
                </a:solidFill>
                <a:latin typeface="Arial"/>
                <a:ea typeface="Arial"/>
              </a:rPr>
              <a:t> </a:t>
            </a:r>
            <a:r>
              <a:rPr lang="bg-BG" sz="2700" b="0" strike="noStrike" spc="-1" dirty="0" err="1">
                <a:solidFill>
                  <a:srgbClr val="000000"/>
                </a:solidFill>
                <a:latin typeface="Arial"/>
                <a:ea typeface="Arial"/>
              </a:rPr>
              <a:t>and</a:t>
            </a:r>
            <a:r>
              <a:rPr lang="bg-BG" sz="2700" b="0" strike="noStrike" spc="-1" dirty="0">
                <a:solidFill>
                  <a:srgbClr val="000000"/>
                </a:solidFill>
                <a:latin typeface="Arial"/>
                <a:ea typeface="Arial"/>
              </a:rPr>
              <a:t> </a:t>
            </a:r>
            <a:r>
              <a:rPr lang="en-US" sz="2700" b="0" strike="noStrike" spc="-1" dirty="0">
                <a:solidFill>
                  <a:srgbClr val="000000"/>
                </a:solidFill>
                <a:latin typeface="Arial"/>
                <a:ea typeface="Arial"/>
              </a:rPr>
              <a:t>LSA</a:t>
            </a:r>
            <a:r>
              <a:rPr lang="bg-BG" sz="2700" b="0" strike="noStrike" spc="-1" dirty="0">
                <a:solidFill>
                  <a:srgbClr val="000000"/>
                </a:solidFill>
                <a:latin typeface="Arial"/>
                <a:ea typeface="Arial"/>
              </a:rPr>
              <a:t>. </a:t>
            </a:r>
            <a:r>
              <a:rPr lang="bg-BG" sz="2700" b="0" strike="noStrike" spc="-1" dirty="0" err="1">
                <a:solidFill>
                  <a:srgbClr val="000000"/>
                </a:solidFill>
                <a:latin typeface="Arial"/>
                <a:ea typeface="Arial"/>
              </a:rPr>
              <a:t>The</a:t>
            </a:r>
            <a:r>
              <a:rPr lang="bg-BG" sz="2700" b="0" strike="noStrike" spc="-1" dirty="0">
                <a:solidFill>
                  <a:srgbClr val="000000"/>
                </a:solidFill>
                <a:latin typeface="Arial"/>
                <a:ea typeface="Arial"/>
              </a:rPr>
              <a:t> </a:t>
            </a:r>
            <a:r>
              <a:rPr lang="bg-BG" sz="2700" b="0" strike="noStrike" spc="-1" dirty="0" err="1">
                <a:solidFill>
                  <a:srgbClr val="000000"/>
                </a:solidFill>
                <a:latin typeface="Arial"/>
                <a:ea typeface="Arial"/>
              </a:rPr>
              <a:t>input</a:t>
            </a:r>
            <a:r>
              <a:rPr lang="bg-BG" sz="2700" b="0" strike="noStrike" spc="-1" dirty="0">
                <a:solidFill>
                  <a:srgbClr val="000000"/>
                </a:solidFill>
                <a:latin typeface="Arial"/>
                <a:ea typeface="Arial"/>
              </a:rPr>
              <a:t> </a:t>
            </a:r>
            <a:r>
              <a:rPr lang="bg-BG" sz="2700" b="0" strike="noStrike" spc="-1" dirty="0" err="1">
                <a:solidFill>
                  <a:srgbClr val="000000"/>
                </a:solidFill>
                <a:latin typeface="Arial"/>
                <a:ea typeface="Arial"/>
              </a:rPr>
              <a:t>data</a:t>
            </a:r>
            <a:r>
              <a:rPr lang="bg-BG" sz="2700" b="0" strike="noStrike" spc="-1" dirty="0">
                <a:solidFill>
                  <a:srgbClr val="000000"/>
                </a:solidFill>
                <a:latin typeface="Arial"/>
                <a:ea typeface="Arial"/>
              </a:rPr>
              <a:t> </a:t>
            </a:r>
            <a:r>
              <a:rPr lang="bg-BG" sz="2700" b="0" strike="noStrike" spc="-1" dirty="0" err="1">
                <a:solidFill>
                  <a:srgbClr val="000000"/>
                </a:solidFill>
                <a:latin typeface="Arial"/>
                <a:ea typeface="Arial"/>
              </a:rPr>
              <a:t>set</a:t>
            </a:r>
            <a:r>
              <a:rPr lang="bg-BG" sz="2700" b="0" strike="noStrike" spc="-1" dirty="0">
                <a:solidFill>
                  <a:srgbClr val="000000"/>
                </a:solidFill>
                <a:latin typeface="Arial"/>
                <a:ea typeface="Arial"/>
              </a:rPr>
              <a:t> </a:t>
            </a:r>
            <a:r>
              <a:rPr lang="bg-BG" sz="2700" b="0" strike="noStrike" spc="-1" dirty="0" err="1">
                <a:solidFill>
                  <a:srgbClr val="000000"/>
                </a:solidFill>
                <a:latin typeface="Arial"/>
                <a:ea typeface="Arial"/>
              </a:rPr>
              <a:t>consists</a:t>
            </a:r>
            <a:r>
              <a:rPr lang="bg-BG" sz="2700" b="0" strike="noStrike" spc="-1" dirty="0">
                <a:solidFill>
                  <a:srgbClr val="000000"/>
                </a:solidFill>
                <a:latin typeface="Arial"/>
                <a:ea typeface="Arial"/>
              </a:rPr>
              <a:t> </a:t>
            </a:r>
            <a:r>
              <a:rPr lang="bg-BG" sz="2700" b="0" strike="noStrike" spc="-1" dirty="0" err="1">
                <a:solidFill>
                  <a:srgbClr val="000000"/>
                </a:solidFill>
                <a:latin typeface="Arial"/>
                <a:ea typeface="Arial"/>
              </a:rPr>
              <a:t>of</a:t>
            </a:r>
            <a:r>
              <a:rPr lang="bg-BG" sz="2700" b="0" strike="noStrike" spc="-1" dirty="0">
                <a:solidFill>
                  <a:srgbClr val="000000"/>
                </a:solidFill>
                <a:latin typeface="Arial"/>
                <a:ea typeface="Arial"/>
              </a:rPr>
              <a:t> a </a:t>
            </a:r>
            <a:r>
              <a:rPr lang="bg-BG" sz="2700" b="0" strike="noStrike" spc="-1" dirty="0" err="1">
                <a:solidFill>
                  <a:srgbClr val="000000"/>
                </a:solidFill>
                <a:latin typeface="Arial"/>
                <a:ea typeface="Arial"/>
              </a:rPr>
              <a:t>list</a:t>
            </a:r>
            <a:r>
              <a:rPr lang="bg-BG" sz="2700" b="0" strike="noStrike" spc="-1" dirty="0">
                <a:solidFill>
                  <a:srgbClr val="000000"/>
                </a:solidFill>
                <a:latin typeface="Arial"/>
                <a:ea typeface="Arial"/>
              </a:rPr>
              <a:t> </a:t>
            </a:r>
            <a:r>
              <a:rPr lang="bg-BG" sz="2700" b="0" strike="noStrike" spc="-1" dirty="0" err="1">
                <a:solidFill>
                  <a:srgbClr val="000000"/>
                </a:solidFill>
                <a:latin typeface="Arial"/>
                <a:ea typeface="Arial"/>
              </a:rPr>
              <a:t>of</a:t>
            </a:r>
            <a:r>
              <a:rPr lang="bg-BG" sz="2700" b="0" strike="noStrike" spc="-1" dirty="0">
                <a:solidFill>
                  <a:srgbClr val="000000"/>
                </a:solidFill>
                <a:latin typeface="Arial"/>
                <a:ea typeface="Arial"/>
              </a:rPr>
              <a:t> </a:t>
            </a:r>
            <a:r>
              <a:rPr lang="bg-BG" sz="2700" b="0" strike="noStrike" spc="-1" dirty="0" err="1">
                <a:solidFill>
                  <a:srgbClr val="000000"/>
                </a:solidFill>
                <a:latin typeface="Arial"/>
                <a:ea typeface="Arial"/>
              </a:rPr>
              <a:t>app_serie</a:t>
            </a:r>
            <a:r>
              <a:rPr lang="bg-BG" sz="2700" b="0" strike="noStrike" spc="-1" dirty="0">
                <a:solidFill>
                  <a:srgbClr val="000000"/>
                </a:solidFill>
                <a:latin typeface="Arial"/>
                <a:ea typeface="Arial"/>
              </a:rPr>
              <a:t> </a:t>
            </a:r>
            <a:r>
              <a:rPr lang="bg-BG" sz="2700" b="0" strike="noStrike" spc="-1" dirty="0" err="1">
                <a:solidFill>
                  <a:srgbClr val="000000"/>
                </a:solidFill>
                <a:latin typeface="Arial"/>
                <a:ea typeface="Arial"/>
              </a:rPr>
              <a:t>and</a:t>
            </a:r>
            <a:r>
              <a:rPr lang="bg-BG" sz="2700" b="0" strike="noStrike" spc="-1" dirty="0">
                <a:solidFill>
                  <a:srgbClr val="000000"/>
                </a:solidFill>
                <a:latin typeface="Arial"/>
                <a:ea typeface="Arial"/>
              </a:rPr>
              <a:t> </a:t>
            </a:r>
            <a:r>
              <a:rPr lang="bg-BG" sz="2700" b="0" strike="noStrike" spc="-1" dirty="0" err="1">
                <a:solidFill>
                  <a:srgbClr val="000000"/>
                </a:solidFill>
                <a:latin typeface="Arial"/>
                <a:ea typeface="Arial"/>
              </a:rPr>
              <a:t>job_serie</a:t>
            </a:r>
            <a:r>
              <a:rPr lang="bg-BG" sz="2700" b="0" strike="noStrike" spc="-1" dirty="0">
                <a:solidFill>
                  <a:srgbClr val="000000"/>
                </a:solidFill>
                <a:latin typeface="Arial"/>
                <a:ea typeface="Arial"/>
              </a:rPr>
              <a:t> </a:t>
            </a:r>
            <a:r>
              <a:rPr lang="bg-BG" sz="2700" b="0" strike="noStrike" spc="-1" dirty="0" err="1">
                <a:solidFill>
                  <a:srgbClr val="000000"/>
                </a:solidFill>
                <a:latin typeface="Arial"/>
                <a:ea typeface="Arial"/>
              </a:rPr>
              <a:t>dictionaries</a:t>
            </a:r>
            <a:r>
              <a:rPr lang="bg-BG" sz="2700" b="0" strike="noStrike" spc="-1" dirty="0">
                <a:solidFill>
                  <a:srgbClr val="000000"/>
                </a:solidFill>
                <a:latin typeface="Arial"/>
                <a:ea typeface="Arial"/>
              </a:rPr>
              <a:t>.</a:t>
            </a:r>
            <a:r>
              <a:rPr lang="en-US" sz="2700" b="0" strike="noStrike" spc="-1" dirty="0">
                <a:solidFill>
                  <a:srgbClr val="000000"/>
                </a:solidFill>
                <a:latin typeface="Arial"/>
                <a:ea typeface="Arial"/>
              </a:rPr>
              <a:t> The first item in the list includes dictionaries with three candidates and three jobs.</a:t>
            </a:r>
            <a:r>
              <a:rPr lang="bg-BG" sz="2700" b="0" strike="noStrike" spc="-1" dirty="0">
                <a:solidFill>
                  <a:srgbClr val="000000"/>
                </a:solidFill>
                <a:latin typeface="Arial"/>
                <a:ea typeface="Arial"/>
              </a:rPr>
              <a:t> </a:t>
            </a:r>
            <a:r>
              <a:rPr lang="en-US" sz="2700" b="0" strike="noStrike" spc="-1" dirty="0">
                <a:solidFill>
                  <a:srgbClr val="000000"/>
                </a:solidFill>
                <a:latin typeface="Arial"/>
                <a:ea typeface="Arial"/>
              </a:rPr>
              <a:t>The size of the dictionaries grows in steps of 2. Thus, the list of job sizes has the following form:</a:t>
            </a:r>
            <a:endParaRPr lang="en-GB" sz="2700" b="0" strike="noStrike" spc="-1" dirty="0">
              <a:latin typeface="Arial"/>
            </a:endParaRPr>
          </a:p>
          <a:p>
            <a:r>
              <a:rPr lang="en-US" sz="2700" spc="-1" dirty="0">
                <a:solidFill>
                  <a:srgbClr val="000000"/>
                </a:solidFill>
                <a:latin typeface="Arial"/>
                <a:ea typeface="Arial"/>
              </a:rPr>
              <a:t> </a:t>
            </a:r>
            <a:r>
              <a:rPr lang="en-US" sz="2700" b="0" strike="noStrike" spc="-1" dirty="0">
                <a:solidFill>
                  <a:srgbClr val="000000"/>
                </a:solidFill>
                <a:latin typeface="Courier New"/>
                <a:ea typeface="Arial"/>
              </a:rPr>
              <a:t>[3,5,7,9,11]</a:t>
            </a:r>
            <a:endParaRPr lang="en-GB" sz="2700" b="0" strike="noStrike" spc="-1" dirty="0">
              <a:latin typeface="Arial"/>
            </a:endParaRPr>
          </a:p>
          <a:p>
            <a:pPr>
              <a:lnSpc>
                <a:spcPct val="100000"/>
              </a:lnSpc>
            </a:pPr>
            <a:endParaRPr lang="en-GB" sz="2700" b="0" strike="noStrike" spc="-1">
              <a:latin typeface="Arial"/>
            </a:endParaRPr>
          </a:p>
          <a:p>
            <a:pPr indent="-215265">
              <a:lnSpc>
                <a:spcPct val="100000"/>
              </a:lnSpc>
              <a:buClr>
                <a:srgbClr val="000000"/>
              </a:buClr>
              <a:buFont typeface="Arial"/>
              <a:buChar char="•"/>
            </a:pPr>
            <a:r>
              <a:rPr lang="bg-BG" sz="2700" b="0" strike="noStrike" spc="-1" dirty="0">
                <a:solidFill>
                  <a:srgbClr val="000000"/>
                </a:solidFill>
                <a:latin typeface="Arial"/>
                <a:ea typeface="Arial"/>
              </a:rPr>
              <a:t> </a:t>
            </a:r>
            <a:r>
              <a:rPr lang="bg-BG" sz="2700" b="0" strike="noStrike" spc="-1" dirty="0" err="1">
                <a:solidFill>
                  <a:srgbClr val="000000"/>
                </a:solidFill>
                <a:latin typeface="Arial"/>
                <a:ea typeface="Arial"/>
              </a:rPr>
              <a:t>In</a:t>
            </a:r>
            <a:r>
              <a:rPr lang="bg-BG" sz="2700" b="0" strike="noStrike" spc="-1" dirty="0">
                <a:solidFill>
                  <a:srgbClr val="000000"/>
                </a:solidFill>
                <a:latin typeface="Arial"/>
                <a:ea typeface="Arial"/>
              </a:rPr>
              <a:t> </a:t>
            </a:r>
            <a:r>
              <a:rPr lang="bg-BG" sz="2700" b="0" strike="noStrike" spc="-1" dirty="0" err="1">
                <a:solidFill>
                  <a:srgbClr val="000000"/>
                </a:solidFill>
                <a:latin typeface="Arial"/>
                <a:ea typeface="Arial"/>
              </a:rPr>
              <a:t>the</a:t>
            </a:r>
            <a:r>
              <a:rPr lang="bg-BG" sz="2700" b="0" strike="noStrike" spc="-1" dirty="0">
                <a:solidFill>
                  <a:srgbClr val="000000"/>
                </a:solidFill>
                <a:latin typeface="Arial"/>
                <a:ea typeface="Arial"/>
              </a:rPr>
              <a:t> </a:t>
            </a:r>
            <a:r>
              <a:rPr lang="bg-BG" sz="2700" b="0" strike="noStrike" spc="-1" dirty="0" err="1">
                <a:solidFill>
                  <a:srgbClr val="000000"/>
                </a:solidFill>
                <a:latin typeface="Arial"/>
                <a:ea typeface="Arial"/>
              </a:rPr>
              <a:t>second</a:t>
            </a:r>
            <a:r>
              <a:rPr lang="bg-BG" sz="2700" b="0" strike="noStrike" spc="-1" dirty="0">
                <a:solidFill>
                  <a:srgbClr val="000000"/>
                </a:solidFill>
                <a:latin typeface="Arial"/>
                <a:ea typeface="Arial"/>
              </a:rPr>
              <a:t> </a:t>
            </a:r>
            <a:r>
              <a:rPr lang="bg-BG" sz="2700" b="0" strike="noStrike" spc="-1" dirty="0" err="1">
                <a:solidFill>
                  <a:srgbClr val="000000"/>
                </a:solidFill>
                <a:latin typeface="Arial"/>
                <a:ea typeface="Arial"/>
              </a:rPr>
              <a:t>experiment</a:t>
            </a:r>
            <a:r>
              <a:rPr lang="bg-BG" sz="2700" b="0" strike="noStrike" spc="-1" dirty="0">
                <a:solidFill>
                  <a:srgbClr val="000000"/>
                </a:solidFill>
                <a:latin typeface="Arial"/>
                <a:ea typeface="Arial"/>
              </a:rPr>
              <a:t>, </a:t>
            </a:r>
            <a:r>
              <a:rPr lang="en-US" sz="2700" b="0" strike="noStrike" spc="-1" dirty="0">
                <a:solidFill>
                  <a:srgbClr val="000000"/>
                </a:solidFill>
                <a:latin typeface="Arial"/>
                <a:ea typeface="Arial"/>
              </a:rPr>
              <a:t>Munkres</a:t>
            </a:r>
            <a:r>
              <a:rPr lang="bg-BG" sz="2700" b="0" strike="noStrike" spc="-1" dirty="0">
                <a:solidFill>
                  <a:srgbClr val="000000"/>
                </a:solidFill>
                <a:latin typeface="Arial"/>
                <a:ea typeface="Arial"/>
              </a:rPr>
              <a:t> </a:t>
            </a:r>
            <a:r>
              <a:rPr lang="bg-BG" sz="2700" b="0" strike="noStrike" spc="-1" dirty="0" err="1">
                <a:solidFill>
                  <a:srgbClr val="000000"/>
                </a:solidFill>
                <a:latin typeface="Arial"/>
                <a:ea typeface="Arial"/>
              </a:rPr>
              <a:t>and</a:t>
            </a:r>
            <a:r>
              <a:rPr lang="bg-BG" sz="2700" b="0" strike="noStrike" spc="-1" dirty="0">
                <a:solidFill>
                  <a:srgbClr val="000000"/>
                </a:solidFill>
                <a:latin typeface="Arial"/>
                <a:ea typeface="Arial"/>
              </a:rPr>
              <a:t> </a:t>
            </a:r>
            <a:r>
              <a:rPr lang="en-US" sz="2700" b="0" strike="noStrike" spc="-1" dirty="0">
                <a:solidFill>
                  <a:srgbClr val="000000"/>
                </a:solidFill>
                <a:latin typeface="Arial"/>
                <a:ea typeface="Arial"/>
              </a:rPr>
              <a:t>LSA</a:t>
            </a:r>
            <a:r>
              <a:rPr lang="bg-BG" sz="2700" b="0" strike="noStrike" spc="-1" dirty="0">
                <a:solidFill>
                  <a:srgbClr val="000000"/>
                </a:solidFill>
                <a:latin typeface="Arial"/>
                <a:ea typeface="Arial"/>
              </a:rPr>
              <a:t> </a:t>
            </a:r>
            <a:r>
              <a:rPr lang="bg-BG" sz="2700" b="0" strike="noStrike" spc="-1" dirty="0" err="1">
                <a:solidFill>
                  <a:srgbClr val="000000"/>
                </a:solidFill>
                <a:latin typeface="Arial"/>
                <a:ea typeface="Arial"/>
              </a:rPr>
              <a:t>are</a:t>
            </a:r>
            <a:r>
              <a:rPr lang="bg-BG" sz="2700" b="0" strike="noStrike" spc="-1" dirty="0">
                <a:solidFill>
                  <a:srgbClr val="000000"/>
                </a:solidFill>
                <a:latin typeface="Arial"/>
                <a:ea typeface="Arial"/>
              </a:rPr>
              <a:t> </a:t>
            </a:r>
            <a:r>
              <a:rPr lang="bg-BG" sz="2700" b="0" strike="noStrike" spc="-1" dirty="0" err="1">
                <a:solidFill>
                  <a:srgbClr val="000000"/>
                </a:solidFill>
                <a:latin typeface="Arial"/>
                <a:ea typeface="Arial"/>
              </a:rPr>
              <a:t>compared</a:t>
            </a:r>
            <a:r>
              <a:rPr lang="bg-BG" sz="2700" b="0" strike="noStrike" spc="-1" dirty="0">
                <a:solidFill>
                  <a:srgbClr val="000000"/>
                </a:solidFill>
                <a:latin typeface="Arial"/>
                <a:ea typeface="Arial"/>
              </a:rPr>
              <a:t>. </a:t>
            </a:r>
            <a:r>
              <a:rPr lang="bg-BG" sz="2700" b="0" strike="noStrike" spc="-1" dirty="0" err="1">
                <a:solidFill>
                  <a:srgbClr val="000000"/>
                </a:solidFill>
                <a:latin typeface="Arial"/>
                <a:ea typeface="Arial"/>
              </a:rPr>
              <a:t>As</a:t>
            </a:r>
            <a:r>
              <a:rPr lang="bg-BG" sz="2700" b="0" strike="noStrike" spc="-1" dirty="0">
                <a:solidFill>
                  <a:srgbClr val="000000"/>
                </a:solidFill>
                <a:latin typeface="Arial"/>
                <a:ea typeface="Arial"/>
              </a:rPr>
              <a:t> </a:t>
            </a:r>
            <a:r>
              <a:rPr lang="bg-BG" sz="2700" b="0" strike="noStrike" spc="-1" dirty="0" err="1">
                <a:solidFill>
                  <a:srgbClr val="000000"/>
                </a:solidFill>
                <a:latin typeface="Arial"/>
                <a:ea typeface="Arial"/>
              </a:rPr>
              <a:t>the</a:t>
            </a:r>
            <a:r>
              <a:rPr lang="bg-BG" sz="2700" b="0" strike="noStrike" spc="-1" dirty="0">
                <a:solidFill>
                  <a:srgbClr val="000000"/>
                </a:solidFill>
                <a:latin typeface="Arial"/>
                <a:ea typeface="Arial"/>
              </a:rPr>
              <a:t> </a:t>
            </a:r>
            <a:r>
              <a:rPr lang="bg-BG" sz="2700" b="0" strike="noStrike" spc="-1" dirty="0" err="1">
                <a:solidFill>
                  <a:srgbClr val="000000"/>
                </a:solidFill>
                <a:latin typeface="Arial"/>
                <a:ea typeface="Arial"/>
              </a:rPr>
              <a:t>size</a:t>
            </a:r>
            <a:r>
              <a:rPr lang="bg-BG" sz="2700" b="0" strike="noStrike" spc="-1" dirty="0">
                <a:solidFill>
                  <a:srgbClr val="000000"/>
                </a:solidFill>
                <a:latin typeface="Arial"/>
                <a:ea typeface="Arial"/>
              </a:rPr>
              <a:t> </a:t>
            </a:r>
            <a:r>
              <a:rPr lang="bg-BG" sz="2700" b="0" strike="noStrike" spc="-1" dirty="0" err="1">
                <a:solidFill>
                  <a:srgbClr val="000000"/>
                </a:solidFill>
                <a:latin typeface="Arial"/>
                <a:ea typeface="Arial"/>
              </a:rPr>
              <a:t>of</a:t>
            </a:r>
            <a:r>
              <a:rPr lang="bg-BG" sz="2700" b="0" strike="noStrike" spc="-1" dirty="0">
                <a:solidFill>
                  <a:srgbClr val="000000"/>
                </a:solidFill>
                <a:latin typeface="Arial"/>
                <a:ea typeface="Arial"/>
              </a:rPr>
              <a:t> </a:t>
            </a:r>
            <a:r>
              <a:rPr lang="bg-BG" sz="2700" b="0" strike="noStrike" spc="-1" dirty="0" err="1">
                <a:solidFill>
                  <a:srgbClr val="000000"/>
                </a:solidFill>
                <a:latin typeface="Arial"/>
                <a:ea typeface="Arial"/>
              </a:rPr>
              <a:t>the</a:t>
            </a:r>
            <a:r>
              <a:rPr lang="bg-BG" sz="2700" b="0" strike="noStrike" spc="-1" dirty="0">
                <a:solidFill>
                  <a:srgbClr val="000000"/>
                </a:solidFill>
                <a:latin typeface="Arial"/>
                <a:ea typeface="Arial"/>
              </a:rPr>
              <a:t> </a:t>
            </a:r>
            <a:r>
              <a:rPr lang="bg-BG" sz="2700" b="0" strike="noStrike" spc="-1" dirty="0" err="1">
                <a:solidFill>
                  <a:srgbClr val="000000"/>
                </a:solidFill>
                <a:latin typeface="Arial"/>
                <a:ea typeface="Arial"/>
              </a:rPr>
              <a:t>items</a:t>
            </a:r>
            <a:r>
              <a:rPr lang="en-US" sz="2700" b="0" strike="noStrike" spc="-1" dirty="0">
                <a:solidFill>
                  <a:srgbClr val="000000"/>
                </a:solidFill>
                <a:latin typeface="Arial"/>
                <a:ea typeface="Arial"/>
              </a:rPr>
              <a:t> in the dictionary list </a:t>
            </a:r>
            <a:r>
              <a:rPr lang="bg-BG" sz="2700" b="0" strike="noStrike" spc="-1" dirty="0" err="1">
                <a:solidFill>
                  <a:srgbClr val="000000"/>
                </a:solidFill>
                <a:latin typeface="Arial"/>
                <a:ea typeface="Arial"/>
              </a:rPr>
              <a:t>start</a:t>
            </a:r>
            <a:r>
              <a:rPr lang="bg-BG" sz="2700" b="0" strike="noStrike" spc="-1" dirty="0">
                <a:solidFill>
                  <a:srgbClr val="000000"/>
                </a:solidFill>
                <a:latin typeface="Arial"/>
                <a:ea typeface="Arial"/>
              </a:rPr>
              <a:t> </a:t>
            </a:r>
            <a:r>
              <a:rPr lang="bg-BG" sz="2700" b="0" strike="noStrike" spc="-1" dirty="0" err="1">
                <a:solidFill>
                  <a:srgbClr val="000000"/>
                </a:solidFill>
                <a:latin typeface="Arial"/>
                <a:ea typeface="Arial"/>
              </a:rPr>
              <a:t>in</a:t>
            </a:r>
            <a:r>
              <a:rPr lang="bg-BG" sz="2700" b="0" strike="noStrike" spc="-1" dirty="0">
                <a:solidFill>
                  <a:srgbClr val="000000"/>
                </a:solidFill>
                <a:latin typeface="Arial"/>
                <a:ea typeface="Arial"/>
              </a:rPr>
              <a:t> </a:t>
            </a:r>
            <a:r>
              <a:rPr lang="bg-BG" sz="2700" b="0" strike="noStrike" spc="-1" dirty="0" err="1">
                <a:solidFill>
                  <a:srgbClr val="000000"/>
                </a:solidFill>
                <a:latin typeface="Arial"/>
                <a:ea typeface="Arial"/>
              </a:rPr>
              <a:t>the</a:t>
            </a:r>
            <a:r>
              <a:rPr lang="bg-BG" sz="2700" b="0" strike="noStrike" spc="-1" dirty="0">
                <a:solidFill>
                  <a:srgbClr val="000000"/>
                </a:solidFill>
                <a:latin typeface="Arial"/>
                <a:ea typeface="Arial"/>
              </a:rPr>
              <a:t> </a:t>
            </a:r>
            <a:r>
              <a:rPr lang="bg-BG" sz="2700" b="0" strike="noStrike" spc="-1" dirty="0" err="1">
                <a:solidFill>
                  <a:srgbClr val="000000"/>
                </a:solidFill>
                <a:latin typeface="Arial"/>
                <a:ea typeface="Arial"/>
              </a:rPr>
              <a:t>range</a:t>
            </a:r>
            <a:r>
              <a:rPr lang="en-US" sz="2700" b="0" strike="noStrike" spc="-1" dirty="0">
                <a:solidFill>
                  <a:srgbClr val="000000"/>
                </a:solidFill>
                <a:latin typeface="Arial"/>
                <a:ea typeface="Arial"/>
              </a:rPr>
              <a:t> </a:t>
            </a:r>
            <a:r>
              <a:rPr lang="bg-BG" sz="2700" b="0" strike="noStrike" spc="-1" dirty="0">
                <a:solidFill>
                  <a:srgbClr val="000000"/>
                </a:solidFill>
                <a:latin typeface="Arial"/>
                <a:ea typeface="Arial"/>
              </a:rPr>
              <a:t>3 </a:t>
            </a:r>
            <a:r>
              <a:rPr lang="bg-BG" sz="2700" b="0" strike="noStrike" spc="-1" dirty="0" err="1">
                <a:solidFill>
                  <a:srgbClr val="000000"/>
                </a:solidFill>
                <a:latin typeface="Arial"/>
                <a:ea typeface="Arial"/>
              </a:rPr>
              <a:t>to</a:t>
            </a:r>
            <a:r>
              <a:rPr lang="bg-BG" sz="2700" b="0" strike="noStrike" spc="-1" dirty="0">
                <a:solidFill>
                  <a:srgbClr val="000000"/>
                </a:solidFill>
                <a:latin typeface="Arial"/>
                <a:ea typeface="Arial"/>
              </a:rPr>
              <a:t> 200 </a:t>
            </a:r>
            <a:r>
              <a:rPr lang="bg-BG" sz="2700" b="0" strike="noStrike" spc="-1" dirty="0" err="1">
                <a:solidFill>
                  <a:srgbClr val="000000"/>
                </a:solidFill>
                <a:latin typeface="Arial"/>
                <a:ea typeface="Arial"/>
              </a:rPr>
              <a:t>with</a:t>
            </a:r>
            <a:r>
              <a:rPr lang="bg-BG" sz="2700" b="0" strike="noStrike" spc="-1" dirty="0">
                <a:solidFill>
                  <a:srgbClr val="000000"/>
                </a:solidFill>
                <a:latin typeface="Arial"/>
                <a:ea typeface="Arial"/>
              </a:rPr>
              <a:t> a </a:t>
            </a:r>
            <a:r>
              <a:rPr lang="bg-BG" sz="2700" b="0" strike="noStrike" spc="-1" dirty="0" err="1">
                <a:solidFill>
                  <a:srgbClr val="000000"/>
                </a:solidFill>
                <a:latin typeface="Arial"/>
                <a:ea typeface="Arial"/>
              </a:rPr>
              <a:t>step</a:t>
            </a:r>
            <a:r>
              <a:rPr lang="bg-BG" sz="2700" b="0" strike="noStrike" spc="-1" dirty="0">
                <a:solidFill>
                  <a:srgbClr val="000000"/>
                </a:solidFill>
                <a:latin typeface="Arial"/>
                <a:ea typeface="Arial"/>
              </a:rPr>
              <a:t> </a:t>
            </a:r>
            <a:r>
              <a:rPr lang="bg-BG" sz="2700" b="0" strike="noStrike" spc="-1" dirty="0" err="1">
                <a:solidFill>
                  <a:srgbClr val="000000"/>
                </a:solidFill>
                <a:latin typeface="Arial"/>
                <a:ea typeface="Arial"/>
              </a:rPr>
              <a:t>of</a:t>
            </a:r>
            <a:r>
              <a:rPr lang="bg-BG" sz="2700" b="0" strike="noStrike" spc="-1" dirty="0">
                <a:solidFill>
                  <a:srgbClr val="000000"/>
                </a:solidFill>
                <a:latin typeface="Arial"/>
                <a:ea typeface="Arial"/>
              </a:rPr>
              <a:t> 20.</a:t>
            </a:r>
            <a:endParaRPr lang="en-GB" sz="2700" b="0" strike="noStrike" spc="-1" dirty="0">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2" name="TextBox 3"/>
          <p:cNvSpPr/>
          <p:nvPr/>
        </p:nvSpPr>
        <p:spPr>
          <a:xfrm>
            <a:off x="4140360" y="651960"/>
            <a:ext cx="6857280" cy="6390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a:spAutoFit/>
          </a:bodyPr>
          <a:lstStyle/>
          <a:p>
            <a:pPr>
              <a:lnSpc>
                <a:spcPct val="100000"/>
              </a:lnSpc>
            </a:pPr>
            <a:r>
              <a:rPr lang="en-US" sz="3600" b="0" strike="noStrike" spc="-1">
                <a:solidFill>
                  <a:srgbClr val="000000"/>
                </a:solidFill>
                <a:latin typeface="Arial"/>
                <a:ea typeface="DejaVu Sans"/>
              </a:rPr>
              <a:t>3.1. Results</a:t>
            </a:r>
            <a:endParaRPr lang="en-GB" sz="3600" b="0" strike="noStrike" spc="-1">
              <a:latin typeface="Arial"/>
            </a:endParaRPr>
          </a:p>
        </p:txBody>
      </p:sp>
      <p:pic>
        <p:nvPicPr>
          <p:cNvPr id="224" name="Picture 2" descr="A picture containing letter&#10;&#10;Description automatically generated"/>
          <p:cNvPicPr/>
          <p:nvPr/>
        </p:nvPicPr>
        <p:blipFill>
          <a:blip r:embed="rId2"/>
          <a:stretch/>
        </p:blipFill>
        <p:spPr>
          <a:xfrm>
            <a:off x="152454" y="1864064"/>
            <a:ext cx="5854832" cy="3909752"/>
          </a:xfrm>
          <a:prstGeom prst="rect">
            <a:avLst/>
          </a:prstGeom>
          <a:ln w="0">
            <a:noFill/>
          </a:ln>
        </p:spPr>
      </p:pic>
      <p:pic>
        <p:nvPicPr>
          <p:cNvPr id="5" name="Picture 5" descr="Chart, line chart&#10;&#10;Description automatically generated">
            <a:extLst>
              <a:ext uri="{FF2B5EF4-FFF2-40B4-BE49-F238E27FC236}">
                <a16:creationId xmlns:a16="http://schemas.microsoft.com/office/drawing/2014/main" id="{A842A4B1-DCF6-B22D-3D82-68EE2C2231FB}"/>
              </a:ext>
            </a:extLst>
          </p:cNvPr>
          <p:cNvPicPr/>
          <p:nvPr/>
        </p:nvPicPr>
        <p:blipFill>
          <a:blip r:embed="rId3"/>
          <a:stretch/>
        </p:blipFill>
        <p:spPr>
          <a:xfrm>
            <a:off x="6165828" y="1867305"/>
            <a:ext cx="5551695" cy="3783563"/>
          </a:xfrm>
          <a:prstGeom prst="rect">
            <a:avLst/>
          </a:prstGeom>
          <a:ln w="0">
            <a:noFill/>
          </a:ln>
        </p:spPr>
      </p:pic>
      <p:sp>
        <p:nvSpPr>
          <p:cNvPr id="2" name="TextBox 1">
            <a:extLst>
              <a:ext uri="{FF2B5EF4-FFF2-40B4-BE49-F238E27FC236}">
                <a16:creationId xmlns:a16="http://schemas.microsoft.com/office/drawing/2014/main" id="{2CA0152C-8269-3894-3818-F026095C3436}"/>
              </a:ext>
            </a:extLst>
          </p:cNvPr>
          <p:cNvSpPr txBox="1"/>
          <p:nvPr/>
        </p:nvSpPr>
        <p:spPr>
          <a:xfrm>
            <a:off x="2487976" y="5857300"/>
            <a:ext cx="329587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t>Fig. 2.</a:t>
            </a:r>
          </a:p>
        </p:txBody>
      </p:sp>
      <p:sp>
        <p:nvSpPr>
          <p:cNvPr id="3" name="TextBox 2">
            <a:extLst>
              <a:ext uri="{FF2B5EF4-FFF2-40B4-BE49-F238E27FC236}">
                <a16:creationId xmlns:a16="http://schemas.microsoft.com/office/drawing/2014/main" id="{2EF16BA4-BB09-858A-F3CB-6B7ECE81060A}"/>
              </a:ext>
            </a:extLst>
          </p:cNvPr>
          <p:cNvSpPr txBox="1"/>
          <p:nvPr/>
        </p:nvSpPr>
        <p:spPr>
          <a:xfrm>
            <a:off x="8381999" y="5857299"/>
            <a:ext cx="329587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t>Fig. 2.1.</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9" name="CustomShape 3"/>
          <p:cNvSpPr/>
          <p:nvPr/>
        </p:nvSpPr>
        <p:spPr>
          <a:xfrm>
            <a:off x="547920" y="491400"/>
            <a:ext cx="11076480" cy="5907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30" name="TextBox 3"/>
          <p:cNvSpPr/>
          <p:nvPr/>
        </p:nvSpPr>
        <p:spPr>
          <a:xfrm>
            <a:off x="2769480" y="772920"/>
            <a:ext cx="6857280" cy="6390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a:spAutoFit/>
          </a:bodyPr>
          <a:lstStyle/>
          <a:p>
            <a:pPr>
              <a:lnSpc>
                <a:spcPct val="100000"/>
              </a:lnSpc>
            </a:pPr>
            <a:r>
              <a:rPr lang="en-US" sz="3600" b="0" strike="noStrike" spc="-1">
                <a:solidFill>
                  <a:srgbClr val="000000"/>
                </a:solidFill>
                <a:latin typeface="Arial"/>
                <a:ea typeface="DejaVu Sans"/>
              </a:rPr>
              <a:t>3.2. Conclusion and future work</a:t>
            </a:r>
            <a:endParaRPr lang="en-GB" sz="3600" b="0" strike="noStrike" spc="-1">
              <a:latin typeface="Arial"/>
            </a:endParaRPr>
          </a:p>
        </p:txBody>
      </p:sp>
      <p:sp>
        <p:nvSpPr>
          <p:cNvPr id="231" name="TextBox 4"/>
          <p:cNvSpPr/>
          <p:nvPr/>
        </p:nvSpPr>
        <p:spPr>
          <a:xfrm>
            <a:off x="632160" y="1858680"/>
            <a:ext cx="10979280" cy="520884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a:spAutoFit/>
          </a:bodyPr>
          <a:lstStyle/>
          <a:p>
            <a:pPr marL="343080" indent="-342360">
              <a:lnSpc>
                <a:spcPct val="100000"/>
              </a:lnSpc>
              <a:buClr>
                <a:srgbClr val="000000"/>
              </a:buClr>
              <a:buFont typeface="Arial"/>
              <a:buChar char="•"/>
            </a:pPr>
            <a:r>
              <a:rPr lang="en-GB" sz="2800" b="0" strike="noStrike" spc="-1">
                <a:solidFill>
                  <a:srgbClr val="000000"/>
                </a:solidFill>
                <a:latin typeface="Arial"/>
                <a:ea typeface="Arial"/>
              </a:rPr>
              <a:t>From the experimental part it follows that the naive approach can only be used in very small volumes of data. For working with data in practice, one of the existing implementations of the Hungarian algorithm should be used. We propose the LSA implementation from scipy library.</a:t>
            </a:r>
            <a:endParaRPr lang="en-GB" sz="2800" b="0" strike="noStrike" spc="-1">
              <a:latin typeface="Arial"/>
            </a:endParaRPr>
          </a:p>
          <a:p>
            <a:pPr marL="343080" indent="-342360">
              <a:lnSpc>
                <a:spcPct val="100000"/>
              </a:lnSpc>
              <a:buClr>
                <a:srgbClr val="000000"/>
              </a:buClr>
              <a:buFont typeface="Arial"/>
              <a:buChar char="•"/>
            </a:pPr>
            <a:endParaRPr lang="en-GB" sz="2800" b="0" strike="noStrike" spc="-1">
              <a:latin typeface="Arial"/>
            </a:endParaRPr>
          </a:p>
          <a:p>
            <a:pPr marL="343080" indent="-342360">
              <a:lnSpc>
                <a:spcPct val="100000"/>
              </a:lnSpc>
              <a:buClr>
                <a:srgbClr val="000000"/>
              </a:buClr>
              <a:buFont typeface="Arial"/>
              <a:buChar char="•"/>
            </a:pPr>
            <a:r>
              <a:rPr lang="en-GB" sz="2800" b="0" strike="noStrike" spc="-1">
                <a:solidFill>
                  <a:srgbClr val="000000"/>
                </a:solidFill>
                <a:latin typeface="Arial"/>
                <a:ea typeface="Arial"/>
              </a:rPr>
              <a:t>Another aspect of future expansion of the functionality of such systems would be to replace csv files for data storage with a Database Management System. The architecture of the system allows this to be done easily.</a:t>
            </a:r>
            <a:endParaRPr lang="en-GB" sz="2800" b="0" strike="noStrike" spc="-1">
              <a:latin typeface="Arial"/>
            </a:endParaRPr>
          </a:p>
          <a:p>
            <a:pPr>
              <a:lnSpc>
                <a:spcPct val="100000"/>
              </a:lnSpc>
            </a:pPr>
            <a:endParaRPr lang="en-GB" sz="2800" b="0" strike="noStrike" spc="-1">
              <a:latin typeface="Arial"/>
            </a:endParaRPr>
          </a:p>
          <a:p>
            <a:pPr>
              <a:lnSpc>
                <a:spcPct val="100000"/>
              </a:lnSpc>
            </a:pPr>
            <a:endParaRPr lang="en-GB" sz="28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itle 1"/>
          <p:cNvSpPr/>
          <p:nvPr/>
        </p:nvSpPr>
        <p:spPr>
          <a:xfrm>
            <a:off x="1713240" y="2749320"/>
            <a:ext cx="9486000" cy="747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90000"/>
              </a:lnSpc>
            </a:pPr>
            <a:r>
              <a:rPr lang="en-GB" sz="5400" b="0" strike="noStrike" spc="-1" dirty="0">
                <a:solidFill>
                  <a:srgbClr val="000000"/>
                </a:solidFill>
                <a:latin typeface="Arial"/>
                <a:ea typeface="DejaVu Sans"/>
              </a:rPr>
              <a:t>Thank you for the attention!</a:t>
            </a:r>
            <a:endParaRPr lang="en-GB" sz="54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 name="CustomShape 1"/>
          <p:cNvSpPr/>
          <p:nvPr/>
        </p:nvSpPr>
        <p:spPr>
          <a:xfrm>
            <a:off x="733320" y="619200"/>
            <a:ext cx="4075560" cy="5485320"/>
          </a:xfrm>
          <a:prstGeom prst="rect">
            <a:avLst/>
          </a:prstGeom>
          <a:solidFill>
            <a:schemeClr val="tx2">
              <a:lumMod val="75000"/>
              <a:lumOff val="25000"/>
            </a:schemeClr>
          </a:solidFill>
          <a:ln>
            <a:solidFill>
              <a:srgbClr val="404040"/>
            </a:solidFill>
            <a:round/>
          </a:ln>
        </p:spPr>
        <p:style>
          <a:lnRef idx="2">
            <a:schemeClr val="accent1">
              <a:shade val="50000"/>
            </a:schemeClr>
          </a:lnRef>
          <a:fillRef idx="1">
            <a:schemeClr val="accent1"/>
          </a:fillRef>
          <a:effectRef idx="0">
            <a:schemeClr val="accent1"/>
          </a:effectRef>
          <a:fontRef idx="minor"/>
        </p:style>
      </p:sp>
      <p:sp>
        <p:nvSpPr>
          <p:cNvPr id="120" name="TextShape 2"/>
          <p:cNvSpPr/>
          <p:nvPr/>
        </p:nvSpPr>
        <p:spPr>
          <a:xfrm>
            <a:off x="1143000" y="1371600"/>
            <a:ext cx="3161160" cy="4113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3000" b="0" strike="noStrike" cap="all" spc="293">
                <a:solidFill>
                  <a:srgbClr val="E8E8E2"/>
                </a:solidFill>
                <a:latin typeface="Arial"/>
                <a:ea typeface="DejaVu Sans"/>
              </a:rPr>
              <a:t>Table of contents</a:t>
            </a:r>
            <a:endParaRPr lang="en-GB" sz="3000" b="0" strike="noStrike" spc="-1">
              <a:latin typeface="Arial"/>
            </a:endParaRPr>
          </a:p>
        </p:txBody>
      </p:sp>
      <p:grpSp>
        <p:nvGrpSpPr>
          <p:cNvPr id="121" name="Group 3"/>
          <p:cNvGrpSpPr/>
          <p:nvPr/>
        </p:nvGrpSpPr>
        <p:grpSpPr>
          <a:xfrm>
            <a:off x="5410080" y="685800"/>
            <a:ext cx="6095880" cy="5484600"/>
            <a:chOff x="5410080" y="685800"/>
            <a:chExt cx="6095880" cy="5484600"/>
          </a:xfrm>
        </p:grpSpPr>
        <p:sp>
          <p:nvSpPr>
            <p:cNvPr id="122" name="Line 4"/>
            <p:cNvSpPr/>
            <p:nvPr/>
          </p:nvSpPr>
          <p:spPr>
            <a:xfrm>
              <a:off x="5410080" y="686160"/>
              <a:ext cx="6095880" cy="360"/>
            </a:xfrm>
            <a:prstGeom prst="line">
              <a:avLst/>
            </a:prstGeom>
            <a:ln>
              <a:solidFill>
                <a:srgbClr val="243041"/>
              </a:solidFill>
              <a:round/>
            </a:ln>
          </p:spPr>
          <p:style>
            <a:lnRef idx="2">
              <a:scrgbClr r="0" g="0" b="0"/>
            </a:lnRef>
            <a:fillRef idx="0">
              <a:scrgbClr r="0" g="0" b="0"/>
            </a:fillRef>
            <a:effectRef idx="0">
              <a:scrgbClr r="0" g="0" b="0"/>
            </a:effectRef>
            <a:fontRef idx="minor"/>
          </p:style>
        </p:sp>
        <p:sp>
          <p:nvSpPr>
            <p:cNvPr id="123" name="CustomShape 5"/>
            <p:cNvSpPr/>
            <p:nvPr/>
          </p:nvSpPr>
          <p:spPr>
            <a:xfrm>
              <a:off x="5410080" y="685800"/>
              <a:ext cx="6094800" cy="420840"/>
            </a:xfrm>
            <a:prstGeom prst="rect">
              <a:avLst/>
            </a:prstGeom>
            <a:noFill/>
            <a:ln w="0">
              <a:noFill/>
            </a:ln>
          </p:spPr>
          <p:style>
            <a:lnRef idx="0">
              <a:scrgbClr r="0" g="0" b="0"/>
            </a:lnRef>
            <a:fillRef idx="0">
              <a:scrgbClr r="0" g="0" b="0"/>
            </a:fillRef>
            <a:effectRef idx="0">
              <a:scrgbClr r="0" g="0" b="0"/>
            </a:effectRef>
            <a:fontRef idx="minor"/>
          </p:style>
          <p:txBody>
            <a:bodyPr lIns="68760" tIns="68760" rIns="68760" bIns="68760">
              <a:noAutofit/>
            </a:bodyPr>
            <a:lstStyle/>
            <a:p>
              <a:pPr>
                <a:lnSpc>
                  <a:spcPct val="90000"/>
                </a:lnSpc>
                <a:spcAft>
                  <a:spcPts val="629"/>
                </a:spcAft>
              </a:pPr>
              <a:r>
                <a:rPr lang="en-US" sz="1800" b="0" strike="noStrike" spc="-1">
                  <a:solidFill>
                    <a:srgbClr val="000000"/>
                  </a:solidFill>
                  <a:latin typeface="Arial"/>
                  <a:ea typeface="DejaVu Sans"/>
                </a:rPr>
                <a:t>Chapter 1</a:t>
              </a:r>
              <a:endParaRPr lang="en-GB" sz="1800" b="0" strike="noStrike" spc="-1">
                <a:latin typeface="Arial"/>
              </a:endParaRPr>
            </a:p>
          </p:txBody>
        </p:sp>
        <p:sp>
          <p:nvSpPr>
            <p:cNvPr id="124" name="Line 6"/>
            <p:cNvSpPr/>
            <p:nvPr/>
          </p:nvSpPr>
          <p:spPr>
            <a:xfrm>
              <a:off x="5410080" y="1108080"/>
              <a:ext cx="6095880" cy="360"/>
            </a:xfrm>
            <a:prstGeom prst="line">
              <a:avLst/>
            </a:prstGeom>
            <a:ln>
              <a:solidFill>
                <a:srgbClr val="243041"/>
              </a:solidFill>
              <a:round/>
            </a:ln>
          </p:spPr>
          <p:style>
            <a:lnRef idx="2">
              <a:scrgbClr r="0" g="0" b="0"/>
            </a:lnRef>
            <a:fillRef idx="0">
              <a:scrgbClr r="0" g="0" b="0"/>
            </a:fillRef>
            <a:effectRef idx="0">
              <a:scrgbClr r="0" g="0" b="0"/>
            </a:effectRef>
            <a:fontRef idx="minor"/>
          </p:style>
        </p:sp>
        <p:sp>
          <p:nvSpPr>
            <p:cNvPr id="125" name="CustomShape 7"/>
            <p:cNvSpPr/>
            <p:nvPr/>
          </p:nvSpPr>
          <p:spPr>
            <a:xfrm>
              <a:off x="5410080" y="1108440"/>
              <a:ext cx="6094800" cy="420840"/>
            </a:xfrm>
            <a:prstGeom prst="rect">
              <a:avLst/>
            </a:prstGeom>
            <a:noFill/>
            <a:ln w="0">
              <a:noFill/>
            </a:ln>
          </p:spPr>
          <p:style>
            <a:lnRef idx="0">
              <a:scrgbClr r="0" g="0" b="0"/>
            </a:lnRef>
            <a:fillRef idx="0">
              <a:scrgbClr r="0" g="0" b="0"/>
            </a:fillRef>
            <a:effectRef idx="0">
              <a:scrgbClr r="0" g="0" b="0"/>
            </a:effectRef>
            <a:fontRef idx="minor"/>
          </p:style>
          <p:txBody>
            <a:bodyPr lIns="68760" tIns="68760" rIns="68760" bIns="68760">
              <a:noAutofit/>
            </a:bodyPr>
            <a:lstStyle/>
            <a:p>
              <a:pPr>
                <a:lnSpc>
                  <a:spcPct val="90000"/>
                </a:lnSpc>
                <a:spcAft>
                  <a:spcPts val="629"/>
                </a:spcAft>
              </a:pPr>
              <a:r>
                <a:rPr lang="en-US" sz="1800" b="0" strike="noStrike" spc="-1">
                  <a:solidFill>
                    <a:srgbClr val="000000"/>
                  </a:solidFill>
                  <a:latin typeface="Arial"/>
                  <a:ea typeface="DejaVu Sans"/>
                </a:rPr>
                <a:t>              1.1. Motivation, Main Goals, Main Tasks</a:t>
              </a:r>
              <a:endParaRPr lang="en-GB" sz="1800" b="0" strike="noStrike" spc="-1">
                <a:latin typeface="Arial"/>
              </a:endParaRPr>
            </a:p>
          </p:txBody>
        </p:sp>
        <p:sp>
          <p:nvSpPr>
            <p:cNvPr id="126" name="Line 8"/>
            <p:cNvSpPr/>
            <p:nvPr/>
          </p:nvSpPr>
          <p:spPr>
            <a:xfrm>
              <a:off x="5410080" y="1530000"/>
              <a:ext cx="6095880" cy="360"/>
            </a:xfrm>
            <a:prstGeom prst="line">
              <a:avLst/>
            </a:prstGeom>
            <a:ln>
              <a:solidFill>
                <a:srgbClr val="243041"/>
              </a:solidFill>
              <a:round/>
            </a:ln>
          </p:spPr>
          <p:style>
            <a:lnRef idx="2">
              <a:scrgbClr r="0" g="0" b="0"/>
            </a:lnRef>
            <a:fillRef idx="0">
              <a:scrgbClr r="0" g="0" b="0"/>
            </a:fillRef>
            <a:effectRef idx="0">
              <a:scrgbClr r="0" g="0" b="0"/>
            </a:effectRef>
            <a:fontRef idx="minor"/>
          </p:style>
        </p:sp>
        <p:sp>
          <p:nvSpPr>
            <p:cNvPr id="127" name="CustomShape 9"/>
            <p:cNvSpPr/>
            <p:nvPr/>
          </p:nvSpPr>
          <p:spPr>
            <a:xfrm>
              <a:off x="5410080" y="1530360"/>
              <a:ext cx="6094800" cy="420840"/>
            </a:xfrm>
            <a:prstGeom prst="rect">
              <a:avLst/>
            </a:prstGeom>
            <a:noFill/>
            <a:ln w="0">
              <a:noFill/>
            </a:ln>
          </p:spPr>
          <p:style>
            <a:lnRef idx="0">
              <a:scrgbClr r="0" g="0" b="0"/>
            </a:lnRef>
            <a:fillRef idx="0">
              <a:scrgbClr r="0" g="0" b="0"/>
            </a:fillRef>
            <a:effectRef idx="0">
              <a:scrgbClr r="0" g="0" b="0"/>
            </a:effectRef>
            <a:fontRef idx="minor"/>
          </p:style>
          <p:txBody>
            <a:bodyPr lIns="68760" tIns="68760" rIns="68760" bIns="68760">
              <a:noAutofit/>
            </a:bodyPr>
            <a:lstStyle/>
            <a:p>
              <a:pPr>
                <a:lnSpc>
                  <a:spcPct val="90000"/>
                </a:lnSpc>
                <a:spcAft>
                  <a:spcPts val="629"/>
                </a:spcAft>
              </a:pPr>
              <a:r>
                <a:rPr lang="en-US" sz="1800" b="0" strike="noStrike" spc="-1">
                  <a:solidFill>
                    <a:srgbClr val="000000"/>
                  </a:solidFill>
                  <a:latin typeface="Arial"/>
                  <a:ea typeface="Arial"/>
                </a:rPr>
                <a:t>Chapter 2</a:t>
              </a:r>
              <a:r>
                <a:rPr lang="en-US" sz="1800" b="0" strike="noStrike" spc="-1">
                  <a:solidFill>
                    <a:srgbClr val="000000"/>
                  </a:solidFill>
                  <a:latin typeface="Arial"/>
                  <a:ea typeface="DejaVu Sans"/>
                </a:rPr>
                <a:t> </a:t>
              </a:r>
              <a:endParaRPr lang="en-GB" sz="1800" b="0" strike="noStrike" spc="-1">
                <a:latin typeface="Arial"/>
              </a:endParaRPr>
            </a:p>
          </p:txBody>
        </p:sp>
        <p:sp>
          <p:nvSpPr>
            <p:cNvPr id="128" name="Line 10"/>
            <p:cNvSpPr/>
            <p:nvPr/>
          </p:nvSpPr>
          <p:spPr>
            <a:xfrm>
              <a:off x="5410080" y="1951920"/>
              <a:ext cx="6095880" cy="360"/>
            </a:xfrm>
            <a:prstGeom prst="line">
              <a:avLst/>
            </a:prstGeom>
            <a:ln>
              <a:solidFill>
                <a:srgbClr val="243041"/>
              </a:solidFill>
              <a:round/>
            </a:ln>
          </p:spPr>
          <p:style>
            <a:lnRef idx="2">
              <a:scrgbClr r="0" g="0" b="0"/>
            </a:lnRef>
            <a:fillRef idx="0">
              <a:scrgbClr r="0" g="0" b="0"/>
            </a:fillRef>
            <a:effectRef idx="0">
              <a:scrgbClr r="0" g="0" b="0"/>
            </a:effectRef>
            <a:fontRef idx="minor"/>
          </p:style>
        </p:sp>
        <p:sp>
          <p:nvSpPr>
            <p:cNvPr id="129" name="CustomShape 11"/>
            <p:cNvSpPr/>
            <p:nvPr/>
          </p:nvSpPr>
          <p:spPr>
            <a:xfrm>
              <a:off x="5410080" y="1952280"/>
              <a:ext cx="6094800" cy="420840"/>
            </a:xfrm>
            <a:prstGeom prst="rect">
              <a:avLst/>
            </a:prstGeom>
            <a:noFill/>
            <a:ln w="0">
              <a:noFill/>
            </a:ln>
          </p:spPr>
          <p:style>
            <a:lnRef idx="0">
              <a:scrgbClr r="0" g="0" b="0"/>
            </a:lnRef>
            <a:fillRef idx="0">
              <a:scrgbClr r="0" g="0" b="0"/>
            </a:fillRef>
            <a:effectRef idx="0">
              <a:scrgbClr r="0" g="0" b="0"/>
            </a:effectRef>
            <a:fontRef idx="minor"/>
          </p:style>
          <p:txBody>
            <a:bodyPr lIns="68760" tIns="68760" rIns="68760" bIns="68760" anchor="t">
              <a:noAutofit/>
            </a:bodyPr>
            <a:lstStyle/>
            <a:p>
              <a:pPr>
                <a:lnSpc>
                  <a:spcPct val="90000"/>
                </a:lnSpc>
                <a:spcAft>
                  <a:spcPts val="629"/>
                </a:spcAft>
              </a:pPr>
              <a:r>
                <a:rPr lang="en-US" sz="1800" b="0" strike="noStrike" spc="-1" dirty="0">
                  <a:solidFill>
                    <a:srgbClr val="000000"/>
                  </a:solidFill>
                  <a:latin typeface="Gill Sans MT"/>
                  <a:ea typeface="DejaVu Sans"/>
                </a:rPr>
                <a:t>               </a:t>
              </a:r>
              <a:r>
                <a:rPr lang="en-US" sz="1800" b="0" strike="noStrike" spc="-1" dirty="0">
                  <a:solidFill>
                    <a:srgbClr val="000000"/>
                  </a:solidFill>
                  <a:latin typeface="Arial"/>
                  <a:ea typeface="DejaVu Sans"/>
                </a:rPr>
                <a:t>2.1. Conceptual model</a:t>
              </a:r>
              <a:endParaRPr lang="en-GB" sz="1800" b="0" strike="noStrike" spc="-1" dirty="0">
                <a:latin typeface="Arial"/>
              </a:endParaRPr>
            </a:p>
          </p:txBody>
        </p:sp>
        <p:sp>
          <p:nvSpPr>
            <p:cNvPr id="130" name="Line 12"/>
            <p:cNvSpPr/>
            <p:nvPr/>
          </p:nvSpPr>
          <p:spPr>
            <a:xfrm>
              <a:off x="5410080" y="2373840"/>
              <a:ext cx="6095880" cy="360"/>
            </a:xfrm>
            <a:prstGeom prst="line">
              <a:avLst/>
            </a:prstGeom>
            <a:ln>
              <a:solidFill>
                <a:srgbClr val="243041"/>
              </a:solidFill>
              <a:round/>
            </a:ln>
          </p:spPr>
          <p:style>
            <a:lnRef idx="2">
              <a:scrgbClr r="0" g="0" b="0"/>
            </a:lnRef>
            <a:fillRef idx="0">
              <a:scrgbClr r="0" g="0" b="0"/>
            </a:fillRef>
            <a:effectRef idx="0">
              <a:scrgbClr r="0" g="0" b="0"/>
            </a:effectRef>
            <a:fontRef idx="minor"/>
          </p:style>
        </p:sp>
        <p:sp>
          <p:nvSpPr>
            <p:cNvPr id="131" name="CustomShape 13"/>
            <p:cNvSpPr/>
            <p:nvPr/>
          </p:nvSpPr>
          <p:spPr>
            <a:xfrm>
              <a:off x="5410080" y="2374200"/>
              <a:ext cx="6094800" cy="420840"/>
            </a:xfrm>
            <a:prstGeom prst="rect">
              <a:avLst/>
            </a:prstGeom>
            <a:noFill/>
            <a:ln w="0">
              <a:noFill/>
            </a:ln>
          </p:spPr>
          <p:style>
            <a:lnRef idx="0">
              <a:scrgbClr r="0" g="0" b="0"/>
            </a:lnRef>
            <a:fillRef idx="0">
              <a:scrgbClr r="0" g="0" b="0"/>
            </a:fillRef>
            <a:effectRef idx="0">
              <a:scrgbClr r="0" g="0" b="0"/>
            </a:effectRef>
            <a:fontRef idx="minor"/>
          </p:style>
          <p:txBody>
            <a:bodyPr lIns="68760" tIns="68760" rIns="68760" bIns="68760">
              <a:noAutofit/>
            </a:bodyPr>
            <a:lstStyle/>
            <a:p>
              <a:pPr>
                <a:lnSpc>
                  <a:spcPct val="90000"/>
                </a:lnSpc>
                <a:spcAft>
                  <a:spcPts val="629"/>
                </a:spcAft>
              </a:pPr>
              <a:r>
                <a:rPr lang="en-US" sz="1800" b="0" strike="noStrike" spc="-1">
                  <a:solidFill>
                    <a:srgbClr val="000000"/>
                  </a:solidFill>
                  <a:latin typeface="Gill Sans MT"/>
                  <a:ea typeface="DejaVu Sans"/>
                </a:rPr>
                <a:t>              </a:t>
              </a:r>
              <a:r>
                <a:rPr lang="en-US" sz="1800" b="0" strike="noStrike" spc="-1">
                  <a:solidFill>
                    <a:srgbClr val="000000"/>
                  </a:solidFill>
                  <a:latin typeface="Arial"/>
                  <a:ea typeface="DejaVu Sans"/>
                </a:rPr>
                <a:t> 2.2. System Architecture</a:t>
              </a:r>
              <a:endParaRPr lang="en-GB" sz="1800" b="0" strike="noStrike" spc="-1">
                <a:latin typeface="Arial"/>
              </a:endParaRPr>
            </a:p>
          </p:txBody>
        </p:sp>
        <p:sp>
          <p:nvSpPr>
            <p:cNvPr id="132" name="Line 14"/>
            <p:cNvSpPr/>
            <p:nvPr/>
          </p:nvSpPr>
          <p:spPr>
            <a:xfrm>
              <a:off x="5410080" y="2795760"/>
              <a:ext cx="6095880" cy="360"/>
            </a:xfrm>
            <a:prstGeom prst="line">
              <a:avLst/>
            </a:prstGeom>
            <a:ln>
              <a:solidFill>
                <a:srgbClr val="243041"/>
              </a:solidFill>
              <a:round/>
            </a:ln>
          </p:spPr>
          <p:style>
            <a:lnRef idx="2">
              <a:scrgbClr r="0" g="0" b="0"/>
            </a:lnRef>
            <a:fillRef idx="0">
              <a:scrgbClr r="0" g="0" b="0"/>
            </a:fillRef>
            <a:effectRef idx="0">
              <a:scrgbClr r="0" g="0" b="0"/>
            </a:effectRef>
            <a:fontRef idx="minor"/>
          </p:style>
        </p:sp>
        <p:sp>
          <p:nvSpPr>
            <p:cNvPr id="133" name="CustomShape 15"/>
            <p:cNvSpPr/>
            <p:nvPr/>
          </p:nvSpPr>
          <p:spPr>
            <a:xfrm>
              <a:off x="5410080" y="2796120"/>
              <a:ext cx="6094800" cy="420840"/>
            </a:xfrm>
            <a:prstGeom prst="rect">
              <a:avLst/>
            </a:prstGeom>
            <a:noFill/>
            <a:ln w="0">
              <a:noFill/>
            </a:ln>
          </p:spPr>
          <p:style>
            <a:lnRef idx="0">
              <a:scrgbClr r="0" g="0" b="0"/>
            </a:lnRef>
            <a:fillRef idx="0">
              <a:scrgbClr r="0" g="0" b="0"/>
            </a:fillRef>
            <a:effectRef idx="0">
              <a:scrgbClr r="0" g="0" b="0"/>
            </a:effectRef>
            <a:fontRef idx="minor"/>
          </p:style>
          <p:txBody>
            <a:bodyPr lIns="68760" tIns="68760" rIns="68760" bIns="68760">
              <a:noAutofit/>
            </a:bodyPr>
            <a:lstStyle/>
            <a:p>
              <a:pPr>
                <a:lnSpc>
                  <a:spcPct val="90000"/>
                </a:lnSpc>
                <a:spcAft>
                  <a:spcPts val="629"/>
                </a:spcAft>
              </a:pPr>
              <a:r>
                <a:rPr lang="en-US" sz="1800" b="0" strike="noStrike" spc="-1">
                  <a:solidFill>
                    <a:srgbClr val="000000"/>
                  </a:solidFill>
                  <a:latin typeface="Gill Sans MT"/>
                  <a:ea typeface="DejaVu Sans"/>
                </a:rPr>
                <a:t>               </a:t>
              </a:r>
              <a:r>
                <a:rPr lang="en-US" sz="1800" b="0" strike="noStrike" spc="-1">
                  <a:solidFill>
                    <a:srgbClr val="000000"/>
                  </a:solidFill>
                  <a:latin typeface="Arial"/>
                  <a:ea typeface="DejaVu Sans"/>
                </a:rPr>
                <a:t>2.3. Data Structures</a:t>
              </a:r>
              <a:endParaRPr lang="en-GB" sz="1800" b="0" strike="noStrike" spc="-1">
                <a:latin typeface="Arial"/>
              </a:endParaRPr>
            </a:p>
          </p:txBody>
        </p:sp>
        <p:sp>
          <p:nvSpPr>
            <p:cNvPr id="134" name="Line 16"/>
            <p:cNvSpPr/>
            <p:nvPr/>
          </p:nvSpPr>
          <p:spPr>
            <a:xfrm>
              <a:off x="5410080" y="3217680"/>
              <a:ext cx="6095880" cy="360"/>
            </a:xfrm>
            <a:prstGeom prst="line">
              <a:avLst/>
            </a:prstGeom>
            <a:ln>
              <a:solidFill>
                <a:srgbClr val="243041"/>
              </a:solidFill>
              <a:round/>
            </a:ln>
          </p:spPr>
          <p:style>
            <a:lnRef idx="2">
              <a:scrgbClr r="0" g="0" b="0"/>
            </a:lnRef>
            <a:fillRef idx="0">
              <a:scrgbClr r="0" g="0" b="0"/>
            </a:fillRef>
            <a:effectRef idx="0">
              <a:scrgbClr r="0" g="0" b="0"/>
            </a:effectRef>
            <a:fontRef idx="minor"/>
          </p:style>
        </p:sp>
        <p:sp>
          <p:nvSpPr>
            <p:cNvPr id="135" name="CustomShape 17"/>
            <p:cNvSpPr/>
            <p:nvPr/>
          </p:nvSpPr>
          <p:spPr>
            <a:xfrm>
              <a:off x="5410080" y="3218040"/>
              <a:ext cx="6094800" cy="420840"/>
            </a:xfrm>
            <a:prstGeom prst="rect">
              <a:avLst/>
            </a:prstGeom>
            <a:noFill/>
            <a:ln w="0">
              <a:noFill/>
            </a:ln>
          </p:spPr>
          <p:style>
            <a:lnRef idx="0">
              <a:scrgbClr r="0" g="0" b="0"/>
            </a:lnRef>
            <a:fillRef idx="0">
              <a:scrgbClr r="0" g="0" b="0"/>
            </a:fillRef>
            <a:effectRef idx="0">
              <a:scrgbClr r="0" g="0" b="0"/>
            </a:effectRef>
            <a:fontRef idx="minor"/>
          </p:style>
          <p:txBody>
            <a:bodyPr lIns="68760" tIns="68760" rIns="68760" bIns="68760">
              <a:noAutofit/>
            </a:bodyPr>
            <a:lstStyle/>
            <a:p>
              <a:pPr>
                <a:lnSpc>
                  <a:spcPct val="90000"/>
                </a:lnSpc>
                <a:spcAft>
                  <a:spcPts val="629"/>
                </a:spcAft>
              </a:pPr>
              <a:r>
                <a:rPr lang="en-US" sz="1800" b="0" strike="noStrike" spc="-1">
                  <a:solidFill>
                    <a:srgbClr val="000000"/>
                  </a:solidFill>
                  <a:latin typeface="Gill Sans MT"/>
                  <a:ea typeface="DejaVu Sans"/>
                </a:rPr>
                <a:t>               </a:t>
              </a:r>
              <a:r>
                <a:rPr lang="en-US" sz="1800" b="0" strike="noStrike" spc="-1">
                  <a:solidFill>
                    <a:srgbClr val="000000"/>
                  </a:solidFill>
                  <a:latin typeface="Arial"/>
                  <a:ea typeface="DejaVu Sans"/>
                </a:rPr>
                <a:t>2.4. Method and Algorithms</a:t>
              </a:r>
              <a:endParaRPr lang="en-GB" sz="1800" b="0" strike="noStrike" spc="-1">
                <a:latin typeface="Arial"/>
              </a:endParaRPr>
            </a:p>
          </p:txBody>
        </p:sp>
        <p:sp>
          <p:nvSpPr>
            <p:cNvPr id="136" name="Line 18"/>
            <p:cNvSpPr/>
            <p:nvPr/>
          </p:nvSpPr>
          <p:spPr>
            <a:xfrm>
              <a:off x="5410080" y="3639960"/>
              <a:ext cx="6095880" cy="360"/>
            </a:xfrm>
            <a:prstGeom prst="line">
              <a:avLst/>
            </a:prstGeom>
            <a:ln>
              <a:solidFill>
                <a:srgbClr val="243041"/>
              </a:solidFill>
              <a:round/>
            </a:ln>
          </p:spPr>
          <p:style>
            <a:lnRef idx="2">
              <a:scrgbClr r="0" g="0" b="0"/>
            </a:lnRef>
            <a:fillRef idx="0">
              <a:scrgbClr r="0" g="0" b="0"/>
            </a:fillRef>
            <a:effectRef idx="0">
              <a:scrgbClr r="0" g="0" b="0"/>
            </a:effectRef>
            <a:fontRef idx="minor"/>
          </p:style>
        </p:sp>
        <p:sp>
          <p:nvSpPr>
            <p:cNvPr id="137" name="CustomShape 19"/>
            <p:cNvSpPr/>
            <p:nvPr/>
          </p:nvSpPr>
          <p:spPr>
            <a:xfrm>
              <a:off x="5410080" y="3639960"/>
              <a:ext cx="6094800" cy="420840"/>
            </a:xfrm>
            <a:prstGeom prst="rect">
              <a:avLst/>
            </a:prstGeom>
            <a:noFill/>
            <a:ln w="0">
              <a:noFill/>
            </a:ln>
          </p:spPr>
          <p:style>
            <a:lnRef idx="0">
              <a:scrgbClr r="0" g="0" b="0"/>
            </a:lnRef>
            <a:fillRef idx="0">
              <a:scrgbClr r="0" g="0" b="0"/>
            </a:fillRef>
            <a:effectRef idx="0">
              <a:scrgbClr r="0" g="0" b="0"/>
            </a:effectRef>
            <a:fontRef idx="minor"/>
          </p:style>
          <p:txBody>
            <a:bodyPr lIns="68760" tIns="68760" rIns="68760" bIns="68760">
              <a:noAutofit/>
            </a:bodyPr>
            <a:lstStyle/>
            <a:p>
              <a:pPr>
                <a:lnSpc>
                  <a:spcPct val="90000"/>
                </a:lnSpc>
                <a:spcAft>
                  <a:spcPts val="629"/>
                </a:spcAft>
              </a:pPr>
              <a:r>
                <a:rPr lang="en-US" sz="1800" b="0" strike="noStrike" spc="-1">
                  <a:solidFill>
                    <a:srgbClr val="000000"/>
                  </a:solidFill>
                  <a:latin typeface="Arial"/>
                  <a:ea typeface="DejaVu Sans"/>
                </a:rPr>
                <a:t>                             2.4.1. Naïve Approach</a:t>
              </a:r>
              <a:endParaRPr lang="en-GB" sz="1800" b="0" strike="noStrike" spc="-1">
                <a:latin typeface="Arial"/>
              </a:endParaRPr>
            </a:p>
          </p:txBody>
        </p:sp>
        <p:sp>
          <p:nvSpPr>
            <p:cNvPr id="138" name="Line 20"/>
            <p:cNvSpPr/>
            <p:nvPr/>
          </p:nvSpPr>
          <p:spPr>
            <a:xfrm>
              <a:off x="5410080" y="4061880"/>
              <a:ext cx="6095880" cy="360"/>
            </a:xfrm>
            <a:prstGeom prst="line">
              <a:avLst/>
            </a:prstGeom>
            <a:ln>
              <a:solidFill>
                <a:srgbClr val="243041"/>
              </a:solidFill>
              <a:round/>
            </a:ln>
          </p:spPr>
          <p:style>
            <a:lnRef idx="2">
              <a:scrgbClr r="0" g="0" b="0"/>
            </a:lnRef>
            <a:fillRef idx="0">
              <a:scrgbClr r="0" g="0" b="0"/>
            </a:fillRef>
            <a:effectRef idx="0">
              <a:scrgbClr r="0" g="0" b="0"/>
            </a:effectRef>
            <a:fontRef idx="minor"/>
          </p:style>
        </p:sp>
        <p:sp>
          <p:nvSpPr>
            <p:cNvPr id="139" name="CustomShape 21"/>
            <p:cNvSpPr/>
            <p:nvPr/>
          </p:nvSpPr>
          <p:spPr>
            <a:xfrm>
              <a:off x="5410080" y="4061880"/>
              <a:ext cx="6094800" cy="420840"/>
            </a:xfrm>
            <a:prstGeom prst="rect">
              <a:avLst/>
            </a:prstGeom>
            <a:noFill/>
            <a:ln w="0">
              <a:noFill/>
            </a:ln>
          </p:spPr>
          <p:style>
            <a:lnRef idx="0">
              <a:scrgbClr r="0" g="0" b="0"/>
            </a:lnRef>
            <a:fillRef idx="0">
              <a:scrgbClr r="0" g="0" b="0"/>
            </a:fillRef>
            <a:effectRef idx="0">
              <a:scrgbClr r="0" g="0" b="0"/>
            </a:effectRef>
            <a:fontRef idx="minor"/>
          </p:style>
          <p:txBody>
            <a:bodyPr lIns="68760" tIns="68760" rIns="68760" bIns="68760">
              <a:noAutofit/>
            </a:bodyPr>
            <a:lstStyle/>
            <a:p>
              <a:pPr>
                <a:lnSpc>
                  <a:spcPct val="90000"/>
                </a:lnSpc>
                <a:spcAft>
                  <a:spcPts val="629"/>
                </a:spcAft>
              </a:pPr>
              <a:r>
                <a:rPr lang="en-US" sz="1800" b="0" strike="noStrike" spc="-1">
                  <a:solidFill>
                    <a:srgbClr val="000000"/>
                  </a:solidFill>
                  <a:latin typeface="Arial"/>
                  <a:ea typeface="DejaVu Sans"/>
                </a:rPr>
                <a:t>                             2.4.2. Hungarian Algorithm</a:t>
              </a:r>
              <a:endParaRPr lang="en-GB" sz="1800" b="0" strike="noStrike" spc="-1">
                <a:latin typeface="Arial"/>
              </a:endParaRPr>
            </a:p>
          </p:txBody>
        </p:sp>
        <p:sp>
          <p:nvSpPr>
            <p:cNvPr id="140" name="Line 22"/>
            <p:cNvSpPr/>
            <p:nvPr/>
          </p:nvSpPr>
          <p:spPr>
            <a:xfrm>
              <a:off x="5410080" y="4483800"/>
              <a:ext cx="6095880" cy="360"/>
            </a:xfrm>
            <a:prstGeom prst="line">
              <a:avLst/>
            </a:prstGeom>
            <a:ln>
              <a:solidFill>
                <a:srgbClr val="243041"/>
              </a:solidFill>
              <a:round/>
            </a:ln>
          </p:spPr>
          <p:style>
            <a:lnRef idx="2">
              <a:scrgbClr r="0" g="0" b="0"/>
            </a:lnRef>
            <a:fillRef idx="0">
              <a:scrgbClr r="0" g="0" b="0"/>
            </a:fillRef>
            <a:effectRef idx="0">
              <a:scrgbClr r="0" g="0" b="0"/>
            </a:effectRef>
            <a:fontRef idx="minor"/>
          </p:style>
        </p:sp>
        <p:sp>
          <p:nvSpPr>
            <p:cNvPr id="141" name="CustomShape 23"/>
            <p:cNvSpPr/>
            <p:nvPr/>
          </p:nvSpPr>
          <p:spPr>
            <a:xfrm>
              <a:off x="5410080" y="4483800"/>
              <a:ext cx="6094800" cy="420840"/>
            </a:xfrm>
            <a:prstGeom prst="rect">
              <a:avLst/>
            </a:prstGeom>
            <a:noFill/>
            <a:ln w="0">
              <a:noFill/>
            </a:ln>
          </p:spPr>
          <p:style>
            <a:lnRef idx="0">
              <a:scrgbClr r="0" g="0" b="0"/>
            </a:lnRef>
            <a:fillRef idx="0">
              <a:scrgbClr r="0" g="0" b="0"/>
            </a:fillRef>
            <a:effectRef idx="0">
              <a:scrgbClr r="0" g="0" b="0"/>
            </a:effectRef>
            <a:fontRef idx="minor"/>
          </p:style>
          <p:txBody>
            <a:bodyPr lIns="68760" tIns="68760" rIns="68760" bIns="68760">
              <a:noAutofit/>
            </a:bodyPr>
            <a:lstStyle/>
            <a:p>
              <a:pPr>
                <a:lnSpc>
                  <a:spcPct val="90000"/>
                </a:lnSpc>
                <a:spcAft>
                  <a:spcPts val="629"/>
                </a:spcAft>
              </a:pPr>
              <a:r>
                <a:rPr lang="en-US" sz="1800" b="0" strike="noStrike" spc="-1">
                  <a:solidFill>
                    <a:srgbClr val="000000"/>
                  </a:solidFill>
                  <a:latin typeface="Arial"/>
                  <a:ea typeface="DejaVu Sans"/>
                </a:rPr>
                <a:t>               2.5. Software tools</a:t>
              </a:r>
              <a:endParaRPr lang="en-GB" sz="1800" b="0" strike="noStrike" spc="-1">
                <a:latin typeface="Arial"/>
              </a:endParaRPr>
            </a:p>
          </p:txBody>
        </p:sp>
        <p:sp>
          <p:nvSpPr>
            <p:cNvPr id="142" name="Line 24"/>
            <p:cNvSpPr/>
            <p:nvPr/>
          </p:nvSpPr>
          <p:spPr>
            <a:xfrm>
              <a:off x="5410080" y="4905720"/>
              <a:ext cx="6095880" cy="360"/>
            </a:xfrm>
            <a:prstGeom prst="line">
              <a:avLst/>
            </a:prstGeom>
            <a:ln>
              <a:solidFill>
                <a:srgbClr val="243041"/>
              </a:solidFill>
              <a:round/>
            </a:ln>
          </p:spPr>
          <p:style>
            <a:lnRef idx="2">
              <a:scrgbClr r="0" g="0" b="0"/>
            </a:lnRef>
            <a:fillRef idx="0">
              <a:scrgbClr r="0" g="0" b="0"/>
            </a:fillRef>
            <a:effectRef idx="0">
              <a:scrgbClr r="0" g="0" b="0"/>
            </a:effectRef>
            <a:fontRef idx="minor"/>
          </p:style>
        </p:sp>
        <p:sp>
          <p:nvSpPr>
            <p:cNvPr id="143" name="CustomShape 25"/>
            <p:cNvSpPr/>
            <p:nvPr/>
          </p:nvSpPr>
          <p:spPr>
            <a:xfrm>
              <a:off x="5410080" y="4905720"/>
              <a:ext cx="6094800" cy="420840"/>
            </a:xfrm>
            <a:prstGeom prst="rect">
              <a:avLst/>
            </a:prstGeom>
            <a:noFill/>
            <a:ln w="0">
              <a:noFill/>
            </a:ln>
          </p:spPr>
          <p:style>
            <a:lnRef idx="0">
              <a:scrgbClr r="0" g="0" b="0"/>
            </a:lnRef>
            <a:fillRef idx="0">
              <a:scrgbClr r="0" g="0" b="0"/>
            </a:fillRef>
            <a:effectRef idx="0">
              <a:scrgbClr r="0" g="0" b="0"/>
            </a:effectRef>
            <a:fontRef idx="minor"/>
          </p:style>
          <p:txBody>
            <a:bodyPr lIns="68760" tIns="68760" rIns="68760" bIns="68760">
              <a:noAutofit/>
            </a:bodyPr>
            <a:lstStyle/>
            <a:p>
              <a:pPr>
                <a:lnSpc>
                  <a:spcPct val="90000"/>
                </a:lnSpc>
                <a:spcAft>
                  <a:spcPts val="629"/>
                </a:spcAft>
              </a:pPr>
              <a:r>
                <a:rPr lang="en-US" sz="1800" b="0" strike="noStrike" spc="-1">
                  <a:solidFill>
                    <a:srgbClr val="000000"/>
                  </a:solidFill>
                  <a:latin typeface="Arial"/>
                  <a:ea typeface="DejaVu Sans"/>
                </a:rPr>
                <a:t>Chapter 3</a:t>
              </a:r>
              <a:endParaRPr lang="en-GB" sz="1800" b="0" strike="noStrike" spc="-1">
                <a:latin typeface="Arial"/>
              </a:endParaRPr>
            </a:p>
          </p:txBody>
        </p:sp>
        <p:sp>
          <p:nvSpPr>
            <p:cNvPr id="144" name="Line 26"/>
            <p:cNvSpPr/>
            <p:nvPr/>
          </p:nvSpPr>
          <p:spPr>
            <a:xfrm>
              <a:off x="5410080" y="5327640"/>
              <a:ext cx="6095880" cy="360"/>
            </a:xfrm>
            <a:prstGeom prst="line">
              <a:avLst/>
            </a:prstGeom>
            <a:ln>
              <a:solidFill>
                <a:srgbClr val="243041"/>
              </a:solidFill>
              <a:round/>
            </a:ln>
          </p:spPr>
          <p:style>
            <a:lnRef idx="2">
              <a:scrgbClr r="0" g="0" b="0"/>
            </a:lnRef>
            <a:fillRef idx="0">
              <a:scrgbClr r="0" g="0" b="0"/>
            </a:fillRef>
            <a:effectRef idx="0">
              <a:scrgbClr r="0" g="0" b="0"/>
            </a:effectRef>
            <a:fontRef idx="minor"/>
          </p:style>
        </p:sp>
        <p:sp>
          <p:nvSpPr>
            <p:cNvPr id="145" name="CustomShape 27"/>
            <p:cNvSpPr/>
            <p:nvPr/>
          </p:nvSpPr>
          <p:spPr>
            <a:xfrm>
              <a:off x="5410080" y="5327640"/>
              <a:ext cx="6094800" cy="420840"/>
            </a:xfrm>
            <a:prstGeom prst="rect">
              <a:avLst/>
            </a:prstGeom>
            <a:noFill/>
            <a:ln w="0">
              <a:noFill/>
            </a:ln>
          </p:spPr>
          <p:style>
            <a:lnRef idx="0">
              <a:scrgbClr r="0" g="0" b="0"/>
            </a:lnRef>
            <a:fillRef idx="0">
              <a:scrgbClr r="0" g="0" b="0"/>
            </a:fillRef>
            <a:effectRef idx="0">
              <a:scrgbClr r="0" g="0" b="0"/>
            </a:effectRef>
            <a:fontRef idx="minor"/>
          </p:style>
          <p:txBody>
            <a:bodyPr lIns="68760" tIns="68760" rIns="68760" bIns="68760">
              <a:noAutofit/>
            </a:bodyPr>
            <a:lstStyle/>
            <a:p>
              <a:pPr>
                <a:lnSpc>
                  <a:spcPct val="90000"/>
                </a:lnSpc>
                <a:spcAft>
                  <a:spcPts val="629"/>
                </a:spcAft>
              </a:pPr>
              <a:r>
                <a:rPr lang="en-US" sz="1800" b="0" strike="noStrike" spc="-1">
                  <a:solidFill>
                    <a:srgbClr val="000000"/>
                  </a:solidFill>
                  <a:latin typeface="Arial"/>
                  <a:ea typeface="DejaVu Sans"/>
                </a:rPr>
                <a:t>               3.1. Experiments and Results</a:t>
              </a:r>
              <a:endParaRPr lang="en-GB" sz="1800" b="0" strike="noStrike" spc="-1">
                <a:latin typeface="Arial"/>
              </a:endParaRPr>
            </a:p>
          </p:txBody>
        </p:sp>
        <p:sp>
          <p:nvSpPr>
            <p:cNvPr id="146" name="Line 28"/>
            <p:cNvSpPr/>
            <p:nvPr/>
          </p:nvSpPr>
          <p:spPr>
            <a:xfrm>
              <a:off x="5410080" y="5749560"/>
              <a:ext cx="6095880" cy="360"/>
            </a:xfrm>
            <a:prstGeom prst="line">
              <a:avLst/>
            </a:prstGeom>
            <a:ln>
              <a:solidFill>
                <a:srgbClr val="243041"/>
              </a:solidFill>
              <a:round/>
            </a:ln>
          </p:spPr>
          <p:style>
            <a:lnRef idx="2">
              <a:scrgbClr r="0" g="0" b="0"/>
            </a:lnRef>
            <a:fillRef idx="0">
              <a:scrgbClr r="0" g="0" b="0"/>
            </a:fillRef>
            <a:effectRef idx="0">
              <a:scrgbClr r="0" g="0" b="0"/>
            </a:effectRef>
            <a:fontRef idx="minor"/>
          </p:style>
        </p:sp>
        <p:sp>
          <p:nvSpPr>
            <p:cNvPr id="147" name="CustomShape 29"/>
            <p:cNvSpPr/>
            <p:nvPr/>
          </p:nvSpPr>
          <p:spPr>
            <a:xfrm>
              <a:off x="5410080" y="5749560"/>
              <a:ext cx="6094800" cy="420840"/>
            </a:xfrm>
            <a:prstGeom prst="rect">
              <a:avLst/>
            </a:prstGeom>
            <a:noFill/>
            <a:ln w="0">
              <a:noFill/>
            </a:ln>
          </p:spPr>
          <p:style>
            <a:lnRef idx="0">
              <a:scrgbClr r="0" g="0" b="0"/>
            </a:lnRef>
            <a:fillRef idx="0">
              <a:scrgbClr r="0" g="0" b="0"/>
            </a:fillRef>
            <a:effectRef idx="0">
              <a:scrgbClr r="0" g="0" b="0"/>
            </a:effectRef>
            <a:fontRef idx="minor"/>
          </p:style>
          <p:txBody>
            <a:bodyPr lIns="68760" tIns="68760" rIns="68760" bIns="68760">
              <a:noAutofit/>
            </a:bodyPr>
            <a:lstStyle/>
            <a:p>
              <a:pPr>
                <a:lnSpc>
                  <a:spcPct val="90000"/>
                </a:lnSpc>
                <a:spcAft>
                  <a:spcPts val="629"/>
                </a:spcAft>
              </a:pPr>
              <a:r>
                <a:rPr lang="en-US" sz="1800" b="0" strike="noStrike" spc="-1">
                  <a:solidFill>
                    <a:srgbClr val="000000"/>
                  </a:solidFill>
                  <a:latin typeface="Arial"/>
                  <a:ea typeface="DejaVu Sans"/>
                </a:rPr>
                <a:t>               3.2. Conclusions</a:t>
              </a:r>
              <a:endParaRPr lang="en-GB" sz="1800" b="0" strike="noStrike" spc="-1">
                <a:latin typeface="Arial"/>
              </a:endParaRPr>
            </a:p>
          </p:txBody>
        </p:sp>
      </p:grpSp>
      <p:grpSp>
        <p:nvGrpSpPr>
          <p:cNvPr id="148" name="Group 30"/>
          <p:cNvGrpSpPr/>
          <p:nvPr/>
        </p:nvGrpSpPr>
        <p:grpSpPr>
          <a:xfrm>
            <a:off x="0" y="0"/>
            <a:ext cx="0" cy="0"/>
            <a:chOff x="0" y="0"/>
            <a:chExt cx="0" cy="0"/>
          </a:xfrm>
        </p:grpSpPr>
      </p:grpSp>
      <p:sp>
        <p:nvSpPr>
          <p:cNvPr id="149" name="TextShape 31"/>
          <p:cNvSpPr/>
          <p:nvPr/>
        </p:nvSpPr>
        <p:spPr>
          <a:xfrm>
            <a:off x="11116440" y="6356520"/>
            <a:ext cx="8708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7755A0C5-9F9E-48E2-8372-34DF7FF62841}" type="slidenum">
              <a:rPr lang="en-US" sz="900" b="0" strike="noStrike" spc="293">
                <a:solidFill>
                  <a:srgbClr val="486183"/>
                </a:solidFill>
                <a:latin typeface="Gill Sans MT"/>
                <a:ea typeface="DejaVu Sans"/>
              </a:rPr>
              <a:t>2</a:t>
            </a:fld>
            <a:endParaRPr lang="en-GB" sz="9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 name="TextBox 3"/>
          <p:cNvSpPr/>
          <p:nvPr/>
        </p:nvSpPr>
        <p:spPr>
          <a:xfrm>
            <a:off x="2993040" y="478440"/>
            <a:ext cx="6949080" cy="51696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a:spAutoFit/>
          </a:bodyPr>
          <a:lstStyle/>
          <a:p>
            <a:pPr>
              <a:lnSpc>
                <a:spcPct val="100000"/>
              </a:lnSpc>
            </a:pPr>
            <a:r>
              <a:rPr lang="en-US" sz="2800" b="0" strike="noStrike" spc="-1">
                <a:solidFill>
                  <a:srgbClr val="000000"/>
                </a:solidFill>
                <a:latin typeface="Arial"/>
                <a:ea typeface="DejaVu Sans"/>
              </a:rPr>
              <a:t>1.1. Motivation, Main Goal, Main Tasks</a:t>
            </a:r>
            <a:endParaRPr lang="en-GB" sz="2800" b="0" strike="noStrike" spc="-1">
              <a:latin typeface="Arial"/>
            </a:endParaRPr>
          </a:p>
        </p:txBody>
      </p:sp>
      <p:sp>
        <p:nvSpPr>
          <p:cNvPr id="151" name="TextBox 4"/>
          <p:cNvSpPr/>
          <p:nvPr/>
        </p:nvSpPr>
        <p:spPr>
          <a:xfrm>
            <a:off x="655920" y="1800000"/>
            <a:ext cx="11043720" cy="131004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a:spAutoFit/>
          </a:bodyPr>
          <a:lstStyle/>
          <a:p>
            <a:pPr marL="285840" indent="-285120">
              <a:lnSpc>
                <a:spcPct val="100000"/>
              </a:lnSpc>
              <a:buClr>
                <a:srgbClr val="000000"/>
              </a:buClr>
              <a:buFont typeface="Arial"/>
              <a:buChar char="•"/>
            </a:pPr>
            <a:r>
              <a:rPr lang="en-GB" sz="2000" b="0" strike="noStrike" spc="-1">
                <a:solidFill>
                  <a:srgbClr val="000000"/>
                </a:solidFill>
                <a:latin typeface="Arial"/>
                <a:ea typeface="DejaVu Sans"/>
              </a:rPr>
              <a:t>The motivation behind creating such a system is the labor shortage. The labor shortage could significantly impede the world's economy and the ability to recover from it.</a:t>
            </a:r>
            <a:endParaRPr lang="en-GB" sz="2000" b="0" strike="noStrike" spc="-1">
              <a:latin typeface="Arial"/>
            </a:endParaRPr>
          </a:p>
          <a:p>
            <a:pPr marL="285840" indent="-285120">
              <a:lnSpc>
                <a:spcPct val="100000"/>
              </a:lnSpc>
              <a:buClr>
                <a:srgbClr val="000000"/>
              </a:buClr>
              <a:buFont typeface="Arial"/>
              <a:buChar char="•"/>
            </a:pPr>
            <a:r>
              <a:rPr lang="en-GB" sz="2000" b="0" strike="noStrike" spc="-1">
                <a:solidFill>
                  <a:srgbClr val="000000"/>
                </a:solidFill>
                <a:latin typeface="Arial"/>
                <a:ea typeface="DejaVu Sans"/>
              </a:rPr>
              <a:t>So our system should help companies efficiently recruit better applicants, and significantly reducing the work load .</a:t>
            </a:r>
            <a:endParaRPr lang="en-GB" sz="2000" b="0" strike="noStrike" spc="-1">
              <a:latin typeface="Arial"/>
            </a:endParaRPr>
          </a:p>
        </p:txBody>
      </p:sp>
      <p:sp>
        <p:nvSpPr>
          <p:cNvPr id="152" name="TextBox 5"/>
          <p:cNvSpPr/>
          <p:nvPr/>
        </p:nvSpPr>
        <p:spPr>
          <a:xfrm>
            <a:off x="900000" y="1260000"/>
            <a:ext cx="2514960" cy="51696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a:spAutoFit/>
          </a:bodyPr>
          <a:lstStyle/>
          <a:p>
            <a:pPr>
              <a:lnSpc>
                <a:spcPct val="100000"/>
              </a:lnSpc>
            </a:pPr>
            <a:r>
              <a:rPr lang="en-US" sz="2800" b="0" strike="noStrike" spc="-1">
                <a:solidFill>
                  <a:srgbClr val="000000"/>
                </a:solidFill>
                <a:latin typeface="Arial"/>
                <a:ea typeface="Arial"/>
              </a:rPr>
              <a:t>Motivation:</a:t>
            </a:r>
            <a:endParaRPr lang="en-GB" sz="2800" b="0" strike="noStrike" spc="-1">
              <a:latin typeface="Arial"/>
            </a:endParaRPr>
          </a:p>
        </p:txBody>
      </p:sp>
      <p:sp>
        <p:nvSpPr>
          <p:cNvPr id="153" name="TextBox 7"/>
          <p:cNvSpPr/>
          <p:nvPr/>
        </p:nvSpPr>
        <p:spPr>
          <a:xfrm>
            <a:off x="807840" y="3250080"/>
            <a:ext cx="2514960" cy="51696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a:spAutoFit/>
          </a:bodyPr>
          <a:lstStyle/>
          <a:p>
            <a:pPr>
              <a:lnSpc>
                <a:spcPct val="100000"/>
              </a:lnSpc>
            </a:pPr>
            <a:r>
              <a:rPr lang="en-US" sz="2800" b="0" strike="noStrike" spc="-1">
                <a:solidFill>
                  <a:srgbClr val="000000"/>
                </a:solidFill>
                <a:latin typeface="Arial"/>
                <a:ea typeface="Arial"/>
              </a:rPr>
              <a:t>Main Goal:</a:t>
            </a:r>
            <a:endParaRPr lang="en-GB" sz="2800" b="0" strike="noStrike" spc="-1">
              <a:latin typeface="Arial"/>
            </a:endParaRPr>
          </a:p>
        </p:txBody>
      </p:sp>
      <p:sp>
        <p:nvSpPr>
          <p:cNvPr id="154" name="TextBox 8"/>
          <p:cNvSpPr/>
          <p:nvPr/>
        </p:nvSpPr>
        <p:spPr>
          <a:xfrm>
            <a:off x="560160" y="3773160"/>
            <a:ext cx="11043720" cy="70164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a:spAutoFit/>
          </a:bodyPr>
          <a:lstStyle/>
          <a:p>
            <a:pPr marL="285840" indent="-284760">
              <a:lnSpc>
                <a:spcPct val="100000"/>
              </a:lnSpc>
              <a:buClr>
                <a:srgbClr val="000000"/>
              </a:buClr>
              <a:buFont typeface="Arial"/>
              <a:buChar char="•"/>
            </a:pPr>
            <a:r>
              <a:rPr lang="en-GB" sz="2000" b="0" strike="noStrike" spc="-1">
                <a:solidFill>
                  <a:srgbClr val="000000"/>
                </a:solidFill>
                <a:latin typeface="Arial"/>
                <a:ea typeface="Arial"/>
              </a:rPr>
              <a:t>The main goals of this system is</a:t>
            </a:r>
            <a:r>
              <a:rPr lang="en-GB" sz="2000" b="0" strike="noStrike" spc="-1">
                <a:solidFill>
                  <a:srgbClr val="000000"/>
                </a:solidFill>
                <a:latin typeface="Arial"/>
                <a:ea typeface="DejaVu Sans"/>
              </a:rPr>
              <a:t> to find the best arrangement for each applicant and the corresponding workplaces, bearing in mind the maximum efficiency.</a:t>
            </a:r>
            <a:endParaRPr lang="en-GB" sz="2000" b="0" strike="noStrike" spc="-1">
              <a:latin typeface="Arial"/>
            </a:endParaRPr>
          </a:p>
        </p:txBody>
      </p:sp>
      <p:sp>
        <p:nvSpPr>
          <p:cNvPr id="155" name="TextBox 9"/>
          <p:cNvSpPr/>
          <p:nvPr/>
        </p:nvSpPr>
        <p:spPr>
          <a:xfrm>
            <a:off x="807840" y="4516920"/>
            <a:ext cx="2514960" cy="51696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a:spAutoFit/>
          </a:bodyPr>
          <a:lstStyle/>
          <a:p>
            <a:pPr>
              <a:lnSpc>
                <a:spcPct val="100000"/>
              </a:lnSpc>
            </a:pPr>
            <a:r>
              <a:rPr lang="en-US" sz="2800" b="0" strike="noStrike" spc="-1">
                <a:solidFill>
                  <a:srgbClr val="000000"/>
                </a:solidFill>
                <a:latin typeface="Arial"/>
                <a:ea typeface="Arial"/>
              </a:rPr>
              <a:t>Main Tasks:</a:t>
            </a:r>
            <a:endParaRPr lang="en-GB" sz="2800" b="0" strike="noStrike" spc="-1">
              <a:latin typeface="Arial"/>
            </a:endParaRPr>
          </a:p>
        </p:txBody>
      </p:sp>
      <p:sp>
        <p:nvSpPr>
          <p:cNvPr id="156" name="TextBox 10"/>
          <p:cNvSpPr/>
          <p:nvPr/>
        </p:nvSpPr>
        <p:spPr>
          <a:xfrm>
            <a:off x="541800" y="5067720"/>
            <a:ext cx="11043720" cy="16164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a:spAutoFit/>
          </a:bodyPr>
          <a:lstStyle/>
          <a:p>
            <a:pPr marL="285840" indent="-284760">
              <a:lnSpc>
                <a:spcPct val="100000"/>
              </a:lnSpc>
              <a:buClr>
                <a:srgbClr val="000000"/>
              </a:buClr>
              <a:buFont typeface="Arial,Sans-Serif"/>
              <a:buChar char="•"/>
            </a:pPr>
            <a:r>
              <a:rPr lang="en-GB" sz="2000" b="0" strike="noStrike" spc="-1">
                <a:solidFill>
                  <a:srgbClr val="000000"/>
                </a:solidFill>
                <a:latin typeface="Arial"/>
                <a:ea typeface="DejaVu Sans"/>
              </a:rPr>
              <a:t>Load the data</a:t>
            </a:r>
            <a:endParaRPr lang="en-GB" sz="2000" b="0" strike="noStrike" spc="-1">
              <a:latin typeface="Arial"/>
            </a:endParaRPr>
          </a:p>
          <a:p>
            <a:pPr marL="285840" indent="-284760">
              <a:lnSpc>
                <a:spcPct val="100000"/>
              </a:lnSpc>
              <a:buClr>
                <a:srgbClr val="000000"/>
              </a:buClr>
              <a:buFont typeface="Arial,Sans-Serif"/>
              <a:buChar char="•"/>
            </a:pPr>
            <a:r>
              <a:rPr lang="en-GB" sz="2000" b="0" strike="noStrike" spc="-1">
                <a:solidFill>
                  <a:srgbClr val="000000"/>
                </a:solidFill>
                <a:latin typeface="Arial"/>
                <a:ea typeface="DejaVu Sans"/>
              </a:rPr>
              <a:t>Find the optimal allocation</a:t>
            </a:r>
            <a:endParaRPr lang="en-GB" sz="2000" b="0" strike="noStrike" spc="-1">
              <a:latin typeface="Arial"/>
            </a:endParaRPr>
          </a:p>
          <a:p>
            <a:pPr marL="285840" indent="-284760">
              <a:lnSpc>
                <a:spcPct val="100000"/>
              </a:lnSpc>
              <a:buClr>
                <a:srgbClr val="000000"/>
              </a:buClr>
              <a:buFont typeface="Arial,Sans-Serif"/>
              <a:buChar char="•"/>
            </a:pPr>
            <a:r>
              <a:rPr lang="en-GB" sz="2000" b="0" strike="noStrike" spc="-1">
                <a:solidFill>
                  <a:srgbClr val="000000"/>
                </a:solidFill>
                <a:latin typeface="Arial"/>
                <a:ea typeface="DejaVu Sans"/>
              </a:rPr>
              <a:t>Save and present the results</a:t>
            </a:r>
            <a:endParaRPr lang="en-GB" sz="2000" b="0" strike="noStrike" spc="-1">
              <a:latin typeface="Arial"/>
            </a:endParaRPr>
          </a:p>
          <a:p>
            <a:pPr marL="285840" indent="-284760">
              <a:lnSpc>
                <a:spcPct val="100000"/>
              </a:lnSpc>
              <a:buClr>
                <a:srgbClr val="000000"/>
              </a:buClr>
              <a:buFont typeface="Arial,Sans-Serif"/>
              <a:buChar char="•"/>
            </a:pPr>
            <a:r>
              <a:rPr lang="en-GB" sz="2000" b="0" strike="noStrike" spc="-1">
                <a:solidFill>
                  <a:srgbClr val="000000"/>
                </a:solidFill>
                <a:latin typeface="Arial"/>
                <a:ea typeface="DejaVu Sans"/>
              </a:rPr>
              <a:t>Find the optimal algorithm</a:t>
            </a:r>
            <a:endParaRPr lang="en-GB" sz="2000" b="0" strike="noStrike" spc="-1">
              <a:latin typeface="Arial"/>
            </a:endParaRPr>
          </a:p>
          <a:p>
            <a:pPr>
              <a:lnSpc>
                <a:spcPct val="100000"/>
              </a:lnSpc>
            </a:pPr>
            <a:endParaRPr lang="en-GB" sz="20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 name="TextShape 6"/>
          <p:cNvSpPr/>
          <p:nvPr/>
        </p:nvSpPr>
        <p:spPr>
          <a:xfrm>
            <a:off x="11116440" y="6356520"/>
            <a:ext cx="8708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3EA8BA32-9A1C-4FC6-B7B4-BCDD5AB7A88F}" type="slidenum">
              <a:rPr lang="en-US" sz="900" b="0" strike="noStrike" spc="293">
                <a:solidFill>
                  <a:srgbClr val="486183"/>
                </a:solidFill>
                <a:latin typeface="Gill Sans MT"/>
                <a:ea typeface="DejaVu Sans"/>
              </a:rPr>
              <a:t>4</a:t>
            </a:fld>
            <a:endParaRPr lang="en-GB" sz="900" b="0" strike="noStrike" spc="-1">
              <a:latin typeface="Arial"/>
            </a:endParaRPr>
          </a:p>
        </p:txBody>
      </p:sp>
      <p:sp>
        <p:nvSpPr>
          <p:cNvPr id="163" name="TextBox 5"/>
          <p:cNvSpPr/>
          <p:nvPr/>
        </p:nvSpPr>
        <p:spPr>
          <a:xfrm>
            <a:off x="3993480" y="311760"/>
            <a:ext cx="3891960" cy="51696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a:spAutoFit/>
          </a:bodyPr>
          <a:lstStyle/>
          <a:p>
            <a:pPr>
              <a:lnSpc>
                <a:spcPct val="100000"/>
              </a:lnSpc>
            </a:pPr>
            <a:r>
              <a:rPr lang="en-US" sz="2800" b="0" strike="noStrike" spc="-1">
                <a:solidFill>
                  <a:srgbClr val="000000"/>
                </a:solidFill>
                <a:latin typeface="Arial"/>
                <a:ea typeface="Arial"/>
              </a:rPr>
              <a:t>2.1. Conceptual model:</a:t>
            </a:r>
            <a:endParaRPr lang="en-GB" sz="2800" b="0" strike="noStrike" spc="-1">
              <a:latin typeface="Arial"/>
            </a:endParaRPr>
          </a:p>
        </p:txBody>
      </p:sp>
      <p:pic>
        <p:nvPicPr>
          <p:cNvPr id="164" name="Picture 7" descr="Graphical user interface, diagram&#10;&#10;Description automatically generated"/>
          <p:cNvPicPr/>
          <p:nvPr/>
        </p:nvPicPr>
        <p:blipFill>
          <a:blip r:embed="rId2"/>
          <a:srcRect l="331" t="2946" r="-216" b="8702"/>
          <a:stretch/>
        </p:blipFill>
        <p:spPr>
          <a:xfrm>
            <a:off x="1823209" y="2189916"/>
            <a:ext cx="9049554" cy="4271073"/>
          </a:xfrm>
          <a:prstGeom prst="rect">
            <a:avLst/>
          </a:prstGeom>
          <a:ln w="0">
            <a:noFill/>
          </a:ln>
        </p:spPr>
      </p:pic>
      <p:sp>
        <p:nvSpPr>
          <p:cNvPr id="5" name="TextBox 10">
            <a:extLst>
              <a:ext uri="{FF2B5EF4-FFF2-40B4-BE49-F238E27FC236}">
                <a16:creationId xmlns:a16="http://schemas.microsoft.com/office/drawing/2014/main" id="{EF45EC19-4175-255F-0FE4-F4D3E8F17A4B}"/>
              </a:ext>
            </a:extLst>
          </p:cNvPr>
          <p:cNvSpPr/>
          <p:nvPr/>
        </p:nvSpPr>
        <p:spPr>
          <a:xfrm>
            <a:off x="1110993" y="991626"/>
            <a:ext cx="9841043" cy="1198875"/>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wrap="square" lIns="90000" tIns="45000" rIns="90000" bIns="45000">
            <a:spAutoFit/>
          </a:bodyPr>
          <a:lstStyle/>
          <a:p>
            <a:pPr>
              <a:lnSpc>
                <a:spcPct val="100000"/>
              </a:lnSpc>
            </a:pPr>
            <a:r>
              <a:rPr lang="en-GB" sz="2400" b="0" strike="noStrike" spc="-1">
                <a:solidFill>
                  <a:srgbClr val="000000"/>
                </a:solidFill>
                <a:latin typeface="Arial"/>
                <a:ea typeface="Arial"/>
              </a:rPr>
              <a:t>It consists of concepts used to help understand or simulate the process of the system.</a:t>
            </a:r>
            <a:endParaRPr lang="en-GB" sz="2400" b="0" strike="noStrike" spc="-1">
              <a:latin typeface="Arial"/>
            </a:endParaRPr>
          </a:p>
          <a:p>
            <a:pPr>
              <a:lnSpc>
                <a:spcPct val="100000"/>
              </a:lnSpc>
            </a:pPr>
            <a:endParaRPr lang="en-GB" sz="24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 name="CustomShape 1"/>
          <p:cNvSpPr/>
          <p:nvPr/>
        </p:nvSpPr>
        <p:spPr>
          <a:xfrm>
            <a:off x="0" y="0"/>
            <a:ext cx="1219104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70" name="TextBox 3"/>
          <p:cNvSpPr/>
          <p:nvPr/>
        </p:nvSpPr>
        <p:spPr>
          <a:xfrm>
            <a:off x="3350880" y="954720"/>
            <a:ext cx="6857280" cy="6390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a:spAutoFit/>
          </a:bodyPr>
          <a:lstStyle/>
          <a:p>
            <a:pPr>
              <a:lnSpc>
                <a:spcPct val="100000"/>
              </a:lnSpc>
            </a:pPr>
            <a:r>
              <a:rPr lang="en-US" sz="3600" b="0" strike="noStrike" spc="-1">
                <a:solidFill>
                  <a:srgbClr val="000000"/>
                </a:solidFill>
                <a:latin typeface="Arial"/>
                <a:ea typeface="DejaVu Sans"/>
              </a:rPr>
              <a:t>2.2. System Architecture</a:t>
            </a:r>
            <a:endParaRPr lang="en-GB" sz="3600" b="0" strike="noStrike" spc="-1">
              <a:latin typeface="Arial"/>
            </a:endParaRPr>
          </a:p>
        </p:txBody>
      </p:sp>
      <p:sp>
        <p:nvSpPr>
          <p:cNvPr id="171" name="TextBox 4"/>
          <p:cNvSpPr/>
          <p:nvPr/>
        </p:nvSpPr>
        <p:spPr>
          <a:xfrm>
            <a:off x="642600" y="1780920"/>
            <a:ext cx="10979280" cy="47844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a:spAutoFit/>
          </a:bodyPr>
          <a:lstStyle/>
          <a:p>
            <a:pPr>
              <a:lnSpc>
                <a:spcPct val="100000"/>
              </a:lnSpc>
            </a:pPr>
            <a:r>
              <a:rPr lang="en-GB" sz="2800" b="0" strike="noStrike" spc="-1">
                <a:solidFill>
                  <a:srgbClr val="000000"/>
                </a:solidFill>
                <a:latin typeface="Arial"/>
                <a:ea typeface="DejaVu Sans"/>
              </a:rPr>
              <a:t>We use MVC as a system architecture which means that the code will be split into 3 part:</a:t>
            </a:r>
            <a:endParaRPr lang="en-GB" sz="2800" b="0" strike="noStrike" spc="-1">
              <a:latin typeface="Arial"/>
            </a:endParaRPr>
          </a:p>
          <a:p>
            <a:pPr>
              <a:lnSpc>
                <a:spcPct val="100000"/>
              </a:lnSpc>
            </a:pPr>
            <a:endParaRPr lang="en-GB" sz="2800" b="0" strike="noStrike" spc="-1">
              <a:latin typeface="Arial"/>
            </a:endParaRPr>
          </a:p>
          <a:p>
            <a:pPr marL="343080" indent="-342000">
              <a:lnSpc>
                <a:spcPct val="100000"/>
              </a:lnSpc>
              <a:buClr>
                <a:srgbClr val="000000"/>
              </a:buClr>
              <a:buFont typeface="Arial"/>
              <a:buChar char="•"/>
            </a:pPr>
            <a:r>
              <a:rPr lang="en-GB" sz="2800" b="0" strike="noStrike" spc="-1">
                <a:solidFill>
                  <a:srgbClr val="000000"/>
                </a:solidFill>
                <a:latin typeface="Arial"/>
                <a:ea typeface="Arial"/>
              </a:rPr>
              <a:t>Model- Works with data that is written/read in CSV files.</a:t>
            </a:r>
            <a:endParaRPr lang="en-GB" sz="2800" b="0" strike="noStrike" spc="-1">
              <a:latin typeface="Arial"/>
            </a:endParaRPr>
          </a:p>
          <a:p>
            <a:pPr>
              <a:lnSpc>
                <a:spcPct val="100000"/>
              </a:lnSpc>
            </a:pPr>
            <a:endParaRPr lang="en-GB" sz="2800" b="0" strike="noStrike" spc="-1">
              <a:latin typeface="Arial"/>
            </a:endParaRPr>
          </a:p>
          <a:p>
            <a:pPr marL="343080" indent="-342000">
              <a:lnSpc>
                <a:spcPct val="100000"/>
              </a:lnSpc>
              <a:buClr>
                <a:srgbClr val="000000"/>
              </a:buClr>
              <a:buFont typeface="Arial"/>
              <a:buChar char="•"/>
            </a:pPr>
            <a:r>
              <a:rPr lang="en-GB" sz="2800" b="0" strike="noStrike" spc="-1">
                <a:solidFill>
                  <a:srgbClr val="000000"/>
                </a:solidFill>
                <a:latin typeface="Arial"/>
                <a:ea typeface="Arial"/>
              </a:rPr>
              <a:t>View- the command line is used to enter arguments via Streamlit.</a:t>
            </a:r>
            <a:endParaRPr lang="en-GB" sz="2800" b="0" strike="noStrike" spc="-1">
              <a:latin typeface="Arial"/>
            </a:endParaRPr>
          </a:p>
          <a:p>
            <a:pPr>
              <a:lnSpc>
                <a:spcPct val="100000"/>
              </a:lnSpc>
            </a:pPr>
            <a:endParaRPr lang="en-GB" sz="2800" b="0" strike="noStrike" spc="-1">
              <a:latin typeface="Arial"/>
            </a:endParaRPr>
          </a:p>
          <a:p>
            <a:pPr marL="343080" indent="-342000">
              <a:lnSpc>
                <a:spcPct val="100000"/>
              </a:lnSpc>
              <a:buClr>
                <a:srgbClr val="000000"/>
              </a:buClr>
              <a:buFont typeface="Arial"/>
              <a:buChar char="•"/>
            </a:pPr>
            <a:r>
              <a:rPr lang="en-GB" sz="2800" b="0" strike="noStrike" spc="-1">
                <a:solidFill>
                  <a:srgbClr val="000000"/>
                </a:solidFill>
                <a:latin typeface="Arial"/>
                <a:ea typeface="Arial"/>
              </a:rPr>
              <a:t>Controller- Implements the algorithms.</a:t>
            </a:r>
            <a:endParaRPr lang="en-GB" sz="2800" b="0" strike="noStrike" spc="-1">
              <a:latin typeface="Arial"/>
            </a:endParaRPr>
          </a:p>
          <a:p>
            <a:pPr>
              <a:lnSpc>
                <a:spcPct val="100000"/>
              </a:lnSpc>
            </a:pPr>
            <a:endParaRPr lang="en-GB" sz="2800" b="0" strike="noStrike" spc="-1">
              <a:latin typeface="Arial"/>
            </a:endParaRPr>
          </a:p>
          <a:p>
            <a:pPr>
              <a:lnSpc>
                <a:spcPct val="100000"/>
              </a:lnSpc>
            </a:pPr>
            <a:endParaRPr lang="en-GB" sz="2800" b="0" strike="noStrike" spc="-1">
              <a:latin typeface="Arial"/>
            </a:endParaRPr>
          </a:p>
          <a:p>
            <a:pPr>
              <a:lnSpc>
                <a:spcPct val="100000"/>
              </a:lnSpc>
            </a:pPr>
            <a:endParaRPr lang="en-GB" sz="2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 name="CustomShape 1"/>
          <p:cNvSpPr/>
          <p:nvPr/>
        </p:nvSpPr>
        <p:spPr>
          <a:xfrm>
            <a:off x="0" y="0"/>
            <a:ext cx="1219104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74" name="TextShape 6"/>
          <p:cNvSpPr/>
          <p:nvPr/>
        </p:nvSpPr>
        <p:spPr>
          <a:xfrm>
            <a:off x="11116440" y="6356520"/>
            <a:ext cx="8708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77A7E614-41F7-49E2-8CD8-AD832695EC5D}" type="slidenum">
              <a:rPr lang="en-US" sz="900" b="0" strike="noStrike" spc="293">
                <a:solidFill>
                  <a:srgbClr val="486183"/>
                </a:solidFill>
                <a:latin typeface="Gill Sans MT"/>
                <a:ea typeface="DejaVu Sans"/>
              </a:rPr>
              <a:t>6</a:t>
            </a:fld>
            <a:endParaRPr lang="en-GB" sz="900" b="0" strike="noStrike" spc="-1">
              <a:latin typeface="Arial"/>
            </a:endParaRPr>
          </a:p>
        </p:txBody>
      </p:sp>
      <p:sp>
        <p:nvSpPr>
          <p:cNvPr id="175" name="TextBox 5"/>
          <p:cNvSpPr/>
          <p:nvPr/>
        </p:nvSpPr>
        <p:spPr>
          <a:xfrm>
            <a:off x="1845360" y="578160"/>
            <a:ext cx="8013960" cy="51696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a:spAutoFit/>
          </a:bodyPr>
          <a:lstStyle/>
          <a:p>
            <a:pPr>
              <a:lnSpc>
                <a:spcPct val="100000"/>
              </a:lnSpc>
            </a:pPr>
            <a:r>
              <a:rPr lang="en-US" sz="2800" b="0" strike="noStrike" spc="-1">
                <a:solidFill>
                  <a:srgbClr val="000000"/>
                </a:solidFill>
                <a:latin typeface="Arial"/>
                <a:ea typeface="Arial"/>
              </a:rPr>
              <a:t>2.2. Model–View–Controller (MVC) in our system:</a:t>
            </a:r>
            <a:endParaRPr lang="en-GB" sz="2800" b="0" strike="noStrike" spc="-1">
              <a:latin typeface="Arial"/>
            </a:endParaRPr>
          </a:p>
        </p:txBody>
      </p:sp>
      <p:pic>
        <p:nvPicPr>
          <p:cNvPr id="176" name="Picture 2" descr="Timeline&#10;&#10;Description automatically generated"/>
          <p:cNvPicPr/>
          <p:nvPr/>
        </p:nvPicPr>
        <p:blipFill>
          <a:blip r:embed="rId2"/>
          <a:stretch/>
        </p:blipFill>
        <p:spPr>
          <a:xfrm>
            <a:off x="3595320" y="1276560"/>
            <a:ext cx="3945240" cy="489168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7" name="CustomShape 1"/>
          <p:cNvSpPr/>
          <p:nvPr/>
        </p:nvSpPr>
        <p:spPr>
          <a:xfrm>
            <a:off x="0" y="0"/>
            <a:ext cx="1219104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79" name="TextBox 3"/>
          <p:cNvSpPr/>
          <p:nvPr/>
        </p:nvSpPr>
        <p:spPr>
          <a:xfrm>
            <a:off x="4149720" y="771120"/>
            <a:ext cx="6857280" cy="6390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a:spAutoFit/>
          </a:bodyPr>
          <a:lstStyle/>
          <a:p>
            <a:pPr>
              <a:lnSpc>
                <a:spcPct val="100000"/>
              </a:lnSpc>
            </a:pPr>
            <a:r>
              <a:rPr lang="en-US" sz="3600" b="0" strike="noStrike" spc="-1">
                <a:solidFill>
                  <a:srgbClr val="000000"/>
                </a:solidFill>
                <a:latin typeface="Arial"/>
                <a:ea typeface="DejaVu Sans"/>
              </a:rPr>
              <a:t>2.3. Data Structures</a:t>
            </a:r>
            <a:endParaRPr lang="en-GB" sz="3600" b="0" strike="noStrike" spc="-1">
              <a:latin typeface="Arial"/>
            </a:endParaRPr>
          </a:p>
        </p:txBody>
      </p:sp>
      <p:sp>
        <p:nvSpPr>
          <p:cNvPr id="180" name="TextBox 4"/>
          <p:cNvSpPr/>
          <p:nvPr/>
        </p:nvSpPr>
        <p:spPr>
          <a:xfrm>
            <a:off x="642600" y="1634040"/>
            <a:ext cx="10979280" cy="1568206"/>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anchor="t">
            <a:spAutoFit/>
          </a:bodyPr>
          <a:lstStyle/>
          <a:p>
            <a:r>
              <a:rPr lang="en-GB" sz="2400" b="0" strike="noStrike" spc="-1" dirty="0">
                <a:solidFill>
                  <a:srgbClr val="000000"/>
                </a:solidFill>
                <a:latin typeface="Arial"/>
                <a:ea typeface="Arial"/>
              </a:rPr>
              <a:t>The dataset of</a:t>
            </a:r>
            <a:r>
              <a:rPr lang="en-GB" sz="2400" spc="-1" dirty="0">
                <a:solidFill>
                  <a:srgbClr val="000000"/>
                </a:solidFill>
                <a:latin typeface="Arial"/>
                <a:ea typeface="Arial"/>
              </a:rPr>
              <a:t> the</a:t>
            </a:r>
            <a:r>
              <a:rPr lang="en-GB" sz="2400" b="0" strike="noStrike" spc="-1" dirty="0">
                <a:solidFill>
                  <a:srgbClr val="000000"/>
                </a:solidFill>
                <a:latin typeface="Arial"/>
                <a:ea typeface="Arial"/>
              </a:rPr>
              <a:t> jobs is provided by the employer and the respective competence required for the job. We load the data from *CSV file as Pandas data frame and convert it to Python dictionary. We will consider evaluating each </a:t>
            </a:r>
            <a:r>
              <a:rPr lang="en-US" sz="2400" spc="-1" dirty="0">
                <a:solidFill>
                  <a:srgbClr val="000000"/>
                </a:solidFill>
                <a:latin typeface="Arial"/>
                <a:ea typeface="Arial"/>
              </a:rPr>
              <a:t>jobs</a:t>
            </a:r>
            <a:r>
              <a:rPr lang="en-GB" sz="2400" b="0" strike="noStrike" spc="-1" dirty="0">
                <a:solidFill>
                  <a:srgbClr val="000000"/>
                </a:solidFill>
                <a:latin typeface="Arial"/>
                <a:ea typeface="Arial"/>
              </a:rPr>
              <a:t> </a:t>
            </a:r>
            <a:r>
              <a:rPr lang="en-US" sz="2400" b="0" strike="noStrike" spc="-1" dirty="0">
                <a:solidFill>
                  <a:srgbClr val="000000"/>
                </a:solidFill>
                <a:latin typeface="Arial"/>
                <a:ea typeface="Arial"/>
              </a:rPr>
              <a:t>requirement</a:t>
            </a:r>
            <a:r>
              <a:rPr lang="en-GB" sz="2400" b="0" strike="noStrike" spc="-1" dirty="0">
                <a:solidFill>
                  <a:srgbClr val="000000"/>
                </a:solidFill>
                <a:latin typeface="Arial"/>
                <a:ea typeface="Arial"/>
              </a:rPr>
              <a:t> (competence) as the number of years required experience.</a:t>
            </a:r>
            <a:endParaRPr lang="en-GB" sz="2400" b="0" strike="noStrike" spc="-1" dirty="0">
              <a:latin typeface="Arial"/>
            </a:endParaRPr>
          </a:p>
        </p:txBody>
      </p:sp>
      <p:pic>
        <p:nvPicPr>
          <p:cNvPr id="181" name="Picture 2" descr="Graphical user interface&#10;&#10;Description automatically generated"/>
          <p:cNvPicPr/>
          <p:nvPr/>
        </p:nvPicPr>
        <p:blipFill>
          <a:blip r:embed="rId2"/>
          <a:srcRect r="5" b="16405"/>
          <a:stretch/>
        </p:blipFill>
        <p:spPr>
          <a:xfrm>
            <a:off x="2340000" y="3566891"/>
            <a:ext cx="7112160" cy="273060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2" name="CustomShape 1"/>
          <p:cNvSpPr/>
          <p:nvPr/>
        </p:nvSpPr>
        <p:spPr>
          <a:xfrm>
            <a:off x="0" y="0"/>
            <a:ext cx="1219104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84" name="TextBox 3"/>
          <p:cNvSpPr/>
          <p:nvPr/>
        </p:nvSpPr>
        <p:spPr>
          <a:xfrm>
            <a:off x="4113000" y="679320"/>
            <a:ext cx="6857280" cy="6390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a:spAutoFit/>
          </a:bodyPr>
          <a:lstStyle/>
          <a:p>
            <a:pPr>
              <a:lnSpc>
                <a:spcPct val="100000"/>
              </a:lnSpc>
            </a:pPr>
            <a:r>
              <a:rPr lang="en-US" sz="3600" b="0" strike="noStrike" spc="-1">
                <a:solidFill>
                  <a:srgbClr val="000000"/>
                </a:solidFill>
                <a:latin typeface="Arial"/>
                <a:ea typeface="DejaVu Sans"/>
              </a:rPr>
              <a:t>2.3. Data Structures</a:t>
            </a:r>
            <a:endParaRPr lang="en-GB" sz="3600" b="0" strike="noStrike" spc="-1">
              <a:latin typeface="Arial"/>
            </a:endParaRPr>
          </a:p>
        </p:txBody>
      </p:sp>
      <p:sp>
        <p:nvSpPr>
          <p:cNvPr id="185" name="TextBox 4"/>
          <p:cNvSpPr/>
          <p:nvPr/>
        </p:nvSpPr>
        <p:spPr>
          <a:xfrm>
            <a:off x="642600" y="1432080"/>
            <a:ext cx="10979280" cy="1937538"/>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anchor="t">
            <a:spAutoFit/>
          </a:bodyPr>
          <a:lstStyle/>
          <a:p>
            <a:r>
              <a:rPr lang="en-GB" sz="2400" b="0" strike="noStrike" spc="-1" dirty="0">
                <a:solidFill>
                  <a:srgbClr val="000000"/>
                </a:solidFill>
                <a:latin typeface="Arial"/>
                <a:ea typeface="Arial"/>
              </a:rPr>
              <a:t>The dataset of </a:t>
            </a:r>
            <a:r>
              <a:rPr lang="en-GB" sz="2400" spc="-1" dirty="0">
                <a:solidFill>
                  <a:srgbClr val="000000"/>
                </a:solidFill>
                <a:latin typeface="Arial"/>
                <a:ea typeface="Arial"/>
              </a:rPr>
              <a:t>the </a:t>
            </a:r>
            <a:r>
              <a:rPr lang="en-GB" sz="2400" b="0" strike="noStrike" spc="-1" dirty="0">
                <a:solidFill>
                  <a:srgbClr val="000000"/>
                </a:solidFill>
                <a:latin typeface="Arial"/>
                <a:ea typeface="Arial"/>
              </a:rPr>
              <a:t>applicants is provided by the employment agency with the respective competence possessed by the applicants. We load the data from *CSV file as Pandas data frame and convert it to Python dictionary.</a:t>
            </a:r>
            <a:r>
              <a:rPr lang="en-GB" sz="2400" spc="-1" dirty="0">
                <a:solidFill>
                  <a:srgbClr val="000000"/>
                </a:solidFill>
                <a:latin typeface="Arial"/>
                <a:ea typeface="Arial"/>
              </a:rPr>
              <a:t> </a:t>
            </a:r>
            <a:r>
              <a:rPr lang="en-GB" sz="2400" b="0" strike="noStrike" spc="-1" dirty="0">
                <a:solidFill>
                  <a:srgbClr val="000000"/>
                </a:solidFill>
                <a:latin typeface="Arial"/>
                <a:ea typeface="Arial"/>
              </a:rPr>
              <a:t> We will consider evaluating each applicant's qualification (competence) as the number of years of experience of the applicant.</a:t>
            </a:r>
            <a:endParaRPr lang="en-GB" sz="2400" b="0" strike="noStrike" spc="-1" dirty="0">
              <a:latin typeface="Arial"/>
            </a:endParaRPr>
          </a:p>
        </p:txBody>
      </p:sp>
      <p:pic>
        <p:nvPicPr>
          <p:cNvPr id="186" name="Picture 5" descr="A picture containing chart&#10;&#10;Description automatically generated"/>
          <p:cNvPicPr/>
          <p:nvPr/>
        </p:nvPicPr>
        <p:blipFill>
          <a:blip r:embed="rId2"/>
          <a:srcRect b="10927"/>
          <a:stretch/>
        </p:blipFill>
        <p:spPr>
          <a:xfrm>
            <a:off x="2797374" y="3639247"/>
            <a:ext cx="6194160" cy="293256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8" name="TextBox 3"/>
          <p:cNvSpPr/>
          <p:nvPr/>
        </p:nvSpPr>
        <p:spPr>
          <a:xfrm>
            <a:off x="3342240" y="961920"/>
            <a:ext cx="6857280" cy="6390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a:spAutoFit/>
          </a:bodyPr>
          <a:lstStyle/>
          <a:p>
            <a:pPr>
              <a:lnSpc>
                <a:spcPct val="100000"/>
              </a:lnSpc>
            </a:pPr>
            <a:r>
              <a:rPr lang="en-US" sz="3600" b="0" strike="noStrike" spc="-1">
                <a:solidFill>
                  <a:srgbClr val="000000"/>
                </a:solidFill>
                <a:latin typeface="Arial"/>
                <a:ea typeface="DejaVu Sans"/>
              </a:rPr>
              <a:t>2.4.1 Naive Approach</a:t>
            </a:r>
            <a:endParaRPr lang="en-GB" sz="3600" b="0" strike="noStrike" spc="-1">
              <a:latin typeface="Arial"/>
            </a:endParaRPr>
          </a:p>
        </p:txBody>
      </p:sp>
      <p:sp>
        <p:nvSpPr>
          <p:cNvPr id="189" name="TextBox 4"/>
          <p:cNvSpPr/>
          <p:nvPr/>
        </p:nvSpPr>
        <p:spPr>
          <a:xfrm>
            <a:off x="605880" y="1863720"/>
            <a:ext cx="10979280" cy="5847755"/>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1440" tIns="45720" rIns="91440" bIns="45720" anchor="t">
            <a:spAutoFit/>
          </a:bodyPr>
          <a:lstStyle/>
          <a:p>
            <a:pPr marL="342900" indent="-341630">
              <a:lnSpc>
                <a:spcPct val="100000"/>
              </a:lnSpc>
              <a:buClr>
                <a:srgbClr val="000000"/>
              </a:buClr>
              <a:buFont typeface="Arial"/>
              <a:buChar char="•"/>
            </a:pPr>
            <a:r>
              <a:rPr lang="en-GB" sz="2200" b="0" strike="noStrike" spc="-1" dirty="0">
                <a:solidFill>
                  <a:srgbClr val="000000"/>
                </a:solidFill>
                <a:latin typeface="Arial"/>
                <a:ea typeface="DejaVu Sans"/>
              </a:rPr>
              <a:t>Fitting function - </a:t>
            </a:r>
            <a:r>
              <a:rPr lang="en-GB" sz="2200" b="0" strike="noStrike" spc="-1" dirty="0">
                <a:solidFill>
                  <a:srgbClr val="000000"/>
                </a:solidFill>
                <a:latin typeface="Arial"/>
                <a:ea typeface="Arial"/>
              </a:rPr>
              <a:t>Determines to what extent a give competence is covered by the applicant. The fitting function brings back a numerical value (metric, grade). For that reason, there are 3 outcomes:</a:t>
            </a:r>
            <a:endParaRPr lang="en-GB" sz="2200" b="0" strike="noStrike" spc="-1" dirty="0">
              <a:latin typeface="Arial"/>
            </a:endParaRPr>
          </a:p>
          <a:p>
            <a:pPr>
              <a:lnSpc>
                <a:spcPct val="100000"/>
              </a:lnSpc>
            </a:pPr>
            <a:endParaRPr lang="en-GB" sz="2200" b="0" strike="noStrike" spc="-1">
              <a:latin typeface="Arial"/>
            </a:endParaRPr>
          </a:p>
          <a:p>
            <a:pPr marL="458470" indent="-457200">
              <a:lnSpc>
                <a:spcPct val="100000"/>
              </a:lnSpc>
              <a:buClr>
                <a:srgbClr val="000000"/>
              </a:buClr>
              <a:buFont typeface="Arial"/>
              <a:buAutoNum type="romanUcPeriod"/>
            </a:pPr>
            <a:r>
              <a:rPr lang="en-GB" sz="2200" b="0" strike="noStrike" spc="-1" dirty="0">
                <a:solidFill>
                  <a:srgbClr val="000000"/>
                </a:solidFill>
                <a:latin typeface="Arial"/>
                <a:ea typeface="Arial"/>
              </a:rPr>
              <a:t>When the competence is required by the employer and possessed by the applicant (we return the number of years of the applicant).</a:t>
            </a:r>
            <a:endParaRPr lang="en-GB" sz="2200" b="0" strike="noStrike" spc="-1" dirty="0">
              <a:latin typeface="Arial"/>
            </a:endParaRPr>
          </a:p>
          <a:p>
            <a:pPr marL="457200" indent="-457200">
              <a:lnSpc>
                <a:spcPct val="100000"/>
              </a:lnSpc>
              <a:buAutoNum type="romanUcPeriod"/>
            </a:pPr>
            <a:endParaRPr lang="en-GB" sz="2200" b="0" strike="noStrike" spc="-1">
              <a:latin typeface="Arial"/>
            </a:endParaRPr>
          </a:p>
          <a:p>
            <a:pPr marL="458470" indent="-457200">
              <a:lnSpc>
                <a:spcPct val="100000"/>
              </a:lnSpc>
              <a:buClr>
                <a:srgbClr val="000000"/>
              </a:buClr>
              <a:buFont typeface="Arial"/>
              <a:buAutoNum type="romanUcPeriod"/>
            </a:pPr>
            <a:r>
              <a:rPr lang="en-GB" sz="2200" b="0" strike="noStrike" spc="-1" dirty="0">
                <a:solidFill>
                  <a:srgbClr val="000000"/>
                </a:solidFill>
                <a:latin typeface="Arial"/>
                <a:ea typeface="Arial"/>
              </a:rPr>
              <a:t>When the competence is required by the employer, but the applicant does not have such a qualification, we return 0.</a:t>
            </a:r>
            <a:endParaRPr lang="en-GB" sz="2200" b="0" strike="noStrike" spc="-1" dirty="0">
              <a:latin typeface="Arial"/>
            </a:endParaRPr>
          </a:p>
          <a:p>
            <a:pPr marL="457200" indent="-457200">
              <a:lnSpc>
                <a:spcPct val="100000"/>
              </a:lnSpc>
              <a:buAutoNum type="romanUcPeriod"/>
            </a:pPr>
            <a:endParaRPr lang="en-GB" sz="2200" b="0" strike="noStrike" spc="-1">
              <a:latin typeface="Arial"/>
            </a:endParaRPr>
          </a:p>
          <a:p>
            <a:pPr marL="458470" indent="-457200">
              <a:lnSpc>
                <a:spcPct val="100000"/>
              </a:lnSpc>
              <a:buClr>
                <a:srgbClr val="000000"/>
              </a:buClr>
              <a:buFont typeface="Arial"/>
              <a:buAutoNum type="romanUcPeriod"/>
            </a:pPr>
            <a:r>
              <a:rPr lang="en-GB" sz="2200" b="0" strike="noStrike" spc="-1" dirty="0">
                <a:solidFill>
                  <a:srgbClr val="000000"/>
                </a:solidFill>
                <a:latin typeface="Arial"/>
                <a:ea typeface="Arial"/>
              </a:rPr>
              <a:t>When the applicant has a qualification that is not required at the work place, we return 0.</a:t>
            </a:r>
            <a:endParaRPr lang="en-GB" sz="2200" b="0" strike="noStrike" spc="-1" dirty="0">
              <a:latin typeface="Arial"/>
            </a:endParaRPr>
          </a:p>
          <a:p>
            <a:pPr>
              <a:lnSpc>
                <a:spcPct val="100000"/>
              </a:lnSpc>
            </a:pPr>
            <a:endParaRPr lang="en-GB" sz="2200" b="0" strike="noStrike" spc="-1">
              <a:latin typeface="Arial"/>
            </a:endParaRPr>
          </a:p>
          <a:p>
            <a:pPr>
              <a:lnSpc>
                <a:spcPct val="100000"/>
              </a:lnSpc>
            </a:pPr>
            <a:endParaRPr lang="en-GB" sz="2200" b="0" strike="noStrike" spc="-1">
              <a:latin typeface="Arial"/>
            </a:endParaRPr>
          </a:p>
          <a:p>
            <a:pPr>
              <a:lnSpc>
                <a:spcPct val="100000"/>
              </a:lnSpc>
            </a:pPr>
            <a:endParaRPr lang="en-GB" sz="2200" b="0" strike="noStrike" spc="-1">
              <a:latin typeface="Arial"/>
            </a:endParaRPr>
          </a:p>
          <a:p>
            <a:pPr>
              <a:lnSpc>
                <a:spcPct val="100000"/>
              </a:lnSpc>
            </a:pPr>
            <a:endParaRPr lang="en-GB" sz="2200" b="0" strike="noStrike" spc="-1">
              <a:latin typeface="Arial"/>
            </a:endParaRPr>
          </a:p>
          <a:p>
            <a:pPr>
              <a:lnSpc>
                <a:spcPct val="100000"/>
              </a:lnSpc>
            </a:pPr>
            <a:endParaRPr lang="en-GB" sz="2200" b="0" strike="noStrike" spc="-1">
              <a:latin typeface="Arial"/>
            </a:endParaRPr>
          </a:p>
        </p:txBody>
      </p:sp>
      <p:sp>
        <p:nvSpPr>
          <p:cNvPr id="190" name="TextBox 3_0"/>
          <p:cNvSpPr/>
          <p:nvPr/>
        </p:nvSpPr>
        <p:spPr>
          <a:xfrm>
            <a:off x="2862720" y="189000"/>
            <a:ext cx="6857280" cy="6390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0000" tIns="45000" rIns="90000" bIns="45000">
            <a:spAutoFit/>
          </a:bodyPr>
          <a:lstStyle/>
          <a:p>
            <a:pPr>
              <a:lnSpc>
                <a:spcPct val="100000"/>
              </a:lnSpc>
            </a:pPr>
            <a:r>
              <a:rPr lang="en-US" sz="3600" b="0" strike="noStrike" spc="-1">
                <a:solidFill>
                  <a:srgbClr val="000000"/>
                </a:solidFill>
                <a:latin typeface="Arial"/>
                <a:ea typeface="DejaVu Sans"/>
              </a:rPr>
              <a:t>2.4. Methods and Algorithms</a:t>
            </a:r>
            <a:endParaRPr lang="en-GB" sz="36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43041"/>
      </a:dk2>
      <a:lt2>
        <a:srgbClr val="E8E8E2"/>
      </a:lt2>
      <a:accent1>
        <a:srgbClr val="9796C6"/>
      </a:accent1>
      <a:accent2>
        <a:srgbClr val="7F96BA"/>
      </a:accent2>
      <a:accent3>
        <a:srgbClr val="7DACB7"/>
      </a:accent3>
      <a:accent4>
        <a:srgbClr val="78AFA3"/>
      </a:accent4>
      <a:accent5>
        <a:srgbClr val="83AE92"/>
      </a:accent5>
      <a:accent6>
        <a:srgbClr val="7DB27A"/>
      </a:accent6>
      <a:hlink>
        <a:srgbClr val="848651"/>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43041"/>
      </a:dk2>
      <a:lt2>
        <a:srgbClr val="E8E8E2"/>
      </a:lt2>
      <a:accent1>
        <a:srgbClr val="9796C6"/>
      </a:accent1>
      <a:accent2>
        <a:srgbClr val="7F96BA"/>
      </a:accent2>
      <a:accent3>
        <a:srgbClr val="7DACB7"/>
      </a:accent3>
      <a:accent4>
        <a:srgbClr val="78AFA3"/>
      </a:accent4>
      <a:accent5>
        <a:srgbClr val="83AE92"/>
      </a:accent5>
      <a:accent6>
        <a:srgbClr val="7DB27A"/>
      </a:accent6>
      <a:hlink>
        <a:srgbClr val="848651"/>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67</TotalTime>
  <Application>Microsoft Office PowerPoint</Application>
  <PresentationFormat>Widescreen</PresentationFormat>
  <Slides>19</Slides>
  <Notes>0</Notes>
  <HiddenSlides>0</HiddenSlides>
  <ScaleCrop>false</ScaleCrop>
  <HeadingPairs>
    <vt:vector size="4" baseType="variant">
      <vt:variant>
        <vt:lpstr>Theme</vt:lpstr>
      </vt:variant>
      <vt:variant>
        <vt:i4>3</vt:i4>
      </vt:variant>
      <vt:variant>
        <vt:lpstr>Slide Titles</vt:lpstr>
      </vt:variant>
      <vt:variant>
        <vt:i4>19</vt:i4>
      </vt:variant>
    </vt:vector>
  </HeadingPairs>
  <TitlesOfParts>
    <vt:vector size="22" baseType="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
  <cp:revision>207</cp:revision>
  <dcterms:created xsi:type="dcterms:W3CDTF">2022-09-24T18:57:58Z</dcterms:created>
  <dcterms:modified xsi:type="dcterms:W3CDTF">2022-09-29T13:33:40Z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21</vt:i4>
  </property>
</Properties>
</file>