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CA78F-AB7B-4D24-905E-45C2BC6EA44D}" v="53" dt="2022-09-28T12:27:36.917"/>
    <p1510:client id="{59C25717-D1E9-4D40-846F-727739E0082F}" v="173" dt="2022-09-27T13:40:05.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1371600" y="798480"/>
            <a:ext cx="9486360" cy="53096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371600" y="798480"/>
            <a:ext cx="9486360" cy="53096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371600" y="798480"/>
            <a:ext cx="9486360" cy="53096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371600" y="798480"/>
            <a:ext cx="9486360" cy="1145160"/>
          </a:xfrm>
          <a:prstGeom prst="rect">
            <a:avLst/>
          </a:prstGeom>
        </p:spPr>
        <p:txBody>
          <a:bodyPr lIns="0" tIns="0" rIns="0" bIns="0" anchor="ctr">
            <a:noAutofit/>
          </a:bodyPr>
          <a:lstStyle/>
          <a:p>
            <a:endParaRPr lang="en-GB" sz="1800" b="0" strike="noStrike" spc="-1">
              <a:solidFill>
                <a:srgbClr val="000000"/>
              </a:solidFill>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2800" b="0" strike="noStrike" spc="-1">
              <a:solidFill>
                <a:srgbClr val="000000"/>
              </a:solidFill>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GB"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GB" sz="4400" b="0" strike="noStrike" spc="-1">
                <a:solidFill>
                  <a:srgbClr val="000000"/>
                </a:solidFill>
                <a:latin typeface="Calibri Light"/>
              </a:rPr>
              <a:t>Click to edit Master title style</a:t>
            </a:r>
            <a:endParaRPr lang="en-GB"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GB"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GB"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GB"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GB"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GB" sz="1800" b="0" strike="noStrike" spc="-1">
                <a:solidFill>
                  <a:srgbClr val="000000"/>
                </a:solidFill>
                <a:latin typeface="Calibri"/>
              </a:rPr>
              <a:t>Fifth level</a:t>
            </a:r>
          </a:p>
        </p:txBody>
      </p:sp>
      <p:sp>
        <p:nvSpPr>
          <p:cNvPr id="2"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813AABCF-FA96-490B-B58D-5076423235DB}" type="datetime">
              <a:rPr lang="en-GB" sz="1200" b="0" strike="noStrike" spc="-1">
                <a:solidFill>
                  <a:srgbClr val="8B8B8B"/>
                </a:solidFill>
                <a:latin typeface="Calibri"/>
              </a:rPr>
              <a:t>28/09/2022</a:t>
            </a:fld>
            <a:endParaRPr lang="en-GB" sz="12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lstStyle/>
          <a:p>
            <a:endParaRPr lang="en-GB"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4E98F202-1BD7-4F73-8C78-C0103196A0B2}" type="slidenum">
              <a:rPr lang="en-GB" sz="1200" b="0" strike="noStrike" spc="-1">
                <a:solidFill>
                  <a:srgbClr val="8B8B8B"/>
                </a:solidFill>
                <a:latin typeface="Calibri"/>
              </a:r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GB" sz="1800" b="0" strike="noStrike" spc="-1">
                <a:solidFill>
                  <a:srgbClr val="000000"/>
                </a:solidFill>
                <a:latin typeface="Arial"/>
              </a:rPr>
              <a:t>Click to edit the title text format</a:t>
            </a:r>
          </a:p>
        </p:txBody>
      </p:sp>
      <p:sp>
        <p:nvSpPr>
          <p:cNvPr id="4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1371600" y="798480"/>
            <a:ext cx="9486360" cy="1145160"/>
          </a:xfrm>
          <a:prstGeom prst="rect">
            <a:avLst/>
          </a:prstGeom>
        </p:spPr>
        <p:txBody>
          <a:bodyPr lIns="0" tIns="0" rIns="0" bIns="0" anchor="ctr">
            <a:noAutofit/>
          </a:bodyPr>
          <a:lstStyle/>
          <a:p>
            <a:r>
              <a:rPr lang="en-GB" sz="4400" b="0" strike="noStrike" spc="-1">
                <a:solidFill>
                  <a:srgbClr val="000000"/>
                </a:solidFill>
                <a:latin typeface="Arial"/>
              </a:rPr>
              <a:t>Click to edit the title text format</a:t>
            </a:r>
          </a:p>
        </p:txBody>
      </p:sp>
      <p:sp>
        <p:nvSpPr>
          <p:cNvPr id="80"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p:nvPr/>
        </p:nvSpPr>
        <p:spPr>
          <a:xfrm>
            <a:off x="3152880" y="231840"/>
            <a:ext cx="6124320" cy="677520"/>
          </a:xfrm>
          <a:prstGeom prst="rect">
            <a:avLst/>
          </a:prstGeom>
          <a:noFill/>
          <a:ln w="0">
            <a:noFill/>
          </a:ln>
        </p:spPr>
        <p:txBody>
          <a:bodyPr anchor="ctr">
            <a:noAutofit/>
          </a:bodyPr>
          <a:lstStyle/>
          <a:p>
            <a:pPr algn="ctr">
              <a:lnSpc>
                <a:spcPct val="90000"/>
              </a:lnSpc>
            </a:pPr>
            <a:r>
              <a:rPr lang="en-GB" sz="2000" b="1" strike="noStrike" spc="-1">
                <a:solidFill>
                  <a:srgbClr val="000000"/>
                </a:solidFill>
                <a:latin typeface="Calibri Light"/>
                <a:ea typeface="Calibri Light"/>
              </a:rPr>
              <a:t>TECHNICAL UNIVERSITY – SOFIA</a:t>
            </a:r>
            <a:endParaRPr lang="en-GB" sz="2000" b="0" strike="noStrike" spc="-1">
              <a:solidFill>
                <a:srgbClr val="000000"/>
              </a:solidFill>
              <a:latin typeface="Calibri"/>
            </a:endParaRPr>
          </a:p>
        </p:txBody>
      </p:sp>
      <p:pic>
        <p:nvPicPr>
          <p:cNvPr id="118" name="Picture 4"/>
          <p:cNvPicPr/>
          <p:nvPr/>
        </p:nvPicPr>
        <p:blipFill>
          <a:blip r:embed="rId2"/>
          <a:stretch/>
        </p:blipFill>
        <p:spPr>
          <a:xfrm>
            <a:off x="1871640" y="305640"/>
            <a:ext cx="1009440" cy="980640"/>
          </a:xfrm>
          <a:prstGeom prst="rect">
            <a:avLst/>
          </a:prstGeom>
          <a:ln w="0">
            <a:noFill/>
          </a:ln>
        </p:spPr>
      </p:pic>
      <p:sp>
        <p:nvSpPr>
          <p:cNvPr id="119" name="TextBox 5"/>
          <p:cNvSpPr/>
          <p:nvPr/>
        </p:nvSpPr>
        <p:spPr>
          <a:xfrm>
            <a:off x="593280" y="2100960"/>
            <a:ext cx="11286720" cy="18590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gn="ctr">
              <a:lnSpc>
                <a:spcPct val="100000"/>
              </a:lnSpc>
            </a:pPr>
            <a:endParaRPr lang="en-GB" sz="1800" b="0" strike="noStrike" spc="-1">
              <a:latin typeface="Arial"/>
            </a:endParaRPr>
          </a:p>
          <a:p>
            <a:pPr algn="ctr">
              <a:lnSpc>
                <a:spcPct val="100000"/>
              </a:lnSpc>
            </a:pPr>
            <a:r>
              <a:rPr lang="en-GB" sz="2800" b="1" strike="noStrike" spc="-1">
                <a:solidFill>
                  <a:srgbClr val="000000"/>
                </a:solidFill>
                <a:latin typeface="Calibri"/>
                <a:ea typeface="Calibri"/>
              </a:rPr>
              <a:t>SOFTWARE </a:t>
            </a:r>
            <a:r>
              <a:rPr lang="en-US" sz="2800" b="1" strike="noStrike" spc="-1">
                <a:solidFill>
                  <a:srgbClr val="000000"/>
                </a:solidFill>
                <a:latin typeface="Calibri"/>
                <a:ea typeface="Calibri"/>
              </a:rPr>
              <a:t>SYSTEM FOR AUTOMATIC RECRUITMENT OF CANDIDATES ACCORDING TO THEIR QUALIFICATIONS</a:t>
            </a:r>
            <a:endParaRPr lang="en-GB" sz="2800" b="0" strike="noStrike" spc="-1">
              <a:latin typeface="Arial"/>
            </a:endParaRPr>
          </a:p>
          <a:p>
            <a:pPr>
              <a:lnSpc>
                <a:spcPct val="100000"/>
              </a:lnSpc>
            </a:pPr>
            <a:endParaRPr lang="en-GB" sz="2800" b="0" strike="noStrike" spc="-1">
              <a:latin typeface="Arial"/>
            </a:endParaRPr>
          </a:p>
        </p:txBody>
      </p:sp>
      <p:sp>
        <p:nvSpPr>
          <p:cNvPr id="120" name="TextBox 7"/>
          <p:cNvSpPr/>
          <p:nvPr/>
        </p:nvSpPr>
        <p:spPr>
          <a:xfrm>
            <a:off x="3352680" y="720000"/>
            <a:ext cx="5838480" cy="640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gn="ctr">
              <a:lnSpc>
                <a:spcPct val="90000"/>
              </a:lnSpc>
            </a:pPr>
            <a:r>
              <a:rPr lang="en-GB" sz="2000" b="1" strike="noStrike" spc="-1">
                <a:solidFill>
                  <a:srgbClr val="000000"/>
                </a:solidFill>
                <a:latin typeface="Calibri Light"/>
              </a:rPr>
              <a:t>PLOVDIV BRANCH</a:t>
            </a:r>
            <a:endParaRPr lang="en-GB" sz="2000" b="0" strike="noStrike" spc="-1">
              <a:latin typeface="Arial"/>
            </a:endParaRPr>
          </a:p>
          <a:p>
            <a:pPr algn="ctr">
              <a:lnSpc>
                <a:spcPct val="90000"/>
              </a:lnSpc>
            </a:pPr>
            <a:r>
              <a:rPr lang="en-GB" sz="2000" b="1" strike="noStrike" spc="-1">
                <a:solidFill>
                  <a:srgbClr val="000000"/>
                </a:solidFill>
                <a:latin typeface="Calibri Light"/>
              </a:rPr>
              <a:t>FACULTY OF ELECTRONICS AND AUTOMATION</a:t>
            </a:r>
            <a:endParaRPr lang="en-GB" sz="2000" b="0" strike="noStrike" spc="-1">
              <a:latin typeface="Arial"/>
            </a:endParaRPr>
          </a:p>
        </p:txBody>
      </p:sp>
      <p:sp>
        <p:nvSpPr>
          <p:cNvPr id="121" name="TextBox 8"/>
          <p:cNvSpPr/>
          <p:nvPr/>
        </p:nvSpPr>
        <p:spPr>
          <a:xfrm>
            <a:off x="2247840" y="5095800"/>
            <a:ext cx="8048160" cy="14025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gn="ctr">
              <a:lnSpc>
                <a:spcPct val="100000"/>
              </a:lnSpc>
            </a:pPr>
            <a:r>
              <a:rPr lang="en-GB" sz="2400" b="1" strike="noStrike" spc="-1">
                <a:solidFill>
                  <a:srgbClr val="000000"/>
                </a:solidFill>
                <a:latin typeface="Arial"/>
              </a:rPr>
              <a:t>Lyubomir Lambrev , fac. Num. 510259</a:t>
            </a:r>
            <a:endParaRPr lang="en-GB" sz="2400" b="0" strike="noStrike" spc="-1">
              <a:latin typeface="Arial"/>
            </a:endParaRPr>
          </a:p>
          <a:p>
            <a:pPr algn="ctr">
              <a:lnSpc>
                <a:spcPct val="100000"/>
              </a:lnSpc>
            </a:pPr>
            <a:r>
              <a:rPr lang="en-GB" sz="2000" b="0" strike="noStrike" spc="-1">
                <a:solidFill>
                  <a:srgbClr val="000000"/>
                </a:solidFill>
                <a:latin typeface="Arial"/>
              </a:rPr>
              <a:t>Email: thelubo1@abv.bg</a:t>
            </a:r>
            <a:endParaRPr lang="en-GB" sz="2000" b="0" strike="noStrike" spc="-1">
              <a:latin typeface="Arial"/>
            </a:endParaRPr>
          </a:p>
          <a:p>
            <a:pPr algn="ctr">
              <a:lnSpc>
                <a:spcPct val="100000"/>
              </a:lnSpc>
            </a:pPr>
            <a:endParaRPr lang="en-GB" sz="2000" b="0" strike="noStrike" spc="-1">
              <a:latin typeface="Arial"/>
            </a:endParaRPr>
          </a:p>
          <a:p>
            <a:pPr>
              <a:lnSpc>
                <a:spcPct val="100000"/>
              </a:lnSpc>
            </a:pPr>
            <a:endParaRPr lang="en-GB"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6" name="CustomShape 3"/>
          <p:cNvSpPr/>
          <p:nvPr/>
        </p:nvSpPr>
        <p:spPr>
          <a:xfrm>
            <a:off x="547920" y="180000"/>
            <a:ext cx="11076840" cy="6346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7" name="TextBox 3"/>
          <p:cNvSpPr/>
          <p:nvPr/>
        </p:nvSpPr>
        <p:spPr>
          <a:xfrm>
            <a:off x="4113000" y="679320"/>
            <a:ext cx="6857640" cy="640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3600" b="0" strike="noStrike" spc="-1">
                <a:solidFill>
                  <a:srgbClr val="000000"/>
                </a:solidFill>
                <a:latin typeface="Arial"/>
                <a:ea typeface="DejaVu Sans"/>
              </a:rPr>
              <a:t>2.3. Data Structures</a:t>
            </a:r>
            <a:endParaRPr lang="en-GB" sz="3600" b="0" strike="noStrike" spc="-1">
              <a:latin typeface="Arial"/>
            </a:endParaRPr>
          </a:p>
        </p:txBody>
      </p:sp>
      <p:sp>
        <p:nvSpPr>
          <p:cNvPr id="188" name="TextBox 4"/>
          <p:cNvSpPr/>
          <p:nvPr/>
        </p:nvSpPr>
        <p:spPr>
          <a:xfrm>
            <a:off x="642600" y="1432080"/>
            <a:ext cx="10979640" cy="15548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GB" sz="2400" b="0" strike="noStrike" spc="-1">
                <a:solidFill>
                  <a:srgbClr val="000000"/>
                </a:solidFill>
                <a:latin typeface="Arial"/>
                <a:ea typeface="Arial"/>
              </a:rPr>
              <a:t>The list of applicants is provided by the employment agency with the respective competence possessed by the applicants. We will consider evaluating each applicant's qualification (competence) as the number of years of experience of the applicant.</a:t>
            </a:r>
            <a:endParaRPr lang="en-GB" sz="2400" b="0" strike="noStrike" spc="-1">
              <a:latin typeface="Arial"/>
            </a:endParaRPr>
          </a:p>
        </p:txBody>
      </p:sp>
      <p:pic>
        <p:nvPicPr>
          <p:cNvPr id="189" name="Picture 5" descr="A picture containing chart&#10;&#10;Description automatically generated"/>
          <p:cNvPicPr/>
          <p:nvPr/>
        </p:nvPicPr>
        <p:blipFill>
          <a:blip r:embed="rId2"/>
          <a:stretch/>
        </p:blipFill>
        <p:spPr>
          <a:xfrm>
            <a:off x="2713680" y="3367080"/>
            <a:ext cx="6194880" cy="329292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 name="CustomShape 3"/>
          <p:cNvSpPr/>
          <p:nvPr/>
        </p:nvSpPr>
        <p:spPr>
          <a:xfrm>
            <a:off x="547920" y="491400"/>
            <a:ext cx="11076840" cy="590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1" name="TextBox 3"/>
          <p:cNvSpPr/>
          <p:nvPr/>
        </p:nvSpPr>
        <p:spPr>
          <a:xfrm>
            <a:off x="2910240" y="853920"/>
            <a:ext cx="6857640" cy="640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3600" b="0" strike="noStrike" spc="-1">
                <a:solidFill>
                  <a:srgbClr val="000000"/>
                </a:solidFill>
                <a:latin typeface="Arial"/>
                <a:ea typeface="DejaVu Sans"/>
              </a:rPr>
              <a:t>2.4. Method and Algorithms</a:t>
            </a:r>
            <a:endParaRPr lang="en-GB" sz="3600" b="0" strike="noStrike" spc="-1">
              <a:latin typeface="Arial"/>
            </a:endParaRPr>
          </a:p>
        </p:txBody>
      </p:sp>
      <p:sp>
        <p:nvSpPr>
          <p:cNvPr id="192" name="TextBox 4"/>
          <p:cNvSpPr/>
          <p:nvPr/>
        </p:nvSpPr>
        <p:spPr>
          <a:xfrm>
            <a:off x="605880" y="1863720"/>
            <a:ext cx="10979640" cy="59425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1440" tIns="45720" rIns="91440" bIns="45720" anchor="t">
            <a:spAutoFit/>
          </a:bodyPr>
          <a:lstStyle/>
          <a:p>
            <a:pPr marL="342900" indent="-342265">
              <a:lnSpc>
                <a:spcPct val="100000"/>
              </a:lnSpc>
              <a:buClr>
                <a:srgbClr val="000000"/>
              </a:buClr>
              <a:buFont typeface="Arial"/>
              <a:buChar char="•"/>
            </a:pPr>
            <a:r>
              <a:rPr lang="en-GB" sz="2200" b="0" strike="noStrike" spc="-1" dirty="0">
                <a:solidFill>
                  <a:srgbClr val="000000"/>
                </a:solidFill>
                <a:latin typeface="Arial"/>
                <a:ea typeface="DejaVu Sans"/>
              </a:rPr>
              <a:t>Fitting function - </a:t>
            </a:r>
            <a:r>
              <a:rPr lang="en-GB" sz="2200" b="0" strike="noStrike" spc="-1" dirty="0">
                <a:solidFill>
                  <a:srgbClr val="000000"/>
                </a:solidFill>
                <a:latin typeface="Arial"/>
                <a:ea typeface="Arial"/>
              </a:rPr>
              <a:t>Determines to what extent a give competence is covered by the applicant. The fitting function brings back a numerical value (metric, grade). For that reason, there are 3 outcomes:</a:t>
            </a:r>
            <a:endParaRPr lang="en-GB" sz="2200" b="0" strike="noStrike" spc="-1" dirty="0">
              <a:latin typeface="Arial"/>
            </a:endParaRPr>
          </a:p>
          <a:p>
            <a:pPr>
              <a:lnSpc>
                <a:spcPct val="100000"/>
              </a:lnSpc>
            </a:pPr>
            <a:endParaRPr lang="en-GB" sz="2200" b="0" strike="noStrike" spc="-1">
              <a:latin typeface="Arial"/>
            </a:endParaRPr>
          </a:p>
          <a:p>
            <a:pPr marL="457835" indent="-457200">
              <a:lnSpc>
                <a:spcPct val="100000"/>
              </a:lnSpc>
              <a:buClr>
                <a:srgbClr val="000000"/>
              </a:buClr>
              <a:buAutoNum type="romanUcPeriod"/>
            </a:pPr>
            <a:r>
              <a:rPr lang="en-GB" sz="2200" b="0" strike="noStrike" spc="-1" dirty="0">
                <a:solidFill>
                  <a:srgbClr val="000000"/>
                </a:solidFill>
                <a:latin typeface="Arial"/>
                <a:ea typeface="Arial"/>
              </a:rPr>
              <a:t>When the competence is required by the employer and possessed by the applicant (we return the number of years of the applicant).</a:t>
            </a:r>
            <a:endParaRPr lang="en-GB" sz="2200" b="0" strike="noStrike" spc="-1" dirty="0">
              <a:latin typeface="Arial"/>
            </a:endParaRPr>
          </a:p>
          <a:p>
            <a:pPr marL="457200" indent="-457200">
              <a:lnSpc>
                <a:spcPct val="100000"/>
              </a:lnSpc>
              <a:buAutoNum type="romanUcPeriod"/>
            </a:pPr>
            <a:endParaRPr lang="en-GB" sz="2200" b="0" strike="noStrike" spc="-1">
              <a:latin typeface="Arial"/>
            </a:endParaRPr>
          </a:p>
          <a:p>
            <a:pPr marL="457835" indent="-457200">
              <a:lnSpc>
                <a:spcPct val="100000"/>
              </a:lnSpc>
              <a:buClr>
                <a:srgbClr val="000000"/>
              </a:buClr>
              <a:buAutoNum type="romanUcPeriod"/>
            </a:pPr>
            <a:r>
              <a:rPr lang="en-GB" sz="2200" b="0" strike="noStrike" spc="-1" dirty="0">
                <a:solidFill>
                  <a:srgbClr val="000000"/>
                </a:solidFill>
                <a:latin typeface="Arial"/>
                <a:ea typeface="Arial"/>
              </a:rPr>
              <a:t>When the competence is required by the employer, but the applicant does not have such a qualification, we return 0.</a:t>
            </a:r>
            <a:endParaRPr lang="en-GB" sz="2200" b="0" strike="noStrike" spc="-1" dirty="0">
              <a:latin typeface="Arial"/>
            </a:endParaRPr>
          </a:p>
          <a:p>
            <a:pPr marL="457200" indent="-457200">
              <a:lnSpc>
                <a:spcPct val="100000"/>
              </a:lnSpc>
              <a:buAutoNum type="romanUcPeriod"/>
            </a:pPr>
            <a:endParaRPr lang="en-GB" sz="2200" b="0" strike="noStrike" spc="-1">
              <a:latin typeface="Arial"/>
            </a:endParaRPr>
          </a:p>
          <a:p>
            <a:pPr marL="457835" indent="-457200">
              <a:lnSpc>
                <a:spcPct val="100000"/>
              </a:lnSpc>
              <a:buClr>
                <a:srgbClr val="000000"/>
              </a:buClr>
              <a:buAutoNum type="romanUcPeriod"/>
            </a:pPr>
            <a:r>
              <a:rPr lang="en-GB" sz="2200" b="0" strike="noStrike" spc="-1" dirty="0">
                <a:solidFill>
                  <a:srgbClr val="000000"/>
                </a:solidFill>
                <a:latin typeface="Arial"/>
                <a:ea typeface="Arial"/>
              </a:rPr>
              <a:t>When the applicant has a qualification that is not required at the work place, we return 0.</a:t>
            </a:r>
            <a:endParaRPr lang="en-GB" sz="2200" b="0" strike="noStrike" spc="-1" dirty="0">
              <a:latin typeface="Arial"/>
            </a:endParaRPr>
          </a:p>
          <a:p>
            <a:pPr>
              <a:lnSpc>
                <a:spcPct val="100000"/>
              </a:lnSpc>
            </a:pPr>
            <a:endParaRPr lang="en-GB" sz="2200" b="0" strike="noStrike" spc="-1">
              <a:latin typeface="Arial"/>
            </a:endParaRPr>
          </a:p>
          <a:p>
            <a:pPr>
              <a:lnSpc>
                <a:spcPct val="100000"/>
              </a:lnSpc>
            </a:pPr>
            <a:endParaRPr lang="en-GB" sz="2200" b="0" strike="noStrike" spc="-1">
              <a:latin typeface="Arial"/>
            </a:endParaRPr>
          </a:p>
          <a:p>
            <a:pPr>
              <a:lnSpc>
                <a:spcPct val="100000"/>
              </a:lnSpc>
            </a:pPr>
            <a:endParaRPr lang="en-GB" sz="2200" b="0" strike="noStrike" spc="-1">
              <a:latin typeface="Arial"/>
            </a:endParaRPr>
          </a:p>
          <a:p>
            <a:pPr>
              <a:lnSpc>
                <a:spcPct val="100000"/>
              </a:lnSpc>
            </a:pPr>
            <a:endParaRPr lang="en-GB" sz="2200" b="0" strike="noStrike" spc="-1">
              <a:latin typeface="Arial"/>
            </a:endParaRPr>
          </a:p>
          <a:p>
            <a:pPr>
              <a:lnSpc>
                <a:spcPct val="100000"/>
              </a:lnSpc>
            </a:pPr>
            <a:endParaRPr lang="en-GB" sz="22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 name="CustomShape 3"/>
          <p:cNvSpPr/>
          <p:nvPr/>
        </p:nvSpPr>
        <p:spPr>
          <a:xfrm>
            <a:off x="547920" y="491400"/>
            <a:ext cx="11076840" cy="590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4" name="TextBox 3"/>
          <p:cNvSpPr/>
          <p:nvPr/>
        </p:nvSpPr>
        <p:spPr>
          <a:xfrm>
            <a:off x="2919600" y="853920"/>
            <a:ext cx="6857640" cy="640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3600" b="0" strike="noStrike" spc="-1">
                <a:solidFill>
                  <a:srgbClr val="000000"/>
                </a:solidFill>
                <a:latin typeface="Arial"/>
                <a:ea typeface="DejaVu Sans"/>
              </a:rPr>
              <a:t>2.4. Method and Algorithms</a:t>
            </a:r>
            <a:endParaRPr lang="en-GB" sz="3600" b="0" strike="noStrike" spc="-1">
              <a:latin typeface="Arial"/>
            </a:endParaRPr>
          </a:p>
        </p:txBody>
      </p:sp>
      <p:sp>
        <p:nvSpPr>
          <p:cNvPr id="195" name="TextBox 4"/>
          <p:cNvSpPr/>
          <p:nvPr/>
        </p:nvSpPr>
        <p:spPr>
          <a:xfrm>
            <a:off x="605880" y="1863720"/>
            <a:ext cx="10979640" cy="8233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marL="343080" indent="-342720">
              <a:lnSpc>
                <a:spcPct val="100000"/>
              </a:lnSpc>
              <a:buClr>
                <a:srgbClr val="000000"/>
              </a:buClr>
              <a:buFont typeface="Arial"/>
              <a:buChar char="•"/>
            </a:pPr>
            <a:r>
              <a:rPr lang="en-GB" sz="2400" b="0" strike="noStrike" spc="-1">
                <a:solidFill>
                  <a:srgbClr val="000000"/>
                </a:solidFill>
                <a:latin typeface="Arial"/>
                <a:ea typeface="DejaVu Sans"/>
              </a:rPr>
              <a:t>Utility function- This function returns the sum of all fitting values of the ordered pair (Applicant,Workplace). Which is then stored in Utility_value</a:t>
            </a:r>
            <a:endParaRPr lang="en-GB" sz="2400" b="0" strike="noStrike" spc="-1">
              <a:latin typeface="Arial"/>
            </a:endParaRPr>
          </a:p>
        </p:txBody>
      </p:sp>
      <p:sp>
        <p:nvSpPr>
          <p:cNvPr id="196" name="TextBox 1"/>
          <p:cNvSpPr/>
          <p:nvPr/>
        </p:nvSpPr>
        <p:spPr>
          <a:xfrm>
            <a:off x="954720" y="2946960"/>
            <a:ext cx="10731960" cy="33836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GB" sz="2400" b="0" strike="noStrike" spc="-1">
                <a:solidFill>
                  <a:srgbClr val="000000"/>
                </a:solidFill>
                <a:latin typeface="Arial"/>
                <a:ea typeface="Arial"/>
              </a:rPr>
              <a:t>After all the functions are created we then create our algorithm of full enumeration . Which is as follows:</a:t>
            </a:r>
            <a:endParaRPr lang="en-GB" sz="2400" b="0" strike="noStrike" spc="-1">
              <a:latin typeface="Arial"/>
            </a:endParaRPr>
          </a:p>
          <a:p>
            <a:pPr>
              <a:lnSpc>
                <a:spcPct val="100000"/>
              </a:lnSpc>
            </a:pPr>
            <a:endParaRPr lang="en-GB" sz="2400" b="0" strike="noStrike" spc="-1">
              <a:latin typeface="Arial"/>
            </a:endParaRPr>
          </a:p>
          <a:p>
            <a:pPr marL="457200" indent="-456840">
              <a:lnSpc>
                <a:spcPct val="100000"/>
              </a:lnSpc>
              <a:buClr>
                <a:srgbClr val="000000"/>
              </a:buClr>
              <a:buFont typeface="StarSymbol"/>
              <a:buAutoNum type="arabicPeriod"/>
            </a:pPr>
            <a:r>
              <a:rPr lang="en-GB" sz="2400" b="0" strike="noStrike" spc="-1">
                <a:solidFill>
                  <a:srgbClr val="000000"/>
                </a:solidFill>
                <a:latin typeface="Arial"/>
                <a:ea typeface="Arial"/>
              </a:rPr>
              <a:t>We load the list of workplaces</a:t>
            </a:r>
            <a:endParaRPr lang="en-GB" sz="2400" b="0" strike="noStrike" spc="-1">
              <a:latin typeface="Arial"/>
            </a:endParaRPr>
          </a:p>
          <a:p>
            <a:pPr marL="457200" indent="-456840">
              <a:lnSpc>
                <a:spcPct val="100000"/>
              </a:lnSpc>
              <a:buClr>
                <a:srgbClr val="000000"/>
              </a:buClr>
              <a:buFont typeface="StarSymbol"/>
              <a:buAutoNum type="arabicPeriod"/>
            </a:pPr>
            <a:r>
              <a:rPr lang="en-GB" sz="2400" b="0" strike="noStrike" spc="-1">
                <a:solidFill>
                  <a:srgbClr val="000000"/>
                </a:solidFill>
                <a:latin typeface="Arial"/>
                <a:ea typeface="Arial"/>
              </a:rPr>
              <a:t>We load the list of applicants</a:t>
            </a:r>
            <a:endParaRPr lang="en-GB" sz="2400" b="0" strike="noStrike" spc="-1">
              <a:latin typeface="Arial"/>
            </a:endParaRPr>
          </a:p>
          <a:p>
            <a:pPr marL="457200" indent="-456840">
              <a:lnSpc>
                <a:spcPct val="100000"/>
              </a:lnSpc>
              <a:buClr>
                <a:srgbClr val="000000"/>
              </a:buClr>
              <a:buFont typeface="StarSymbol"/>
              <a:buAutoNum type="arabicPeriod"/>
            </a:pPr>
            <a:r>
              <a:rPr lang="en-GB" sz="2400" b="0" strike="noStrike" spc="-1">
                <a:solidFill>
                  <a:srgbClr val="000000"/>
                </a:solidFill>
                <a:latin typeface="Arial"/>
                <a:ea typeface="Arial"/>
              </a:rPr>
              <a:t>We create a list of all possible permutations</a:t>
            </a:r>
            <a:endParaRPr lang="en-GB" sz="2400" b="0" strike="noStrike" spc="-1">
              <a:latin typeface="Arial"/>
            </a:endParaRPr>
          </a:p>
          <a:p>
            <a:pPr marL="457200" indent="-456840">
              <a:lnSpc>
                <a:spcPct val="100000"/>
              </a:lnSpc>
              <a:buClr>
                <a:srgbClr val="000000"/>
              </a:buClr>
              <a:buFont typeface="StarSymbol"/>
              <a:buAutoNum type="arabicPeriod"/>
            </a:pPr>
            <a:r>
              <a:rPr lang="en-GB" sz="2400" b="0" strike="noStrike" spc="-1">
                <a:solidFill>
                  <a:srgbClr val="000000"/>
                </a:solidFill>
                <a:latin typeface="Arial"/>
                <a:ea typeface="Arial"/>
              </a:rPr>
              <a:t>We calculate the utility_value for each permutation in this list</a:t>
            </a:r>
            <a:endParaRPr lang="en-GB" sz="2400" b="0" strike="noStrike" spc="-1">
              <a:latin typeface="Arial"/>
            </a:endParaRPr>
          </a:p>
          <a:p>
            <a:pPr marL="457200" indent="-456840">
              <a:lnSpc>
                <a:spcPct val="100000"/>
              </a:lnSpc>
              <a:buClr>
                <a:srgbClr val="000000"/>
              </a:buClr>
              <a:buFont typeface="StarSymbol"/>
              <a:buAutoNum type="arabicPeriod"/>
            </a:pPr>
            <a:r>
              <a:rPr lang="en-GB" sz="2400" b="0" strike="noStrike" spc="-1">
                <a:solidFill>
                  <a:srgbClr val="000000"/>
                </a:solidFill>
                <a:latin typeface="Arial"/>
                <a:ea typeface="Arial"/>
              </a:rPr>
              <a:t>We find the max utility_value from the list</a:t>
            </a:r>
            <a:endParaRPr lang="en-GB" sz="2400" b="0" strike="noStrike" spc="-1">
              <a:latin typeface="Arial"/>
            </a:endParaRPr>
          </a:p>
          <a:p>
            <a:pPr>
              <a:lnSpc>
                <a:spcPct val="100000"/>
              </a:lnSpc>
            </a:pPr>
            <a:endParaRPr lang="en-GB" sz="24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 name="CustomShape 3"/>
          <p:cNvSpPr/>
          <p:nvPr/>
        </p:nvSpPr>
        <p:spPr>
          <a:xfrm>
            <a:off x="547920" y="491400"/>
            <a:ext cx="11076840" cy="590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8" name="TextBox 3"/>
          <p:cNvSpPr/>
          <p:nvPr/>
        </p:nvSpPr>
        <p:spPr>
          <a:xfrm>
            <a:off x="3277440" y="762120"/>
            <a:ext cx="6857640" cy="640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3600" b="0" strike="noStrike" spc="-1">
                <a:solidFill>
                  <a:srgbClr val="000000"/>
                </a:solidFill>
                <a:latin typeface="Arial"/>
                <a:ea typeface="DejaVu Sans"/>
              </a:rPr>
              <a:t>2.4.1. Naïve Approach</a:t>
            </a:r>
            <a:endParaRPr lang="en-GB" sz="3600" b="0" strike="noStrike" spc="-1">
              <a:latin typeface="Arial"/>
            </a:endParaRPr>
          </a:p>
        </p:txBody>
      </p:sp>
      <p:sp>
        <p:nvSpPr>
          <p:cNvPr id="199" name="TextBox 4"/>
          <p:cNvSpPr/>
          <p:nvPr/>
        </p:nvSpPr>
        <p:spPr>
          <a:xfrm>
            <a:off x="413092" y="1716840"/>
            <a:ext cx="4718520" cy="43578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marL="343080" indent="-342720">
              <a:lnSpc>
                <a:spcPct val="100000"/>
              </a:lnSpc>
              <a:buClr>
                <a:srgbClr val="000000"/>
              </a:buClr>
              <a:buFont typeface="Arial"/>
              <a:buChar char="•"/>
            </a:pPr>
            <a:r>
              <a:rPr lang="en-US" sz="2800" b="0" strike="noStrike" spc="-1">
                <a:solidFill>
                  <a:srgbClr val="000000"/>
                </a:solidFill>
                <a:latin typeface="Calibri"/>
                <a:ea typeface="DejaVu Sans"/>
              </a:rPr>
              <a:t>The Naïve Approach solution is simply to calculate the total value for every possible combination and then select the most efficient one. It should not be confused with backtracking, where large sets of solutions can be discarded.</a:t>
            </a:r>
            <a:endParaRPr lang="en-GB" sz="2800" b="0" strike="noStrike" spc="-1">
              <a:latin typeface="Arial"/>
            </a:endParaRPr>
          </a:p>
          <a:p>
            <a:pPr>
              <a:lnSpc>
                <a:spcPct val="100000"/>
              </a:lnSpc>
            </a:pPr>
            <a:endParaRPr lang="en-GB" sz="2800" b="0" strike="noStrike" spc="-1">
              <a:latin typeface="Arial"/>
            </a:endParaRPr>
          </a:p>
        </p:txBody>
      </p:sp>
      <p:pic>
        <p:nvPicPr>
          <p:cNvPr id="3" name="Picture 3">
            <a:extLst>
              <a:ext uri="{FF2B5EF4-FFF2-40B4-BE49-F238E27FC236}">
                <a16:creationId xmlns:a16="http://schemas.microsoft.com/office/drawing/2014/main" id="{5A468564-8C4E-A73D-803E-1CE0F81E6AD3}"/>
              </a:ext>
            </a:extLst>
          </p:cNvPr>
          <p:cNvPicPr>
            <a:picLocks noChangeAspect="1"/>
          </p:cNvPicPr>
          <p:nvPr/>
        </p:nvPicPr>
        <p:blipFill rotWithShape="1">
          <a:blip r:embed="rId2"/>
          <a:srcRect r="-274" b="8707"/>
          <a:stretch/>
        </p:blipFill>
        <p:spPr>
          <a:xfrm>
            <a:off x="5431317" y="1864067"/>
            <a:ext cx="6504706" cy="35881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 name="CustomShape 3"/>
          <p:cNvSpPr/>
          <p:nvPr/>
        </p:nvSpPr>
        <p:spPr>
          <a:xfrm>
            <a:off x="547920" y="491400"/>
            <a:ext cx="11076840" cy="590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2" name="TextBox 3"/>
          <p:cNvSpPr/>
          <p:nvPr/>
        </p:nvSpPr>
        <p:spPr>
          <a:xfrm>
            <a:off x="3149640" y="755640"/>
            <a:ext cx="6857640" cy="640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3600" b="0" strike="noStrike" spc="-1">
                <a:solidFill>
                  <a:srgbClr val="000000"/>
                </a:solidFill>
                <a:latin typeface="Arial"/>
                <a:ea typeface="DejaVu Sans"/>
              </a:rPr>
              <a:t>2.4.2. Hungarian Algorithm</a:t>
            </a:r>
            <a:endParaRPr lang="en-GB" sz="3600" b="0" strike="noStrike" spc="-1">
              <a:latin typeface="Arial"/>
            </a:endParaRPr>
          </a:p>
        </p:txBody>
      </p:sp>
      <p:sp>
        <p:nvSpPr>
          <p:cNvPr id="203" name="TextBox 4"/>
          <p:cNvSpPr/>
          <p:nvPr/>
        </p:nvSpPr>
        <p:spPr>
          <a:xfrm>
            <a:off x="605880" y="1863720"/>
            <a:ext cx="10979640" cy="461160"/>
          </a:xfrm>
          <a:prstGeom prst="rect">
            <a:avLst/>
          </a:prstGeom>
          <a:noFill/>
          <a:ln w="0">
            <a:noFill/>
          </a:ln>
        </p:spPr>
        <p:style>
          <a:lnRef idx="0">
            <a:scrgbClr r="0" g="0" b="0"/>
          </a:lnRef>
          <a:fillRef idx="0">
            <a:scrgbClr r="0" g="0" b="0"/>
          </a:fillRef>
          <a:effectRef idx="0">
            <a:scrgbClr r="0" g="0" b="0"/>
          </a:effectRef>
          <a:fontRef idx="minor"/>
        </p:style>
      </p:sp>
      <p:sp>
        <p:nvSpPr>
          <p:cNvPr id="204" name="TextBox 1"/>
          <p:cNvSpPr/>
          <p:nvPr/>
        </p:nvSpPr>
        <p:spPr>
          <a:xfrm>
            <a:off x="954720" y="2946960"/>
            <a:ext cx="10731960" cy="461160"/>
          </a:xfrm>
          <a:prstGeom prst="rect">
            <a:avLst/>
          </a:prstGeom>
          <a:noFill/>
          <a:ln w="0">
            <a:noFill/>
          </a:ln>
        </p:spPr>
        <p:style>
          <a:lnRef idx="0">
            <a:scrgbClr r="0" g="0" b="0"/>
          </a:lnRef>
          <a:fillRef idx="0">
            <a:scrgbClr r="0" g="0" b="0"/>
          </a:fillRef>
          <a:effectRef idx="0">
            <a:scrgbClr r="0" g="0" b="0"/>
          </a:effectRef>
          <a:fontRef idx="minor"/>
        </p:style>
      </p:sp>
      <p:pic>
        <p:nvPicPr>
          <p:cNvPr id="205" name="Picture 11" descr="A picture containing different&#10;&#10;Description automatically generated"/>
          <p:cNvPicPr/>
          <p:nvPr/>
        </p:nvPicPr>
        <p:blipFill>
          <a:blip r:embed="rId2"/>
          <a:stretch/>
        </p:blipFill>
        <p:spPr>
          <a:xfrm>
            <a:off x="546480" y="1752840"/>
            <a:ext cx="11037240" cy="445536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 name="CustomShape 3"/>
          <p:cNvSpPr/>
          <p:nvPr/>
        </p:nvSpPr>
        <p:spPr>
          <a:xfrm>
            <a:off x="547920" y="491400"/>
            <a:ext cx="11076840" cy="590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7" name="TextBox 3"/>
          <p:cNvSpPr/>
          <p:nvPr/>
        </p:nvSpPr>
        <p:spPr>
          <a:xfrm>
            <a:off x="3387600" y="743760"/>
            <a:ext cx="6857640" cy="640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3600" b="0" strike="noStrike" spc="-1">
                <a:solidFill>
                  <a:srgbClr val="000000"/>
                </a:solidFill>
                <a:latin typeface="Arial"/>
                <a:ea typeface="DejaVu Sans"/>
              </a:rPr>
              <a:t>2.5. Software tools</a:t>
            </a:r>
            <a:endParaRPr lang="en-GB" sz="3600" b="0" strike="noStrike" spc="-1">
              <a:latin typeface="Arial"/>
            </a:endParaRPr>
          </a:p>
        </p:txBody>
      </p:sp>
      <p:sp>
        <p:nvSpPr>
          <p:cNvPr id="208" name="TextBox 4"/>
          <p:cNvSpPr/>
          <p:nvPr/>
        </p:nvSpPr>
        <p:spPr>
          <a:xfrm>
            <a:off x="605880" y="1560600"/>
            <a:ext cx="10979640" cy="5212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marL="343080" indent="-342720">
              <a:lnSpc>
                <a:spcPct val="100000"/>
              </a:lnSpc>
              <a:buClr>
                <a:srgbClr val="000000"/>
              </a:buClr>
              <a:buFont typeface="Arial"/>
              <a:buChar char="•"/>
            </a:pPr>
            <a:r>
              <a:rPr lang="en-GB" sz="2400" b="1" strike="noStrike" spc="-1">
                <a:solidFill>
                  <a:srgbClr val="000000"/>
                </a:solidFill>
                <a:latin typeface="Arial"/>
                <a:ea typeface="DejaVu Sans"/>
              </a:rPr>
              <a:t>Streamlit</a:t>
            </a:r>
            <a:r>
              <a:rPr lang="en-GB" sz="2400" b="0" strike="noStrike" spc="-1">
                <a:solidFill>
                  <a:srgbClr val="000000"/>
                </a:solidFill>
                <a:latin typeface="Arial"/>
                <a:ea typeface="DejaVu Sans"/>
              </a:rPr>
              <a:t> - </a:t>
            </a:r>
            <a:r>
              <a:rPr lang="en-US" sz="2400" b="0" strike="noStrike" spc="-1">
                <a:solidFill>
                  <a:srgbClr val="000000"/>
                </a:solidFill>
                <a:latin typeface="Arial"/>
                <a:ea typeface="Arial"/>
              </a:rPr>
              <a:t>is a free and open-source framework which builds web apps.</a:t>
            </a:r>
            <a:endParaRPr lang="en-GB" sz="2400" b="0" strike="noStrike" spc="-1">
              <a:latin typeface="Arial"/>
            </a:endParaRPr>
          </a:p>
          <a:p>
            <a:pPr marL="343080" indent="-342720">
              <a:lnSpc>
                <a:spcPct val="100000"/>
              </a:lnSpc>
              <a:buClr>
                <a:srgbClr val="000000"/>
              </a:buClr>
              <a:buFont typeface="Arial"/>
              <a:buChar char="•"/>
            </a:pPr>
            <a:r>
              <a:rPr lang="en-GB" sz="2400" b="1" strike="noStrike" spc="-1">
                <a:solidFill>
                  <a:srgbClr val="000000"/>
                </a:solidFill>
                <a:latin typeface="Arial"/>
                <a:ea typeface="DejaVu Sans"/>
              </a:rPr>
              <a:t>Python and Anaconda </a:t>
            </a:r>
            <a:r>
              <a:rPr lang="en-GB" sz="2400" b="0" strike="noStrike" spc="-1">
                <a:solidFill>
                  <a:srgbClr val="000000"/>
                </a:solidFill>
                <a:latin typeface="Arial"/>
                <a:ea typeface="DejaVu Sans"/>
              </a:rPr>
              <a:t>- Python is an interpreted, object-oriented, high-level programming language. Anaconda is a distribution of the Python and R programming languages.</a:t>
            </a:r>
            <a:endParaRPr lang="en-GB" sz="2400" b="0" strike="noStrike" spc="-1">
              <a:latin typeface="Arial"/>
            </a:endParaRPr>
          </a:p>
          <a:p>
            <a:pPr marL="343080" indent="-342720">
              <a:lnSpc>
                <a:spcPct val="100000"/>
              </a:lnSpc>
              <a:buClr>
                <a:srgbClr val="000000"/>
              </a:buClr>
              <a:buFont typeface="Arial"/>
              <a:buChar char="•"/>
            </a:pPr>
            <a:r>
              <a:rPr lang="en-GB" sz="2400" b="1" strike="noStrike" spc="-1">
                <a:solidFill>
                  <a:srgbClr val="000000"/>
                </a:solidFill>
                <a:latin typeface="Arial"/>
                <a:ea typeface="DejaVu Sans"/>
              </a:rPr>
              <a:t>Spyder</a:t>
            </a:r>
            <a:r>
              <a:rPr lang="en-GB" sz="2400" b="0" strike="noStrike" spc="-1">
                <a:solidFill>
                  <a:srgbClr val="000000"/>
                </a:solidFill>
                <a:latin typeface="Arial"/>
                <a:ea typeface="DejaVu Sans"/>
              </a:rPr>
              <a:t> - is a free and open source scientific environment for Python.</a:t>
            </a:r>
            <a:endParaRPr lang="en-GB" sz="2400" b="0" strike="noStrike" spc="-1">
              <a:latin typeface="Arial"/>
            </a:endParaRPr>
          </a:p>
          <a:p>
            <a:pPr marL="343080" indent="-342720">
              <a:lnSpc>
                <a:spcPct val="100000"/>
              </a:lnSpc>
              <a:buClr>
                <a:srgbClr val="000000"/>
              </a:buClr>
              <a:buFont typeface="Arial"/>
              <a:buChar char="•"/>
            </a:pPr>
            <a:r>
              <a:rPr lang="en-GB" sz="2400" b="1" strike="noStrike" spc="-1">
                <a:solidFill>
                  <a:srgbClr val="000000"/>
                </a:solidFill>
                <a:latin typeface="Arial"/>
                <a:ea typeface="DejaVu Sans"/>
              </a:rPr>
              <a:t>Pandas</a:t>
            </a:r>
            <a:r>
              <a:rPr lang="en-GB" sz="2400" b="0" strike="noStrike" spc="-1">
                <a:solidFill>
                  <a:srgbClr val="000000"/>
                </a:solidFill>
                <a:latin typeface="Arial"/>
                <a:ea typeface="DejaVu Sans"/>
              </a:rPr>
              <a:t> - Pandas is a fast, flexible and easy to use open source data analysis and manipulation tool.</a:t>
            </a:r>
            <a:endParaRPr lang="en-GB" sz="2400" b="0" strike="noStrike" spc="-1">
              <a:latin typeface="Arial"/>
            </a:endParaRPr>
          </a:p>
          <a:p>
            <a:pPr marL="343080" indent="-342720">
              <a:lnSpc>
                <a:spcPct val="100000"/>
              </a:lnSpc>
              <a:buClr>
                <a:srgbClr val="000000"/>
              </a:buClr>
              <a:buFont typeface="Arial"/>
              <a:buChar char="•"/>
            </a:pPr>
            <a:r>
              <a:rPr lang="en-GB" sz="2400" b="1" strike="noStrike" spc="-1">
                <a:solidFill>
                  <a:srgbClr val="000000"/>
                </a:solidFill>
                <a:latin typeface="Arial"/>
                <a:ea typeface="DejaVu Sans"/>
              </a:rPr>
              <a:t>Numpy</a:t>
            </a:r>
            <a:r>
              <a:rPr lang="en-GB" sz="2400" b="0" strike="noStrike" spc="-1">
                <a:solidFill>
                  <a:srgbClr val="000000"/>
                </a:solidFill>
                <a:latin typeface="Arial"/>
                <a:ea typeface="DejaVu Sans"/>
              </a:rPr>
              <a:t> - is a Python library that provides a multidimensional array object, various derived objects, etc. It is a fundamental package for computing.</a:t>
            </a:r>
            <a:endParaRPr lang="en-GB" sz="2400" b="0" strike="noStrike" spc="-1">
              <a:latin typeface="Arial"/>
            </a:endParaRPr>
          </a:p>
          <a:p>
            <a:pPr marL="343080" indent="-342720">
              <a:lnSpc>
                <a:spcPct val="100000"/>
              </a:lnSpc>
              <a:buClr>
                <a:srgbClr val="000000"/>
              </a:buClr>
              <a:buFont typeface="Arial"/>
              <a:buChar char="•"/>
            </a:pPr>
            <a:r>
              <a:rPr lang="en-GB" sz="2400" b="1" strike="noStrike" spc="-1">
                <a:solidFill>
                  <a:srgbClr val="000000"/>
                </a:solidFill>
                <a:latin typeface="Arial"/>
                <a:ea typeface="DejaVu Sans"/>
              </a:rPr>
              <a:t>Argparse </a:t>
            </a:r>
            <a:r>
              <a:rPr lang="en-GB" sz="2400" b="0" strike="noStrike" spc="-1">
                <a:solidFill>
                  <a:srgbClr val="000000"/>
                </a:solidFill>
                <a:latin typeface="Arial"/>
                <a:ea typeface="DejaVu Sans"/>
              </a:rPr>
              <a:t>- is module which makes it easy to write user-friendly command-line interfaces.</a:t>
            </a:r>
            <a:endParaRPr lang="en-GB" sz="2400" b="0" strike="noStrike" spc="-1">
              <a:latin typeface="Arial"/>
            </a:endParaRPr>
          </a:p>
          <a:p>
            <a:pPr marL="343080" indent="-342720">
              <a:lnSpc>
                <a:spcPct val="100000"/>
              </a:lnSpc>
              <a:buClr>
                <a:srgbClr val="000000"/>
              </a:buClr>
              <a:buFont typeface="Arial"/>
              <a:buChar char="•"/>
            </a:pPr>
            <a:r>
              <a:rPr lang="en-GB" sz="2400" b="1" strike="noStrike" spc="-1">
                <a:solidFill>
                  <a:srgbClr val="000000"/>
                </a:solidFill>
                <a:latin typeface="Arial"/>
                <a:ea typeface="DejaVu Sans"/>
              </a:rPr>
              <a:t>CSV</a:t>
            </a:r>
            <a:r>
              <a:rPr lang="en-GB" sz="2400" b="0" strike="noStrike" spc="-1">
                <a:solidFill>
                  <a:srgbClr val="000000"/>
                </a:solidFill>
                <a:latin typeface="Arial"/>
                <a:ea typeface="DejaVu Sans"/>
              </a:rPr>
              <a:t> - </a:t>
            </a:r>
            <a:r>
              <a:rPr lang="en-GB" sz="2400" b="0" strike="noStrike" spc="-1">
                <a:solidFill>
                  <a:srgbClr val="000000"/>
                </a:solidFill>
                <a:latin typeface="Arial"/>
                <a:ea typeface="Arial"/>
              </a:rPr>
              <a:t>stands for comma-separated values, which is a delimited text file that uses a comma to separate values.</a:t>
            </a:r>
            <a:endParaRPr lang="en-GB" sz="2400" b="0" strike="noStrike" spc="-1">
              <a:latin typeface="Arial"/>
            </a:endParaRPr>
          </a:p>
          <a:p>
            <a:pPr>
              <a:lnSpc>
                <a:spcPct val="100000"/>
              </a:lnSpc>
            </a:pPr>
            <a:endParaRPr lang="en-GB" sz="2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 name="TextBox 3"/>
          <p:cNvSpPr/>
          <p:nvPr/>
        </p:nvSpPr>
        <p:spPr>
          <a:xfrm>
            <a:off x="3387600" y="167760"/>
            <a:ext cx="6857640" cy="640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3600" b="0" strike="noStrike" spc="-1">
                <a:solidFill>
                  <a:srgbClr val="000000"/>
                </a:solidFill>
                <a:latin typeface="Arial"/>
                <a:ea typeface="DejaVu Sans"/>
              </a:rPr>
              <a:t>2.5. Software tools</a:t>
            </a:r>
            <a:endParaRPr lang="en-GB" sz="3600" b="0" strike="noStrike" spc="-1">
              <a:latin typeface="Arial"/>
            </a:endParaRPr>
          </a:p>
        </p:txBody>
      </p:sp>
      <p:sp>
        <p:nvSpPr>
          <p:cNvPr id="210" name="TextBox 4"/>
          <p:cNvSpPr/>
          <p:nvPr/>
        </p:nvSpPr>
        <p:spPr>
          <a:xfrm>
            <a:off x="-73440" y="731160"/>
            <a:ext cx="10979640" cy="4575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marL="343080" indent="-342720" algn="ctr">
              <a:lnSpc>
                <a:spcPct val="100000"/>
              </a:lnSpc>
              <a:buClr>
                <a:srgbClr val="000000"/>
              </a:buClr>
              <a:buFont typeface="Arial"/>
              <a:buChar char="•"/>
            </a:pPr>
            <a:r>
              <a:rPr lang="en-US" sz="2400" b="0" strike="noStrike" spc="-1">
                <a:solidFill>
                  <a:srgbClr val="000000"/>
                </a:solidFill>
                <a:latin typeface="Arial"/>
                <a:ea typeface="DejaVu Sans"/>
              </a:rPr>
              <a:t>Streamlit screenshots</a:t>
            </a:r>
            <a:endParaRPr lang="en-GB" sz="2400" b="0" strike="noStrike" spc="-1">
              <a:latin typeface="Arial"/>
            </a:endParaRPr>
          </a:p>
        </p:txBody>
      </p:sp>
      <p:pic>
        <p:nvPicPr>
          <p:cNvPr id="3" name="Picture 3">
            <a:extLst>
              <a:ext uri="{FF2B5EF4-FFF2-40B4-BE49-F238E27FC236}">
                <a16:creationId xmlns:a16="http://schemas.microsoft.com/office/drawing/2014/main" id="{C6D5951A-C941-78E1-6977-B52E5AE04870}"/>
              </a:ext>
            </a:extLst>
          </p:cNvPr>
          <p:cNvPicPr>
            <a:picLocks noChangeAspect="1"/>
          </p:cNvPicPr>
          <p:nvPr/>
        </p:nvPicPr>
        <p:blipFill>
          <a:blip r:embed="rId2"/>
          <a:stretch>
            <a:fillRect/>
          </a:stretch>
        </p:blipFill>
        <p:spPr>
          <a:xfrm>
            <a:off x="421888" y="1223361"/>
            <a:ext cx="11413272" cy="540559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2" name="CustomShape 3"/>
          <p:cNvSpPr/>
          <p:nvPr/>
        </p:nvSpPr>
        <p:spPr>
          <a:xfrm>
            <a:off x="547920" y="491400"/>
            <a:ext cx="11076840" cy="590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3" name="TextBox 3"/>
          <p:cNvSpPr/>
          <p:nvPr/>
        </p:nvSpPr>
        <p:spPr>
          <a:xfrm>
            <a:off x="3874320" y="1119960"/>
            <a:ext cx="6857640" cy="640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3600" b="0" strike="noStrike" spc="-1">
                <a:solidFill>
                  <a:srgbClr val="000000"/>
                </a:solidFill>
                <a:latin typeface="Arial"/>
                <a:ea typeface="DejaVu Sans"/>
              </a:rPr>
              <a:t>3.1. Experiments</a:t>
            </a:r>
            <a:endParaRPr lang="en-GB" sz="3600" b="0" strike="noStrike" spc="-1">
              <a:latin typeface="Arial"/>
            </a:endParaRPr>
          </a:p>
        </p:txBody>
      </p:sp>
      <p:sp>
        <p:nvSpPr>
          <p:cNvPr id="214" name="TextBox 4"/>
          <p:cNvSpPr/>
          <p:nvPr/>
        </p:nvSpPr>
        <p:spPr>
          <a:xfrm>
            <a:off x="505080" y="1808640"/>
            <a:ext cx="10979640" cy="46332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2800" b="0" strike="noStrike" spc="-1">
                <a:solidFill>
                  <a:srgbClr val="000000"/>
                </a:solidFill>
                <a:latin typeface="Arial"/>
                <a:ea typeface="Arial"/>
              </a:rPr>
              <a:t> </a:t>
            </a:r>
            <a:r>
              <a:rPr lang="en-US" sz="2700" b="0" strike="noStrike" spc="-1">
                <a:solidFill>
                  <a:srgbClr val="000000"/>
                </a:solidFill>
                <a:latin typeface="Arial"/>
                <a:ea typeface="Arial"/>
              </a:rPr>
              <a:t>Two experiments are performed</a:t>
            </a:r>
            <a:r>
              <a:rPr lang="bg-BG" sz="2700" b="0" strike="noStrike" spc="-1">
                <a:solidFill>
                  <a:srgbClr val="000000"/>
                </a:solidFill>
                <a:latin typeface="Arial"/>
                <a:ea typeface="Arial"/>
              </a:rPr>
              <a:t>: </a:t>
            </a:r>
            <a:endParaRPr lang="en-GB" sz="2700" b="0" strike="noStrike" spc="-1">
              <a:latin typeface="Arial"/>
            </a:endParaRPr>
          </a:p>
          <a:p>
            <a:pPr indent="-216000">
              <a:lnSpc>
                <a:spcPct val="100000"/>
              </a:lnSpc>
              <a:buClr>
                <a:srgbClr val="000000"/>
              </a:buClr>
              <a:buFont typeface="Arial"/>
              <a:buChar char="•"/>
            </a:pPr>
            <a:r>
              <a:rPr lang="bg-BG" sz="2700" b="0" strike="noStrike" spc="-1">
                <a:solidFill>
                  <a:srgbClr val="000000"/>
                </a:solidFill>
                <a:latin typeface="Arial"/>
                <a:ea typeface="Arial"/>
              </a:rPr>
              <a:t> In the first experiment, the performance of the three implemented functions is compared. The input data set consists of a list of app_serie and job_serie dictionaries.</a:t>
            </a:r>
            <a:r>
              <a:rPr lang="en-US" sz="2700" b="0" strike="noStrike" spc="-1">
                <a:solidFill>
                  <a:srgbClr val="000000"/>
                </a:solidFill>
                <a:latin typeface="Arial"/>
                <a:ea typeface="Arial"/>
              </a:rPr>
              <a:t> The first item in the list includes dictionaries with three candidates and three jobs.</a:t>
            </a:r>
            <a:r>
              <a:rPr lang="bg-BG" sz="2700" b="0" strike="noStrike" spc="-1">
                <a:solidFill>
                  <a:srgbClr val="000000"/>
                </a:solidFill>
                <a:latin typeface="Arial"/>
                <a:ea typeface="Arial"/>
              </a:rPr>
              <a:t> </a:t>
            </a:r>
            <a:r>
              <a:rPr lang="en-US" sz="2700" b="0" strike="noStrike" spc="-1">
                <a:solidFill>
                  <a:srgbClr val="000000"/>
                </a:solidFill>
                <a:latin typeface="Arial"/>
                <a:ea typeface="Arial"/>
              </a:rPr>
              <a:t>The size of the dictionaries grows in steps of 2. Thus, the list of job sizes has the following form [3,5,7,9,11].</a:t>
            </a:r>
            <a:endParaRPr lang="en-GB" sz="2700" b="0" strike="noStrike" spc="-1">
              <a:latin typeface="Arial"/>
            </a:endParaRPr>
          </a:p>
          <a:p>
            <a:pPr>
              <a:lnSpc>
                <a:spcPct val="100000"/>
              </a:lnSpc>
            </a:pPr>
            <a:endParaRPr lang="en-GB" sz="2700" b="0" strike="noStrike" spc="-1">
              <a:latin typeface="Arial"/>
            </a:endParaRPr>
          </a:p>
          <a:p>
            <a:pPr indent="-216000">
              <a:lnSpc>
                <a:spcPct val="100000"/>
              </a:lnSpc>
              <a:buClr>
                <a:srgbClr val="000000"/>
              </a:buClr>
              <a:buFont typeface="Arial"/>
              <a:buChar char="•"/>
            </a:pPr>
            <a:r>
              <a:rPr lang="bg-BG" sz="2700" b="0" strike="noStrike" spc="-1">
                <a:solidFill>
                  <a:srgbClr val="000000"/>
                </a:solidFill>
                <a:latin typeface="Arial"/>
                <a:ea typeface="Arial"/>
              </a:rPr>
              <a:t> In the second experiment, </a:t>
            </a:r>
            <a:r>
              <a:rPr lang="en-US" sz="2700" b="0" strike="noStrike" spc="-1">
                <a:solidFill>
                  <a:srgbClr val="000000"/>
                </a:solidFill>
                <a:latin typeface="Arial"/>
                <a:ea typeface="Arial"/>
              </a:rPr>
              <a:t>Muncres</a:t>
            </a:r>
            <a:r>
              <a:rPr lang="bg-BG" sz="2700" b="0" strike="noStrike" spc="-1">
                <a:solidFill>
                  <a:srgbClr val="000000"/>
                </a:solidFill>
                <a:latin typeface="Arial"/>
                <a:ea typeface="Arial"/>
              </a:rPr>
              <a:t> and </a:t>
            </a:r>
            <a:r>
              <a:rPr lang="en-US" sz="2700" b="0" strike="noStrike" spc="-1">
                <a:solidFill>
                  <a:srgbClr val="000000"/>
                </a:solidFill>
                <a:latin typeface="Arial"/>
                <a:ea typeface="Arial"/>
              </a:rPr>
              <a:t>LSA</a:t>
            </a:r>
            <a:r>
              <a:rPr lang="bg-BG" sz="2700" b="0" strike="noStrike" spc="-1">
                <a:solidFill>
                  <a:srgbClr val="000000"/>
                </a:solidFill>
                <a:latin typeface="Arial"/>
                <a:ea typeface="Arial"/>
              </a:rPr>
              <a:t> are compared. As the size of the items</a:t>
            </a:r>
            <a:r>
              <a:rPr lang="en-US" sz="2700" b="0" strike="noStrike" spc="-1">
                <a:solidFill>
                  <a:srgbClr val="000000"/>
                </a:solidFill>
                <a:latin typeface="Arial"/>
                <a:ea typeface="Arial"/>
              </a:rPr>
              <a:t> in the dictionary list </a:t>
            </a:r>
            <a:r>
              <a:rPr lang="bg-BG" sz="2700" b="0" strike="noStrike" spc="-1">
                <a:solidFill>
                  <a:srgbClr val="000000"/>
                </a:solidFill>
                <a:latin typeface="Arial"/>
                <a:ea typeface="Arial"/>
              </a:rPr>
              <a:t>start in the range</a:t>
            </a:r>
            <a:r>
              <a:rPr lang="en-US" sz="2700" b="0" strike="noStrike" spc="-1">
                <a:solidFill>
                  <a:srgbClr val="000000"/>
                </a:solidFill>
                <a:latin typeface="Arial"/>
                <a:ea typeface="Arial"/>
              </a:rPr>
              <a:t> </a:t>
            </a:r>
            <a:r>
              <a:rPr lang="bg-BG" sz="2700" b="0" strike="noStrike" spc="-1">
                <a:solidFill>
                  <a:srgbClr val="000000"/>
                </a:solidFill>
                <a:latin typeface="Arial"/>
                <a:ea typeface="Arial"/>
              </a:rPr>
              <a:t>3 to 200 with a step of 20.</a:t>
            </a:r>
            <a:endParaRPr lang="en-GB" sz="27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 name="CustomShape 3"/>
          <p:cNvSpPr/>
          <p:nvPr/>
        </p:nvSpPr>
        <p:spPr>
          <a:xfrm>
            <a:off x="547920" y="491400"/>
            <a:ext cx="11076840" cy="590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6" name="TextBox 3"/>
          <p:cNvSpPr/>
          <p:nvPr/>
        </p:nvSpPr>
        <p:spPr>
          <a:xfrm>
            <a:off x="4140360" y="651960"/>
            <a:ext cx="6857640" cy="640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3600" b="0" strike="noStrike" spc="-1">
                <a:solidFill>
                  <a:srgbClr val="000000"/>
                </a:solidFill>
                <a:latin typeface="Arial"/>
                <a:ea typeface="DejaVu Sans"/>
              </a:rPr>
              <a:t>3.1. Results</a:t>
            </a:r>
            <a:endParaRPr lang="en-GB" sz="3600" b="0" strike="noStrike" spc="-1">
              <a:latin typeface="Arial"/>
            </a:endParaRPr>
          </a:p>
        </p:txBody>
      </p:sp>
      <p:sp>
        <p:nvSpPr>
          <p:cNvPr id="217" name="TextBox 4"/>
          <p:cNvSpPr/>
          <p:nvPr/>
        </p:nvSpPr>
        <p:spPr>
          <a:xfrm>
            <a:off x="2359440" y="1450440"/>
            <a:ext cx="9153000" cy="518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bg-BG" sz="2800" b="0" strike="noStrike" spc="-1">
                <a:solidFill>
                  <a:srgbClr val="000000"/>
                </a:solidFill>
                <a:latin typeface="Arial"/>
                <a:ea typeface="DejaVu Sans"/>
              </a:rPr>
              <a:t>This is the result from the first experiment:</a:t>
            </a:r>
            <a:endParaRPr lang="en-GB" sz="2800" b="0" strike="noStrike" spc="-1">
              <a:latin typeface="Arial"/>
            </a:endParaRPr>
          </a:p>
        </p:txBody>
      </p:sp>
      <p:pic>
        <p:nvPicPr>
          <p:cNvPr id="218" name="Picture 2" descr="A picture containing letter&#10;&#10;Description automatically generated"/>
          <p:cNvPicPr/>
          <p:nvPr/>
        </p:nvPicPr>
        <p:blipFill>
          <a:blip r:embed="rId2"/>
          <a:stretch/>
        </p:blipFill>
        <p:spPr>
          <a:xfrm>
            <a:off x="2521080" y="2066040"/>
            <a:ext cx="6213240" cy="426816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 name="CustomShape 3"/>
          <p:cNvSpPr/>
          <p:nvPr/>
        </p:nvSpPr>
        <p:spPr>
          <a:xfrm>
            <a:off x="547920" y="491400"/>
            <a:ext cx="11076840" cy="590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0" name="TextBox 3"/>
          <p:cNvSpPr/>
          <p:nvPr/>
        </p:nvSpPr>
        <p:spPr>
          <a:xfrm>
            <a:off x="4140360" y="651960"/>
            <a:ext cx="6857640" cy="640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3600" b="0" strike="noStrike" spc="-1">
                <a:solidFill>
                  <a:srgbClr val="000000"/>
                </a:solidFill>
                <a:latin typeface="Arial"/>
                <a:ea typeface="DejaVu Sans"/>
              </a:rPr>
              <a:t>3.1. Results</a:t>
            </a:r>
            <a:endParaRPr lang="en-GB" sz="3600" b="0" strike="noStrike" spc="-1">
              <a:latin typeface="Arial"/>
            </a:endParaRPr>
          </a:p>
        </p:txBody>
      </p:sp>
      <p:sp>
        <p:nvSpPr>
          <p:cNvPr id="221" name="TextBox 4"/>
          <p:cNvSpPr/>
          <p:nvPr/>
        </p:nvSpPr>
        <p:spPr>
          <a:xfrm>
            <a:off x="2359440" y="1450440"/>
            <a:ext cx="9153000" cy="518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bg-BG" sz="2800" b="0" strike="noStrike" spc="-1">
                <a:solidFill>
                  <a:srgbClr val="000000"/>
                </a:solidFill>
                <a:latin typeface="Arial"/>
                <a:ea typeface="DejaVu Sans"/>
              </a:rPr>
              <a:t>The result from the second experiment:</a:t>
            </a:r>
            <a:endParaRPr lang="en-GB" sz="2800" b="0" strike="noStrike" spc="-1">
              <a:latin typeface="Arial"/>
            </a:endParaRPr>
          </a:p>
        </p:txBody>
      </p:sp>
      <p:pic>
        <p:nvPicPr>
          <p:cNvPr id="222" name="Picture 5" descr="Chart, line chart&#10;&#10;Description automatically generated"/>
          <p:cNvPicPr/>
          <p:nvPr/>
        </p:nvPicPr>
        <p:blipFill>
          <a:blip r:embed="rId2"/>
          <a:stretch/>
        </p:blipFill>
        <p:spPr>
          <a:xfrm>
            <a:off x="2502720" y="2050920"/>
            <a:ext cx="6130440" cy="426132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CustomShape 1"/>
          <p:cNvSpPr/>
          <p:nvPr/>
        </p:nvSpPr>
        <p:spPr>
          <a:xfrm>
            <a:off x="733320" y="619200"/>
            <a:ext cx="4075920" cy="5485680"/>
          </a:xfrm>
          <a:prstGeom prst="rect">
            <a:avLst/>
          </a:prstGeom>
          <a:solidFill>
            <a:schemeClr val="tx2">
              <a:lumMod val="75000"/>
              <a:lumOff val="25000"/>
            </a:schemeClr>
          </a:solidFill>
          <a:ln>
            <a:solidFill>
              <a:srgbClr val="000000">
                <a:lumMod val="75000"/>
                <a:lumOff val="25000"/>
              </a:srgbClr>
            </a:solidFill>
            <a:round/>
          </a:ln>
        </p:spPr>
        <p:style>
          <a:lnRef idx="2">
            <a:schemeClr val="accent1">
              <a:shade val="50000"/>
            </a:schemeClr>
          </a:lnRef>
          <a:fillRef idx="1">
            <a:schemeClr val="accent1"/>
          </a:fillRef>
          <a:effectRef idx="0">
            <a:schemeClr val="accent1"/>
          </a:effectRef>
          <a:fontRef idx="minor"/>
        </p:style>
      </p:sp>
      <p:sp>
        <p:nvSpPr>
          <p:cNvPr id="123" name="TextShape 2"/>
          <p:cNvSpPr/>
          <p:nvPr/>
        </p:nvSpPr>
        <p:spPr>
          <a:xfrm>
            <a:off x="1143000" y="1371600"/>
            <a:ext cx="3161520" cy="4114080"/>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pPr>
            <a:r>
              <a:rPr lang="en-US" sz="3000" b="0" strike="noStrike" cap="all" spc="296">
                <a:solidFill>
                  <a:srgbClr val="E8E8E2"/>
                </a:solidFill>
                <a:latin typeface="Arial"/>
                <a:ea typeface="DejaVu Sans"/>
              </a:rPr>
              <a:t>Table of contents</a:t>
            </a:r>
            <a:endParaRPr lang="en-GB" sz="3000" b="0" strike="noStrike" spc="-1">
              <a:latin typeface="Arial"/>
            </a:endParaRPr>
          </a:p>
        </p:txBody>
      </p:sp>
      <p:grpSp>
        <p:nvGrpSpPr>
          <p:cNvPr id="124" name="Group 3"/>
          <p:cNvGrpSpPr/>
          <p:nvPr/>
        </p:nvGrpSpPr>
        <p:grpSpPr>
          <a:xfrm>
            <a:off x="5410080" y="685800"/>
            <a:ext cx="6095880" cy="5484960"/>
            <a:chOff x="5410080" y="685800"/>
            <a:chExt cx="6095880" cy="5484960"/>
          </a:xfrm>
        </p:grpSpPr>
        <p:sp>
          <p:nvSpPr>
            <p:cNvPr id="125" name="Line 4"/>
            <p:cNvSpPr/>
            <p:nvPr/>
          </p:nvSpPr>
          <p:spPr>
            <a:xfrm>
              <a:off x="5410080" y="686160"/>
              <a:ext cx="6095880" cy="360"/>
            </a:xfrm>
            <a:prstGeom prst="line">
              <a:avLst/>
            </a:prstGeom>
            <a:ln>
              <a:solidFill>
                <a:srgbClr val="243041">
                  <a:hueOff val="0"/>
                  <a:satOff val="0"/>
                  <a:lumOff val="0"/>
                  <a:alphaOff val="0"/>
                </a:srgbClr>
              </a:solidFill>
              <a:round/>
            </a:ln>
          </p:spPr>
          <p:style>
            <a:lnRef idx="2">
              <a:scrgbClr r="0" g="0" b="0"/>
            </a:lnRef>
            <a:fillRef idx="0">
              <a:scrgbClr r="0" g="0" b="0"/>
            </a:fillRef>
            <a:effectRef idx="0">
              <a:scrgbClr r="0" g="0" b="0"/>
            </a:effectRef>
            <a:fontRef idx="minor"/>
          </p:style>
        </p:sp>
        <p:sp>
          <p:nvSpPr>
            <p:cNvPr id="126" name="CustomShape 5"/>
            <p:cNvSpPr/>
            <p:nvPr/>
          </p:nvSpPr>
          <p:spPr>
            <a:xfrm>
              <a:off x="5410080" y="685800"/>
              <a:ext cx="6095160" cy="42120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DejaVu Sans"/>
                </a:rPr>
                <a:t>Chapter 1</a:t>
              </a:r>
              <a:endParaRPr lang="en-GB" sz="1800" b="0" strike="noStrike" spc="-1">
                <a:latin typeface="Arial"/>
              </a:endParaRPr>
            </a:p>
          </p:txBody>
        </p:sp>
        <p:sp>
          <p:nvSpPr>
            <p:cNvPr id="127" name="Line 6"/>
            <p:cNvSpPr/>
            <p:nvPr/>
          </p:nvSpPr>
          <p:spPr>
            <a:xfrm>
              <a:off x="5410080" y="1108080"/>
              <a:ext cx="6095880" cy="360"/>
            </a:xfrm>
            <a:prstGeom prst="line">
              <a:avLst/>
            </a:prstGeom>
            <a:ln>
              <a:solidFill>
                <a:srgbClr val="243041">
                  <a:hueOff val="0"/>
                  <a:satOff val="0"/>
                  <a:lumOff val="0"/>
                  <a:alphaOff val="0"/>
                </a:srgbClr>
              </a:solidFill>
              <a:round/>
            </a:ln>
          </p:spPr>
          <p:style>
            <a:lnRef idx="2">
              <a:scrgbClr r="0" g="0" b="0"/>
            </a:lnRef>
            <a:fillRef idx="0">
              <a:scrgbClr r="0" g="0" b="0"/>
            </a:fillRef>
            <a:effectRef idx="0">
              <a:scrgbClr r="0" g="0" b="0"/>
            </a:effectRef>
            <a:fontRef idx="minor"/>
          </p:style>
        </p:sp>
        <p:sp>
          <p:nvSpPr>
            <p:cNvPr id="128" name="CustomShape 7"/>
            <p:cNvSpPr/>
            <p:nvPr/>
          </p:nvSpPr>
          <p:spPr>
            <a:xfrm>
              <a:off x="5410080" y="1108440"/>
              <a:ext cx="6095160" cy="42120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DejaVu Sans"/>
                </a:rPr>
                <a:t>              1.1. Motivation, Main Goals, Main Tasks</a:t>
              </a:r>
              <a:endParaRPr lang="en-GB" sz="1800" b="0" strike="noStrike" spc="-1">
                <a:latin typeface="Arial"/>
              </a:endParaRPr>
            </a:p>
          </p:txBody>
        </p:sp>
        <p:sp>
          <p:nvSpPr>
            <p:cNvPr id="129" name="Line 8"/>
            <p:cNvSpPr/>
            <p:nvPr/>
          </p:nvSpPr>
          <p:spPr>
            <a:xfrm>
              <a:off x="5410080" y="1530000"/>
              <a:ext cx="6095880" cy="360"/>
            </a:xfrm>
            <a:prstGeom prst="line">
              <a:avLst/>
            </a:prstGeom>
            <a:ln>
              <a:solidFill>
                <a:srgbClr val="243041">
                  <a:hueOff val="0"/>
                  <a:satOff val="0"/>
                  <a:lumOff val="0"/>
                  <a:alphaOff val="0"/>
                </a:srgbClr>
              </a:solidFill>
              <a:round/>
            </a:ln>
          </p:spPr>
          <p:style>
            <a:lnRef idx="2">
              <a:scrgbClr r="0" g="0" b="0"/>
            </a:lnRef>
            <a:fillRef idx="0">
              <a:scrgbClr r="0" g="0" b="0"/>
            </a:fillRef>
            <a:effectRef idx="0">
              <a:scrgbClr r="0" g="0" b="0"/>
            </a:effectRef>
            <a:fontRef idx="minor"/>
          </p:style>
        </p:sp>
        <p:sp>
          <p:nvSpPr>
            <p:cNvPr id="130" name="CustomShape 9"/>
            <p:cNvSpPr/>
            <p:nvPr/>
          </p:nvSpPr>
          <p:spPr>
            <a:xfrm>
              <a:off x="5410080" y="1530360"/>
              <a:ext cx="6095160" cy="42120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Arial"/>
                </a:rPr>
                <a:t>Chapter 2</a:t>
              </a:r>
              <a:r>
                <a:rPr lang="en-US" sz="1800" b="0" strike="noStrike" spc="-1">
                  <a:solidFill>
                    <a:srgbClr val="000000"/>
                  </a:solidFill>
                  <a:latin typeface="Arial"/>
                  <a:ea typeface="DejaVu Sans"/>
                </a:rPr>
                <a:t> </a:t>
              </a:r>
              <a:endParaRPr lang="en-GB" sz="1800" b="0" strike="noStrike" spc="-1">
                <a:latin typeface="Arial"/>
              </a:endParaRPr>
            </a:p>
          </p:txBody>
        </p:sp>
        <p:sp>
          <p:nvSpPr>
            <p:cNvPr id="131" name="Line 10"/>
            <p:cNvSpPr/>
            <p:nvPr/>
          </p:nvSpPr>
          <p:spPr>
            <a:xfrm>
              <a:off x="5410080" y="1951920"/>
              <a:ext cx="6095880" cy="360"/>
            </a:xfrm>
            <a:prstGeom prst="line">
              <a:avLst/>
            </a:prstGeom>
            <a:ln>
              <a:solidFill>
                <a:srgbClr val="243041">
                  <a:hueOff val="0"/>
                  <a:satOff val="0"/>
                  <a:lumOff val="0"/>
                  <a:alphaOff val="0"/>
                </a:srgbClr>
              </a:solidFill>
              <a:round/>
            </a:ln>
          </p:spPr>
          <p:style>
            <a:lnRef idx="2">
              <a:scrgbClr r="0" g="0" b="0"/>
            </a:lnRef>
            <a:fillRef idx="0">
              <a:scrgbClr r="0" g="0" b="0"/>
            </a:fillRef>
            <a:effectRef idx="0">
              <a:scrgbClr r="0" g="0" b="0"/>
            </a:effectRef>
            <a:fontRef idx="minor"/>
          </p:style>
        </p:sp>
        <p:sp>
          <p:nvSpPr>
            <p:cNvPr id="132" name="CustomShape 11"/>
            <p:cNvSpPr/>
            <p:nvPr/>
          </p:nvSpPr>
          <p:spPr>
            <a:xfrm>
              <a:off x="5410080" y="1952280"/>
              <a:ext cx="6095160" cy="42120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Gill Sans MT"/>
                  <a:ea typeface="DejaVu Sans"/>
                </a:rPr>
                <a:t>               </a:t>
              </a:r>
              <a:r>
                <a:rPr lang="en-US" sz="1800" b="0" strike="noStrike" spc="-1">
                  <a:solidFill>
                    <a:srgbClr val="000000"/>
                  </a:solidFill>
                  <a:latin typeface="Arial"/>
                  <a:ea typeface="DejaVu Sans"/>
                </a:rPr>
                <a:t>2.1. Basic Theory , Conceptual model</a:t>
              </a:r>
              <a:endParaRPr lang="en-GB" sz="1800" b="0" strike="noStrike" spc="-1">
                <a:latin typeface="Arial"/>
              </a:endParaRPr>
            </a:p>
          </p:txBody>
        </p:sp>
        <p:sp>
          <p:nvSpPr>
            <p:cNvPr id="133" name="Line 12"/>
            <p:cNvSpPr/>
            <p:nvPr/>
          </p:nvSpPr>
          <p:spPr>
            <a:xfrm>
              <a:off x="5410080" y="2373840"/>
              <a:ext cx="6095880" cy="360"/>
            </a:xfrm>
            <a:prstGeom prst="line">
              <a:avLst/>
            </a:prstGeom>
            <a:ln>
              <a:solidFill>
                <a:srgbClr val="243041">
                  <a:hueOff val="0"/>
                  <a:satOff val="0"/>
                  <a:lumOff val="0"/>
                  <a:alphaOff val="0"/>
                </a:srgbClr>
              </a:solidFill>
              <a:round/>
            </a:ln>
          </p:spPr>
          <p:style>
            <a:lnRef idx="2">
              <a:scrgbClr r="0" g="0" b="0"/>
            </a:lnRef>
            <a:fillRef idx="0">
              <a:scrgbClr r="0" g="0" b="0"/>
            </a:fillRef>
            <a:effectRef idx="0">
              <a:scrgbClr r="0" g="0" b="0"/>
            </a:effectRef>
            <a:fontRef idx="minor"/>
          </p:style>
        </p:sp>
        <p:sp>
          <p:nvSpPr>
            <p:cNvPr id="134" name="CustomShape 13"/>
            <p:cNvSpPr/>
            <p:nvPr/>
          </p:nvSpPr>
          <p:spPr>
            <a:xfrm>
              <a:off x="5410080" y="2374200"/>
              <a:ext cx="6095160" cy="42120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Gill Sans MT"/>
                  <a:ea typeface="DejaVu Sans"/>
                </a:rPr>
                <a:t>              </a:t>
              </a:r>
              <a:r>
                <a:rPr lang="en-US" sz="1800" b="0" strike="noStrike" spc="-1">
                  <a:solidFill>
                    <a:srgbClr val="000000"/>
                  </a:solidFill>
                  <a:latin typeface="Arial"/>
                  <a:ea typeface="DejaVu Sans"/>
                </a:rPr>
                <a:t> 2.2. System Architecture</a:t>
              </a:r>
              <a:endParaRPr lang="en-GB" sz="1800" b="0" strike="noStrike" spc="-1">
                <a:latin typeface="Arial"/>
              </a:endParaRPr>
            </a:p>
          </p:txBody>
        </p:sp>
        <p:sp>
          <p:nvSpPr>
            <p:cNvPr id="135" name="Line 14"/>
            <p:cNvSpPr/>
            <p:nvPr/>
          </p:nvSpPr>
          <p:spPr>
            <a:xfrm>
              <a:off x="5410080" y="2795760"/>
              <a:ext cx="6095880" cy="360"/>
            </a:xfrm>
            <a:prstGeom prst="line">
              <a:avLst/>
            </a:prstGeom>
            <a:ln>
              <a:solidFill>
                <a:srgbClr val="243041">
                  <a:hueOff val="0"/>
                  <a:satOff val="0"/>
                  <a:lumOff val="0"/>
                  <a:alphaOff val="0"/>
                </a:srgbClr>
              </a:solidFill>
              <a:round/>
            </a:ln>
          </p:spPr>
          <p:style>
            <a:lnRef idx="2">
              <a:scrgbClr r="0" g="0" b="0"/>
            </a:lnRef>
            <a:fillRef idx="0">
              <a:scrgbClr r="0" g="0" b="0"/>
            </a:fillRef>
            <a:effectRef idx="0">
              <a:scrgbClr r="0" g="0" b="0"/>
            </a:effectRef>
            <a:fontRef idx="minor"/>
          </p:style>
        </p:sp>
        <p:sp>
          <p:nvSpPr>
            <p:cNvPr id="136" name="CustomShape 15"/>
            <p:cNvSpPr/>
            <p:nvPr/>
          </p:nvSpPr>
          <p:spPr>
            <a:xfrm>
              <a:off x="5410080" y="2796120"/>
              <a:ext cx="6095160" cy="42120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Gill Sans MT"/>
                  <a:ea typeface="DejaVu Sans"/>
                </a:rPr>
                <a:t>               </a:t>
              </a:r>
              <a:r>
                <a:rPr lang="en-US" sz="1800" b="0" strike="noStrike" spc="-1">
                  <a:solidFill>
                    <a:srgbClr val="000000"/>
                  </a:solidFill>
                  <a:latin typeface="Arial"/>
                  <a:ea typeface="DejaVu Sans"/>
                </a:rPr>
                <a:t>2.3. Data Structures</a:t>
              </a:r>
              <a:endParaRPr lang="en-GB" sz="1800" b="0" strike="noStrike" spc="-1">
                <a:latin typeface="Arial"/>
              </a:endParaRPr>
            </a:p>
          </p:txBody>
        </p:sp>
        <p:sp>
          <p:nvSpPr>
            <p:cNvPr id="137" name="Line 16"/>
            <p:cNvSpPr/>
            <p:nvPr/>
          </p:nvSpPr>
          <p:spPr>
            <a:xfrm>
              <a:off x="5410080" y="3217680"/>
              <a:ext cx="6095880" cy="360"/>
            </a:xfrm>
            <a:prstGeom prst="line">
              <a:avLst/>
            </a:prstGeom>
            <a:ln>
              <a:solidFill>
                <a:srgbClr val="243041">
                  <a:hueOff val="0"/>
                  <a:satOff val="0"/>
                  <a:lumOff val="0"/>
                  <a:alphaOff val="0"/>
                </a:srgbClr>
              </a:solidFill>
              <a:round/>
            </a:ln>
          </p:spPr>
          <p:style>
            <a:lnRef idx="2">
              <a:scrgbClr r="0" g="0" b="0"/>
            </a:lnRef>
            <a:fillRef idx="0">
              <a:scrgbClr r="0" g="0" b="0"/>
            </a:fillRef>
            <a:effectRef idx="0">
              <a:scrgbClr r="0" g="0" b="0"/>
            </a:effectRef>
            <a:fontRef idx="minor"/>
          </p:style>
        </p:sp>
        <p:sp>
          <p:nvSpPr>
            <p:cNvPr id="138" name="CustomShape 17"/>
            <p:cNvSpPr/>
            <p:nvPr/>
          </p:nvSpPr>
          <p:spPr>
            <a:xfrm>
              <a:off x="5410080" y="3218040"/>
              <a:ext cx="6095160" cy="42120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Gill Sans MT"/>
                  <a:ea typeface="DejaVu Sans"/>
                </a:rPr>
                <a:t>               </a:t>
              </a:r>
              <a:r>
                <a:rPr lang="en-US" sz="1800" b="0" strike="noStrike" spc="-1">
                  <a:solidFill>
                    <a:srgbClr val="000000"/>
                  </a:solidFill>
                  <a:latin typeface="Arial"/>
                  <a:ea typeface="DejaVu Sans"/>
                </a:rPr>
                <a:t>2.4. Method and Algorithms</a:t>
              </a:r>
              <a:endParaRPr lang="en-GB" sz="1800" b="0" strike="noStrike" spc="-1">
                <a:latin typeface="Arial"/>
              </a:endParaRPr>
            </a:p>
          </p:txBody>
        </p:sp>
        <p:sp>
          <p:nvSpPr>
            <p:cNvPr id="139" name="Line 18"/>
            <p:cNvSpPr/>
            <p:nvPr/>
          </p:nvSpPr>
          <p:spPr>
            <a:xfrm>
              <a:off x="5410080" y="3639960"/>
              <a:ext cx="6095880" cy="360"/>
            </a:xfrm>
            <a:prstGeom prst="line">
              <a:avLst/>
            </a:prstGeom>
            <a:ln>
              <a:solidFill>
                <a:srgbClr val="243041">
                  <a:hueOff val="0"/>
                  <a:satOff val="0"/>
                  <a:lumOff val="0"/>
                  <a:alphaOff val="0"/>
                </a:srgbClr>
              </a:solidFill>
              <a:round/>
            </a:ln>
          </p:spPr>
          <p:style>
            <a:lnRef idx="2">
              <a:scrgbClr r="0" g="0" b="0"/>
            </a:lnRef>
            <a:fillRef idx="0">
              <a:scrgbClr r="0" g="0" b="0"/>
            </a:fillRef>
            <a:effectRef idx="0">
              <a:scrgbClr r="0" g="0" b="0"/>
            </a:effectRef>
            <a:fontRef idx="minor"/>
          </p:style>
        </p:sp>
        <p:sp>
          <p:nvSpPr>
            <p:cNvPr id="140" name="CustomShape 19"/>
            <p:cNvSpPr/>
            <p:nvPr/>
          </p:nvSpPr>
          <p:spPr>
            <a:xfrm>
              <a:off x="5410080" y="3639960"/>
              <a:ext cx="6095160" cy="42120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DejaVu Sans"/>
                </a:rPr>
                <a:t>                             2.4.1. Naïve Approach</a:t>
              </a:r>
              <a:endParaRPr lang="en-GB" sz="1800" b="0" strike="noStrike" spc="-1">
                <a:latin typeface="Arial"/>
              </a:endParaRPr>
            </a:p>
          </p:txBody>
        </p:sp>
        <p:sp>
          <p:nvSpPr>
            <p:cNvPr id="141" name="Line 20"/>
            <p:cNvSpPr/>
            <p:nvPr/>
          </p:nvSpPr>
          <p:spPr>
            <a:xfrm>
              <a:off x="5410080" y="4061880"/>
              <a:ext cx="6095880" cy="360"/>
            </a:xfrm>
            <a:prstGeom prst="line">
              <a:avLst/>
            </a:prstGeom>
            <a:ln>
              <a:solidFill>
                <a:srgbClr val="243041">
                  <a:hueOff val="0"/>
                  <a:satOff val="0"/>
                  <a:lumOff val="0"/>
                  <a:alphaOff val="0"/>
                </a:srgbClr>
              </a:solidFill>
              <a:round/>
            </a:ln>
          </p:spPr>
          <p:style>
            <a:lnRef idx="2">
              <a:scrgbClr r="0" g="0" b="0"/>
            </a:lnRef>
            <a:fillRef idx="0">
              <a:scrgbClr r="0" g="0" b="0"/>
            </a:fillRef>
            <a:effectRef idx="0">
              <a:scrgbClr r="0" g="0" b="0"/>
            </a:effectRef>
            <a:fontRef idx="minor"/>
          </p:style>
        </p:sp>
        <p:sp>
          <p:nvSpPr>
            <p:cNvPr id="142" name="CustomShape 21"/>
            <p:cNvSpPr/>
            <p:nvPr/>
          </p:nvSpPr>
          <p:spPr>
            <a:xfrm>
              <a:off x="5410080" y="4061880"/>
              <a:ext cx="6095160" cy="42120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DejaVu Sans"/>
                </a:rPr>
                <a:t>                             2.4.2. Hungarian Algorithm</a:t>
              </a:r>
              <a:endParaRPr lang="en-GB" sz="1800" b="0" strike="noStrike" spc="-1">
                <a:latin typeface="Arial"/>
              </a:endParaRPr>
            </a:p>
          </p:txBody>
        </p:sp>
        <p:sp>
          <p:nvSpPr>
            <p:cNvPr id="143" name="Line 22"/>
            <p:cNvSpPr/>
            <p:nvPr/>
          </p:nvSpPr>
          <p:spPr>
            <a:xfrm>
              <a:off x="5410080" y="4483800"/>
              <a:ext cx="6095880" cy="360"/>
            </a:xfrm>
            <a:prstGeom prst="line">
              <a:avLst/>
            </a:prstGeom>
            <a:ln>
              <a:solidFill>
                <a:srgbClr val="243041">
                  <a:hueOff val="0"/>
                  <a:satOff val="0"/>
                  <a:lumOff val="0"/>
                  <a:alphaOff val="0"/>
                </a:srgbClr>
              </a:solidFill>
              <a:round/>
            </a:ln>
          </p:spPr>
          <p:style>
            <a:lnRef idx="2">
              <a:scrgbClr r="0" g="0" b="0"/>
            </a:lnRef>
            <a:fillRef idx="0">
              <a:scrgbClr r="0" g="0" b="0"/>
            </a:fillRef>
            <a:effectRef idx="0">
              <a:scrgbClr r="0" g="0" b="0"/>
            </a:effectRef>
            <a:fontRef idx="minor"/>
          </p:style>
        </p:sp>
        <p:sp>
          <p:nvSpPr>
            <p:cNvPr id="144" name="CustomShape 23"/>
            <p:cNvSpPr/>
            <p:nvPr/>
          </p:nvSpPr>
          <p:spPr>
            <a:xfrm>
              <a:off x="5410080" y="4483800"/>
              <a:ext cx="6095160" cy="42120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DejaVu Sans"/>
                </a:rPr>
                <a:t>               2.5. Software tools</a:t>
              </a:r>
              <a:endParaRPr lang="en-GB" sz="1800" b="0" strike="noStrike" spc="-1">
                <a:latin typeface="Arial"/>
              </a:endParaRPr>
            </a:p>
          </p:txBody>
        </p:sp>
        <p:sp>
          <p:nvSpPr>
            <p:cNvPr id="145" name="Line 24"/>
            <p:cNvSpPr/>
            <p:nvPr/>
          </p:nvSpPr>
          <p:spPr>
            <a:xfrm>
              <a:off x="5410080" y="4905720"/>
              <a:ext cx="6095880" cy="360"/>
            </a:xfrm>
            <a:prstGeom prst="line">
              <a:avLst/>
            </a:prstGeom>
            <a:ln>
              <a:solidFill>
                <a:srgbClr val="243041">
                  <a:hueOff val="0"/>
                  <a:satOff val="0"/>
                  <a:lumOff val="0"/>
                  <a:alphaOff val="0"/>
                </a:srgbClr>
              </a:solidFill>
              <a:round/>
            </a:ln>
          </p:spPr>
          <p:style>
            <a:lnRef idx="2">
              <a:scrgbClr r="0" g="0" b="0"/>
            </a:lnRef>
            <a:fillRef idx="0">
              <a:scrgbClr r="0" g="0" b="0"/>
            </a:fillRef>
            <a:effectRef idx="0">
              <a:scrgbClr r="0" g="0" b="0"/>
            </a:effectRef>
            <a:fontRef idx="minor"/>
          </p:style>
        </p:sp>
        <p:sp>
          <p:nvSpPr>
            <p:cNvPr id="146" name="CustomShape 25"/>
            <p:cNvSpPr/>
            <p:nvPr/>
          </p:nvSpPr>
          <p:spPr>
            <a:xfrm>
              <a:off x="5410080" y="4905720"/>
              <a:ext cx="6095160" cy="42120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DejaVu Sans"/>
                </a:rPr>
                <a:t>Chapter 3</a:t>
              </a:r>
              <a:endParaRPr lang="en-GB" sz="1800" b="0" strike="noStrike" spc="-1">
                <a:latin typeface="Arial"/>
              </a:endParaRPr>
            </a:p>
          </p:txBody>
        </p:sp>
        <p:sp>
          <p:nvSpPr>
            <p:cNvPr id="147" name="Line 26"/>
            <p:cNvSpPr/>
            <p:nvPr/>
          </p:nvSpPr>
          <p:spPr>
            <a:xfrm>
              <a:off x="5410080" y="5327640"/>
              <a:ext cx="6095880" cy="360"/>
            </a:xfrm>
            <a:prstGeom prst="line">
              <a:avLst/>
            </a:prstGeom>
            <a:ln>
              <a:solidFill>
                <a:srgbClr val="243041">
                  <a:hueOff val="0"/>
                  <a:satOff val="0"/>
                  <a:lumOff val="0"/>
                  <a:alphaOff val="0"/>
                </a:srgbClr>
              </a:solidFill>
              <a:round/>
            </a:ln>
          </p:spPr>
          <p:style>
            <a:lnRef idx="2">
              <a:scrgbClr r="0" g="0" b="0"/>
            </a:lnRef>
            <a:fillRef idx="0">
              <a:scrgbClr r="0" g="0" b="0"/>
            </a:fillRef>
            <a:effectRef idx="0">
              <a:scrgbClr r="0" g="0" b="0"/>
            </a:effectRef>
            <a:fontRef idx="minor"/>
          </p:style>
        </p:sp>
        <p:sp>
          <p:nvSpPr>
            <p:cNvPr id="148" name="CustomShape 27"/>
            <p:cNvSpPr/>
            <p:nvPr/>
          </p:nvSpPr>
          <p:spPr>
            <a:xfrm>
              <a:off x="5410080" y="5327640"/>
              <a:ext cx="6095160" cy="42120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DejaVu Sans"/>
                </a:rPr>
                <a:t>               3.1. Experiments and Results</a:t>
              </a:r>
              <a:endParaRPr lang="en-GB" sz="1800" b="0" strike="noStrike" spc="-1">
                <a:latin typeface="Arial"/>
              </a:endParaRPr>
            </a:p>
          </p:txBody>
        </p:sp>
        <p:sp>
          <p:nvSpPr>
            <p:cNvPr id="149" name="Line 28"/>
            <p:cNvSpPr/>
            <p:nvPr/>
          </p:nvSpPr>
          <p:spPr>
            <a:xfrm>
              <a:off x="5410080" y="5749560"/>
              <a:ext cx="6095880" cy="360"/>
            </a:xfrm>
            <a:prstGeom prst="line">
              <a:avLst/>
            </a:prstGeom>
            <a:ln>
              <a:solidFill>
                <a:srgbClr val="243041">
                  <a:hueOff val="0"/>
                  <a:satOff val="0"/>
                  <a:lumOff val="0"/>
                  <a:alphaOff val="0"/>
                </a:srgbClr>
              </a:solidFill>
              <a:round/>
            </a:ln>
          </p:spPr>
          <p:style>
            <a:lnRef idx="2">
              <a:scrgbClr r="0" g="0" b="0"/>
            </a:lnRef>
            <a:fillRef idx="0">
              <a:scrgbClr r="0" g="0" b="0"/>
            </a:fillRef>
            <a:effectRef idx="0">
              <a:scrgbClr r="0" g="0" b="0"/>
            </a:effectRef>
            <a:fontRef idx="minor"/>
          </p:style>
        </p:sp>
        <p:sp>
          <p:nvSpPr>
            <p:cNvPr id="150" name="CustomShape 29"/>
            <p:cNvSpPr/>
            <p:nvPr/>
          </p:nvSpPr>
          <p:spPr>
            <a:xfrm>
              <a:off x="5410080" y="5749560"/>
              <a:ext cx="6095160" cy="42120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DejaVu Sans"/>
                </a:rPr>
                <a:t>               3.2. Conclusions</a:t>
              </a:r>
              <a:endParaRPr lang="en-GB" sz="1800" b="0" strike="noStrike" spc="-1">
                <a:latin typeface="Arial"/>
              </a:endParaRPr>
            </a:p>
          </p:txBody>
        </p:sp>
      </p:grpSp>
      <p:grpSp>
        <p:nvGrpSpPr>
          <p:cNvPr id="151" name="Group 30"/>
          <p:cNvGrpSpPr/>
          <p:nvPr/>
        </p:nvGrpSpPr>
        <p:grpSpPr>
          <a:xfrm>
            <a:off x="0" y="0"/>
            <a:ext cx="0" cy="0"/>
            <a:chOff x="0" y="0"/>
            <a:chExt cx="0" cy="0"/>
          </a:xfrm>
        </p:grpSpPr>
      </p:grpSp>
      <p:sp>
        <p:nvSpPr>
          <p:cNvPr id="152" name="TextShape 31"/>
          <p:cNvSpPr/>
          <p:nvPr/>
        </p:nvSpPr>
        <p:spPr>
          <a:xfrm>
            <a:off x="11116440" y="6356520"/>
            <a:ext cx="8712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0BEA290-944B-433B-A2C0-093E15A36720}" type="slidenum">
              <a:rPr lang="en-US" sz="900" b="0" strike="noStrike" spc="296">
                <a:solidFill>
                  <a:srgbClr val="486183"/>
                </a:solidFill>
                <a:latin typeface="Gill Sans MT"/>
                <a:ea typeface="DejaVu Sans"/>
              </a:rPr>
              <a:t>2</a:t>
            </a:fld>
            <a:endParaRPr lang="en-GB" sz="9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3" name="CustomShape 3"/>
          <p:cNvSpPr/>
          <p:nvPr/>
        </p:nvSpPr>
        <p:spPr>
          <a:xfrm>
            <a:off x="547920" y="491400"/>
            <a:ext cx="11076840" cy="590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4" name="TextBox 3"/>
          <p:cNvSpPr/>
          <p:nvPr/>
        </p:nvSpPr>
        <p:spPr>
          <a:xfrm>
            <a:off x="2769480" y="772920"/>
            <a:ext cx="6857640" cy="640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3600" b="0" strike="noStrike" spc="-1">
                <a:solidFill>
                  <a:srgbClr val="000000"/>
                </a:solidFill>
                <a:latin typeface="Arial"/>
                <a:ea typeface="DejaVu Sans"/>
              </a:rPr>
              <a:t>3.2. Conclusion and future work</a:t>
            </a:r>
            <a:endParaRPr lang="en-GB" sz="3600" b="0" strike="noStrike" spc="-1">
              <a:latin typeface="Arial"/>
            </a:endParaRPr>
          </a:p>
        </p:txBody>
      </p:sp>
      <p:sp>
        <p:nvSpPr>
          <p:cNvPr id="225" name="TextBox 4"/>
          <p:cNvSpPr/>
          <p:nvPr/>
        </p:nvSpPr>
        <p:spPr>
          <a:xfrm>
            <a:off x="632160" y="1858680"/>
            <a:ext cx="10979640" cy="46627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marL="343080" indent="-342720">
              <a:lnSpc>
                <a:spcPct val="100000"/>
              </a:lnSpc>
              <a:buClr>
                <a:srgbClr val="000000"/>
              </a:buClr>
              <a:buFont typeface="Arial"/>
              <a:buChar char="•"/>
            </a:pPr>
            <a:r>
              <a:rPr lang="en-GB" sz="2800" b="0" strike="noStrike" spc="-1">
                <a:solidFill>
                  <a:srgbClr val="000000"/>
                </a:solidFill>
                <a:latin typeface="Arial"/>
                <a:ea typeface="Arial"/>
              </a:rPr>
              <a:t>From the experimental part it follows that the naive approach can only be used in very small volumes of data. For working with data in practice, one of the existing implementations of the Hungarian algorithm should be used.</a:t>
            </a:r>
            <a:endParaRPr lang="en-GB" sz="2800" b="0" strike="noStrike" spc="-1">
              <a:latin typeface="Arial"/>
            </a:endParaRPr>
          </a:p>
          <a:p>
            <a:pPr>
              <a:lnSpc>
                <a:spcPct val="100000"/>
              </a:lnSpc>
            </a:pPr>
            <a:endParaRPr lang="en-GB" sz="2800" b="0" strike="noStrike" spc="-1">
              <a:latin typeface="Arial"/>
            </a:endParaRPr>
          </a:p>
          <a:p>
            <a:pPr marL="343080" indent="-342720">
              <a:lnSpc>
                <a:spcPct val="100000"/>
              </a:lnSpc>
              <a:buClr>
                <a:srgbClr val="000000"/>
              </a:buClr>
              <a:buFont typeface="Arial"/>
              <a:buChar char="•"/>
            </a:pPr>
            <a:r>
              <a:rPr lang="en-GB" sz="2800" b="0" strike="noStrike" spc="-1">
                <a:solidFill>
                  <a:srgbClr val="000000"/>
                </a:solidFill>
                <a:latin typeface="Arial"/>
                <a:ea typeface="Arial"/>
              </a:rPr>
              <a:t>Another aspect of future expansion of the functionality of such systems would be to replace csv files for data storage with a Database Management System. The architecture of the system allows this to be done easily.</a:t>
            </a:r>
            <a:endParaRPr lang="en-GB" sz="2800" b="0" strike="noStrike" spc="-1">
              <a:latin typeface="Arial"/>
            </a:endParaRPr>
          </a:p>
          <a:p>
            <a:pPr>
              <a:lnSpc>
                <a:spcPct val="100000"/>
              </a:lnSpc>
            </a:pPr>
            <a:endParaRPr lang="en-GB" sz="2800" b="0" strike="noStrike" spc="-1">
              <a:latin typeface="Arial"/>
            </a:endParaRPr>
          </a:p>
          <a:p>
            <a:pPr>
              <a:lnSpc>
                <a:spcPct val="100000"/>
              </a:lnSpc>
            </a:pPr>
            <a:endParaRPr lang="en-GB" sz="2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1"/>
          <p:cNvSpPr txBox="1"/>
          <p:nvPr/>
        </p:nvSpPr>
        <p:spPr>
          <a:xfrm>
            <a:off x="1713240" y="2749320"/>
            <a:ext cx="9486360" cy="747360"/>
          </a:xfrm>
          <a:prstGeom prst="rect">
            <a:avLst/>
          </a:prstGeom>
          <a:noFill/>
          <a:ln w="0">
            <a:noFill/>
          </a:ln>
        </p:spPr>
        <p:txBody>
          <a:bodyPr lIns="0" tIns="0" rIns="0" bIns="0" anchor="ctr">
            <a:noAutofit/>
          </a:bodyPr>
          <a:lstStyle/>
          <a:p>
            <a:pPr>
              <a:lnSpc>
                <a:spcPct val="90000"/>
              </a:lnSpc>
            </a:pPr>
            <a:r>
              <a:rPr lang="en-GB" sz="5400" b="0" strike="noStrike" spc="-1">
                <a:solidFill>
                  <a:srgbClr val="000000"/>
                </a:solidFill>
                <a:latin typeface="Arial"/>
                <a:ea typeface="DejaVu Sans"/>
              </a:rPr>
              <a:t>Thank you for the attention!</a:t>
            </a:r>
            <a:endParaRPr lang="en-GB" sz="54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TextBox 3"/>
          <p:cNvSpPr/>
          <p:nvPr/>
        </p:nvSpPr>
        <p:spPr>
          <a:xfrm>
            <a:off x="2993040" y="478440"/>
            <a:ext cx="6949440" cy="518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2800" b="0" strike="noStrike" spc="-1">
                <a:solidFill>
                  <a:srgbClr val="000000"/>
                </a:solidFill>
                <a:latin typeface="Arial"/>
                <a:ea typeface="DejaVu Sans"/>
              </a:rPr>
              <a:t>1.1. Motivation, Main Goal, Main Tasks</a:t>
            </a:r>
            <a:endParaRPr lang="en-GB" sz="2800" b="0" strike="noStrike" spc="-1">
              <a:latin typeface="Arial"/>
            </a:endParaRPr>
          </a:p>
        </p:txBody>
      </p:sp>
      <p:sp>
        <p:nvSpPr>
          <p:cNvPr id="154" name="TextBox 4"/>
          <p:cNvSpPr/>
          <p:nvPr/>
        </p:nvSpPr>
        <p:spPr>
          <a:xfrm>
            <a:off x="655920" y="1800000"/>
            <a:ext cx="11044080" cy="13107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marL="285840" indent="-285480">
              <a:lnSpc>
                <a:spcPct val="100000"/>
              </a:lnSpc>
              <a:buClr>
                <a:srgbClr val="000000"/>
              </a:buClr>
              <a:buFont typeface="Arial"/>
              <a:buChar char="•"/>
            </a:pPr>
            <a:r>
              <a:rPr lang="en-GB" sz="2000" b="0" strike="noStrike" spc="-1">
                <a:solidFill>
                  <a:srgbClr val="000000"/>
                </a:solidFill>
                <a:latin typeface="Arial"/>
                <a:ea typeface="DejaVu Sans"/>
              </a:rPr>
              <a:t>The motivation behind creating such a system is the labor shortage. The labor shortage could significantly impede the world's economy and the ability to recover from it.</a:t>
            </a:r>
            <a:endParaRPr lang="en-GB" sz="2000" b="0" strike="noStrike" spc="-1">
              <a:latin typeface="Arial"/>
            </a:endParaRPr>
          </a:p>
          <a:p>
            <a:pPr marL="285840" indent="-285480">
              <a:lnSpc>
                <a:spcPct val="100000"/>
              </a:lnSpc>
              <a:buClr>
                <a:srgbClr val="000000"/>
              </a:buClr>
              <a:buFont typeface="Arial"/>
              <a:buChar char="•"/>
            </a:pPr>
            <a:r>
              <a:rPr lang="en-GB" sz="2000" b="0" strike="noStrike" spc="-1">
                <a:solidFill>
                  <a:srgbClr val="000000"/>
                </a:solidFill>
                <a:latin typeface="Arial"/>
                <a:ea typeface="DejaVu Sans"/>
              </a:rPr>
              <a:t>So our system should help companies efficiently recruit better applicants, and significantly reducing the work load .</a:t>
            </a:r>
            <a:endParaRPr lang="en-GB" sz="2000" b="0" strike="noStrike" spc="-1">
              <a:latin typeface="Arial"/>
            </a:endParaRPr>
          </a:p>
        </p:txBody>
      </p:sp>
      <p:sp>
        <p:nvSpPr>
          <p:cNvPr id="155" name="TextBox 5"/>
          <p:cNvSpPr/>
          <p:nvPr/>
        </p:nvSpPr>
        <p:spPr>
          <a:xfrm>
            <a:off x="900000" y="1260000"/>
            <a:ext cx="2515320" cy="518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2800" b="0" strike="noStrike" spc="-1">
                <a:solidFill>
                  <a:srgbClr val="000000"/>
                </a:solidFill>
                <a:latin typeface="Arial"/>
                <a:ea typeface="Arial"/>
              </a:rPr>
              <a:t>Motivation:</a:t>
            </a:r>
            <a:endParaRPr lang="en-GB" sz="2800" b="0" strike="noStrike" spc="-1">
              <a:latin typeface="Arial"/>
            </a:endParaRPr>
          </a:p>
        </p:txBody>
      </p:sp>
      <p:sp>
        <p:nvSpPr>
          <p:cNvPr id="156" name="TextBox 7"/>
          <p:cNvSpPr/>
          <p:nvPr/>
        </p:nvSpPr>
        <p:spPr>
          <a:xfrm>
            <a:off x="807840" y="3250080"/>
            <a:ext cx="2515320" cy="518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2800" b="0" strike="noStrike" spc="-1">
                <a:solidFill>
                  <a:srgbClr val="000000"/>
                </a:solidFill>
                <a:latin typeface="Arial"/>
                <a:ea typeface="Arial"/>
              </a:rPr>
              <a:t>Main Goal:</a:t>
            </a:r>
            <a:endParaRPr lang="en-GB" sz="2800" b="0" strike="noStrike" spc="-1">
              <a:latin typeface="Arial"/>
            </a:endParaRPr>
          </a:p>
        </p:txBody>
      </p:sp>
      <p:sp>
        <p:nvSpPr>
          <p:cNvPr id="157" name="TextBox 8"/>
          <p:cNvSpPr/>
          <p:nvPr/>
        </p:nvSpPr>
        <p:spPr>
          <a:xfrm>
            <a:off x="560160" y="3773160"/>
            <a:ext cx="11044080" cy="707886"/>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1440" tIns="45720" rIns="91440" bIns="45720" anchor="t">
            <a:spAutoFit/>
          </a:bodyPr>
          <a:lstStyle/>
          <a:p>
            <a:pPr marL="285750" indent="-285115">
              <a:buClr>
                <a:srgbClr val="000000"/>
              </a:buClr>
              <a:buFont typeface="Arial"/>
              <a:buChar char="•"/>
            </a:pPr>
            <a:r>
              <a:rPr lang="en-GB" sz="2000" b="0" strike="noStrike" spc="-1" dirty="0">
                <a:solidFill>
                  <a:srgbClr val="000000"/>
                </a:solidFill>
                <a:latin typeface="Arial"/>
                <a:ea typeface="Arial"/>
              </a:rPr>
              <a:t>The main</a:t>
            </a:r>
            <a:r>
              <a:rPr lang="en-GB" sz="2000" spc="-1" dirty="0">
                <a:solidFill>
                  <a:srgbClr val="000000"/>
                </a:solidFill>
                <a:latin typeface="Arial"/>
                <a:ea typeface="Arial"/>
              </a:rPr>
              <a:t> goals</a:t>
            </a:r>
            <a:r>
              <a:rPr lang="en-GB" sz="2000" b="0" strike="noStrike" spc="-1" dirty="0">
                <a:solidFill>
                  <a:srgbClr val="000000"/>
                </a:solidFill>
                <a:latin typeface="Arial"/>
                <a:ea typeface="Arial"/>
              </a:rPr>
              <a:t> of this system is</a:t>
            </a:r>
            <a:r>
              <a:rPr lang="en-GB" sz="2000" b="0" strike="noStrike" spc="-1" dirty="0">
                <a:solidFill>
                  <a:srgbClr val="000000"/>
                </a:solidFill>
                <a:latin typeface="Arial"/>
                <a:ea typeface="DejaVu Sans"/>
              </a:rPr>
              <a:t> to find the best arrangement for each applicant and the corresponding workplaces, bearing in mind the maximum efficiency.</a:t>
            </a:r>
            <a:endParaRPr lang="en-GB" sz="2000" b="0" strike="noStrike" spc="-1" dirty="0">
              <a:latin typeface="Arial"/>
            </a:endParaRPr>
          </a:p>
        </p:txBody>
      </p:sp>
      <p:sp>
        <p:nvSpPr>
          <p:cNvPr id="158" name="TextBox 9"/>
          <p:cNvSpPr/>
          <p:nvPr/>
        </p:nvSpPr>
        <p:spPr>
          <a:xfrm>
            <a:off x="807840" y="4516920"/>
            <a:ext cx="2515320" cy="518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2800" b="0" strike="noStrike" spc="-1">
                <a:solidFill>
                  <a:srgbClr val="000000"/>
                </a:solidFill>
                <a:latin typeface="Arial"/>
                <a:ea typeface="Arial"/>
              </a:rPr>
              <a:t>Main Tasks:</a:t>
            </a:r>
            <a:endParaRPr lang="en-GB" sz="2800" b="0" strike="noStrike" spc="-1">
              <a:latin typeface="Arial"/>
            </a:endParaRPr>
          </a:p>
        </p:txBody>
      </p:sp>
      <p:sp>
        <p:nvSpPr>
          <p:cNvPr id="159" name="TextBox 10"/>
          <p:cNvSpPr/>
          <p:nvPr/>
        </p:nvSpPr>
        <p:spPr>
          <a:xfrm>
            <a:off x="541800" y="5067720"/>
            <a:ext cx="11044080" cy="1631216"/>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1440" tIns="45720" rIns="91440" bIns="45720" anchor="t">
            <a:spAutoFit/>
          </a:bodyPr>
          <a:lstStyle/>
          <a:p>
            <a:pPr marL="285750" indent="-285115">
              <a:buClr>
                <a:srgbClr val="000000"/>
              </a:buClr>
              <a:buFont typeface="Arial,Sans-Serif"/>
              <a:buChar char="•"/>
            </a:pPr>
            <a:r>
              <a:rPr lang="en-GB" sz="2000" spc="-1" dirty="0">
                <a:latin typeface="Arial"/>
              </a:rPr>
              <a:t>Load the data</a:t>
            </a:r>
            <a:endParaRPr lang="en-GB" sz="2000" b="0" strike="noStrike" spc="-1" dirty="0">
              <a:latin typeface="Arial"/>
            </a:endParaRPr>
          </a:p>
          <a:p>
            <a:pPr marL="285750" indent="-285115">
              <a:buClr>
                <a:srgbClr val="000000"/>
              </a:buClr>
              <a:buFont typeface="Arial,Sans-Serif"/>
              <a:buChar char="•"/>
            </a:pPr>
            <a:r>
              <a:rPr lang="en-GB" sz="2000" spc="-1" dirty="0">
                <a:latin typeface="Arial"/>
              </a:rPr>
              <a:t>Find the optimal allocation</a:t>
            </a:r>
            <a:endParaRPr lang="en-GB" sz="2000" b="0" strike="noStrike" spc="-1" dirty="0">
              <a:latin typeface="Arial"/>
            </a:endParaRPr>
          </a:p>
          <a:p>
            <a:pPr marL="285750" indent="-285115">
              <a:buClr>
                <a:srgbClr val="000000"/>
              </a:buClr>
              <a:buFont typeface="Arial,Sans-Serif"/>
              <a:buChar char="•"/>
            </a:pPr>
            <a:r>
              <a:rPr lang="en-GB" sz="2000" spc="-1" dirty="0">
                <a:latin typeface="Arial"/>
              </a:rPr>
              <a:t>Save and present the results</a:t>
            </a:r>
          </a:p>
          <a:p>
            <a:pPr marL="285750" indent="-285115">
              <a:buClr>
                <a:srgbClr val="000000"/>
              </a:buClr>
              <a:buFont typeface="Arial,Sans-Serif"/>
              <a:buChar char="•"/>
            </a:pPr>
            <a:r>
              <a:rPr lang="en-GB" sz="2000" spc="-1" dirty="0">
                <a:latin typeface="Arial"/>
              </a:rPr>
              <a:t>Find the optimal algorithm</a:t>
            </a:r>
          </a:p>
          <a:p>
            <a:endParaRPr lang="en-GB" sz="2000"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TextBox 3"/>
          <p:cNvSpPr/>
          <p:nvPr/>
        </p:nvSpPr>
        <p:spPr>
          <a:xfrm>
            <a:off x="3066480" y="781200"/>
            <a:ext cx="6040440" cy="518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2800" b="0" strike="noStrike" spc="-1">
                <a:solidFill>
                  <a:srgbClr val="000000"/>
                </a:solidFill>
                <a:latin typeface="Arial"/>
                <a:ea typeface="DejaVu Sans"/>
              </a:rPr>
              <a:t>2.1. Basic theory , Conceptual model</a:t>
            </a:r>
            <a:endParaRPr lang="en-GB" sz="2800" b="0" strike="noStrike" spc="-1">
              <a:latin typeface="Arial"/>
            </a:endParaRPr>
          </a:p>
        </p:txBody>
      </p:sp>
      <p:sp>
        <p:nvSpPr>
          <p:cNvPr id="161" name="TextBox 4"/>
          <p:cNvSpPr/>
          <p:nvPr/>
        </p:nvSpPr>
        <p:spPr>
          <a:xfrm>
            <a:off x="707040" y="1756080"/>
            <a:ext cx="10979640" cy="301788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GB" sz="2400" b="0" strike="noStrike" spc="-1">
                <a:solidFill>
                  <a:srgbClr val="000000"/>
                </a:solidFill>
                <a:latin typeface="Arial"/>
                <a:ea typeface="Arial"/>
              </a:rPr>
              <a:t>The Model–View–Controller (MVC) is a software architectural pattern commonly used for developing user interfaces that divide the related program logic into three interconnected elements. Which are as follows:`</a:t>
            </a:r>
            <a:endParaRPr lang="en-GB" sz="2400" b="0" strike="noStrike" spc="-1">
              <a:latin typeface="Arial"/>
            </a:endParaRPr>
          </a:p>
          <a:p>
            <a:pPr>
              <a:lnSpc>
                <a:spcPct val="100000"/>
              </a:lnSpc>
            </a:pPr>
            <a:endParaRPr lang="en-GB" sz="2400" b="0" strike="noStrike" spc="-1">
              <a:latin typeface="Arial"/>
            </a:endParaRPr>
          </a:p>
          <a:p>
            <a:pPr marL="343080" indent="-342720">
              <a:lnSpc>
                <a:spcPct val="100000"/>
              </a:lnSpc>
              <a:buClr>
                <a:srgbClr val="000000"/>
              </a:buClr>
              <a:buFont typeface="Arial"/>
              <a:buChar char="•"/>
            </a:pPr>
            <a:r>
              <a:rPr lang="en-GB" sz="2400" b="0" strike="noStrike" spc="-1">
                <a:solidFill>
                  <a:srgbClr val="000000"/>
                </a:solidFill>
                <a:latin typeface="Arial"/>
                <a:ea typeface="DejaVu Sans"/>
              </a:rPr>
              <a:t>Model- </a:t>
            </a:r>
            <a:r>
              <a:rPr lang="en-GB" sz="2400" b="0" strike="noStrike" spc="-1">
                <a:solidFill>
                  <a:srgbClr val="000000"/>
                </a:solidFill>
                <a:latin typeface="Arial"/>
                <a:ea typeface="Arial"/>
              </a:rPr>
              <a:t>It directly manages the data, logic and rules of the application.</a:t>
            </a:r>
            <a:endParaRPr lang="en-GB" sz="2400" b="0" strike="noStrike" spc="-1">
              <a:latin typeface="Arial"/>
            </a:endParaRPr>
          </a:p>
          <a:p>
            <a:pPr marL="343080" indent="-342720">
              <a:lnSpc>
                <a:spcPct val="100000"/>
              </a:lnSpc>
              <a:buClr>
                <a:srgbClr val="000000"/>
              </a:buClr>
              <a:buFont typeface="Arial"/>
              <a:buChar char="•"/>
            </a:pPr>
            <a:r>
              <a:rPr lang="en-GB" sz="2400" b="0" strike="noStrike" spc="-1">
                <a:solidFill>
                  <a:srgbClr val="000000"/>
                </a:solidFill>
                <a:latin typeface="Arial"/>
                <a:ea typeface="Arial"/>
              </a:rPr>
              <a:t>View- It represents the information such as charts, diagrams or tables.</a:t>
            </a:r>
            <a:endParaRPr lang="en-GB" sz="2400" b="0" strike="noStrike" spc="-1">
              <a:latin typeface="Arial"/>
            </a:endParaRPr>
          </a:p>
          <a:p>
            <a:pPr marL="343080" indent="-342720">
              <a:lnSpc>
                <a:spcPct val="100000"/>
              </a:lnSpc>
              <a:buClr>
                <a:srgbClr val="000000"/>
              </a:buClr>
              <a:buFont typeface="Arial"/>
              <a:buChar char="•"/>
            </a:pPr>
            <a:r>
              <a:rPr lang="en-GB" sz="2400" b="0" strike="noStrike" spc="-1">
                <a:solidFill>
                  <a:srgbClr val="000000"/>
                </a:solidFill>
                <a:latin typeface="Arial"/>
                <a:ea typeface="Arial"/>
              </a:rPr>
              <a:t>Controller-It handles the user interactions. It interprets the inputs from the user.</a:t>
            </a:r>
            <a:endParaRPr lang="en-GB" sz="2400" b="0" strike="noStrike" spc="-1">
              <a:latin typeface="Arial"/>
            </a:endParaRPr>
          </a:p>
        </p:txBody>
      </p:sp>
      <p:sp>
        <p:nvSpPr>
          <p:cNvPr id="162" name="TextBox 5"/>
          <p:cNvSpPr/>
          <p:nvPr/>
        </p:nvSpPr>
        <p:spPr>
          <a:xfrm>
            <a:off x="780480" y="1232640"/>
            <a:ext cx="2515320" cy="518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2800" b="0" strike="noStrike" spc="-1">
                <a:solidFill>
                  <a:srgbClr val="000000"/>
                </a:solidFill>
                <a:latin typeface="Arial"/>
                <a:ea typeface="DejaVu Sans"/>
              </a:rPr>
              <a:t>Basic theory:</a:t>
            </a:r>
            <a:endParaRPr lang="en-GB" sz="2800" b="0" strike="noStrike" spc="-1">
              <a:latin typeface="Arial"/>
            </a:endParaRPr>
          </a:p>
        </p:txBody>
      </p:sp>
      <p:sp>
        <p:nvSpPr>
          <p:cNvPr id="163" name="TextBox 9"/>
          <p:cNvSpPr/>
          <p:nvPr/>
        </p:nvSpPr>
        <p:spPr>
          <a:xfrm>
            <a:off x="780480" y="4957560"/>
            <a:ext cx="3589200" cy="518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2800" b="0" strike="noStrike" spc="-1">
                <a:solidFill>
                  <a:srgbClr val="000000"/>
                </a:solidFill>
                <a:latin typeface="Arial"/>
                <a:ea typeface="Arial"/>
              </a:rPr>
              <a:t>Conceptual model:</a:t>
            </a:r>
            <a:endParaRPr lang="en-GB" sz="2800" b="0" strike="noStrike" spc="-1">
              <a:latin typeface="Arial"/>
            </a:endParaRPr>
          </a:p>
        </p:txBody>
      </p:sp>
      <p:sp>
        <p:nvSpPr>
          <p:cNvPr id="164" name="TextBox 10"/>
          <p:cNvSpPr/>
          <p:nvPr/>
        </p:nvSpPr>
        <p:spPr>
          <a:xfrm>
            <a:off x="707040" y="5481000"/>
            <a:ext cx="11044080" cy="11282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GB" sz="2400" b="0" strike="noStrike" spc="-1">
                <a:solidFill>
                  <a:srgbClr val="000000"/>
                </a:solidFill>
                <a:latin typeface="Arial"/>
                <a:ea typeface="Arial"/>
              </a:rPr>
              <a:t>It consists of concepts used to help understand or simulate the process of the system.</a:t>
            </a:r>
            <a:endParaRPr lang="en-GB" sz="2400" b="0" strike="noStrike" spc="-1">
              <a:latin typeface="Arial"/>
            </a:endParaRPr>
          </a:p>
          <a:p>
            <a:pPr>
              <a:lnSpc>
                <a:spcPct val="100000"/>
              </a:lnSpc>
            </a:pPr>
            <a:endParaRPr lang="en-GB" sz="2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 name="TextShape 6"/>
          <p:cNvSpPr/>
          <p:nvPr/>
        </p:nvSpPr>
        <p:spPr>
          <a:xfrm>
            <a:off x="11116440" y="6356520"/>
            <a:ext cx="8712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3686DE9-FBD7-44A7-AF98-9476A29D7476}" type="slidenum">
              <a:rPr lang="en-US" sz="900" b="0" strike="noStrike" spc="296">
                <a:solidFill>
                  <a:srgbClr val="486183"/>
                </a:solidFill>
                <a:latin typeface="Gill Sans MT"/>
                <a:ea typeface="DejaVu Sans"/>
              </a:rPr>
              <a:t>5</a:t>
            </a:fld>
            <a:endParaRPr lang="en-GB" sz="900" b="0" strike="noStrike" spc="-1">
              <a:latin typeface="Arial"/>
            </a:endParaRPr>
          </a:p>
        </p:txBody>
      </p:sp>
      <p:sp>
        <p:nvSpPr>
          <p:cNvPr id="166" name="TextBox 5"/>
          <p:cNvSpPr/>
          <p:nvPr/>
        </p:nvSpPr>
        <p:spPr>
          <a:xfrm>
            <a:off x="3993480" y="311760"/>
            <a:ext cx="3892320" cy="518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2800" b="0" strike="noStrike" spc="-1">
                <a:solidFill>
                  <a:srgbClr val="000000"/>
                </a:solidFill>
                <a:latin typeface="Arial"/>
                <a:ea typeface="Arial"/>
              </a:rPr>
              <a:t>2.1. Conceptual model:</a:t>
            </a:r>
            <a:endParaRPr lang="en-GB" sz="2800" b="0" strike="noStrike" spc="-1">
              <a:latin typeface="Arial"/>
            </a:endParaRPr>
          </a:p>
        </p:txBody>
      </p:sp>
      <p:pic>
        <p:nvPicPr>
          <p:cNvPr id="167" name="Picture 7" descr="Graphical user interface, diagram&#10;&#10;Description automatically generated"/>
          <p:cNvPicPr/>
          <p:nvPr/>
        </p:nvPicPr>
        <p:blipFill rotWithShape="1">
          <a:blip r:embed="rId2"/>
          <a:srcRect l="329" t="2947" r="-219" b="-2737"/>
          <a:stretch/>
        </p:blipFill>
        <p:spPr>
          <a:xfrm>
            <a:off x="1960920" y="1730880"/>
            <a:ext cx="8361546" cy="4347195"/>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TextShape 6"/>
          <p:cNvSpPr/>
          <p:nvPr/>
        </p:nvSpPr>
        <p:spPr>
          <a:xfrm>
            <a:off x="11116440" y="6356520"/>
            <a:ext cx="8712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D632D4C-9654-4D9F-9523-FEC32399EAE7}" type="slidenum">
              <a:rPr lang="en-US" sz="900" b="0" strike="noStrike" spc="296">
                <a:solidFill>
                  <a:srgbClr val="486183"/>
                </a:solidFill>
                <a:latin typeface="Gill Sans MT"/>
                <a:ea typeface="DejaVu Sans"/>
              </a:rPr>
              <a:t>6</a:t>
            </a:fld>
            <a:endParaRPr lang="en-GB" sz="900" b="0" strike="noStrike" spc="-1">
              <a:latin typeface="Arial"/>
            </a:endParaRPr>
          </a:p>
        </p:txBody>
      </p:sp>
      <p:sp>
        <p:nvSpPr>
          <p:cNvPr id="169" name="TextBox 5"/>
          <p:cNvSpPr/>
          <p:nvPr/>
        </p:nvSpPr>
        <p:spPr>
          <a:xfrm>
            <a:off x="3424320" y="853920"/>
            <a:ext cx="6343560" cy="518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2800" b="0" strike="noStrike" spc="-1">
                <a:solidFill>
                  <a:srgbClr val="000000"/>
                </a:solidFill>
                <a:latin typeface="Arial"/>
                <a:ea typeface="Arial"/>
              </a:rPr>
              <a:t>2.1. Model–View–Controller (MVC):</a:t>
            </a:r>
            <a:endParaRPr lang="en-GB" sz="2800" b="0" strike="noStrike" spc="-1">
              <a:latin typeface="Arial"/>
            </a:endParaRPr>
          </a:p>
        </p:txBody>
      </p:sp>
      <p:pic>
        <p:nvPicPr>
          <p:cNvPr id="170" name="Picture 8" descr="Graphical user interface, application, timeline&#10;&#10;Description automatically generated"/>
          <p:cNvPicPr/>
          <p:nvPr/>
        </p:nvPicPr>
        <p:blipFill>
          <a:blip r:embed="rId2"/>
          <a:stretch/>
        </p:blipFill>
        <p:spPr>
          <a:xfrm>
            <a:off x="4237920" y="1654560"/>
            <a:ext cx="3715920" cy="407196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 name="CustomShape 1"/>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2" name="CustomShape 3"/>
          <p:cNvSpPr/>
          <p:nvPr/>
        </p:nvSpPr>
        <p:spPr>
          <a:xfrm>
            <a:off x="547920" y="491400"/>
            <a:ext cx="11076840" cy="590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3" name="TextBox 3"/>
          <p:cNvSpPr/>
          <p:nvPr/>
        </p:nvSpPr>
        <p:spPr>
          <a:xfrm>
            <a:off x="3350880" y="954720"/>
            <a:ext cx="6857640" cy="640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3600" b="0" strike="noStrike" spc="-1">
                <a:solidFill>
                  <a:srgbClr val="000000"/>
                </a:solidFill>
                <a:latin typeface="Arial"/>
                <a:ea typeface="DejaVu Sans"/>
              </a:rPr>
              <a:t>2.2. System Architecture</a:t>
            </a:r>
            <a:endParaRPr lang="en-GB" sz="3600" b="0" strike="noStrike" spc="-1">
              <a:latin typeface="Arial"/>
            </a:endParaRPr>
          </a:p>
        </p:txBody>
      </p:sp>
      <p:sp>
        <p:nvSpPr>
          <p:cNvPr id="174" name="TextBox 4"/>
          <p:cNvSpPr/>
          <p:nvPr/>
        </p:nvSpPr>
        <p:spPr>
          <a:xfrm>
            <a:off x="642600" y="1780920"/>
            <a:ext cx="10979640" cy="483209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1440" tIns="45720" rIns="91440" bIns="45720" anchor="t">
            <a:spAutoFit/>
          </a:bodyPr>
          <a:lstStyle/>
          <a:p>
            <a:pPr>
              <a:lnSpc>
                <a:spcPct val="100000"/>
              </a:lnSpc>
            </a:pPr>
            <a:r>
              <a:rPr lang="en-GB" sz="2800" b="0" strike="noStrike" spc="-1" dirty="0">
                <a:solidFill>
                  <a:srgbClr val="000000"/>
                </a:solidFill>
                <a:latin typeface="Arial"/>
                <a:ea typeface="DejaVu Sans"/>
              </a:rPr>
              <a:t>The system architecture is a MVC architectural pattern which means that the code will be split into 3 part:</a:t>
            </a:r>
            <a:endParaRPr lang="en-GB" sz="2800" b="0" strike="noStrike" spc="-1">
              <a:latin typeface="Arial"/>
            </a:endParaRPr>
          </a:p>
          <a:p>
            <a:pPr>
              <a:lnSpc>
                <a:spcPct val="100000"/>
              </a:lnSpc>
            </a:pPr>
            <a:endParaRPr lang="en-GB" sz="2800" b="0" strike="noStrike" spc="-1">
              <a:latin typeface="Arial"/>
            </a:endParaRPr>
          </a:p>
          <a:p>
            <a:pPr marL="342900" indent="-342265">
              <a:lnSpc>
                <a:spcPct val="100000"/>
              </a:lnSpc>
              <a:buClr>
                <a:srgbClr val="000000"/>
              </a:buClr>
              <a:buFont typeface="Arial"/>
              <a:buChar char="•"/>
            </a:pPr>
            <a:r>
              <a:rPr lang="en-GB" sz="2800" b="0" strike="noStrike" spc="-1" dirty="0">
                <a:solidFill>
                  <a:srgbClr val="000000"/>
                </a:solidFill>
                <a:latin typeface="Arial"/>
                <a:ea typeface="Arial"/>
              </a:rPr>
              <a:t>Modul- Works with data that is written/read in CSV files.</a:t>
            </a:r>
            <a:endParaRPr lang="en-GB" sz="2800" b="0" strike="noStrike" spc="-1">
              <a:latin typeface="Arial"/>
            </a:endParaRPr>
          </a:p>
          <a:p>
            <a:pPr>
              <a:lnSpc>
                <a:spcPct val="100000"/>
              </a:lnSpc>
            </a:pPr>
            <a:endParaRPr lang="en-GB" sz="2800" b="0" strike="noStrike" spc="-1">
              <a:latin typeface="Arial"/>
            </a:endParaRPr>
          </a:p>
          <a:p>
            <a:pPr marL="342900" indent="-342265">
              <a:buClr>
                <a:srgbClr val="000000"/>
              </a:buClr>
              <a:buFont typeface="Arial"/>
              <a:buChar char="•"/>
            </a:pPr>
            <a:r>
              <a:rPr lang="en-GB" sz="2800" spc="-1" dirty="0">
                <a:ea typeface="+mn-lt"/>
                <a:cs typeface="+mn-lt"/>
              </a:rPr>
              <a:t>View- the command line is used to enter arguments via </a:t>
            </a:r>
            <a:r>
              <a:rPr lang="en-GB" sz="2800" spc="-1" dirty="0" err="1">
                <a:ea typeface="+mn-lt"/>
                <a:cs typeface="+mn-lt"/>
              </a:rPr>
              <a:t>Streamlit</a:t>
            </a:r>
            <a:r>
              <a:rPr lang="en-GB" sz="2800" spc="-1" dirty="0">
                <a:ea typeface="+mn-lt"/>
                <a:cs typeface="+mn-lt"/>
              </a:rPr>
              <a:t>.</a:t>
            </a:r>
            <a:endParaRPr lang="en-GB" sz="2800" b="0" strike="noStrike" spc="-1" dirty="0">
              <a:latin typeface="Arial"/>
            </a:endParaRPr>
          </a:p>
          <a:p>
            <a:pPr>
              <a:lnSpc>
                <a:spcPct val="100000"/>
              </a:lnSpc>
            </a:pPr>
            <a:endParaRPr lang="en-GB" sz="2800" b="0" strike="noStrike" spc="-1">
              <a:latin typeface="Arial"/>
            </a:endParaRPr>
          </a:p>
          <a:p>
            <a:pPr marL="342900" indent="-342265">
              <a:buClr>
                <a:srgbClr val="000000"/>
              </a:buClr>
              <a:buFont typeface="Arial"/>
              <a:buChar char="•"/>
            </a:pPr>
            <a:r>
              <a:rPr lang="en-GB" sz="2800" spc="-1" dirty="0">
                <a:solidFill>
                  <a:srgbClr val="000000"/>
                </a:solidFill>
                <a:latin typeface="Arial"/>
                <a:ea typeface="Arial"/>
                <a:cs typeface="Arial"/>
              </a:rPr>
              <a:t>Controller- Implements </a:t>
            </a:r>
            <a:r>
              <a:rPr lang="en-GB" sz="2800" b="0" strike="noStrike" spc="-1" dirty="0">
                <a:solidFill>
                  <a:srgbClr val="000000"/>
                </a:solidFill>
                <a:latin typeface="Arial"/>
                <a:ea typeface="Arial"/>
                <a:cs typeface="Arial"/>
              </a:rPr>
              <a:t>the </a:t>
            </a:r>
            <a:r>
              <a:rPr lang="en-GB" sz="2800" spc="-1" dirty="0">
                <a:solidFill>
                  <a:srgbClr val="000000"/>
                </a:solidFill>
                <a:latin typeface="Arial"/>
                <a:ea typeface="Arial"/>
                <a:cs typeface="Arial"/>
              </a:rPr>
              <a:t>algorithms</a:t>
            </a:r>
            <a:r>
              <a:rPr lang="en-GB" sz="2800" b="0" strike="noStrike" spc="-1" dirty="0">
                <a:solidFill>
                  <a:srgbClr val="000000"/>
                </a:solidFill>
                <a:latin typeface="Arial"/>
                <a:ea typeface="Arial"/>
                <a:cs typeface="Arial"/>
              </a:rPr>
              <a:t>.</a:t>
            </a:r>
            <a:endParaRPr lang="en-GB" sz="2800" b="0" strike="noStrike" spc="-1" dirty="0">
              <a:latin typeface="Arial"/>
              <a:cs typeface="Arial"/>
            </a:endParaRPr>
          </a:p>
          <a:p>
            <a:pPr>
              <a:lnSpc>
                <a:spcPct val="100000"/>
              </a:lnSpc>
            </a:pPr>
            <a:endParaRPr lang="en-GB" sz="2800" b="0" strike="noStrike" spc="-1">
              <a:latin typeface="Arial"/>
            </a:endParaRPr>
          </a:p>
          <a:p>
            <a:pPr>
              <a:lnSpc>
                <a:spcPct val="100000"/>
              </a:lnSpc>
            </a:pPr>
            <a:endParaRPr lang="en-GB" sz="2800" b="0" strike="noStrike" spc="-1">
              <a:latin typeface="Arial"/>
            </a:endParaRPr>
          </a:p>
          <a:p>
            <a:pPr>
              <a:lnSpc>
                <a:spcPct val="100000"/>
              </a:lnSpc>
            </a:pPr>
            <a:endParaRPr lang="en-GB" sz="2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 name="CustomShape 1"/>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6" name="CustomShape 3"/>
          <p:cNvSpPr/>
          <p:nvPr/>
        </p:nvSpPr>
        <p:spPr>
          <a:xfrm>
            <a:off x="685800" y="685800"/>
            <a:ext cx="10819800" cy="5485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7" name="TextShape 6"/>
          <p:cNvSpPr/>
          <p:nvPr/>
        </p:nvSpPr>
        <p:spPr>
          <a:xfrm>
            <a:off x="11116440" y="6356520"/>
            <a:ext cx="8712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92FBCB3-6134-4822-8559-844530705F5E}" type="slidenum">
              <a:rPr lang="en-US" sz="900" b="0" strike="noStrike" spc="296">
                <a:solidFill>
                  <a:srgbClr val="486183"/>
                </a:solidFill>
                <a:latin typeface="Gill Sans MT"/>
                <a:ea typeface="DejaVu Sans"/>
              </a:rPr>
              <a:t>8</a:t>
            </a:fld>
            <a:endParaRPr lang="en-GB" sz="900" b="0" strike="noStrike" spc="-1">
              <a:latin typeface="Arial"/>
            </a:endParaRPr>
          </a:p>
        </p:txBody>
      </p:sp>
      <p:sp>
        <p:nvSpPr>
          <p:cNvPr id="178" name="TextBox 5"/>
          <p:cNvSpPr/>
          <p:nvPr/>
        </p:nvSpPr>
        <p:spPr>
          <a:xfrm>
            <a:off x="1845181" y="578323"/>
            <a:ext cx="8014320" cy="518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2800" b="0" strike="noStrike" spc="-1">
                <a:solidFill>
                  <a:srgbClr val="000000"/>
                </a:solidFill>
                <a:latin typeface="Arial"/>
                <a:ea typeface="Arial"/>
              </a:rPr>
              <a:t>2.2. Model–View–Controller (MVC) in our system:</a:t>
            </a:r>
            <a:endParaRPr lang="en-GB" sz="2800" b="0" strike="noStrike" spc="-1">
              <a:latin typeface="Arial"/>
            </a:endParaRPr>
          </a:p>
        </p:txBody>
      </p:sp>
      <p:pic>
        <p:nvPicPr>
          <p:cNvPr id="179" name="Picture 2" descr="Timeline&#10;&#10;Description automatically generated"/>
          <p:cNvPicPr/>
          <p:nvPr/>
        </p:nvPicPr>
        <p:blipFill>
          <a:blip r:embed="rId2"/>
          <a:stretch/>
        </p:blipFill>
        <p:spPr>
          <a:xfrm>
            <a:off x="3595280" y="1276548"/>
            <a:ext cx="3945617" cy="4891888"/>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 name="CustomShape 1"/>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1" name="CustomShape 3"/>
          <p:cNvSpPr/>
          <p:nvPr/>
        </p:nvSpPr>
        <p:spPr>
          <a:xfrm>
            <a:off x="547920" y="491400"/>
            <a:ext cx="11076840" cy="590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2" name="TextBox 3"/>
          <p:cNvSpPr/>
          <p:nvPr/>
        </p:nvSpPr>
        <p:spPr>
          <a:xfrm>
            <a:off x="4149720" y="771120"/>
            <a:ext cx="6857640" cy="640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US" sz="3600" b="0" strike="noStrike" spc="-1">
                <a:solidFill>
                  <a:srgbClr val="000000"/>
                </a:solidFill>
                <a:latin typeface="Arial"/>
                <a:ea typeface="DejaVu Sans"/>
              </a:rPr>
              <a:t>2.3. Data Structures</a:t>
            </a:r>
            <a:endParaRPr lang="en-GB" sz="3600" b="0" strike="noStrike" spc="-1">
              <a:latin typeface="Arial"/>
            </a:endParaRPr>
          </a:p>
        </p:txBody>
      </p:sp>
      <p:sp>
        <p:nvSpPr>
          <p:cNvPr id="183" name="TextBox 4"/>
          <p:cNvSpPr/>
          <p:nvPr/>
        </p:nvSpPr>
        <p:spPr>
          <a:xfrm>
            <a:off x="642600" y="1634040"/>
            <a:ext cx="10979640" cy="118908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GB" sz="2400" b="0" strike="noStrike" spc="-1">
                <a:solidFill>
                  <a:srgbClr val="000000"/>
                </a:solidFill>
                <a:latin typeface="Arial"/>
                <a:ea typeface="Arial"/>
              </a:rPr>
              <a:t>The list of jobs is provided by the employer and the respective competence required for the job. We will consider evaluating each </a:t>
            </a:r>
            <a:r>
              <a:rPr lang="en-US" sz="2400" b="0" strike="noStrike" spc="-1">
                <a:solidFill>
                  <a:srgbClr val="000000"/>
                </a:solidFill>
                <a:latin typeface="Arial"/>
                <a:ea typeface="Arial"/>
              </a:rPr>
              <a:t>jobs</a:t>
            </a:r>
            <a:r>
              <a:rPr lang="en-GB" sz="2400" b="0" strike="noStrike" spc="-1">
                <a:solidFill>
                  <a:srgbClr val="000000"/>
                </a:solidFill>
                <a:latin typeface="Arial"/>
                <a:ea typeface="Arial"/>
              </a:rPr>
              <a:t> </a:t>
            </a:r>
            <a:r>
              <a:rPr lang="en-US" sz="2400" b="0" strike="noStrike" spc="-1">
                <a:solidFill>
                  <a:srgbClr val="000000"/>
                </a:solidFill>
                <a:latin typeface="Arial"/>
                <a:ea typeface="Arial"/>
              </a:rPr>
              <a:t>requirement</a:t>
            </a:r>
            <a:r>
              <a:rPr lang="en-GB" sz="2400" b="0" strike="noStrike" spc="-1">
                <a:solidFill>
                  <a:srgbClr val="000000"/>
                </a:solidFill>
                <a:latin typeface="Arial"/>
                <a:ea typeface="Arial"/>
              </a:rPr>
              <a:t> (competence) as the number of years required experience.</a:t>
            </a:r>
            <a:endParaRPr lang="en-GB" sz="2400" b="0" strike="noStrike" spc="-1">
              <a:latin typeface="Arial"/>
            </a:endParaRPr>
          </a:p>
        </p:txBody>
      </p:sp>
      <p:pic>
        <p:nvPicPr>
          <p:cNvPr id="184" name="Picture 2" descr="Graphical user interface&#10;&#10;Description automatically generated"/>
          <p:cNvPicPr/>
          <p:nvPr/>
        </p:nvPicPr>
        <p:blipFill>
          <a:blip r:embed="rId2"/>
          <a:stretch/>
        </p:blipFill>
        <p:spPr>
          <a:xfrm>
            <a:off x="2346480" y="3209040"/>
            <a:ext cx="7112880" cy="326736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3041"/>
      </a:dk2>
      <a:lt2>
        <a:srgbClr val="E8E8E2"/>
      </a:lt2>
      <a:accent1>
        <a:srgbClr val="9796C6"/>
      </a:accent1>
      <a:accent2>
        <a:srgbClr val="7F96BA"/>
      </a:accent2>
      <a:accent3>
        <a:srgbClr val="7DACB7"/>
      </a:accent3>
      <a:accent4>
        <a:srgbClr val="78AFA3"/>
      </a:accent4>
      <a:accent5>
        <a:srgbClr val="83AE92"/>
      </a:accent5>
      <a:accent6>
        <a:srgbClr val="7DB27A"/>
      </a:accent6>
      <a:hlink>
        <a:srgbClr val="848651"/>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43041"/>
      </a:dk2>
      <a:lt2>
        <a:srgbClr val="E8E8E2"/>
      </a:lt2>
      <a:accent1>
        <a:srgbClr val="9796C6"/>
      </a:accent1>
      <a:accent2>
        <a:srgbClr val="7F96BA"/>
      </a:accent2>
      <a:accent3>
        <a:srgbClr val="7DACB7"/>
      </a:accent3>
      <a:accent4>
        <a:srgbClr val="78AFA3"/>
      </a:accent4>
      <a:accent5>
        <a:srgbClr val="83AE92"/>
      </a:accent5>
      <a:accent6>
        <a:srgbClr val="7DB27A"/>
      </a:accent6>
      <a:hlink>
        <a:srgbClr val="848651"/>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35</TotalTime>
  <Application>Microsoft Office PowerPoint</Application>
  <PresentationFormat>Widescreen</PresentationFormat>
  <Slides>21</Slides>
  <Notes>0</Notes>
  <HiddenSlides>0</HiddenSlide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86</cp:revision>
  <dcterms:created xsi:type="dcterms:W3CDTF">2022-09-24T18:57:58Z</dcterms:created>
  <dcterms:modified xsi:type="dcterms:W3CDTF">2022-09-28T12:29:27Z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21</vt:i4>
  </property>
</Properties>
</file>