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567" autoAdjust="0"/>
  </p:normalViewPr>
  <p:slideViewPr>
    <p:cSldViewPr>
      <p:cViewPr>
        <p:scale>
          <a:sx n="75" d="100"/>
          <a:sy n="75" d="100"/>
        </p:scale>
        <p:origin x="-1644" y="-3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1FE-D509-4582-A82C-A903E6CCD310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5DA-44D9-4286-9CF0-77C1FFA4A7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509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0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672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59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5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ACCE-087D-48BC-A6F3-1BB05EDD6B9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9FBF-5E99-4A5C-8680-16B701687D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53" name="그림 52" descr="springframework.pn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3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9193" y="2136846"/>
            <a:ext cx="3214710" cy="155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49259" y="2565405"/>
            <a:ext cx="3714776" cy="17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443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3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74471" y="4786322"/>
            <a:ext cx="500066" cy="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24372" y="4929199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김진호 김정하 김수연 양찬식 양찬식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3066" y="5356030"/>
            <a:ext cx="3786214" cy="1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5626" y="170821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너도 나도 모르는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SpringFramework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648" y="2144469"/>
            <a:ext cx="8643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endParaRPr lang="ko-KR" altLang="en-US" sz="2600" dirty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099629"/>
            <a:ext cx="9254468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LoginInter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preHandle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1"/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		Object </a:t>
            </a:r>
            <a:r>
              <a:rPr lang="en-US" altLang="ko-KR" sz="1400" b="1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HttpSession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.getSession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b="1" i="1" dirty="0" smtClean="0">
                <a:solidFill>
                  <a:srgbClr val="2A00FF"/>
                </a:solidFill>
                <a:latin typeface="Consolas"/>
              </a:rPr>
              <a:t>"Login </a:t>
            </a:r>
            <a:r>
              <a:rPr lang="en-US" altLang="ko-KR" sz="1400" b="1" i="1" dirty="0" err="1" smtClean="0">
                <a:solidFill>
                  <a:srgbClr val="2A00FF"/>
                </a:solidFill>
                <a:latin typeface="Consolas"/>
              </a:rPr>
              <a:t>preHandle</a:t>
            </a:r>
            <a:r>
              <a:rPr lang="en-US" altLang="ko-KR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Object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session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.getAttribute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/>
              </a:rPr>
              <a:t>uid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sz="1400" dirty="0" smtClean="0">
              <a:latin typeface="Consolas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	if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==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/>
              </a:rPr>
              <a:t>.sendRedirect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"../</a:t>
            </a:r>
            <a:r>
              <a:rPr lang="en-US" altLang="ko-KR" sz="1400" dirty="0" err="1" smtClean="0">
                <a:solidFill>
                  <a:srgbClr val="2A00FF"/>
                </a:solidFill>
                <a:latin typeface="Consolas"/>
              </a:rPr>
              <a:t>joinus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/login.htm</a:t>
            </a:r>
            <a:r>
              <a:rPr lang="en-US" altLang="ko-KR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 </a:t>
            </a:r>
            <a:endParaRPr lang="en-US" altLang="ko-KR" sz="1400" dirty="0" smtClean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 err="1" smtClean="0">
                <a:solidFill>
                  <a:srgbClr val="3F7F5F"/>
                </a:solidFill>
                <a:latin typeface="Consolas"/>
              </a:rPr>
              <a:t>로그인이</a:t>
            </a:r>
            <a:r>
              <a:rPr lang="ko-KR" altLang="en-US" sz="1200" dirty="0" smtClean="0">
                <a:solidFill>
                  <a:srgbClr val="3F7F5F"/>
                </a:solidFill>
                <a:latin typeface="Consolas"/>
              </a:rPr>
              <a:t> 되어있지 않으면 로그인 폼으로 이동</a:t>
            </a:r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}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ko-KR" sz="14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	}</a:t>
            </a:r>
            <a:r>
              <a:rPr lang="en-US" altLang="ko-KR" sz="14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 err="1" smtClean="0">
                <a:solidFill>
                  <a:srgbClr val="3F7F5F"/>
                </a:solidFill>
                <a:latin typeface="Consolas"/>
              </a:rPr>
              <a:t>로그인이</a:t>
            </a:r>
            <a:r>
              <a:rPr lang="ko-KR" altLang="en-US" sz="1200" dirty="0" smtClean="0">
                <a:solidFill>
                  <a:srgbClr val="3F7F5F"/>
                </a:solidFill>
                <a:latin typeface="Consolas"/>
              </a:rPr>
              <a:t> 되어있다면 다음 컨트롤러 </a:t>
            </a:r>
            <a:r>
              <a:rPr lang="ko-KR" altLang="en-US" sz="1200" dirty="0" smtClean="0">
                <a:solidFill>
                  <a:srgbClr val="3F7F5F"/>
                </a:solidFill>
                <a:latin typeface="Consolas"/>
              </a:rPr>
              <a:t>실행</a:t>
            </a:r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</a:t>
            </a:r>
            <a:r>
              <a:rPr lang="en-US" altLang="ko-KR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b="1" dirty="0" err="1" smtClean="0">
                <a:solidFill>
                  <a:srgbClr val="6A3E3E"/>
                </a:solidFill>
                <a:latin typeface="Consolas"/>
              </a:rPr>
              <a:t>islogin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400" dirty="0" smtClean="0">
              <a:solidFill>
                <a:srgbClr val="000000"/>
              </a:solidFill>
              <a:latin typeface="Consolas"/>
            </a:endParaRPr>
          </a:p>
          <a:p>
            <a:pPr marL="180000"/>
            <a:r>
              <a:rPr lang="en-US" altLang="ko-K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Login-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preHandle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89926" y="2027646"/>
            <a:ext cx="27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916885" y="2143116"/>
            <a:ext cx="6072230" cy="3385542"/>
            <a:chOff x="738158" y="2143116"/>
            <a:chExt cx="6072230" cy="3385542"/>
          </a:xfrm>
          <a:solidFill>
            <a:schemeClr val="bg1">
              <a:lumMod val="95000"/>
            </a:schemeClr>
          </a:solidFill>
        </p:grpSpPr>
        <p:sp>
          <p:nvSpPr>
            <p:cNvPr id="20" name="직사각형 19"/>
            <p:cNvSpPr/>
            <p:nvPr/>
          </p:nvSpPr>
          <p:spPr>
            <a:xfrm>
              <a:off x="738158" y="2143116"/>
              <a:ext cx="2714644" cy="338554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Customer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를 타지 않았을 때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Start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Stop</a:t>
              </a: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실행시간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: 9</a:t>
              </a:r>
            </a:p>
            <a:p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Customer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를 탔을 때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Start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Login </a:t>
              </a:r>
              <a:r>
                <a:rPr lang="en-US" altLang="ko-KR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preHandle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Stop</a:t>
              </a: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실행시간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: 0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Start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Stop</a:t>
              </a: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실행시간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: 9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67116" y="2143116"/>
              <a:ext cx="3143272" cy="28007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로그인 했을 때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Start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admin / 1004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Stop</a:t>
              </a: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실행시간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: 60</a:t>
              </a:r>
            </a:p>
            <a:p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로그인 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Customer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를 탔을 때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Start</a:t>
              </a: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Login </a:t>
              </a:r>
              <a:r>
                <a:rPr lang="en-US" altLang="ko-KR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preHandle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Time Stop</a:t>
              </a:r>
            </a:p>
            <a:p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실행시간 </a:t>
              </a:r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한컴 윤고딕 230" pitchFamily="18" charset="-127"/>
                  <a:ea typeface="한컴 윤고딕 230" pitchFamily="18" charset="-127"/>
                </a:rPr>
                <a:t>: 29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Console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89926" y="2027646"/>
            <a:ext cx="136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0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416496" y="641157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8504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584848" y="1763256"/>
            <a:ext cx="5347998" cy="1322932"/>
            <a:chOff x="452406" y="1632669"/>
            <a:chExt cx="5347998" cy="1322932"/>
          </a:xfrm>
        </p:grpSpPr>
        <p:sp>
          <p:nvSpPr>
            <p:cNvPr id="24" name="TextBox 23"/>
            <p:cNvSpPr txBox="1"/>
            <p:nvPr/>
          </p:nvSpPr>
          <p:spPr>
            <a:xfrm>
              <a:off x="452406" y="1632669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?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60512" y="1930563"/>
              <a:ext cx="316835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528" y="2032271"/>
              <a:ext cx="5095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들어오는 요청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HttpRequest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 응답하는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가로채는 역할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04528" y="2060848"/>
              <a:ext cx="0" cy="86409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619618" y="3247432"/>
            <a:ext cx="5297341" cy="1117672"/>
            <a:chOff x="4123674" y="2870164"/>
            <a:chExt cx="5297341" cy="1117672"/>
          </a:xfrm>
        </p:grpSpPr>
        <p:sp>
          <p:nvSpPr>
            <p:cNvPr id="32" name="TextBox 31"/>
            <p:cNvSpPr txBox="1"/>
            <p:nvPr/>
          </p:nvSpPr>
          <p:spPr>
            <a:xfrm>
              <a:off x="4123674" y="2870164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사용목적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249612" y="3239797"/>
              <a:ext cx="77539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25139" y="3341505"/>
              <a:ext cx="5095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검증이나 보안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로그인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과 같은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시스템 전체적으로 적용되어야 할 기능들을 수행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325139" y="3370082"/>
              <a:ext cx="0" cy="61707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484394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087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77204" y="1726861"/>
            <a:ext cx="4879852" cy="1630131"/>
            <a:chOff x="453211" y="1700808"/>
            <a:chExt cx="4879852" cy="1630131"/>
          </a:xfrm>
        </p:grpSpPr>
        <p:sp>
          <p:nvSpPr>
            <p:cNvPr id="61" name="TextBox 60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동일한 웹 어플리케이션의 영역 내에서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필요한 자원들을 활용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웹 어플리케이션 내에서 동작하므로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접근하기 어려움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61317" y="2034795"/>
              <a:ext cx="97201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77204" y="3659225"/>
            <a:ext cx="4879852" cy="1630130"/>
            <a:chOff x="453211" y="1700809"/>
            <a:chExt cx="4879852" cy="1630130"/>
          </a:xfrm>
        </p:grpSpPr>
        <p:sp>
          <p:nvSpPr>
            <p:cNvPr id="49" name="TextBox 48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스프링에서 관리되기 때문에 스프링 내의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모든 객체에 접근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내에서 존재하므로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내의 모든 객체를 활용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211" y="1700809"/>
              <a:ext cx="338437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61317" y="2046648"/>
              <a:ext cx="291623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95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707886"/>
            <a:chOff x="469098" y="1285686"/>
            <a:chExt cx="4843942" cy="707886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Interceptor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의 공통점과 차이점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451822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13273" y="1726861"/>
            <a:ext cx="4824536" cy="1211150"/>
            <a:chOff x="453211" y="1700808"/>
            <a:chExt cx="4824536" cy="1211150"/>
          </a:xfrm>
        </p:grpSpPr>
        <p:sp>
          <p:nvSpPr>
            <p:cNvPr id="71" name="TextBox 70"/>
            <p:cNvSpPr txBox="1"/>
            <p:nvPr/>
          </p:nvSpPr>
          <p:spPr>
            <a:xfrm>
              <a:off x="613919" y="2080961"/>
              <a:ext cx="4663828" cy="8309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Servlet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기술의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HandlerInterceptor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특정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URI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접근할 때 제어하는 용도로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공통점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61317" y="2070140"/>
              <a:ext cx="82799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613273" y="2998681"/>
            <a:ext cx="5079055" cy="2878591"/>
            <a:chOff x="453211" y="760804"/>
            <a:chExt cx="4818723" cy="2878591"/>
          </a:xfrm>
        </p:grpSpPr>
        <p:sp>
          <p:nvSpPr>
            <p:cNvPr id="75" name="TextBox 74"/>
            <p:cNvSpPr txBox="1"/>
            <p:nvPr/>
          </p:nvSpPr>
          <p:spPr>
            <a:xfrm>
              <a:off x="608106" y="1100238"/>
              <a:ext cx="4663828" cy="25391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 시점에 속하는 영역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(Context)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차이가 있다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실행되기 전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실행된 후 실행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설정하고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spring-servlet.xml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설정하면 구현 가능하지만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설정은 물론 메서드 구현이 필요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211" y="760804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차이점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61317" y="1106644"/>
              <a:ext cx="7800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160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564022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35970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04528" y="1693659"/>
            <a:ext cx="7488832" cy="1013520"/>
            <a:chOff x="704528" y="1693659"/>
            <a:chExt cx="7488832" cy="1013520"/>
          </a:xfrm>
        </p:grpSpPr>
        <p:sp>
          <p:nvSpPr>
            <p:cNvPr id="61" name="TextBox 60"/>
            <p:cNvSpPr txBox="1"/>
            <p:nvPr/>
          </p:nvSpPr>
          <p:spPr>
            <a:xfrm>
              <a:off x="1050016" y="2060848"/>
              <a:ext cx="7143344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JoinPoint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나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ProceedingJoinPoint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등을 활용해 호출 대상이 되는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메서드의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파라미터를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처리하는 방식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528" y="1693659"/>
              <a:ext cx="424783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76536" y="2027646"/>
              <a:ext cx="187220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92560" y="2132856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704528" y="2677459"/>
            <a:ext cx="7488833" cy="1039573"/>
            <a:chOff x="704528" y="2891742"/>
            <a:chExt cx="7488833" cy="1039573"/>
          </a:xfrm>
        </p:grpSpPr>
        <p:sp>
          <p:nvSpPr>
            <p:cNvPr id="49" name="TextBox 48"/>
            <p:cNvSpPr txBox="1"/>
            <p:nvPr/>
          </p:nvSpPr>
          <p:spPr>
            <a:xfrm>
              <a:off x="1050014" y="3284984"/>
              <a:ext cx="7143347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유사하게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HttpServletRequest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받는 구조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4528" y="2891742"/>
              <a:ext cx="424784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98100" y="3237582"/>
              <a:ext cx="2930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92560" y="3356992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04528" y="3717032"/>
            <a:ext cx="5098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의 사용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8100" y="4005064"/>
            <a:ext cx="8691404" cy="2031325"/>
            <a:chOff x="798100" y="4005064"/>
            <a:chExt cx="8691404" cy="2031325"/>
          </a:xfrm>
        </p:grpSpPr>
        <p:sp>
          <p:nvSpPr>
            <p:cNvPr id="34" name="TextBox 33"/>
            <p:cNvSpPr txBox="1"/>
            <p:nvPr/>
          </p:nvSpPr>
          <p:spPr>
            <a:xfrm>
              <a:off x="916316" y="4005064"/>
              <a:ext cx="8573188" cy="20313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preHandle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이전에 가로채는 역할에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postHandle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modelAndView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이후에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FrontController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DispatcgerServlet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화면을 처리하기 전에 동작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afterCompletion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exception)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ko-KR" altLang="en-US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화면처리가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완료된 상태에서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798100" y="4062872"/>
              <a:ext cx="365084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4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322980"/>
            <a:ext cx="925446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atinLnBrk="0"/>
            <a:r>
              <a:rPr lang="en-US" sz="1400" dirty="0" smtClean="0">
                <a:solidFill>
                  <a:srgbClr val="999999"/>
                </a:solidFill>
              </a:rPr>
              <a:t>	&lt;!-- </a:t>
            </a:r>
            <a:r>
              <a:rPr lang="en-US" sz="1400" dirty="0" smtClean="0">
                <a:solidFill>
                  <a:srgbClr val="999999"/>
                </a:solidFill>
              </a:rPr>
              <a:t>interceptors --&gt;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javax.servlet-api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smtClean="0"/>
              <a:t>3.0.1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&lt;/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999999"/>
                </a:solidFill>
              </a:rPr>
              <a:t>	&lt;!-- </a:t>
            </a:r>
            <a:r>
              <a:rPr lang="en-US" sz="1400" dirty="0" smtClean="0">
                <a:solidFill>
                  <a:srgbClr val="999999"/>
                </a:solidFill>
              </a:rPr>
              <a:t>JSP UI JSTL LIB --&gt;</a:t>
            </a:r>
            <a:endParaRPr lang="en-US" sz="1400" dirty="0" smtClean="0"/>
          </a:p>
          <a:p>
            <a:pPr latinLnBrk="0"/>
            <a:r>
              <a:rPr lang="en-US" sz="1400" dirty="0" smtClean="0">
                <a:solidFill>
                  <a:srgbClr val="010101"/>
                </a:solidFill>
              </a:rPr>
              <a:t>	&lt;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javax.servlet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groupId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err="1" smtClean="0"/>
              <a:t>jstl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artifactId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r>
              <a:rPr lang="en-US" sz="1400" dirty="0" smtClean="0"/>
              <a:t>1.2</a:t>
            </a:r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version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smtClean="0">
                <a:solidFill>
                  <a:srgbClr val="066DE2"/>
                </a:solidFill>
              </a:rPr>
              <a:t>dependency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pom.xml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설정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71678"/>
            <a:ext cx="190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214554"/>
            <a:ext cx="9254468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lvl="1" latinLnBrk="0"/>
            <a:r>
              <a:rPr lang="en-US" sz="1400" dirty="0" smtClean="0">
                <a:solidFill>
                  <a:srgbClr val="999999"/>
                </a:solidFill>
              </a:rPr>
              <a:t>&lt;!-- </a:t>
            </a:r>
            <a:r>
              <a:rPr lang="en-US" sz="1400" dirty="0" err="1" smtClean="0">
                <a:solidFill>
                  <a:srgbClr val="999999"/>
                </a:solidFill>
              </a:rPr>
              <a:t>HandlerInterceptor</a:t>
            </a:r>
            <a:r>
              <a:rPr lang="en-US" sz="1400" dirty="0" smtClean="0">
                <a:solidFill>
                  <a:srgbClr val="999999"/>
                </a:solidFill>
              </a:rPr>
              <a:t> </a:t>
            </a:r>
            <a:r>
              <a:rPr lang="ko-KR" altLang="en-US" sz="1400" dirty="0" smtClean="0">
                <a:solidFill>
                  <a:srgbClr val="999999"/>
                </a:solidFill>
              </a:rPr>
              <a:t>설정 </a:t>
            </a:r>
            <a:r>
              <a:rPr lang="en-US" altLang="ko-KR" sz="1400" dirty="0" smtClean="0">
                <a:solidFill>
                  <a:srgbClr val="999999"/>
                </a:solidFill>
              </a:rPr>
              <a:t>--&gt;</a:t>
            </a:r>
            <a:endParaRPr lang="ko-KR" altLang="en-US" sz="1400" dirty="0" smtClean="0"/>
          </a:p>
          <a:p>
            <a:pPr lvl="1" latinLnBrk="0"/>
            <a:r>
              <a:rPr lang="en-US" altLang="ko-KR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mvc:interceptors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mvc:mapping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path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"/**"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bean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err="1" smtClean="0">
                <a:solidFill>
                  <a:srgbClr val="DF5000"/>
                </a:solidFill>
              </a:rPr>
              <a:t>common.Interceptor</a:t>
            </a:r>
            <a:r>
              <a:rPr lang="en-US" sz="1400" dirty="0" smtClean="0">
                <a:solidFill>
                  <a:srgbClr val="DF5000"/>
                </a:solidFill>
              </a:rPr>
              <a:t>“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</a:p>
          <a:p>
            <a:pPr lvl="2" latinLnBrk="0"/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999999"/>
                </a:solidFill>
              </a:rPr>
              <a:t>&lt;!-- context </a:t>
            </a:r>
            <a:r>
              <a:rPr lang="ko-KR" altLang="en-US" sz="1400" dirty="0" smtClean="0">
                <a:solidFill>
                  <a:srgbClr val="999999"/>
                </a:solidFill>
              </a:rPr>
              <a:t>이후의 주소</a:t>
            </a:r>
            <a:r>
              <a:rPr lang="en-US" altLang="ko-KR" sz="1400" dirty="0" smtClean="0">
                <a:solidFill>
                  <a:srgbClr val="999999"/>
                </a:solidFill>
              </a:rPr>
              <a:t>(</a:t>
            </a:r>
            <a:r>
              <a:rPr lang="ko-KR" altLang="en-US" sz="1400" dirty="0" smtClean="0">
                <a:solidFill>
                  <a:srgbClr val="999999"/>
                </a:solidFill>
              </a:rPr>
              <a:t>요청주소</a:t>
            </a:r>
            <a:r>
              <a:rPr lang="en-US" altLang="ko-KR" sz="1400" dirty="0" smtClean="0">
                <a:solidFill>
                  <a:srgbClr val="999999"/>
                </a:solidFill>
              </a:rPr>
              <a:t>)--&gt;</a:t>
            </a:r>
            <a:endParaRPr lang="ko-KR" altLang="en-US" sz="1400" dirty="0" smtClean="0"/>
          </a:p>
          <a:p>
            <a:pPr lvl="2" latinLnBrk="0"/>
            <a:r>
              <a:rPr lang="en-US" altLang="ko-KR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err="1" smtClean="0">
                <a:solidFill>
                  <a:srgbClr val="066DE2"/>
                </a:solidFill>
              </a:rPr>
              <a:t>mvc:mapping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path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"/customer/*.htm"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3" latinLnBrk="0"/>
            <a:r>
              <a:rPr lang="en-US" sz="1400" dirty="0" smtClean="0">
                <a:solidFill>
                  <a:srgbClr val="010101"/>
                </a:solidFill>
              </a:rPr>
              <a:t>&lt;</a:t>
            </a:r>
            <a:r>
              <a:rPr lang="en-US" sz="1400" dirty="0" smtClean="0">
                <a:solidFill>
                  <a:srgbClr val="066DE2"/>
                </a:solidFill>
              </a:rPr>
              <a:t>bean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err="1" smtClean="0">
                <a:solidFill>
                  <a:srgbClr val="DF5000"/>
                </a:solidFill>
              </a:rPr>
              <a:t>common.LoginInter</a:t>
            </a:r>
            <a:r>
              <a:rPr lang="en-US" sz="1400" dirty="0" smtClean="0">
                <a:solidFill>
                  <a:srgbClr val="DF5000"/>
                </a:solidFill>
              </a:rPr>
              <a:t>"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A9989"/>
                </a:solidFill>
              </a:rPr>
              <a:t>/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2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en-US" sz="1400" dirty="0" smtClean="0"/>
          </a:p>
          <a:p>
            <a:pPr lvl="1" latinLnBrk="0"/>
            <a:r>
              <a:rPr lang="en-US" sz="1400" dirty="0" smtClean="0">
                <a:solidFill>
                  <a:srgbClr val="010101"/>
                </a:solidFill>
              </a:rPr>
              <a:t>&lt;/</a:t>
            </a:r>
            <a:r>
              <a:rPr lang="en-US" sz="1400" dirty="0" err="1" smtClean="0">
                <a:solidFill>
                  <a:srgbClr val="066DE2"/>
                </a:solidFill>
              </a:rPr>
              <a:t>mvc:interceptors</a:t>
            </a:r>
            <a:r>
              <a:rPr lang="en-US" sz="1400" dirty="0" smtClean="0">
                <a:solidFill>
                  <a:srgbClr val="010101"/>
                </a:solidFill>
              </a:rPr>
              <a:t>&gt;</a:t>
            </a:r>
            <a:endParaRPr lang="ko-KR" altLang="en-US" sz="14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servlet-context.xml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설정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18058" y="2071678"/>
            <a:ext cx="34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9530" y="2143116"/>
            <a:ext cx="9254468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Interceptor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80000"/>
            <a:endParaRPr lang="ko-KR" altLang="en-US" sz="1600" dirty="0" smtClean="0">
              <a:latin typeface="Consolas"/>
            </a:endParaRPr>
          </a:p>
          <a:p>
            <a:pPr marL="180000"/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	@</a:t>
            </a:r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Override</a:t>
            </a:r>
          </a:p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preHandle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	Object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80000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.setAttribute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err="1" smtClean="0">
                <a:solidFill>
                  <a:srgbClr val="2A00FF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80000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"Time Start"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600" dirty="0" smtClean="0">
              <a:solidFill>
                <a:srgbClr val="000000"/>
              </a:solidFill>
              <a:latin typeface="Consolas"/>
            </a:endParaRP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preHandle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27646"/>
            <a:ext cx="17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530" y="2143116"/>
            <a:ext cx="925446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0000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Interceptor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HandlerInterceptorAdapter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80000"/>
            <a:endParaRPr lang="ko-KR" altLang="en-US" sz="1600" dirty="0" smtClean="0">
              <a:latin typeface="Consolas"/>
            </a:endParaRPr>
          </a:p>
          <a:p>
            <a:r>
              <a:rPr lang="en-US" altLang="ko-KR" sz="1600" dirty="0" smtClean="0">
                <a:solidFill>
                  <a:srgbClr val="646464"/>
                </a:solidFill>
                <a:latin typeface="Consolas"/>
              </a:rPr>
              <a:t>	@Override</a:t>
            </a:r>
          </a:p>
          <a:p>
            <a:pPr lvl="2"/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/>
              </a:rPr>
              <a:t>afterCompletion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HttpServletResponse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response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	Object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handler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, Exception </a:t>
            </a:r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ex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StopWatch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request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.getAttribute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err="1" smtClean="0">
                <a:solidFill>
                  <a:srgbClr val="2A00FF"/>
                </a:solidFill>
                <a:latin typeface="Consolas"/>
              </a:rPr>
              <a:t>sw</a:t>
            </a:r>
            <a:r>
              <a:rPr lang="en-US" altLang="ko-KR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altLang="ko-KR" sz="16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.stop</a:t>
            </a:r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"Time Stop"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600" b="1" i="1" dirty="0" smtClean="0">
                <a:solidFill>
                  <a:srgbClr val="2A00FF"/>
                </a:solidFill>
                <a:latin typeface="Consolas"/>
              </a:rPr>
              <a:t>실행시간 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/>
              </a:rPr>
              <a:t>: "</a:t>
            </a:r>
            <a:r>
              <a:rPr lang="ko-KR" altLang="en-US" sz="16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600" b="1" i="1" dirty="0" err="1" smtClean="0">
                <a:solidFill>
                  <a:srgbClr val="6A3E3E"/>
                </a:solidFill>
                <a:latin typeface="Consolas"/>
              </a:rPr>
              <a:t>sw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Consolas"/>
              </a:rPr>
              <a:t>.getTotalTimeMillis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80000"/>
            <a:r>
              <a:rPr lang="en-US" altLang="ko-KR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grpSp>
        <p:nvGrpSpPr>
          <p:cNvPr id="6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373967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04528" y="1693659"/>
            <a:ext cx="424783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afterCompletion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6536" y="2027646"/>
            <a:ext cx="2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322</Words>
  <Application>Microsoft Office PowerPoint</Application>
  <PresentationFormat>A4 용지(210x297mm)</PresentationFormat>
  <Paragraphs>169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43</cp:revision>
  <dcterms:created xsi:type="dcterms:W3CDTF">2019-12-12T10:17:23Z</dcterms:created>
  <dcterms:modified xsi:type="dcterms:W3CDTF">2019-12-16T11:18:17Z</dcterms:modified>
</cp:coreProperties>
</file>