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4" r:id="rId5"/>
    <p:sldId id="262" r:id="rId6"/>
    <p:sldId id="265" r:id="rId7"/>
    <p:sldId id="266" r:id="rId8"/>
    <p:sldId id="267" r:id="rId9"/>
    <p:sldId id="268" r:id="rId10"/>
    <p:sldId id="269" r:id="rId11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102" autoAdjust="0"/>
  </p:normalViewPr>
  <p:slideViewPr>
    <p:cSldViewPr>
      <p:cViewPr>
        <p:scale>
          <a:sx n="100" d="100"/>
          <a:sy n="100" d="100"/>
        </p:scale>
        <p:origin x="954" y="222"/>
      </p:cViewPr>
      <p:guideLst>
        <p:guide orient="horz" pos="2160"/>
        <p:guide pos="312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4221FE-D509-4582-A82C-A903E6CCD310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F05DA-44D9-4286-9CF0-77C1FFA4A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6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F05DA-44D9-4286-9CF0-77C1FFA4A7A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09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F05DA-44D9-4286-9CF0-77C1FFA4A7A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0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F05DA-44D9-4286-9CF0-77C1FFA4A7A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575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F05DA-44D9-4286-9CF0-77C1FFA4A7A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929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F05DA-44D9-4286-9CF0-77C1FFA4A7A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247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F05DA-44D9-4286-9CF0-77C1FFA4A7A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977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F05DA-44D9-4286-9CF0-77C1FFA4A7A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144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F05DA-44D9-4286-9CF0-77C1FFA4A7A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844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F05DA-44D9-4286-9CF0-77C1FFA4A7A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725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ACCE-087D-48BC-A6F3-1BB05EDD6B95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09FBF-5E99-4A5C-8680-16B701687D4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ACCE-087D-48BC-A6F3-1BB05EDD6B95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09FBF-5E99-4A5C-8680-16B701687D4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41"/>
            <a:ext cx="241458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6" y="274641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ACCE-087D-48BC-A6F3-1BB05EDD6B95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09FBF-5E99-4A5C-8680-16B701687D4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ACCE-087D-48BC-A6F3-1BB05EDD6B95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09FBF-5E99-4A5C-8680-16B701687D4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ACCE-087D-48BC-A6F3-1BB05EDD6B95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09FBF-5E99-4A5C-8680-16B701687D4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3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3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ACCE-087D-48BC-A6F3-1BB05EDD6B95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09FBF-5E99-4A5C-8680-16B701687D4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ACCE-087D-48BC-A6F3-1BB05EDD6B95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09FBF-5E99-4A5C-8680-16B701687D4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ACCE-087D-48BC-A6F3-1BB05EDD6B95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09FBF-5E99-4A5C-8680-16B701687D4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ACCE-087D-48BC-A6F3-1BB05EDD6B95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09FBF-5E99-4A5C-8680-16B701687D4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ACCE-087D-48BC-A6F3-1BB05EDD6B95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09FBF-5E99-4A5C-8680-16B701687D4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ACCE-087D-48BC-A6F3-1BB05EDD6B95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09FBF-5E99-4A5C-8680-16B701687D4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8ACCE-087D-48BC-A6F3-1BB05EDD6B95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09FBF-5E99-4A5C-8680-16B701687D4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26636" y="1742752"/>
            <a:ext cx="9852728" cy="4226244"/>
            <a:chOff x="10365968" y="1742752"/>
            <a:chExt cx="9852728" cy="4226244"/>
          </a:xfrm>
        </p:grpSpPr>
        <p:pic>
          <p:nvPicPr>
            <p:cNvPr id="53" name="그림 52" descr="springframework.png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365968" y="1742753"/>
              <a:ext cx="9838563" cy="4226243"/>
            </a:xfrm>
            <a:prstGeom prst="rect">
              <a:avLst/>
            </a:prstGeom>
          </p:spPr>
        </p:pic>
        <p:sp>
          <p:nvSpPr>
            <p:cNvPr id="2" name="직사각형 1"/>
            <p:cNvSpPr/>
            <p:nvPr/>
          </p:nvSpPr>
          <p:spPr>
            <a:xfrm>
              <a:off x="13954000" y="1742752"/>
              <a:ext cx="6264696" cy="4226243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  <a:alpha val="0"/>
                  </a:schemeClr>
                </a:gs>
                <a:gs pos="70000">
                  <a:schemeClr val="tx1">
                    <a:lumMod val="85000"/>
                    <a:lumOff val="15000"/>
                    <a:alpha val="80000"/>
                  </a:schemeClr>
                </a:gs>
                <a:gs pos="100000">
                  <a:schemeClr val="tx1">
                    <a:lumMod val="85000"/>
                    <a:lumOff val="15000"/>
                    <a:alpha val="9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0" name="Picture 2" descr="C:\Users\USER\Desktop\2차 프로젝트(WEB)_4조\images\macbook_PNG36.png"/>
          <p:cNvPicPr>
            <a:picLocks noChangeAspect="1" noChangeArrowheads="1"/>
          </p:cNvPicPr>
          <p:nvPr/>
        </p:nvPicPr>
        <p:blipFill>
          <a:blip r:embed="rId3"/>
          <a:srcRect l="9199" r="9199"/>
          <a:stretch>
            <a:fillRect/>
          </a:stretch>
        </p:blipFill>
        <p:spPr bwMode="auto">
          <a:xfrm>
            <a:off x="0" y="0"/>
            <a:ext cx="9906000" cy="6970871"/>
          </a:xfrm>
          <a:prstGeom prst="rect">
            <a:avLst/>
          </a:prstGeom>
          <a:noFill/>
        </p:spPr>
      </p:pic>
      <p:sp>
        <p:nvSpPr>
          <p:cNvPr id="3" name="직사각형 2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3749193" y="2136846"/>
            <a:ext cx="3214710" cy="1553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736976" y="2567200"/>
            <a:ext cx="2736304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24438" y="4357694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3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조</a:t>
            </a:r>
            <a:endParaRPr lang="en-US" altLang="ko-KR" sz="2400" dirty="0" smtClean="0">
              <a:solidFill>
                <a:schemeClr val="bg1">
                  <a:lumMod val="95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5274471" y="4786322"/>
            <a:ext cx="500066" cy="242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524372" y="4929199"/>
            <a:ext cx="4786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김진호 김정하 김수연 양찬식 양찬식</a:t>
            </a:r>
            <a:endParaRPr lang="en-US" altLang="ko-KR" sz="2000" dirty="0" smtClean="0">
              <a:solidFill>
                <a:schemeClr val="bg1">
                  <a:lumMod val="9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5453066" y="5356030"/>
            <a:ext cx="3786214" cy="1831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25626" y="1708218"/>
            <a:ext cx="8643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너도 나도 모르는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 </a:t>
            </a:r>
            <a:r>
              <a:rPr lang="en-US" altLang="ko-KR" sz="2400" dirty="0" err="1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SpringFramework</a:t>
            </a:r>
            <a:endParaRPr lang="en-US" altLang="ko-KR" sz="2400" dirty="0" smtClean="0">
              <a:solidFill>
                <a:schemeClr val="bg1">
                  <a:lumMod val="95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84648" y="2144469"/>
            <a:ext cx="864399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dirty="0" err="1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ViewResolver</a:t>
            </a:r>
            <a:endParaRPr lang="ko-KR" altLang="en-US" sz="2600" dirty="0">
              <a:solidFill>
                <a:schemeClr val="bg1">
                  <a:lumMod val="95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26636" y="1742752"/>
            <a:ext cx="9852728" cy="4226244"/>
            <a:chOff x="10365968" y="1742752"/>
            <a:chExt cx="9852728" cy="4226244"/>
          </a:xfrm>
        </p:grpSpPr>
        <p:pic>
          <p:nvPicPr>
            <p:cNvPr id="40" name="그림 39" descr="springframework.png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365968" y="1742753"/>
              <a:ext cx="9838563" cy="4226243"/>
            </a:xfrm>
            <a:prstGeom prst="rect">
              <a:avLst/>
            </a:prstGeom>
          </p:spPr>
        </p:pic>
        <p:sp>
          <p:nvSpPr>
            <p:cNvPr id="41" name="직사각형 40"/>
            <p:cNvSpPr/>
            <p:nvPr/>
          </p:nvSpPr>
          <p:spPr>
            <a:xfrm>
              <a:off x="13954000" y="1742752"/>
              <a:ext cx="6264696" cy="4226243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  <a:alpha val="0"/>
                  </a:schemeClr>
                </a:gs>
                <a:gs pos="70000">
                  <a:schemeClr val="tx1">
                    <a:lumMod val="85000"/>
                    <a:lumOff val="15000"/>
                    <a:alpha val="80000"/>
                  </a:schemeClr>
                </a:gs>
                <a:gs pos="100000">
                  <a:schemeClr val="tx1">
                    <a:lumMod val="85000"/>
                    <a:lumOff val="15000"/>
                    <a:alpha val="9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0" name="Picture 2" descr="C:\Users\USER\Desktop\2차 프로젝트(WEB)_4조\images\macbook_PNG36.png"/>
          <p:cNvPicPr>
            <a:picLocks noChangeAspect="1" noChangeArrowheads="1"/>
          </p:cNvPicPr>
          <p:nvPr/>
        </p:nvPicPr>
        <p:blipFill>
          <a:blip r:embed="rId4"/>
          <a:srcRect l="9199" r="9199"/>
          <a:stretch>
            <a:fillRect/>
          </a:stretch>
        </p:blipFill>
        <p:spPr bwMode="auto">
          <a:xfrm>
            <a:off x="0" y="0"/>
            <a:ext cx="9906000" cy="6970871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416496" y="1988840"/>
            <a:ext cx="9073008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&lt;bean 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DD1144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 smtClean="0">
                <a:solidFill>
                  <a:srgbClr val="DD1144"/>
                </a:solidFill>
                <a:latin typeface="Consolas" panose="020B0609020204030204" pitchFamily="49" charset="0"/>
              </a:rPr>
              <a:t>org.springframework.web.servlet.view.ResourceBundleViewResolver</a:t>
            </a:r>
            <a:r>
              <a:rPr lang="en-US" altLang="ko-KR" sz="1600" dirty="0">
                <a:solidFill>
                  <a:srgbClr val="DD1144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endParaRPr lang="en-US" altLang="ko-KR" sz="1600" dirty="0" smtClean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property 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DD1144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 err="1">
                <a:solidFill>
                  <a:srgbClr val="DD1144"/>
                </a:solidFill>
                <a:latin typeface="Consolas" panose="020B0609020204030204" pitchFamily="49" charset="0"/>
              </a:rPr>
              <a:t>basename</a:t>
            </a:r>
            <a:r>
              <a:rPr lang="en-US" altLang="ko-KR" sz="1600" dirty="0">
                <a:solidFill>
                  <a:srgbClr val="DD1144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DD1144"/>
                </a:solidFill>
                <a:latin typeface="Consolas" panose="020B0609020204030204" pitchFamily="49" charset="0"/>
              </a:rPr>
              <a:t>"spring-views"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 /&gt;</a:t>
            </a:r>
            <a:r>
              <a:rPr lang="en-US" altLang="ko-K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endParaRPr lang="en-US" altLang="ko-KR" sz="16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	// spring-</a:t>
            </a:r>
            <a:r>
              <a:rPr lang="en-US" altLang="ko-KR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views.properties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 기술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&lt;property 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 smtClean="0">
                <a:solidFill>
                  <a:srgbClr val="DD1144"/>
                </a:solidFill>
                <a:latin typeface="Consolas" panose="020B0609020204030204" pitchFamily="49" charset="0"/>
              </a:rPr>
              <a:t>“</a:t>
            </a:r>
            <a:r>
              <a:rPr lang="en-US" altLang="ko-KR" sz="1600" dirty="0" err="1" smtClean="0">
                <a:solidFill>
                  <a:srgbClr val="DD1144"/>
                </a:solidFill>
                <a:latin typeface="Consolas" panose="020B0609020204030204" pitchFamily="49" charset="0"/>
              </a:rPr>
              <a:t>defaultView</a:t>
            </a:r>
            <a:r>
              <a:rPr lang="en-US" altLang="ko-KR" sz="1600" dirty="0" smtClean="0">
                <a:solidFill>
                  <a:srgbClr val="DD1144"/>
                </a:solidFill>
                <a:latin typeface="Consolas" panose="020B0609020204030204" pitchFamily="49" charset="0"/>
              </a:rPr>
              <a:t>＂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 smtClean="0">
                <a:solidFill>
                  <a:srgbClr val="DD1144"/>
                </a:solidFill>
                <a:latin typeface="Consolas" panose="020B0609020204030204" pitchFamily="49" charset="0"/>
              </a:rPr>
              <a:t>“default-views＂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/&gt;</a:t>
            </a:r>
            <a:r>
              <a:rPr lang="en-US" altLang="ko-K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// spring-</a:t>
            </a:r>
            <a:r>
              <a:rPr lang="en-US" altLang="ko-KR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views.properties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파일에 정의되지 않을 경우 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	 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default-views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 정의된 사항을 따른다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bean&gt;</a:t>
            </a:r>
            <a:endParaRPr lang="ko-KR" altLang="en-US" sz="1600" dirty="0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469098" y="1213678"/>
            <a:ext cx="5564022" cy="400110"/>
            <a:chOff x="469098" y="1285686"/>
            <a:chExt cx="4843942" cy="400110"/>
          </a:xfrm>
        </p:grpSpPr>
        <p:sp>
          <p:nvSpPr>
            <p:cNvPr id="24" name="TextBox 23"/>
            <p:cNvSpPr txBox="1"/>
            <p:nvPr/>
          </p:nvSpPr>
          <p:spPr>
            <a:xfrm>
              <a:off x="469098" y="1285686"/>
              <a:ext cx="4843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5. </a:t>
              </a:r>
              <a:r>
                <a:rPr lang="en-US" altLang="ko-KR" sz="2000" dirty="0" err="1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ResourceBundleViewResolver</a:t>
              </a:r>
              <a:endPara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577204" y="1685796"/>
              <a:ext cx="4297013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>
            <a:off x="5851866" y="641157"/>
            <a:ext cx="4357718" cy="613925"/>
            <a:chOff x="0" y="641157"/>
            <a:chExt cx="4357718" cy="613925"/>
          </a:xfrm>
        </p:grpSpPr>
        <p:sp>
          <p:nvSpPr>
            <p:cNvPr id="31" name="TextBox 30"/>
            <p:cNvSpPr txBox="1"/>
            <p:nvPr/>
          </p:nvSpPr>
          <p:spPr>
            <a:xfrm>
              <a:off x="1643074" y="641157"/>
              <a:ext cx="271464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SpringFramework</a:t>
              </a:r>
              <a:endPara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0" y="916528"/>
              <a:ext cx="435771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>
                  <a:solidFill>
                    <a:schemeClr val="bg1">
                      <a:lumMod val="6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ViewResolver</a:t>
              </a:r>
              <a:endParaRPr lang="ko-KR" altLang="en-US" sz="1600" dirty="0">
                <a:solidFill>
                  <a:schemeClr val="bg1">
                    <a:lumMod val="6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>
            <a:xfrm>
              <a:off x="1693422" y="929740"/>
              <a:ext cx="1944216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1333382" y="1218345"/>
              <a:ext cx="1728192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002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26636" y="1742752"/>
            <a:ext cx="9852728" cy="4226244"/>
            <a:chOff x="10365968" y="1742752"/>
            <a:chExt cx="9852728" cy="4226244"/>
          </a:xfrm>
        </p:grpSpPr>
        <p:pic>
          <p:nvPicPr>
            <p:cNvPr id="40" name="그림 39" descr="springframework.png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365968" y="1742753"/>
              <a:ext cx="9838563" cy="4226243"/>
            </a:xfrm>
            <a:prstGeom prst="rect">
              <a:avLst/>
            </a:prstGeom>
          </p:spPr>
        </p:pic>
        <p:sp>
          <p:nvSpPr>
            <p:cNvPr id="41" name="직사각형 40"/>
            <p:cNvSpPr/>
            <p:nvPr/>
          </p:nvSpPr>
          <p:spPr>
            <a:xfrm>
              <a:off x="13954000" y="1742752"/>
              <a:ext cx="6264696" cy="4226243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  <a:alpha val="0"/>
                  </a:schemeClr>
                </a:gs>
                <a:gs pos="70000">
                  <a:schemeClr val="tx1">
                    <a:lumMod val="85000"/>
                    <a:lumOff val="15000"/>
                    <a:alpha val="80000"/>
                  </a:schemeClr>
                </a:gs>
                <a:gs pos="100000">
                  <a:schemeClr val="tx1">
                    <a:lumMod val="85000"/>
                    <a:lumOff val="15000"/>
                    <a:alpha val="9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0" name="Picture 2" descr="C:\Users\USER\Desktop\2차 프로젝트(WEB)_4조\images\macbook_PNG36.png"/>
          <p:cNvPicPr>
            <a:picLocks noChangeAspect="1" noChangeArrowheads="1"/>
          </p:cNvPicPr>
          <p:nvPr/>
        </p:nvPicPr>
        <p:blipFill>
          <a:blip r:embed="rId4"/>
          <a:srcRect l="9199" r="9199"/>
          <a:stretch>
            <a:fillRect/>
          </a:stretch>
        </p:blipFill>
        <p:spPr bwMode="auto">
          <a:xfrm>
            <a:off x="0" y="0"/>
            <a:ext cx="9906000" cy="6970871"/>
          </a:xfrm>
          <a:prstGeom prst="rect">
            <a:avLst/>
          </a:prstGeom>
          <a:noFill/>
        </p:spPr>
      </p:pic>
      <p:sp>
        <p:nvSpPr>
          <p:cNvPr id="3" name="직사각형 2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/>
          <p:cNvGrpSpPr/>
          <p:nvPr/>
        </p:nvGrpSpPr>
        <p:grpSpPr>
          <a:xfrm>
            <a:off x="0" y="641157"/>
            <a:ext cx="4357718" cy="613925"/>
            <a:chOff x="0" y="641157"/>
            <a:chExt cx="4357718" cy="613925"/>
          </a:xfrm>
        </p:grpSpPr>
        <p:sp>
          <p:nvSpPr>
            <p:cNvPr id="4" name="TextBox 3"/>
            <p:cNvSpPr txBox="1"/>
            <p:nvPr/>
          </p:nvSpPr>
          <p:spPr>
            <a:xfrm>
              <a:off x="416496" y="641157"/>
              <a:ext cx="27146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SpringFramework</a:t>
              </a:r>
              <a:endPara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0" y="916528"/>
              <a:ext cx="43577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 smtClean="0">
                  <a:solidFill>
                    <a:schemeClr val="bg1">
                      <a:lumMod val="6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ViewResolver</a:t>
              </a:r>
              <a:endParaRPr lang="ko-KR" altLang="en-US" sz="1600" dirty="0">
                <a:solidFill>
                  <a:schemeClr val="bg1">
                    <a:lumMod val="6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488504" y="929740"/>
              <a:ext cx="1944216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1352600" y="1218345"/>
              <a:ext cx="1656184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/>
          <p:cNvGrpSpPr/>
          <p:nvPr/>
        </p:nvGrpSpPr>
        <p:grpSpPr>
          <a:xfrm>
            <a:off x="2989378" y="1791321"/>
            <a:ext cx="6644142" cy="2861815"/>
            <a:chOff x="452406" y="1632669"/>
            <a:chExt cx="5347998" cy="2861815"/>
          </a:xfrm>
        </p:grpSpPr>
        <p:sp>
          <p:nvSpPr>
            <p:cNvPr id="24" name="TextBox 23"/>
            <p:cNvSpPr txBox="1"/>
            <p:nvPr/>
          </p:nvSpPr>
          <p:spPr>
            <a:xfrm>
              <a:off x="452406" y="1632669"/>
              <a:ext cx="4357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ViewResolver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에 대한 이해</a:t>
              </a:r>
              <a:endParaRPr lang="en-US" altLang="ko-KR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525987" y="2002269"/>
              <a:ext cx="2492307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04528" y="2032271"/>
              <a:ext cx="5095876" cy="246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ko-KR" dirty="0" err="1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ViewResolver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는 응답 결과 화면을 생성하는 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View 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객체를 반환한다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.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ko-KR" dirty="0" err="1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ViewResolver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 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구현 클래스들은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 </a:t>
              </a:r>
              <a:b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</a:br>
              <a:r>
                <a:rPr lang="en-US" altLang="ko-KR" dirty="0" err="1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org.springframework.web.servlet.ViewResolver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 </a:t>
              </a:r>
              <a:b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</a:b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인터페이스를 구현하고 있다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.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ko-KR" dirty="0" err="1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ViewResolver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를 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Bean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으로 등록하지 않으면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/>
              </a:r>
              <a:b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</a:br>
              <a:r>
                <a:rPr lang="en-US" altLang="ko-KR" dirty="0" err="1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DispatcherServlet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의 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Default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로 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/>
              </a:r>
              <a:b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</a:br>
              <a:r>
                <a:rPr lang="en-US" altLang="ko-KR" dirty="0" err="1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InternalResourceViewResolver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를 사용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.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26636" y="1742752"/>
            <a:ext cx="9852728" cy="4226244"/>
            <a:chOff x="10365968" y="1742752"/>
            <a:chExt cx="9852728" cy="4226244"/>
          </a:xfrm>
        </p:grpSpPr>
        <p:pic>
          <p:nvPicPr>
            <p:cNvPr id="40" name="그림 39" descr="springframework.png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365968" y="1742753"/>
              <a:ext cx="9838563" cy="4226243"/>
            </a:xfrm>
            <a:prstGeom prst="rect">
              <a:avLst/>
            </a:prstGeom>
          </p:spPr>
        </p:pic>
        <p:sp>
          <p:nvSpPr>
            <p:cNvPr id="41" name="직사각형 40"/>
            <p:cNvSpPr/>
            <p:nvPr/>
          </p:nvSpPr>
          <p:spPr>
            <a:xfrm>
              <a:off x="13954000" y="1742752"/>
              <a:ext cx="6264696" cy="4226243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  <a:alpha val="0"/>
                  </a:schemeClr>
                </a:gs>
                <a:gs pos="70000">
                  <a:schemeClr val="tx1">
                    <a:lumMod val="85000"/>
                    <a:lumOff val="15000"/>
                    <a:alpha val="80000"/>
                  </a:schemeClr>
                </a:gs>
                <a:gs pos="100000">
                  <a:schemeClr val="tx1">
                    <a:lumMod val="85000"/>
                    <a:lumOff val="15000"/>
                    <a:alpha val="9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38" y="1774753"/>
            <a:ext cx="9180524" cy="3308494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0" y="0"/>
            <a:ext cx="9906000" cy="6970871"/>
            <a:chOff x="0" y="0"/>
            <a:chExt cx="9906000" cy="6970871"/>
          </a:xfrm>
        </p:grpSpPr>
        <p:pic>
          <p:nvPicPr>
            <p:cNvPr id="2050" name="Picture 2" descr="C:\Users\USER\Desktop\2차 프로젝트(WEB)_4조\images\macbook_PNG36.png"/>
            <p:cNvPicPr>
              <a:picLocks noChangeAspect="1" noChangeArrowheads="1"/>
            </p:cNvPicPr>
            <p:nvPr/>
          </p:nvPicPr>
          <p:blipFill>
            <a:blip r:embed="rId5"/>
            <a:srcRect l="9199" r="9199"/>
            <a:stretch>
              <a:fillRect/>
            </a:stretch>
          </p:blipFill>
          <p:spPr bwMode="auto">
            <a:xfrm>
              <a:off x="0" y="0"/>
              <a:ext cx="9906000" cy="6970871"/>
            </a:xfrm>
            <a:prstGeom prst="rect">
              <a:avLst/>
            </a:prstGeom>
            <a:noFill/>
          </p:spPr>
        </p:pic>
        <p:sp>
          <p:nvSpPr>
            <p:cNvPr id="3" name="직사각형 2"/>
            <p:cNvSpPr/>
            <p:nvPr/>
          </p:nvSpPr>
          <p:spPr>
            <a:xfrm>
              <a:off x="0" y="0"/>
              <a:ext cx="990600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5851866" y="641157"/>
            <a:ext cx="4357718" cy="613925"/>
            <a:chOff x="0" y="641157"/>
            <a:chExt cx="4357718" cy="613925"/>
          </a:xfrm>
        </p:grpSpPr>
        <p:sp>
          <p:nvSpPr>
            <p:cNvPr id="4" name="TextBox 3"/>
            <p:cNvSpPr txBox="1"/>
            <p:nvPr/>
          </p:nvSpPr>
          <p:spPr>
            <a:xfrm>
              <a:off x="1643074" y="641157"/>
              <a:ext cx="271464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SpringFramework</a:t>
              </a:r>
              <a:endPara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0" y="916528"/>
              <a:ext cx="435771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>
                  <a:solidFill>
                    <a:schemeClr val="bg1">
                      <a:lumMod val="6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ViewResolver</a:t>
              </a:r>
              <a:endParaRPr lang="ko-KR" altLang="en-US" sz="1600" dirty="0">
                <a:solidFill>
                  <a:schemeClr val="bg1">
                    <a:lumMod val="6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1693422" y="929740"/>
              <a:ext cx="1944216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1333382" y="1218345"/>
              <a:ext cx="1728192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/>
        </p:nvGrpSpPr>
        <p:grpSpPr>
          <a:xfrm>
            <a:off x="469098" y="1213678"/>
            <a:ext cx="5079184" cy="707886"/>
            <a:chOff x="469098" y="1285686"/>
            <a:chExt cx="4843942" cy="707886"/>
          </a:xfrm>
        </p:grpSpPr>
        <p:sp>
          <p:nvSpPr>
            <p:cNvPr id="24" name="TextBox 23"/>
            <p:cNvSpPr txBox="1"/>
            <p:nvPr/>
          </p:nvSpPr>
          <p:spPr>
            <a:xfrm>
              <a:off x="469098" y="1285686"/>
              <a:ext cx="484394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err="1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ViewResolver</a:t>
              </a:r>
              <a:r>
                <a:rPr lang="en-US" altLang="ko-KR" sz="2000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 Strategy Pattern</a:t>
              </a:r>
              <a:endPara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577204" y="1685796"/>
              <a:ext cx="4442816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548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26636" y="1742752"/>
            <a:ext cx="9852728" cy="4226244"/>
            <a:chOff x="10365968" y="1742752"/>
            <a:chExt cx="9852728" cy="4226244"/>
          </a:xfrm>
        </p:grpSpPr>
        <p:pic>
          <p:nvPicPr>
            <p:cNvPr id="40" name="그림 39" descr="springframework.png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365968" y="1742753"/>
              <a:ext cx="9838563" cy="4226243"/>
            </a:xfrm>
            <a:prstGeom prst="rect">
              <a:avLst/>
            </a:prstGeom>
          </p:spPr>
        </p:pic>
        <p:sp>
          <p:nvSpPr>
            <p:cNvPr id="41" name="직사각형 40"/>
            <p:cNvSpPr/>
            <p:nvPr/>
          </p:nvSpPr>
          <p:spPr>
            <a:xfrm>
              <a:off x="13954000" y="1742752"/>
              <a:ext cx="6264696" cy="4226243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  <a:alpha val="0"/>
                  </a:schemeClr>
                </a:gs>
                <a:gs pos="70000">
                  <a:schemeClr val="tx1">
                    <a:lumMod val="85000"/>
                    <a:lumOff val="15000"/>
                    <a:alpha val="80000"/>
                  </a:schemeClr>
                </a:gs>
                <a:gs pos="100000">
                  <a:schemeClr val="tx1">
                    <a:lumMod val="85000"/>
                    <a:lumOff val="15000"/>
                    <a:alpha val="9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12" y="1628800"/>
            <a:ext cx="9144000" cy="4427220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0" y="0"/>
            <a:ext cx="9906000" cy="6970871"/>
            <a:chOff x="0" y="0"/>
            <a:chExt cx="9906000" cy="6970871"/>
          </a:xfrm>
        </p:grpSpPr>
        <p:pic>
          <p:nvPicPr>
            <p:cNvPr id="2050" name="Picture 2" descr="C:\Users\USER\Desktop\2차 프로젝트(WEB)_4조\images\macbook_PNG36.png"/>
            <p:cNvPicPr>
              <a:picLocks noChangeAspect="1" noChangeArrowheads="1"/>
            </p:cNvPicPr>
            <p:nvPr/>
          </p:nvPicPr>
          <p:blipFill>
            <a:blip r:embed="rId5"/>
            <a:srcRect l="9199" r="9199"/>
            <a:stretch>
              <a:fillRect/>
            </a:stretch>
          </p:blipFill>
          <p:spPr bwMode="auto">
            <a:xfrm>
              <a:off x="0" y="0"/>
              <a:ext cx="9906000" cy="6970871"/>
            </a:xfrm>
            <a:prstGeom prst="rect">
              <a:avLst/>
            </a:prstGeom>
            <a:noFill/>
          </p:spPr>
        </p:pic>
        <p:sp>
          <p:nvSpPr>
            <p:cNvPr id="3" name="직사각형 2"/>
            <p:cNvSpPr/>
            <p:nvPr/>
          </p:nvSpPr>
          <p:spPr>
            <a:xfrm>
              <a:off x="0" y="0"/>
              <a:ext cx="990600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5851866" y="641157"/>
            <a:ext cx="4357718" cy="613925"/>
            <a:chOff x="0" y="641157"/>
            <a:chExt cx="4357718" cy="613925"/>
          </a:xfrm>
        </p:grpSpPr>
        <p:sp>
          <p:nvSpPr>
            <p:cNvPr id="4" name="TextBox 3"/>
            <p:cNvSpPr txBox="1"/>
            <p:nvPr/>
          </p:nvSpPr>
          <p:spPr>
            <a:xfrm>
              <a:off x="1643074" y="641157"/>
              <a:ext cx="271464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SpringFramework</a:t>
              </a:r>
              <a:endPara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0" y="916528"/>
              <a:ext cx="435771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>
                  <a:solidFill>
                    <a:schemeClr val="bg1">
                      <a:lumMod val="6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ViewResolver</a:t>
              </a:r>
              <a:endParaRPr lang="ko-KR" altLang="en-US" sz="1600" dirty="0">
                <a:solidFill>
                  <a:schemeClr val="bg1">
                    <a:lumMod val="6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1693422" y="929740"/>
              <a:ext cx="1944216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1333382" y="1218345"/>
              <a:ext cx="1728192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/>
        </p:nvGrpSpPr>
        <p:grpSpPr>
          <a:xfrm>
            <a:off x="469098" y="1213678"/>
            <a:ext cx="5079184" cy="707886"/>
            <a:chOff x="469098" y="1285686"/>
            <a:chExt cx="4843942" cy="707886"/>
          </a:xfrm>
        </p:grpSpPr>
        <p:sp>
          <p:nvSpPr>
            <p:cNvPr id="24" name="TextBox 23"/>
            <p:cNvSpPr txBox="1"/>
            <p:nvPr/>
          </p:nvSpPr>
          <p:spPr>
            <a:xfrm>
              <a:off x="469098" y="1285686"/>
              <a:ext cx="484394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err="1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ViewResolver</a:t>
              </a:r>
              <a:r>
                <a:rPr lang="en-US" altLang="ko-KR" sz="2000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 Strategy Pattern</a:t>
              </a:r>
              <a:endPara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577204" y="1685796"/>
              <a:ext cx="4442816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147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26636" y="1742752"/>
            <a:ext cx="9852728" cy="4226244"/>
            <a:chOff x="10365968" y="1742752"/>
            <a:chExt cx="9852728" cy="4226244"/>
          </a:xfrm>
        </p:grpSpPr>
        <p:pic>
          <p:nvPicPr>
            <p:cNvPr id="40" name="그림 39" descr="springframework.png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365968" y="1742753"/>
              <a:ext cx="9838563" cy="4226243"/>
            </a:xfrm>
            <a:prstGeom prst="rect">
              <a:avLst/>
            </a:prstGeom>
          </p:spPr>
        </p:pic>
        <p:sp>
          <p:nvSpPr>
            <p:cNvPr id="41" name="직사각형 40"/>
            <p:cNvSpPr/>
            <p:nvPr/>
          </p:nvSpPr>
          <p:spPr>
            <a:xfrm>
              <a:off x="13954000" y="1742752"/>
              <a:ext cx="6264696" cy="4226243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  <a:alpha val="0"/>
                  </a:schemeClr>
                </a:gs>
                <a:gs pos="70000">
                  <a:schemeClr val="tx1">
                    <a:lumMod val="85000"/>
                    <a:lumOff val="15000"/>
                    <a:alpha val="80000"/>
                  </a:schemeClr>
                </a:gs>
                <a:gs pos="100000">
                  <a:schemeClr val="tx1">
                    <a:lumMod val="85000"/>
                    <a:lumOff val="15000"/>
                    <a:alpha val="9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0" name="Picture 2" descr="C:\Users\USER\Desktop\2차 프로젝트(WEB)_4조\images\macbook_PNG36.png"/>
          <p:cNvPicPr>
            <a:picLocks noChangeAspect="1" noChangeArrowheads="1"/>
          </p:cNvPicPr>
          <p:nvPr/>
        </p:nvPicPr>
        <p:blipFill>
          <a:blip r:embed="rId4"/>
          <a:srcRect l="9199" r="9199"/>
          <a:stretch>
            <a:fillRect/>
          </a:stretch>
        </p:blipFill>
        <p:spPr bwMode="auto">
          <a:xfrm>
            <a:off x="0" y="0"/>
            <a:ext cx="9906000" cy="697087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16496" y="3429000"/>
            <a:ext cx="9073008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bean </a:t>
            </a:r>
            <a:r>
              <a:rPr lang="en-US" altLang="ko-KR" sz="16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DD1144"/>
                </a:solidFill>
                <a:latin typeface="Consolas" panose="020B0609020204030204" pitchFamily="49" charset="0"/>
              </a:rPr>
              <a:t>"org.springframework.web.servlet.view.InternalResourceViewResolver"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endParaRPr lang="en-US" altLang="ko-KR" sz="16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	&lt;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property 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DD1144"/>
                </a:solidFill>
                <a:latin typeface="Consolas" panose="020B0609020204030204" pitchFamily="49" charset="0"/>
              </a:rPr>
              <a:t>"prefix"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DD1144"/>
                </a:solidFill>
                <a:latin typeface="Consolas" panose="020B0609020204030204" pitchFamily="49" charset="0"/>
              </a:rPr>
              <a:t>"/</a:t>
            </a:r>
            <a:r>
              <a:rPr lang="en-US" altLang="ko-KR" sz="1600" dirty="0" smtClean="0">
                <a:solidFill>
                  <a:srgbClr val="DD1144"/>
                </a:solidFill>
                <a:latin typeface="Consolas" panose="020B0609020204030204" pitchFamily="49" charset="0"/>
              </a:rPr>
              <a:t>WEB-INF/views/"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/&gt;</a:t>
            </a:r>
            <a:r>
              <a:rPr lang="en-US" altLang="ko-K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endParaRPr lang="en-US" altLang="ko-KR" sz="16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property 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DD1144"/>
                </a:solidFill>
                <a:latin typeface="Consolas" panose="020B0609020204030204" pitchFamily="49" charset="0"/>
              </a:rPr>
              <a:t>"suffix"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DD1144"/>
                </a:solidFill>
                <a:latin typeface="Consolas" panose="020B0609020204030204" pitchFamily="49" charset="0"/>
              </a:rPr>
              <a:t>".</a:t>
            </a:r>
            <a:r>
              <a:rPr lang="en-US" altLang="ko-KR" sz="1600" dirty="0" err="1">
                <a:solidFill>
                  <a:srgbClr val="DD1144"/>
                </a:solidFill>
                <a:latin typeface="Consolas" panose="020B0609020204030204" pitchFamily="49" charset="0"/>
              </a:rPr>
              <a:t>jsp</a:t>
            </a:r>
            <a:r>
              <a:rPr lang="en-US" altLang="ko-KR" sz="1600" dirty="0">
                <a:solidFill>
                  <a:srgbClr val="DD1144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 /&gt;</a:t>
            </a:r>
            <a:r>
              <a:rPr lang="en-US" altLang="ko-K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endParaRPr lang="en-US" altLang="ko-KR" sz="16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bean&gt;</a:t>
            </a:r>
            <a:endParaRPr lang="ko-KR" altLang="en-US" sz="1600" dirty="0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469098" y="1213678"/>
            <a:ext cx="5564022" cy="400110"/>
            <a:chOff x="469098" y="1285686"/>
            <a:chExt cx="4843942" cy="400110"/>
          </a:xfrm>
        </p:grpSpPr>
        <p:sp>
          <p:nvSpPr>
            <p:cNvPr id="24" name="TextBox 23"/>
            <p:cNvSpPr txBox="1"/>
            <p:nvPr/>
          </p:nvSpPr>
          <p:spPr>
            <a:xfrm>
              <a:off x="469098" y="1285686"/>
              <a:ext cx="4843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1. </a:t>
              </a:r>
              <a:r>
                <a:rPr lang="en-US" altLang="ko-KR" sz="2000" dirty="0" err="1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InternalResourceViewResolver</a:t>
              </a:r>
              <a:endPara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577204" y="1685796"/>
              <a:ext cx="442239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916316" y="1772816"/>
            <a:ext cx="8573188" cy="155427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별도의 </a:t>
            </a:r>
            <a:r>
              <a:rPr lang="en-US" altLang="ko-KR" sz="1600" dirty="0" err="1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ViewResolver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명시하지 않았을 때 사용되는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Default </a:t>
            </a:r>
            <a:r>
              <a:rPr lang="en-US" altLang="ko-KR" sz="1600" dirty="0" err="1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ViewResolver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/>
            </a:r>
            <a:b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</a:b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JSP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뷰 객체를 반환한다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UrlBasedViewResolver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상속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Default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상태로 사용할 경우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views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전체경로를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명시해줘야 한다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Property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통해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prefix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와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suffix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명시해주는 것을 권장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5851866" y="641157"/>
            <a:ext cx="4357718" cy="613925"/>
            <a:chOff x="0" y="641157"/>
            <a:chExt cx="4357718" cy="613925"/>
          </a:xfrm>
        </p:grpSpPr>
        <p:sp>
          <p:nvSpPr>
            <p:cNvPr id="31" name="TextBox 30"/>
            <p:cNvSpPr txBox="1"/>
            <p:nvPr/>
          </p:nvSpPr>
          <p:spPr>
            <a:xfrm>
              <a:off x="1643074" y="641157"/>
              <a:ext cx="271464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SpringFramework</a:t>
              </a:r>
              <a:endPara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0" y="916528"/>
              <a:ext cx="435771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>
                  <a:solidFill>
                    <a:schemeClr val="bg1">
                      <a:lumMod val="6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ViewResolver</a:t>
              </a:r>
              <a:endParaRPr lang="ko-KR" altLang="en-US" sz="1600" dirty="0">
                <a:solidFill>
                  <a:schemeClr val="bg1">
                    <a:lumMod val="6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>
            <a:xfrm>
              <a:off x="1693422" y="929740"/>
              <a:ext cx="1944216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1333382" y="1218345"/>
              <a:ext cx="1728192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310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26636" y="1742752"/>
            <a:ext cx="9852728" cy="4226244"/>
            <a:chOff x="10365968" y="1742752"/>
            <a:chExt cx="9852728" cy="4226244"/>
          </a:xfrm>
        </p:grpSpPr>
        <p:pic>
          <p:nvPicPr>
            <p:cNvPr id="40" name="그림 39" descr="springframework.png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365968" y="1742753"/>
              <a:ext cx="9838563" cy="4226243"/>
            </a:xfrm>
            <a:prstGeom prst="rect">
              <a:avLst/>
            </a:prstGeom>
          </p:spPr>
        </p:pic>
        <p:sp>
          <p:nvSpPr>
            <p:cNvPr id="41" name="직사각형 40"/>
            <p:cNvSpPr/>
            <p:nvPr/>
          </p:nvSpPr>
          <p:spPr>
            <a:xfrm>
              <a:off x="13954000" y="1742752"/>
              <a:ext cx="6264696" cy="4226243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  <a:alpha val="0"/>
                  </a:schemeClr>
                </a:gs>
                <a:gs pos="70000">
                  <a:schemeClr val="tx1">
                    <a:lumMod val="85000"/>
                    <a:lumOff val="15000"/>
                    <a:alpha val="80000"/>
                  </a:schemeClr>
                </a:gs>
                <a:gs pos="100000">
                  <a:schemeClr val="tx1">
                    <a:lumMod val="85000"/>
                    <a:lumOff val="15000"/>
                    <a:alpha val="9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0" name="Picture 2" descr="C:\Users\USER\Desktop\2차 프로젝트(WEB)_4조\images\macbook_PNG36.png"/>
          <p:cNvPicPr>
            <a:picLocks noChangeAspect="1" noChangeArrowheads="1"/>
          </p:cNvPicPr>
          <p:nvPr/>
        </p:nvPicPr>
        <p:blipFill>
          <a:blip r:embed="rId4"/>
          <a:srcRect l="9199" r="9199"/>
          <a:stretch>
            <a:fillRect/>
          </a:stretch>
        </p:blipFill>
        <p:spPr bwMode="auto">
          <a:xfrm>
            <a:off x="0" y="0"/>
            <a:ext cx="9906000" cy="697087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16496" y="2996952"/>
            <a:ext cx="9073008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&lt;bean 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DD1144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 err="1">
                <a:solidFill>
                  <a:srgbClr val="DD1144"/>
                </a:solidFill>
                <a:latin typeface="Consolas" panose="020B0609020204030204" pitchFamily="49" charset="0"/>
              </a:rPr>
              <a:t>org.springframework.web.servlet.view.UrlBasedViewResolver</a:t>
            </a:r>
            <a:r>
              <a:rPr lang="en-US" altLang="ko-KR" sz="1600" dirty="0">
                <a:solidFill>
                  <a:srgbClr val="DD1144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property 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DD1144"/>
                </a:solidFill>
                <a:latin typeface="Consolas" panose="020B0609020204030204" pitchFamily="49" charset="0"/>
              </a:rPr>
              <a:t>"prefix"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DD1144"/>
                </a:solidFill>
                <a:latin typeface="Consolas" panose="020B0609020204030204" pitchFamily="49" charset="0"/>
              </a:rPr>
              <a:t>"/</a:t>
            </a:r>
            <a:r>
              <a:rPr lang="en-US" altLang="ko-KR" sz="1600" dirty="0" smtClean="0">
                <a:solidFill>
                  <a:srgbClr val="DD1144"/>
                </a:solidFill>
                <a:latin typeface="Consolas" panose="020B0609020204030204" pitchFamily="49" charset="0"/>
              </a:rPr>
              <a:t>WEB-INF/views/"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/&gt;</a:t>
            </a:r>
            <a:r>
              <a:rPr lang="en-US" altLang="ko-K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property 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DD1144"/>
                </a:solidFill>
                <a:latin typeface="Consolas" panose="020B0609020204030204" pitchFamily="49" charset="0"/>
              </a:rPr>
              <a:t>"suffix"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DD1144"/>
                </a:solidFill>
                <a:latin typeface="Consolas" panose="020B0609020204030204" pitchFamily="49" charset="0"/>
              </a:rPr>
              <a:t>".</a:t>
            </a:r>
            <a:r>
              <a:rPr lang="en-US" altLang="ko-KR" sz="1600" dirty="0" err="1">
                <a:solidFill>
                  <a:srgbClr val="DD1144"/>
                </a:solidFill>
                <a:latin typeface="Consolas" panose="020B0609020204030204" pitchFamily="49" charset="0"/>
              </a:rPr>
              <a:t>jsp</a:t>
            </a:r>
            <a:r>
              <a:rPr lang="en-US" altLang="ko-KR" sz="1600" dirty="0">
                <a:solidFill>
                  <a:srgbClr val="DD1144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 /&gt;</a:t>
            </a:r>
            <a:r>
              <a:rPr lang="en-US" altLang="ko-K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bean&gt;</a:t>
            </a:r>
            <a:endParaRPr lang="ko-KR" altLang="en-US" sz="1600" dirty="0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469098" y="1213678"/>
            <a:ext cx="5564022" cy="400110"/>
            <a:chOff x="469098" y="1285686"/>
            <a:chExt cx="4843942" cy="400110"/>
          </a:xfrm>
        </p:grpSpPr>
        <p:sp>
          <p:nvSpPr>
            <p:cNvPr id="24" name="TextBox 23"/>
            <p:cNvSpPr txBox="1"/>
            <p:nvPr/>
          </p:nvSpPr>
          <p:spPr>
            <a:xfrm>
              <a:off x="469098" y="1285686"/>
              <a:ext cx="4843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2. </a:t>
              </a:r>
              <a:r>
                <a:rPr lang="en-US" altLang="ko-KR" sz="2000" dirty="0" err="1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UrlBasedViewResolver</a:t>
              </a:r>
              <a:endPara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577204" y="1685796"/>
              <a:ext cx="3356679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916316" y="1772816"/>
            <a:ext cx="8573188" cy="115416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논리적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view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의 이름과 실제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view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객체 이름이 같을 때 사용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예시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 </a:t>
            </a:r>
            <a:r>
              <a:rPr lang="en-US" altLang="ko-KR" sz="1600" dirty="0" err="1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HelloController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가 처리 결과를 보여줄 뷰 객체의 이름으로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“hello”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리턴했을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경우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/>
            </a:r>
            <a:b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</a:br>
            <a:r>
              <a:rPr lang="en-US" altLang="ko-KR" sz="1600" dirty="0" err="1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UrlBasedViewResolver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 의해 반환되는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view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객체는 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/>
            </a:r>
            <a:b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</a:b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“/WEB-INF/views/</a:t>
            </a:r>
            <a:r>
              <a:rPr lang="en-US" altLang="ko-KR" sz="1600" dirty="0" err="1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hello.jsp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”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가 되고 결과 화면이 클라이언트에 전달된다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5851866" y="641157"/>
            <a:ext cx="4357718" cy="613925"/>
            <a:chOff x="0" y="641157"/>
            <a:chExt cx="4357718" cy="613925"/>
          </a:xfrm>
        </p:grpSpPr>
        <p:sp>
          <p:nvSpPr>
            <p:cNvPr id="31" name="TextBox 30"/>
            <p:cNvSpPr txBox="1"/>
            <p:nvPr/>
          </p:nvSpPr>
          <p:spPr>
            <a:xfrm>
              <a:off x="1643074" y="641157"/>
              <a:ext cx="271464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SpringFramework</a:t>
              </a:r>
              <a:endPara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0" y="916528"/>
              <a:ext cx="435771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>
                  <a:solidFill>
                    <a:schemeClr val="bg1">
                      <a:lumMod val="6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ViewResolver</a:t>
              </a:r>
              <a:endParaRPr lang="ko-KR" altLang="en-US" sz="1600" dirty="0">
                <a:solidFill>
                  <a:schemeClr val="bg1">
                    <a:lumMod val="6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>
            <a:xfrm>
              <a:off x="1693422" y="929740"/>
              <a:ext cx="1944216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1333382" y="1218345"/>
              <a:ext cx="1728192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416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26636" y="1742752"/>
            <a:ext cx="9852728" cy="4226244"/>
            <a:chOff x="10365968" y="1742752"/>
            <a:chExt cx="9852728" cy="4226244"/>
          </a:xfrm>
        </p:grpSpPr>
        <p:pic>
          <p:nvPicPr>
            <p:cNvPr id="40" name="그림 39" descr="springframework.png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365968" y="1742753"/>
              <a:ext cx="9838563" cy="4226243"/>
            </a:xfrm>
            <a:prstGeom prst="rect">
              <a:avLst/>
            </a:prstGeom>
          </p:spPr>
        </p:pic>
        <p:sp>
          <p:nvSpPr>
            <p:cNvPr id="41" name="직사각형 40"/>
            <p:cNvSpPr/>
            <p:nvPr/>
          </p:nvSpPr>
          <p:spPr>
            <a:xfrm>
              <a:off x="13954000" y="1742752"/>
              <a:ext cx="6264696" cy="4226243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  <a:alpha val="0"/>
                  </a:schemeClr>
                </a:gs>
                <a:gs pos="70000">
                  <a:schemeClr val="tx1">
                    <a:lumMod val="85000"/>
                    <a:lumOff val="15000"/>
                    <a:alpha val="80000"/>
                  </a:schemeClr>
                </a:gs>
                <a:gs pos="100000">
                  <a:schemeClr val="tx1">
                    <a:lumMod val="85000"/>
                    <a:lumOff val="15000"/>
                    <a:alpha val="9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0" name="Picture 2" descr="C:\Users\USER\Desktop\2차 프로젝트(WEB)_4조\images\macbook_PNG36.png"/>
          <p:cNvPicPr>
            <a:picLocks noChangeAspect="1" noChangeArrowheads="1"/>
          </p:cNvPicPr>
          <p:nvPr/>
        </p:nvPicPr>
        <p:blipFill>
          <a:blip r:embed="rId4"/>
          <a:srcRect l="9199" r="9199"/>
          <a:stretch>
            <a:fillRect/>
          </a:stretch>
        </p:blipFill>
        <p:spPr bwMode="auto">
          <a:xfrm>
            <a:off x="0" y="0"/>
            <a:ext cx="9906000" cy="6970871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416496" y="3833753"/>
            <a:ext cx="9073008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333333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RequestMapping</a:t>
            </a:r>
            <a:r>
              <a:rPr lang="en-US" altLang="ko-KR" sz="16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DD1144"/>
                </a:solidFill>
                <a:latin typeface="Consolas" panose="020B0609020204030204" pitchFamily="49" charset="0"/>
              </a:rPr>
              <a:t>"/file/</a:t>
            </a:r>
            <a:r>
              <a:rPr lang="en-US" altLang="ko-KR" sz="1600" dirty="0" err="1">
                <a:solidFill>
                  <a:srgbClr val="DD1144"/>
                </a:solidFill>
                <a:latin typeface="Consolas" panose="020B0609020204030204" pitchFamily="49" charset="0"/>
              </a:rPr>
              <a:t>donwload</a:t>
            </a:r>
            <a:r>
              <a:rPr lang="en-US" altLang="ko-KR" sz="1600" dirty="0">
                <a:solidFill>
                  <a:srgbClr val="DD1144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333333"/>
                </a:solidFill>
                <a:latin typeface="Consolas" panose="020B0609020204030204" pitchFamily="49" charset="0"/>
              </a:rPr>
              <a:t>) </a:t>
            </a:r>
            <a:endParaRPr lang="en-US" altLang="ko-KR" sz="16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1600" b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333333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1600" b="1" dirty="0" err="1">
                <a:solidFill>
                  <a:srgbClr val="990000"/>
                </a:solidFill>
                <a:latin typeface="Consolas" panose="020B0609020204030204" pitchFamily="49" charset="0"/>
              </a:rPr>
              <a:t>downloadFile</a:t>
            </a:r>
            <a:r>
              <a:rPr lang="en-US" altLang="ko-KR" sz="1600" dirty="0">
                <a:solidFill>
                  <a:srgbClr val="333333"/>
                </a:solidFill>
                <a:latin typeface="Consolas" panose="020B0609020204030204" pitchFamily="49" charset="0"/>
              </a:rPr>
              <a:t>() { </a:t>
            </a:r>
            <a:endParaRPr lang="en-US" altLang="ko-KR" sz="16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... </a:t>
            </a:r>
          </a:p>
          <a:p>
            <a:r>
              <a:rPr lang="en-US" altLang="ko-KR" sz="1600" b="1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b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DD1144"/>
                </a:solidFill>
                <a:latin typeface="Consolas" panose="020B0609020204030204" pitchFamily="49" charset="0"/>
              </a:rPr>
              <a:t>"download"</a:t>
            </a:r>
            <a:r>
              <a:rPr lang="en-US" altLang="ko-KR" sz="1600" dirty="0">
                <a:solidFill>
                  <a:srgbClr val="333333"/>
                </a:solidFill>
                <a:latin typeface="Consolas" panose="020B0609020204030204" pitchFamily="49" charset="0"/>
              </a:rPr>
              <a:t>; </a:t>
            </a:r>
            <a:endParaRPr lang="en-US" altLang="ko-KR" sz="16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16496" y="2549222"/>
            <a:ext cx="9073008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&lt;bean 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DD1144"/>
                </a:solidFill>
                <a:latin typeface="Consolas" panose="020B0609020204030204" pitchFamily="49" charset="0"/>
              </a:rPr>
              <a:t>"download"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DD1144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 err="1" smtClean="0">
                <a:solidFill>
                  <a:srgbClr val="DD1144"/>
                </a:solidFill>
                <a:latin typeface="Consolas" panose="020B0609020204030204" pitchFamily="49" charset="0"/>
              </a:rPr>
              <a:t>com.imoxion.sensmail.web.common.DownloadView</a:t>
            </a:r>
            <a:r>
              <a:rPr lang="en-US" altLang="ko-KR" sz="1600" dirty="0">
                <a:solidFill>
                  <a:srgbClr val="DD1144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 smtClean="0">
                <a:solidFill>
                  <a:srgbClr val="DD114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/&gt;</a:t>
            </a:r>
            <a:r>
              <a:rPr lang="en-US" altLang="ko-KR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endParaRPr lang="en-US" altLang="ko-KR" sz="1600" dirty="0" smtClean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bean 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DD1144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 err="1">
                <a:solidFill>
                  <a:srgbClr val="DD1144"/>
                </a:solidFill>
                <a:latin typeface="Consolas" panose="020B0609020204030204" pitchFamily="49" charset="0"/>
              </a:rPr>
              <a:t>org.springframework.web.servlet.view.BeanNameViewResolver</a:t>
            </a:r>
            <a:r>
              <a:rPr lang="en-US" altLang="ko-KR" sz="1600" dirty="0">
                <a:solidFill>
                  <a:srgbClr val="DD1144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endParaRPr lang="en-US" altLang="ko-KR" sz="16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property 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DD1144"/>
                </a:solidFill>
                <a:latin typeface="Consolas" panose="020B0609020204030204" pitchFamily="49" charset="0"/>
              </a:rPr>
              <a:t>"order"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DD1144"/>
                </a:solidFill>
                <a:latin typeface="Consolas" panose="020B0609020204030204" pitchFamily="49" charset="0"/>
              </a:rPr>
              <a:t>"0"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 /&gt;</a:t>
            </a:r>
            <a:r>
              <a:rPr lang="en-US" altLang="ko-K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endParaRPr lang="en-US" altLang="ko-KR" sz="1600" dirty="0" smtClean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bean&gt;</a:t>
            </a:r>
            <a:endParaRPr lang="ko-KR" altLang="en-US" sz="1600" dirty="0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469098" y="1213678"/>
            <a:ext cx="5564022" cy="400110"/>
            <a:chOff x="469098" y="1285686"/>
            <a:chExt cx="4843942" cy="400110"/>
          </a:xfrm>
        </p:grpSpPr>
        <p:sp>
          <p:nvSpPr>
            <p:cNvPr id="24" name="TextBox 23"/>
            <p:cNvSpPr txBox="1"/>
            <p:nvPr/>
          </p:nvSpPr>
          <p:spPr>
            <a:xfrm>
              <a:off x="469098" y="1285686"/>
              <a:ext cx="4843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3. </a:t>
              </a:r>
              <a:r>
                <a:rPr lang="en-US" altLang="ko-KR" sz="2000" dirty="0" err="1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BeanNameViewResolver</a:t>
              </a:r>
              <a:endPara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577204" y="1685796"/>
              <a:ext cx="3544746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916316" y="1759168"/>
            <a:ext cx="8573188" cy="6617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View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이름과 동일한 이름의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Bean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객체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(id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값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view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객체로 사용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커스텀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View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클래스를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View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객체로 사용해야 하는 경우에 주로 사용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(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예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 Download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5851866" y="641157"/>
            <a:ext cx="4357718" cy="613925"/>
            <a:chOff x="0" y="641157"/>
            <a:chExt cx="4357718" cy="613925"/>
          </a:xfrm>
        </p:grpSpPr>
        <p:sp>
          <p:nvSpPr>
            <p:cNvPr id="31" name="TextBox 30"/>
            <p:cNvSpPr txBox="1"/>
            <p:nvPr/>
          </p:nvSpPr>
          <p:spPr>
            <a:xfrm>
              <a:off x="1643074" y="641157"/>
              <a:ext cx="271464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SpringFramework</a:t>
              </a:r>
              <a:endPara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0" y="916528"/>
              <a:ext cx="435771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>
                  <a:solidFill>
                    <a:schemeClr val="bg1">
                      <a:lumMod val="6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ViewResolver</a:t>
              </a:r>
              <a:endParaRPr lang="ko-KR" altLang="en-US" sz="1600" dirty="0">
                <a:solidFill>
                  <a:schemeClr val="bg1">
                    <a:lumMod val="6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>
            <a:xfrm>
              <a:off x="1693422" y="929740"/>
              <a:ext cx="1944216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1333382" y="1218345"/>
              <a:ext cx="1728192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556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26636" y="1742752"/>
            <a:ext cx="9852728" cy="4226244"/>
            <a:chOff x="10365968" y="1742752"/>
            <a:chExt cx="9852728" cy="4226244"/>
          </a:xfrm>
        </p:grpSpPr>
        <p:pic>
          <p:nvPicPr>
            <p:cNvPr id="40" name="그림 39" descr="springframework.png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365968" y="1742753"/>
              <a:ext cx="9838563" cy="4226243"/>
            </a:xfrm>
            <a:prstGeom prst="rect">
              <a:avLst/>
            </a:prstGeom>
          </p:spPr>
        </p:pic>
        <p:sp>
          <p:nvSpPr>
            <p:cNvPr id="41" name="직사각형 40"/>
            <p:cNvSpPr/>
            <p:nvPr/>
          </p:nvSpPr>
          <p:spPr>
            <a:xfrm>
              <a:off x="13954000" y="1742752"/>
              <a:ext cx="6264696" cy="4226243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  <a:alpha val="0"/>
                  </a:schemeClr>
                </a:gs>
                <a:gs pos="70000">
                  <a:schemeClr val="tx1">
                    <a:lumMod val="85000"/>
                    <a:lumOff val="15000"/>
                    <a:alpha val="80000"/>
                  </a:schemeClr>
                </a:gs>
                <a:gs pos="100000">
                  <a:schemeClr val="tx1">
                    <a:lumMod val="85000"/>
                    <a:lumOff val="15000"/>
                    <a:alpha val="9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0" name="Picture 2" descr="C:\Users\USER\Desktop\2차 프로젝트(WEB)_4조\images\macbook_PNG36.png"/>
          <p:cNvPicPr>
            <a:picLocks noChangeAspect="1" noChangeArrowheads="1"/>
          </p:cNvPicPr>
          <p:nvPr/>
        </p:nvPicPr>
        <p:blipFill>
          <a:blip r:embed="rId4"/>
          <a:srcRect l="9199" r="9199"/>
          <a:stretch>
            <a:fillRect/>
          </a:stretch>
        </p:blipFill>
        <p:spPr bwMode="auto">
          <a:xfrm>
            <a:off x="0" y="0"/>
            <a:ext cx="9906000" cy="697087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16496" y="3140968"/>
            <a:ext cx="9073008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&lt;bean 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DD1144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 err="1">
                <a:solidFill>
                  <a:srgbClr val="DD1144"/>
                </a:solidFill>
                <a:latin typeface="Consolas" panose="020B0609020204030204" pitchFamily="49" charset="0"/>
              </a:rPr>
              <a:t>org.springframework.web.servlet.view.XmlViewResolver</a:t>
            </a:r>
            <a:r>
              <a:rPr lang="en-US" altLang="ko-KR" sz="1600" dirty="0">
                <a:solidFill>
                  <a:srgbClr val="DD1144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property 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DD1144"/>
                </a:solidFill>
                <a:latin typeface="Consolas" panose="020B0609020204030204" pitchFamily="49" charset="0"/>
              </a:rPr>
              <a:t>"location"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value&gt;</a:t>
            </a:r>
            <a:r>
              <a:rPr lang="en-US" altLang="ko-KR" sz="1600" dirty="0">
                <a:solidFill>
                  <a:srgbClr val="333333"/>
                </a:solidFill>
                <a:latin typeface="Consolas" panose="020B0609020204030204" pitchFamily="49" charset="0"/>
              </a:rPr>
              <a:t>/WEB-INF/spring-views.xml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&lt;/value&gt;</a:t>
            </a:r>
            <a:r>
              <a:rPr lang="en-US" altLang="ko-K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endParaRPr lang="en-US" altLang="ko-KR" sz="16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property&gt;</a:t>
            </a:r>
            <a:r>
              <a:rPr lang="en-US" altLang="ko-K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property 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DD1144"/>
                </a:solidFill>
                <a:latin typeface="Consolas" panose="020B0609020204030204" pitchFamily="49" charset="0"/>
              </a:rPr>
              <a:t>"order"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DD1144"/>
                </a:solidFill>
                <a:latin typeface="Consolas" panose="020B0609020204030204" pitchFamily="49" charset="0"/>
              </a:rPr>
              <a:t>"0"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 /&gt;</a:t>
            </a:r>
            <a:r>
              <a:rPr lang="en-US" altLang="ko-K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</a:rPr>
              <a:t>bean&gt;</a:t>
            </a:r>
            <a:endParaRPr lang="ko-KR" altLang="en-US" sz="1600" dirty="0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469097" y="1213678"/>
            <a:ext cx="5564021" cy="400110"/>
            <a:chOff x="469098" y="1285686"/>
            <a:chExt cx="4843942" cy="400110"/>
          </a:xfrm>
        </p:grpSpPr>
        <p:sp>
          <p:nvSpPr>
            <p:cNvPr id="24" name="TextBox 23"/>
            <p:cNvSpPr txBox="1"/>
            <p:nvPr/>
          </p:nvSpPr>
          <p:spPr>
            <a:xfrm>
              <a:off x="469098" y="1285686"/>
              <a:ext cx="4843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4. </a:t>
              </a:r>
              <a:r>
                <a:rPr lang="en-US" altLang="ko-KR" sz="2000" dirty="0" err="1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XmlViewResolver</a:t>
              </a:r>
              <a:endPara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577204" y="1685796"/>
              <a:ext cx="2630374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916316" y="1760910"/>
            <a:ext cx="8573188" cy="130805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View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이름과 동일한 이름의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Bean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객체를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view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객체로 사용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별도의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xml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설정파일로부터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Bean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객체를 검색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location property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값을 지정하지 않을 경우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Default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값은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“/WEB-INF/views.xml”.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location property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지정하는 값은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spring xml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설정파일이다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5851866" y="641157"/>
            <a:ext cx="4357718" cy="613925"/>
            <a:chOff x="0" y="641157"/>
            <a:chExt cx="4357718" cy="613925"/>
          </a:xfrm>
        </p:grpSpPr>
        <p:sp>
          <p:nvSpPr>
            <p:cNvPr id="31" name="TextBox 30"/>
            <p:cNvSpPr txBox="1"/>
            <p:nvPr/>
          </p:nvSpPr>
          <p:spPr>
            <a:xfrm>
              <a:off x="1643074" y="641157"/>
              <a:ext cx="271464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SpringFramework</a:t>
              </a:r>
              <a:endPara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0" y="916528"/>
              <a:ext cx="435771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>
                  <a:solidFill>
                    <a:schemeClr val="bg1">
                      <a:lumMod val="6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ViewResolver</a:t>
              </a:r>
              <a:endParaRPr lang="ko-KR" altLang="en-US" sz="1600" dirty="0">
                <a:solidFill>
                  <a:schemeClr val="bg1">
                    <a:lumMod val="6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>
            <a:xfrm>
              <a:off x="1693422" y="929740"/>
              <a:ext cx="1944216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1333382" y="1218345"/>
              <a:ext cx="1728192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324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26636" y="1742752"/>
            <a:ext cx="9852728" cy="4226244"/>
            <a:chOff x="10365968" y="1742752"/>
            <a:chExt cx="9852728" cy="4226244"/>
          </a:xfrm>
        </p:grpSpPr>
        <p:pic>
          <p:nvPicPr>
            <p:cNvPr id="40" name="그림 39" descr="springframework.png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365968" y="1742753"/>
              <a:ext cx="9838563" cy="4226243"/>
            </a:xfrm>
            <a:prstGeom prst="rect">
              <a:avLst/>
            </a:prstGeom>
          </p:spPr>
        </p:pic>
        <p:sp>
          <p:nvSpPr>
            <p:cNvPr id="41" name="직사각형 40"/>
            <p:cNvSpPr/>
            <p:nvPr/>
          </p:nvSpPr>
          <p:spPr>
            <a:xfrm>
              <a:off x="13954000" y="1742752"/>
              <a:ext cx="6264696" cy="4226243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  <a:alpha val="0"/>
                  </a:schemeClr>
                </a:gs>
                <a:gs pos="70000">
                  <a:schemeClr val="tx1">
                    <a:lumMod val="85000"/>
                    <a:lumOff val="15000"/>
                    <a:alpha val="80000"/>
                  </a:schemeClr>
                </a:gs>
                <a:gs pos="100000">
                  <a:schemeClr val="tx1">
                    <a:lumMod val="85000"/>
                    <a:lumOff val="15000"/>
                    <a:alpha val="9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0" name="Picture 2" descr="C:\Users\USER\Desktop\2차 프로젝트(WEB)_4조\images\macbook_PNG36.png"/>
          <p:cNvPicPr>
            <a:picLocks noChangeAspect="1" noChangeArrowheads="1"/>
          </p:cNvPicPr>
          <p:nvPr/>
        </p:nvPicPr>
        <p:blipFill>
          <a:blip r:embed="rId4"/>
          <a:srcRect l="9199" r="9199"/>
          <a:stretch>
            <a:fillRect/>
          </a:stretch>
        </p:blipFill>
        <p:spPr bwMode="auto">
          <a:xfrm>
            <a:off x="0" y="0"/>
            <a:ext cx="9906000" cy="6970871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416496" y="4265801"/>
            <a:ext cx="9073008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bookView.class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org.springframework.web.servlet.view.JstlView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bookView.url = WEB-INF/</a:t>
            </a:r>
            <a:r>
              <a:rPr lang="en-US" altLang="ko-K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jsp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/book/</a:t>
            </a:r>
            <a:r>
              <a:rPr lang="en-US" altLang="ko-K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bookView.jsp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bookEdit.class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org.springframework.web.servlet.view.JstlView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bookEdit.url = WEB-INF/</a:t>
            </a:r>
            <a:r>
              <a:rPr lang="en-US" altLang="ko-K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jsp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/book/</a:t>
            </a:r>
            <a:r>
              <a:rPr lang="en-US" altLang="ko-K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bookEdit.jsp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469098" y="1213678"/>
            <a:ext cx="5564022" cy="400110"/>
            <a:chOff x="469098" y="1285686"/>
            <a:chExt cx="4843942" cy="400110"/>
          </a:xfrm>
        </p:grpSpPr>
        <p:sp>
          <p:nvSpPr>
            <p:cNvPr id="24" name="TextBox 23"/>
            <p:cNvSpPr txBox="1"/>
            <p:nvPr/>
          </p:nvSpPr>
          <p:spPr>
            <a:xfrm>
              <a:off x="469098" y="1285686"/>
              <a:ext cx="4843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5. </a:t>
              </a:r>
              <a:r>
                <a:rPr lang="en-US" altLang="ko-KR" sz="2000" dirty="0" err="1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ResourceBundleViewResolver</a:t>
              </a:r>
              <a:endPara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577204" y="1685796"/>
              <a:ext cx="4297013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916316" y="1772816"/>
            <a:ext cx="8573188" cy="244682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ResourceBundle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(property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파일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로부터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view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이름과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매핑되는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view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클래스를 얻음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Property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파일은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&lt;</a:t>
            </a:r>
            <a:r>
              <a:rPr lang="en-US" altLang="ko-KR" sz="1600" dirty="0" err="1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view.class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=view Class&gt;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와 같이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view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이름과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view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클래스를 매핑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Propery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파일을 사용할 경우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Spring DI, AOP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사용 불가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Basename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(s) property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지정하여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view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클래스 정보가 저장된 경로를 명시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다른 </a:t>
            </a:r>
            <a:r>
              <a:rPr lang="en-US" altLang="ko-KR" sz="1600" dirty="0" err="1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ViewResolver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는 논리적인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view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이름을 사용하여 단일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view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객체를 결정하지만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</a:t>
            </a:r>
            <a:b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</a:br>
            <a:r>
              <a:rPr lang="en-US" altLang="ko-KR" sz="1600" dirty="0" err="1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ResourceBundleViewResolver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는 사용자의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Locale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을 기초로 하여 동일한 논리적인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/>
            </a:r>
            <a:b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</a:b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view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이름으로 서로 다른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view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객체를 반환할 수 있다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.properties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문법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5851866" y="641157"/>
            <a:ext cx="4357718" cy="613925"/>
            <a:chOff x="0" y="641157"/>
            <a:chExt cx="4357718" cy="613925"/>
          </a:xfrm>
        </p:grpSpPr>
        <p:sp>
          <p:nvSpPr>
            <p:cNvPr id="31" name="TextBox 30"/>
            <p:cNvSpPr txBox="1"/>
            <p:nvPr/>
          </p:nvSpPr>
          <p:spPr>
            <a:xfrm>
              <a:off x="1643074" y="641157"/>
              <a:ext cx="271464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SpringFramework</a:t>
              </a:r>
              <a:endPara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0" y="916528"/>
              <a:ext cx="435771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>
                  <a:solidFill>
                    <a:schemeClr val="bg1">
                      <a:lumMod val="6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ViewResolver</a:t>
              </a:r>
              <a:endParaRPr lang="ko-KR" altLang="en-US" sz="1600" dirty="0">
                <a:solidFill>
                  <a:schemeClr val="bg1">
                    <a:lumMod val="6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>
            <a:xfrm>
              <a:off x="1693422" y="929740"/>
              <a:ext cx="1944216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1333382" y="1218345"/>
              <a:ext cx="1728192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067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295</Words>
  <Application>Microsoft Office PowerPoint</Application>
  <PresentationFormat>A4 용지(210x297mm)</PresentationFormat>
  <Paragraphs>96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맑은 고딕</vt:lpstr>
      <vt:lpstr>한컴 윤고딕 230</vt:lpstr>
      <vt:lpstr>한컴 윤고딕 240</vt:lpstr>
      <vt:lpstr>한컴 윤고딕 250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60</cp:revision>
  <dcterms:created xsi:type="dcterms:W3CDTF">2019-12-12T10:17:23Z</dcterms:created>
  <dcterms:modified xsi:type="dcterms:W3CDTF">2019-12-15T11:37:29Z</dcterms:modified>
</cp:coreProperties>
</file>