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2" r:id="rId18"/>
    <p:sldId id="263" r:id="rId19"/>
    <p:sldId id="264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CA96-AE55-5A4B-DCC0-FCF054AE4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527AE-F897-BFB0-B0FF-DC169CF8D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09D2A-8A86-F7A6-1EC7-1C4434BD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A849-0D8C-4910-823A-9B0B9B3CD37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E0E5-239C-EBEF-E773-F76F8A3A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3C90-07A0-92A4-69CC-CD20477C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C185-1B23-4A1A-9311-1AE090F9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AC65-7706-7D15-F308-55F8A3B3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078A3-33F0-4E28-EDB0-50653DC7E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C84A-A6FC-DBAA-5D4A-E1A3F3CE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A849-0D8C-4910-823A-9B0B9B3CD37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2BFF-89FF-C9B2-2A7F-796981B0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A6A5-1F23-F2DC-7A4F-4C9619D8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C185-1B23-4A1A-9311-1AE090F9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FD5AD-5506-2592-3EF6-250024D9A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7D17E-A36F-010E-54A6-7B235AF4C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F263-3FE2-6697-440C-023F7749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A849-0D8C-4910-823A-9B0B9B3CD37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99B8C-9CB2-31BB-A078-C4ABC2E3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CACD4-EBB4-1383-05C0-1B64B8F7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C185-1B23-4A1A-9311-1AE090F9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E87D-13CC-35E2-879C-6FCC79A2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FA8E-3CF0-FECC-3650-BCB6E08E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39B7-35B0-AA01-A809-682801E4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A849-0D8C-4910-823A-9B0B9B3CD37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F982-7B9D-F7B1-F6E3-67D4778D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46FD-D3BA-A8B8-33F6-294B62F3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C185-1B23-4A1A-9311-1AE090F9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6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7460-956D-CD02-A1AB-145FBD36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80F09-8065-C829-A2DA-306771BA0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7CB99-4D36-277C-9DE3-758BE386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A849-0D8C-4910-823A-9B0B9B3CD37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FD62-A021-9E57-5E7A-2702DDAB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3CA2-2939-5530-BD5C-3A56F9F8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C185-1B23-4A1A-9311-1AE090F9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7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B48D-CC2A-E1D8-D283-FF311432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466A-9EE5-29C0-4A93-D9B919D4F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83196-BFF5-17AF-F829-B00187BBA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64869-FC11-49F2-02F6-39C29753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A849-0D8C-4910-823A-9B0B9B3CD37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D497E-3EFB-F1EE-9CB3-32D927E5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D4636-DE2F-8E2C-80BC-55123F0C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C185-1B23-4A1A-9311-1AE090F9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517F-C3E7-0DC2-2D23-E4F410AB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DB5BA-D74F-6F2B-A2C5-7F59F2C0B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76D4-389A-B42F-E160-01D7CFDA0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5C2B5-CB3E-BBE1-1511-A69D3622F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EC76D-0E2C-5A7D-D06C-68969B002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1C1A5-7655-0F4F-E95C-F4052E74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A849-0D8C-4910-823A-9B0B9B3CD37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7E6D2-CF75-224F-E587-6092D389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629B5-878A-BC21-EB68-4A0F8E63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C185-1B23-4A1A-9311-1AE090F9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94BB-9727-F17B-C575-FB818931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C8855-1EB7-495E-9B79-D306AB00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A849-0D8C-4910-823A-9B0B9B3CD37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2E1D3-5E0A-1E9F-38AB-547A587F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4EB68-E11C-A30C-A752-B59DE654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C185-1B23-4A1A-9311-1AE090F9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61613-F57B-5EAF-A013-C6F06EA8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A849-0D8C-4910-823A-9B0B9B3CD37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205BB-CAC8-36EF-D8BD-71FE7AF1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9E089-3CF6-DEFE-6116-A82732FA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C185-1B23-4A1A-9311-1AE090F9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A202-DDD2-003B-6DB4-09D998E0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1A94-1359-A426-330A-444B2C1E3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62858-CC10-016C-D834-9282EFA6C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8FD9C-23C3-9357-F606-2510AA8F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A849-0D8C-4910-823A-9B0B9B3CD37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A331-D0BB-4F73-72F5-C2CAD202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5EE58-E9CF-8E59-22B4-33584B30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C185-1B23-4A1A-9311-1AE090F9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1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A07A-B2F0-5859-DE46-5205EEA3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803E5-DAA9-854B-7186-C132CBCF3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52C1F-1217-5042-10CE-EA01ADB55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8274E-9FF1-8186-8F45-81A29B33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A849-0D8C-4910-823A-9B0B9B3CD37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F4EA9-4FEA-CF15-BC6C-754B1B8C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D5FAA-02EC-7E43-32ED-7D6E21F1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C185-1B23-4A1A-9311-1AE090F9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8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68397-A841-F4F3-DB07-D612080A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D9CC-9678-4896-AD28-7F89B7BD3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19D1-C29E-B8F8-2B55-D5DA27EE8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A849-0D8C-4910-823A-9B0B9B3CD37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528E4-249A-6D14-3B21-287C75251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2C237-0942-1797-AA7B-6C9D86E04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C185-1B23-4A1A-9311-1AE090F9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3406-D6E0-EFAB-67B8-9DBFB8A64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Zodiac Signs &amp; Divorce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5CDA9-DCBD-BA98-66CA-1188EAABE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Alishon Mares, Vandrea Foronda</a:t>
            </a:r>
          </a:p>
        </p:txBody>
      </p:sp>
    </p:spTree>
    <p:extLst>
      <p:ext uri="{BB962C8B-B14F-4D97-AF65-F5344CB8AC3E}">
        <p14:creationId xmlns:p14="http://schemas.microsoft.com/office/powerpoint/2010/main" val="281046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B1E257BF-1CA6-7C76-53A0-6F6B1FC4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 rot="20737518">
            <a:off x="6168117" y="865602"/>
            <a:ext cx="4726815" cy="4716752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D74C2AB-0202-3B5A-35DA-A443334B6CDA}"/>
              </a:ext>
            </a:extLst>
          </p:cNvPr>
          <p:cNvSpPr/>
          <p:nvPr/>
        </p:nvSpPr>
        <p:spPr>
          <a:xfrm rot="16200000">
            <a:off x="7949257" y="5995169"/>
            <a:ext cx="1164534" cy="359028"/>
          </a:xfrm>
          <a:prstGeom prst="rightArrow">
            <a:avLst/>
          </a:prstGeom>
          <a:solidFill>
            <a:srgbClr val="D9B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A3CBA-B2E4-4EFC-CB33-92A7CA95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89104" cy="132556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Top </a:t>
            </a:r>
            <a:r>
              <a:rPr lang="en-US" dirty="0" err="1">
                <a:latin typeface="Algerian" panose="04020705040A02060702" pitchFamily="82" charset="0"/>
              </a:rPr>
              <a:t>FEMale</a:t>
            </a:r>
            <a:r>
              <a:rPr lang="en-US" dirty="0">
                <a:latin typeface="Algerian" panose="04020705040A02060702" pitchFamily="82" charset="0"/>
              </a:rPr>
              <a:t> Signs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5AFB-7AE1-A3D4-C146-6D90D8D9EE73}"/>
              </a:ext>
            </a:extLst>
          </p:cNvPr>
          <p:cNvSpPr txBox="1"/>
          <p:nvPr/>
        </p:nvSpPr>
        <p:spPr>
          <a:xfrm>
            <a:off x="1139687" y="2266121"/>
            <a:ext cx="400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dirty="0">
                <a:latin typeface="Algerian" panose="04020705040A02060702" pitchFamily="82" charset="0"/>
              </a:rPr>
              <a:t>Pisces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latin typeface="Algerian" panose="04020705040A02060702" pitchFamily="82" charset="0"/>
              </a:rPr>
              <a:t>Virgo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latin typeface="Algerian" panose="04020705040A02060702" pitchFamily="82" charset="0"/>
              </a:rPr>
              <a:t>Libra</a:t>
            </a:r>
          </a:p>
        </p:txBody>
      </p:sp>
    </p:spTree>
    <p:extLst>
      <p:ext uri="{BB962C8B-B14F-4D97-AF65-F5344CB8AC3E}">
        <p14:creationId xmlns:p14="http://schemas.microsoft.com/office/powerpoint/2010/main" val="1673234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B1E257BF-1CA6-7C76-53A0-6F6B1FC4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 rot="20737518">
            <a:off x="8446312" y="2447542"/>
            <a:ext cx="3246357" cy="3239446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D74C2AB-0202-3B5A-35DA-A443334B6CDA}"/>
              </a:ext>
            </a:extLst>
          </p:cNvPr>
          <p:cNvSpPr/>
          <p:nvPr/>
        </p:nvSpPr>
        <p:spPr>
          <a:xfrm rot="16200000">
            <a:off x="9635955" y="6019767"/>
            <a:ext cx="865309" cy="188303"/>
          </a:xfrm>
          <a:prstGeom prst="rightArrow">
            <a:avLst/>
          </a:prstGeom>
          <a:solidFill>
            <a:srgbClr val="D9B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A3CBA-B2E4-4EFC-CB33-92A7CA95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68238" cy="132556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PAIRINGS WITH MOST DIVORCES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5AFB-7AE1-A3D4-C146-6D90D8D9EE73}"/>
              </a:ext>
            </a:extLst>
          </p:cNvPr>
          <p:cNvSpPr txBox="1"/>
          <p:nvPr/>
        </p:nvSpPr>
        <p:spPr>
          <a:xfrm>
            <a:off x="4534722" y="2049372"/>
            <a:ext cx="400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400" dirty="0">
                <a:latin typeface="Algerian" panose="04020705040A02060702" pitchFamily="82" charset="0"/>
              </a:rPr>
              <a:t>Libra + libra</a:t>
            </a:r>
          </a:p>
        </p:txBody>
      </p:sp>
      <p:pic>
        <p:nvPicPr>
          <p:cNvPr id="5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528EDB42-9E8D-AF31-ABA4-015073CDA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 rot="20737518">
            <a:off x="1189499" y="2401637"/>
            <a:ext cx="3246357" cy="323944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22FF018-BCDF-DA50-7809-B424684EFB68}"/>
              </a:ext>
            </a:extLst>
          </p:cNvPr>
          <p:cNvSpPr/>
          <p:nvPr/>
        </p:nvSpPr>
        <p:spPr>
          <a:xfrm rot="16200000">
            <a:off x="2380022" y="5945101"/>
            <a:ext cx="865309" cy="188303"/>
          </a:xfrm>
          <a:prstGeom prst="rightArrow">
            <a:avLst/>
          </a:prstGeom>
          <a:solidFill>
            <a:srgbClr val="D9B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E2B7C-8283-4B3D-A808-FEC776A362B0}"/>
              </a:ext>
            </a:extLst>
          </p:cNvPr>
          <p:cNvSpPr txBox="1"/>
          <p:nvPr/>
        </p:nvSpPr>
        <p:spPr>
          <a:xfrm>
            <a:off x="2181358" y="1912132"/>
            <a:ext cx="126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55F91-3523-50E5-5B25-D7ECDBCFD5E4}"/>
              </a:ext>
            </a:extLst>
          </p:cNvPr>
          <p:cNvSpPr txBox="1"/>
          <p:nvPr/>
        </p:nvSpPr>
        <p:spPr>
          <a:xfrm>
            <a:off x="9206027" y="1918644"/>
            <a:ext cx="191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2477522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B1E257BF-1CA6-7C76-53A0-6F6B1FC4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 rot="817519">
            <a:off x="8446312" y="2447542"/>
            <a:ext cx="3246357" cy="3239446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D74C2AB-0202-3B5A-35DA-A443334B6CDA}"/>
              </a:ext>
            </a:extLst>
          </p:cNvPr>
          <p:cNvSpPr/>
          <p:nvPr/>
        </p:nvSpPr>
        <p:spPr>
          <a:xfrm rot="16200000">
            <a:off x="9635955" y="6019767"/>
            <a:ext cx="865309" cy="188303"/>
          </a:xfrm>
          <a:prstGeom prst="rightArrow">
            <a:avLst/>
          </a:prstGeom>
          <a:solidFill>
            <a:srgbClr val="D9B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A3CBA-B2E4-4EFC-CB33-92A7CA95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68238" cy="132556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PAIRINGS WITH MOST DIVORCES</a:t>
            </a:r>
          </a:p>
        </p:txBody>
      </p:sp>
      <p:pic>
        <p:nvPicPr>
          <p:cNvPr id="5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528EDB42-9E8D-AF31-ABA4-015073CDA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 rot="17109729">
            <a:off x="1189499" y="2401637"/>
            <a:ext cx="3246357" cy="323944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22FF018-BCDF-DA50-7809-B424684EFB68}"/>
              </a:ext>
            </a:extLst>
          </p:cNvPr>
          <p:cNvSpPr/>
          <p:nvPr/>
        </p:nvSpPr>
        <p:spPr>
          <a:xfrm rot="16200000">
            <a:off x="2380022" y="5945101"/>
            <a:ext cx="865309" cy="188303"/>
          </a:xfrm>
          <a:prstGeom prst="rightArrow">
            <a:avLst/>
          </a:prstGeom>
          <a:solidFill>
            <a:srgbClr val="D9B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E2B7C-8283-4B3D-A808-FEC776A362B0}"/>
              </a:ext>
            </a:extLst>
          </p:cNvPr>
          <p:cNvSpPr txBox="1"/>
          <p:nvPr/>
        </p:nvSpPr>
        <p:spPr>
          <a:xfrm>
            <a:off x="2181358" y="1912132"/>
            <a:ext cx="126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55F91-3523-50E5-5B25-D7ECDBCFD5E4}"/>
              </a:ext>
            </a:extLst>
          </p:cNvPr>
          <p:cNvSpPr txBox="1"/>
          <p:nvPr/>
        </p:nvSpPr>
        <p:spPr>
          <a:xfrm>
            <a:off x="9206027" y="1918644"/>
            <a:ext cx="191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female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5AFB-7AE1-A3D4-C146-6D90D8D9EE73}"/>
              </a:ext>
            </a:extLst>
          </p:cNvPr>
          <p:cNvSpPr txBox="1"/>
          <p:nvPr/>
        </p:nvSpPr>
        <p:spPr>
          <a:xfrm>
            <a:off x="4534722" y="2049372"/>
            <a:ext cx="4002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400" dirty="0">
                <a:latin typeface="Algerian" panose="04020705040A02060702" pitchFamily="82" charset="0"/>
              </a:rPr>
              <a:t>Libra + libra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>
                <a:latin typeface="Algerian" panose="04020705040A02060702" pitchFamily="82" charset="0"/>
              </a:rPr>
              <a:t>Sagittarius + </a:t>
            </a:r>
            <a:r>
              <a:rPr lang="en-US" sz="2400" dirty="0" err="1">
                <a:latin typeface="Algerian" panose="04020705040A02060702" pitchFamily="82" charset="0"/>
              </a:rPr>
              <a:t>virgo</a:t>
            </a:r>
            <a:endParaRPr lang="en-US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8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B1E257BF-1CA6-7C76-53A0-6F6B1FC4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 rot="13474677">
            <a:off x="8446312" y="2447542"/>
            <a:ext cx="3246357" cy="3239446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D74C2AB-0202-3B5A-35DA-A443334B6CDA}"/>
              </a:ext>
            </a:extLst>
          </p:cNvPr>
          <p:cNvSpPr/>
          <p:nvPr/>
        </p:nvSpPr>
        <p:spPr>
          <a:xfrm rot="16200000">
            <a:off x="9635955" y="6019767"/>
            <a:ext cx="865309" cy="188303"/>
          </a:xfrm>
          <a:prstGeom prst="rightArrow">
            <a:avLst/>
          </a:prstGeom>
          <a:solidFill>
            <a:srgbClr val="D9B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A3CBA-B2E4-4EFC-CB33-92A7CA95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68238" cy="132556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PAIRINGS WITH MOST DIVORCES</a:t>
            </a:r>
          </a:p>
        </p:txBody>
      </p:sp>
      <p:pic>
        <p:nvPicPr>
          <p:cNvPr id="5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528EDB42-9E8D-AF31-ABA4-015073CDA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 rot="2671478">
            <a:off x="1189499" y="2401637"/>
            <a:ext cx="3246357" cy="323944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22FF018-BCDF-DA50-7809-B424684EFB68}"/>
              </a:ext>
            </a:extLst>
          </p:cNvPr>
          <p:cNvSpPr/>
          <p:nvPr/>
        </p:nvSpPr>
        <p:spPr>
          <a:xfrm rot="16200000">
            <a:off x="2380022" y="5945101"/>
            <a:ext cx="865309" cy="188303"/>
          </a:xfrm>
          <a:prstGeom prst="rightArrow">
            <a:avLst/>
          </a:prstGeom>
          <a:solidFill>
            <a:srgbClr val="D9B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E2B7C-8283-4B3D-A808-FEC776A362B0}"/>
              </a:ext>
            </a:extLst>
          </p:cNvPr>
          <p:cNvSpPr txBox="1"/>
          <p:nvPr/>
        </p:nvSpPr>
        <p:spPr>
          <a:xfrm>
            <a:off x="2181358" y="1912132"/>
            <a:ext cx="126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55F91-3523-50E5-5B25-D7ECDBCFD5E4}"/>
              </a:ext>
            </a:extLst>
          </p:cNvPr>
          <p:cNvSpPr txBox="1"/>
          <p:nvPr/>
        </p:nvSpPr>
        <p:spPr>
          <a:xfrm>
            <a:off x="9206027" y="1918644"/>
            <a:ext cx="191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female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5AFB-7AE1-A3D4-C146-6D90D8D9EE73}"/>
              </a:ext>
            </a:extLst>
          </p:cNvPr>
          <p:cNvSpPr txBox="1"/>
          <p:nvPr/>
        </p:nvSpPr>
        <p:spPr>
          <a:xfrm>
            <a:off x="4534722" y="2049372"/>
            <a:ext cx="4002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400" dirty="0">
                <a:latin typeface="Algerian" panose="04020705040A02060702" pitchFamily="82" charset="0"/>
              </a:rPr>
              <a:t>Libra + libra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>
                <a:latin typeface="Algerian" panose="04020705040A02060702" pitchFamily="82" charset="0"/>
              </a:rPr>
              <a:t>Sagittarius + </a:t>
            </a:r>
            <a:r>
              <a:rPr lang="en-US" sz="2400" dirty="0" err="1">
                <a:latin typeface="Algerian" panose="04020705040A02060702" pitchFamily="82" charset="0"/>
              </a:rPr>
              <a:t>virgo</a:t>
            </a:r>
            <a:endParaRPr lang="en-US" sz="2400" dirty="0">
              <a:latin typeface="Algerian" panose="04020705040A02060702" pitchFamily="82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400" dirty="0">
                <a:latin typeface="Algerian" panose="04020705040A02060702" pitchFamily="82" charset="0"/>
              </a:rPr>
              <a:t>Leo + Aquarius</a:t>
            </a:r>
          </a:p>
        </p:txBody>
      </p:sp>
    </p:spTree>
    <p:extLst>
      <p:ext uri="{BB962C8B-B14F-4D97-AF65-F5344CB8AC3E}">
        <p14:creationId xmlns:p14="http://schemas.microsoft.com/office/powerpoint/2010/main" val="2278487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B1E257BF-1CA6-7C76-53A0-6F6B1FC4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 rot="891649">
            <a:off x="8446312" y="2447542"/>
            <a:ext cx="3246357" cy="3239446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D74C2AB-0202-3B5A-35DA-A443334B6CDA}"/>
              </a:ext>
            </a:extLst>
          </p:cNvPr>
          <p:cNvSpPr/>
          <p:nvPr/>
        </p:nvSpPr>
        <p:spPr>
          <a:xfrm rot="16200000">
            <a:off x="9635955" y="6019767"/>
            <a:ext cx="865309" cy="188303"/>
          </a:xfrm>
          <a:prstGeom prst="rightArrow">
            <a:avLst/>
          </a:prstGeom>
          <a:solidFill>
            <a:srgbClr val="D9B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A3CBA-B2E4-4EFC-CB33-92A7CA95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68238" cy="132556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PAIRINGS WITH MOST DIVORCES</a:t>
            </a:r>
          </a:p>
        </p:txBody>
      </p:sp>
      <p:pic>
        <p:nvPicPr>
          <p:cNvPr id="5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528EDB42-9E8D-AF31-ABA4-015073CDA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 rot="18904854">
            <a:off x="1189499" y="2401637"/>
            <a:ext cx="3246357" cy="323944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22FF018-BCDF-DA50-7809-B424684EFB68}"/>
              </a:ext>
            </a:extLst>
          </p:cNvPr>
          <p:cNvSpPr/>
          <p:nvPr/>
        </p:nvSpPr>
        <p:spPr>
          <a:xfrm rot="16200000">
            <a:off x="2380022" y="5945101"/>
            <a:ext cx="865309" cy="188303"/>
          </a:xfrm>
          <a:prstGeom prst="rightArrow">
            <a:avLst/>
          </a:prstGeom>
          <a:solidFill>
            <a:srgbClr val="D9B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E2B7C-8283-4B3D-A808-FEC776A362B0}"/>
              </a:ext>
            </a:extLst>
          </p:cNvPr>
          <p:cNvSpPr txBox="1"/>
          <p:nvPr/>
        </p:nvSpPr>
        <p:spPr>
          <a:xfrm>
            <a:off x="2181358" y="1912132"/>
            <a:ext cx="126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55F91-3523-50E5-5B25-D7ECDBCFD5E4}"/>
              </a:ext>
            </a:extLst>
          </p:cNvPr>
          <p:cNvSpPr txBox="1"/>
          <p:nvPr/>
        </p:nvSpPr>
        <p:spPr>
          <a:xfrm>
            <a:off x="9206027" y="1918644"/>
            <a:ext cx="191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female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5AFB-7AE1-A3D4-C146-6D90D8D9EE73}"/>
              </a:ext>
            </a:extLst>
          </p:cNvPr>
          <p:cNvSpPr txBox="1"/>
          <p:nvPr/>
        </p:nvSpPr>
        <p:spPr>
          <a:xfrm>
            <a:off x="4534722" y="2049372"/>
            <a:ext cx="400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400" dirty="0">
                <a:latin typeface="Algerian" panose="04020705040A02060702" pitchFamily="82" charset="0"/>
              </a:rPr>
              <a:t>Libra + libra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>
                <a:latin typeface="Algerian" panose="04020705040A02060702" pitchFamily="82" charset="0"/>
              </a:rPr>
              <a:t>Sagittarius + </a:t>
            </a:r>
            <a:r>
              <a:rPr lang="en-US" sz="2400" dirty="0" err="1">
                <a:latin typeface="Algerian" panose="04020705040A02060702" pitchFamily="82" charset="0"/>
              </a:rPr>
              <a:t>virgo</a:t>
            </a:r>
            <a:endParaRPr lang="en-US" sz="2400" dirty="0">
              <a:latin typeface="Algerian" panose="04020705040A02060702" pitchFamily="82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400" dirty="0">
                <a:latin typeface="Algerian" panose="04020705040A02060702" pitchFamily="82" charset="0"/>
              </a:rPr>
              <a:t>Leo + Aquarius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>
                <a:latin typeface="Algerian" panose="04020705040A02060702" pitchFamily="82" charset="0"/>
              </a:rPr>
              <a:t>Scorpio + </a:t>
            </a:r>
            <a:r>
              <a:rPr lang="en-US" sz="2400" dirty="0" err="1">
                <a:latin typeface="Algerian" panose="04020705040A02060702" pitchFamily="82" charset="0"/>
              </a:rPr>
              <a:t>virgo</a:t>
            </a:r>
            <a:endParaRPr lang="en-US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353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B1E257BF-1CA6-7C76-53A0-6F6B1FC4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 rot="6248783">
            <a:off x="8446312" y="2447542"/>
            <a:ext cx="3246357" cy="3239446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D74C2AB-0202-3B5A-35DA-A443334B6CDA}"/>
              </a:ext>
            </a:extLst>
          </p:cNvPr>
          <p:cNvSpPr/>
          <p:nvPr/>
        </p:nvSpPr>
        <p:spPr>
          <a:xfrm rot="16200000">
            <a:off x="9635955" y="6019767"/>
            <a:ext cx="865309" cy="188303"/>
          </a:xfrm>
          <a:prstGeom prst="rightArrow">
            <a:avLst/>
          </a:prstGeom>
          <a:solidFill>
            <a:srgbClr val="D9B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A3CBA-B2E4-4EFC-CB33-92A7CA95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68238" cy="132556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PAIRINGS WITH MOST DIVORCES</a:t>
            </a:r>
          </a:p>
        </p:txBody>
      </p:sp>
      <p:pic>
        <p:nvPicPr>
          <p:cNvPr id="5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528EDB42-9E8D-AF31-ABA4-015073CDA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 rot="15230760">
            <a:off x="1189499" y="2401637"/>
            <a:ext cx="3246357" cy="323944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22FF018-BCDF-DA50-7809-B424684EFB68}"/>
              </a:ext>
            </a:extLst>
          </p:cNvPr>
          <p:cNvSpPr/>
          <p:nvPr/>
        </p:nvSpPr>
        <p:spPr>
          <a:xfrm rot="16200000">
            <a:off x="2380022" y="5945101"/>
            <a:ext cx="865309" cy="188303"/>
          </a:xfrm>
          <a:prstGeom prst="rightArrow">
            <a:avLst/>
          </a:prstGeom>
          <a:solidFill>
            <a:srgbClr val="D9B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E2B7C-8283-4B3D-A808-FEC776A362B0}"/>
              </a:ext>
            </a:extLst>
          </p:cNvPr>
          <p:cNvSpPr txBox="1"/>
          <p:nvPr/>
        </p:nvSpPr>
        <p:spPr>
          <a:xfrm>
            <a:off x="2181358" y="1912132"/>
            <a:ext cx="126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55F91-3523-50E5-5B25-D7ECDBCFD5E4}"/>
              </a:ext>
            </a:extLst>
          </p:cNvPr>
          <p:cNvSpPr txBox="1"/>
          <p:nvPr/>
        </p:nvSpPr>
        <p:spPr>
          <a:xfrm>
            <a:off x="9206027" y="1918644"/>
            <a:ext cx="191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female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5AFB-7AE1-A3D4-C146-6D90D8D9EE73}"/>
              </a:ext>
            </a:extLst>
          </p:cNvPr>
          <p:cNvSpPr txBox="1"/>
          <p:nvPr/>
        </p:nvSpPr>
        <p:spPr>
          <a:xfrm>
            <a:off x="4534722" y="2049372"/>
            <a:ext cx="4002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400" dirty="0">
                <a:latin typeface="Algerian" panose="04020705040A02060702" pitchFamily="82" charset="0"/>
              </a:rPr>
              <a:t>Libra + libra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>
                <a:latin typeface="Algerian" panose="04020705040A02060702" pitchFamily="82" charset="0"/>
              </a:rPr>
              <a:t>Sagittarius + </a:t>
            </a:r>
            <a:r>
              <a:rPr lang="en-US" sz="2400" dirty="0" err="1">
                <a:latin typeface="Algerian" panose="04020705040A02060702" pitchFamily="82" charset="0"/>
              </a:rPr>
              <a:t>virgo</a:t>
            </a:r>
            <a:endParaRPr lang="en-US" sz="2400" dirty="0">
              <a:latin typeface="Algerian" panose="04020705040A02060702" pitchFamily="82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400" dirty="0">
                <a:latin typeface="Algerian" panose="04020705040A02060702" pitchFamily="82" charset="0"/>
              </a:rPr>
              <a:t>Leo + Aquarius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>
                <a:latin typeface="Algerian" panose="04020705040A02060702" pitchFamily="82" charset="0"/>
              </a:rPr>
              <a:t>Scorpio + </a:t>
            </a:r>
            <a:r>
              <a:rPr lang="en-US" sz="2400" dirty="0" err="1">
                <a:latin typeface="Algerian" panose="04020705040A02060702" pitchFamily="82" charset="0"/>
              </a:rPr>
              <a:t>virgo</a:t>
            </a:r>
            <a:endParaRPr lang="en-US" sz="2400" dirty="0">
              <a:latin typeface="Algerian" panose="04020705040A02060702" pitchFamily="82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400" dirty="0">
                <a:latin typeface="Algerian" panose="04020705040A02060702" pitchFamily="82" charset="0"/>
              </a:rPr>
              <a:t>Capricorn + Gemini</a:t>
            </a:r>
          </a:p>
        </p:txBody>
      </p:sp>
    </p:spTree>
    <p:extLst>
      <p:ext uri="{BB962C8B-B14F-4D97-AF65-F5344CB8AC3E}">
        <p14:creationId xmlns:p14="http://schemas.microsoft.com/office/powerpoint/2010/main" val="1562439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52EED-C5F8-A1BF-BEEB-EFDBEDF2F26A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1328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Algerian" panose="04020705040A02060702" pitchFamily="82" charset="0"/>
              </a:rPr>
              <a:t>INCOME</a:t>
            </a:r>
          </a:p>
        </p:txBody>
      </p:sp>
      <p:pic>
        <p:nvPicPr>
          <p:cNvPr id="4" name="Picture 3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38876268-EDFD-A04D-0F0A-DB0D5C829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8" b="-2"/>
          <a:stretch/>
        </p:blipFill>
        <p:spPr>
          <a:xfrm>
            <a:off x="272700" y="2227953"/>
            <a:ext cx="5938816" cy="3981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E3FD9-8D34-A265-E81D-B98D4F81B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64" y="2227953"/>
            <a:ext cx="5533767" cy="407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7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3884-7A5A-35C6-39CE-4579E582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INCOME</a:t>
            </a:r>
          </a:p>
        </p:txBody>
      </p:sp>
      <p:pic>
        <p:nvPicPr>
          <p:cNvPr id="5" name="Content Placeholder 4" descr="A graph with blue squares&#10;&#10;Description automatically generated">
            <a:extLst>
              <a:ext uri="{FF2B5EF4-FFF2-40B4-BE49-F238E27FC236}">
                <a16:creationId xmlns:a16="http://schemas.microsoft.com/office/drawing/2014/main" id="{D938030E-6E1D-EBCB-8BE5-470C7F9BA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68" y="1690688"/>
            <a:ext cx="8766863" cy="3526708"/>
          </a:xfrm>
        </p:spPr>
      </p:pic>
    </p:spTree>
    <p:extLst>
      <p:ext uri="{BB962C8B-B14F-4D97-AF65-F5344CB8AC3E}">
        <p14:creationId xmlns:p14="http://schemas.microsoft.com/office/powerpoint/2010/main" val="2610211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e chart with numbers and a few different colored circles&#10;&#10;Description automatically generated">
            <a:extLst>
              <a:ext uri="{FF2B5EF4-FFF2-40B4-BE49-F238E27FC236}">
                <a16:creationId xmlns:a16="http://schemas.microsoft.com/office/drawing/2014/main" id="{B29C6C7C-647B-D54F-BFAB-294F94B8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01" y="1981299"/>
            <a:ext cx="3741265" cy="368492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C551BF-0966-266D-177E-FAA19455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A8CB8-6FA6-51AD-1E17-72B7608E4B2B}"/>
              </a:ext>
            </a:extLst>
          </p:cNvPr>
          <p:cNvSpPr txBox="1"/>
          <p:nvPr/>
        </p:nvSpPr>
        <p:spPr>
          <a:xfrm>
            <a:off x="3832411" y="1462089"/>
            <a:ext cx="403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85804-5F9F-5B7D-4366-483F334F02C7}"/>
              </a:ext>
            </a:extLst>
          </p:cNvPr>
          <p:cNvSpPr txBox="1"/>
          <p:nvPr/>
        </p:nvSpPr>
        <p:spPr>
          <a:xfrm>
            <a:off x="4543996" y="4340106"/>
            <a:ext cx="403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2A75D-7768-FBF5-49E4-61A2388E925D}"/>
              </a:ext>
            </a:extLst>
          </p:cNvPr>
          <p:cNvSpPr txBox="1"/>
          <p:nvPr/>
        </p:nvSpPr>
        <p:spPr>
          <a:xfrm>
            <a:off x="1848970" y="335191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45.1%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29EF8-A430-F5A6-73F7-12D0CB9FC9D9}"/>
              </a:ext>
            </a:extLst>
          </p:cNvPr>
          <p:cNvSpPr txBox="1"/>
          <p:nvPr/>
        </p:nvSpPr>
        <p:spPr>
          <a:xfrm>
            <a:off x="3574676" y="400902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16F75-EF86-B348-C1FD-A03A7B7BFCF6}"/>
              </a:ext>
            </a:extLst>
          </p:cNvPr>
          <p:cNvSpPr txBox="1"/>
          <p:nvPr/>
        </p:nvSpPr>
        <p:spPr>
          <a:xfrm>
            <a:off x="3359523" y="26624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11.4%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A452A-D6A0-0719-4B9C-4135A7BE47DA}"/>
              </a:ext>
            </a:extLst>
          </p:cNvPr>
          <p:cNvSpPr txBox="1"/>
          <p:nvPr/>
        </p:nvSpPr>
        <p:spPr>
          <a:xfrm>
            <a:off x="2863232" y="216561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0.002%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8EBDD1-B5D9-B17A-8F1E-E535F4DA6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15" y="2027927"/>
            <a:ext cx="933457" cy="16383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B715F2-2930-74ED-E575-7DB1EB1D7BF3}"/>
              </a:ext>
            </a:extLst>
          </p:cNvPr>
          <p:cNvSpPr txBox="1"/>
          <p:nvPr/>
        </p:nvSpPr>
        <p:spPr>
          <a:xfrm>
            <a:off x="7819465" y="2847083"/>
            <a:ext cx="3805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gerian" panose="04020705040A02060702" pitchFamily="82" charset="0"/>
              </a:rPr>
              <a:t>Most divorces occurred after the first or second child</a:t>
            </a:r>
          </a:p>
        </p:txBody>
      </p:sp>
    </p:spTree>
    <p:extLst>
      <p:ext uri="{BB962C8B-B14F-4D97-AF65-F5344CB8AC3E}">
        <p14:creationId xmlns:p14="http://schemas.microsoft.com/office/powerpoint/2010/main" val="4153047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E1DF-B93F-9E46-B791-92D9A837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Years Married</a:t>
            </a:r>
          </a:p>
        </p:txBody>
      </p:sp>
      <p:pic>
        <p:nvPicPr>
          <p:cNvPr id="5" name="Content Placeholder 4" descr="A graph of divorces by marriage year&#10;&#10;Description automatically generated">
            <a:extLst>
              <a:ext uri="{FF2B5EF4-FFF2-40B4-BE49-F238E27FC236}">
                <a16:creationId xmlns:a16="http://schemas.microsoft.com/office/drawing/2014/main" id="{42E311E6-4C4E-18AB-A52B-DDCF19C8F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89" y="1921748"/>
            <a:ext cx="4943511" cy="38767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09DFB-CA5E-57FD-B7CA-7A7D65A6E212}"/>
              </a:ext>
            </a:extLst>
          </p:cNvPr>
          <p:cNvSpPr txBox="1"/>
          <p:nvPr/>
        </p:nvSpPr>
        <p:spPr>
          <a:xfrm>
            <a:off x="7476565" y="3062236"/>
            <a:ext cx="3805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gerian" panose="04020705040A02060702" pitchFamily="82" charset="0"/>
              </a:rPr>
              <a:t>Majority of divorces occurred after 5-10 years of being married</a:t>
            </a:r>
          </a:p>
        </p:txBody>
      </p:sp>
    </p:spTree>
    <p:extLst>
      <p:ext uri="{BB962C8B-B14F-4D97-AF65-F5344CB8AC3E}">
        <p14:creationId xmlns:p14="http://schemas.microsoft.com/office/powerpoint/2010/main" val="165533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A9C6-62BB-A6FA-CCAA-595D98D5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394"/>
            <a:ext cx="599992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What are Zodiac Signs?</a:t>
            </a:r>
          </a:p>
        </p:txBody>
      </p:sp>
      <p:pic>
        <p:nvPicPr>
          <p:cNvPr id="5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AC7DF112-1CCA-2DB4-8A2A-98C9B2D05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5"/>
          <a:stretch/>
        </p:blipFill>
        <p:spPr>
          <a:xfrm>
            <a:off x="6495368" y="847936"/>
            <a:ext cx="4726815" cy="46914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9715D-C8C9-B18F-434A-A309CC63FC65}"/>
              </a:ext>
            </a:extLst>
          </p:cNvPr>
          <p:cNvSpPr txBox="1"/>
          <p:nvPr/>
        </p:nvSpPr>
        <p:spPr>
          <a:xfrm>
            <a:off x="838200" y="1459145"/>
            <a:ext cx="51365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Zodiac Signs refer to one of twelve constellations that the sun passes through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Capricorn</a:t>
            </a:r>
          </a:p>
          <a:p>
            <a:pPr algn="ctr"/>
            <a:r>
              <a:rPr lang="en-US" i="1" dirty="0"/>
              <a:t>Aquarius</a:t>
            </a:r>
          </a:p>
          <a:p>
            <a:pPr algn="ctr"/>
            <a:r>
              <a:rPr lang="en-US" i="1" dirty="0"/>
              <a:t>Pisces</a:t>
            </a:r>
          </a:p>
          <a:p>
            <a:pPr algn="ctr"/>
            <a:r>
              <a:rPr lang="en-US" i="1" dirty="0"/>
              <a:t>Aries</a:t>
            </a:r>
          </a:p>
          <a:p>
            <a:pPr algn="ctr"/>
            <a:r>
              <a:rPr lang="en-US" i="1" dirty="0"/>
              <a:t>Taurus</a:t>
            </a:r>
          </a:p>
          <a:p>
            <a:pPr algn="ctr"/>
            <a:r>
              <a:rPr lang="en-US" i="1" dirty="0"/>
              <a:t>Gemini</a:t>
            </a:r>
          </a:p>
          <a:p>
            <a:pPr algn="ctr"/>
            <a:r>
              <a:rPr lang="en-US" i="1" dirty="0"/>
              <a:t>Cancer</a:t>
            </a:r>
          </a:p>
          <a:p>
            <a:pPr algn="ctr"/>
            <a:r>
              <a:rPr lang="en-US" i="1" dirty="0"/>
              <a:t>Leo</a:t>
            </a:r>
          </a:p>
          <a:p>
            <a:pPr algn="ctr"/>
            <a:r>
              <a:rPr lang="en-US" i="1" dirty="0"/>
              <a:t>Virgo</a:t>
            </a:r>
          </a:p>
          <a:p>
            <a:pPr algn="ctr"/>
            <a:r>
              <a:rPr lang="en-US" i="1" dirty="0"/>
              <a:t>Libra</a:t>
            </a:r>
          </a:p>
          <a:p>
            <a:pPr algn="ctr"/>
            <a:r>
              <a:rPr lang="en-US" i="1" dirty="0"/>
              <a:t>Scorpio</a:t>
            </a:r>
          </a:p>
          <a:p>
            <a:pPr algn="ctr"/>
            <a:r>
              <a:rPr lang="en-US" i="1" dirty="0"/>
              <a:t>Sagittarius</a:t>
            </a:r>
          </a:p>
        </p:txBody>
      </p:sp>
    </p:spTree>
    <p:extLst>
      <p:ext uri="{BB962C8B-B14F-4D97-AF65-F5344CB8AC3E}">
        <p14:creationId xmlns:p14="http://schemas.microsoft.com/office/powerpoint/2010/main" val="1682992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ADF992-9728-AF6D-4965-DF30E181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6004-D543-AEBD-ACDA-82C98383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775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600" b="0" i="0" u="none" strike="noStrike" dirty="0">
                <a:effectLst/>
                <a:latin typeface="Calibri Body"/>
              </a:rPr>
              <a:t>While zodiac signs may not directly predict divorce, our research reveals interesting patterns.</a:t>
            </a:r>
            <a:endParaRPr lang="en-US" sz="2600" b="0" dirty="0">
              <a:effectLst/>
              <a:latin typeface="Calibri Body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600" b="0" i="0" u="none" strike="noStrike" dirty="0">
                <a:effectLst/>
                <a:latin typeface="Calibri Body"/>
              </a:rPr>
              <a:t>Certain zodiac sign pairings seem more susceptible to divorce.</a:t>
            </a:r>
            <a:endParaRPr lang="en-US" sz="2600" b="0" dirty="0">
              <a:effectLst/>
              <a:latin typeface="Calibri Body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600" b="0" i="0" u="none" strike="noStrike" dirty="0">
                <a:effectLst/>
                <a:latin typeface="Calibri Body"/>
              </a:rPr>
              <a:t>Family size and income brackets also play roles in divorce rates.</a:t>
            </a:r>
            <a:endParaRPr lang="en-US" sz="2600" b="0" dirty="0">
              <a:effectLst/>
              <a:latin typeface="Calibri Body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600" b="0" i="0" u="none" strike="noStrike" dirty="0">
                <a:effectLst/>
                <a:latin typeface="Calibri Body"/>
              </a:rPr>
              <a:t>Understanding these factors can lead to healthier relationships.</a:t>
            </a:r>
            <a:endParaRPr lang="en-US" sz="2600" b="0" dirty="0">
              <a:effectLst/>
              <a:latin typeface="Calibri Body"/>
            </a:endParaRPr>
          </a:p>
          <a:p>
            <a:pPr marL="0" indent="0">
              <a:buNone/>
            </a:pPr>
            <a:br>
              <a:rPr lang="en-US" sz="1500" dirty="0"/>
            </a:br>
            <a:endParaRPr lang="en-US" sz="1500" dirty="0"/>
          </a:p>
        </p:txBody>
      </p:sp>
      <p:pic>
        <p:nvPicPr>
          <p:cNvPr id="3074" name="Picture 2" descr="Conclusion Icons - Free SVG &amp; PNG Conclusion Images - Noun Project">
            <a:extLst>
              <a:ext uri="{FF2B5EF4-FFF2-40B4-BE49-F238E27FC236}">
                <a16:creationId xmlns:a16="http://schemas.microsoft.com/office/drawing/2014/main" id="{CBA1A2E4-8B69-26A8-3A80-AF2D41A4D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6992" y="981964"/>
            <a:ext cx="4894072" cy="489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947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ank you lettering Vectors &amp; Illustrations for Free Download | Freepik">
            <a:extLst>
              <a:ext uri="{FF2B5EF4-FFF2-40B4-BE49-F238E27FC236}">
                <a16:creationId xmlns:a16="http://schemas.microsoft.com/office/drawing/2014/main" id="{AEBDBF27-1852-ADDF-390D-E82A760FE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8852" y="643467"/>
            <a:ext cx="787429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7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840B-6ED1-12F3-45A8-1A62F589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Does your zodiac sign have a higher chance for divorce?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AC92-9B15-FB9A-6280-532FAA66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057"/>
            <a:ext cx="10515600" cy="308070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Is there a relationship between the zodiac signs and divorce? What are the zodiac signs with the highest rank of divorces? Are there zodiac sign pairings that most likely lead to divorce?</a:t>
            </a:r>
          </a:p>
          <a:p>
            <a:pPr marL="514350" indent="-514350">
              <a:buAutoNum type="arabicPeriod"/>
            </a:pPr>
            <a:r>
              <a:rPr lang="en-US" dirty="0"/>
              <a:t>Are larger families more or less impacted by divorce?</a:t>
            </a:r>
          </a:p>
          <a:p>
            <a:pPr marL="514350" indent="-514350">
              <a:buAutoNum type="arabicPeriod"/>
            </a:pPr>
            <a:r>
              <a:rPr lang="en-US" dirty="0"/>
              <a:t>How long do the marriages last? </a:t>
            </a:r>
          </a:p>
          <a:p>
            <a:pPr marL="514350" indent="-514350">
              <a:buAutoNum type="arabicPeriod"/>
            </a:pPr>
            <a:r>
              <a:rPr lang="en-US" dirty="0"/>
              <a:t>Do income brackets influence divorce?</a:t>
            </a:r>
          </a:p>
        </p:txBody>
      </p:sp>
    </p:spTree>
    <p:extLst>
      <p:ext uri="{BB962C8B-B14F-4D97-AF65-F5344CB8AC3E}">
        <p14:creationId xmlns:p14="http://schemas.microsoft.com/office/powerpoint/2010/main" val="28686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B1E257BF-1CA6-7C76-53A0-6F6B1FC4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6"/>
          <a:stretch/>
        </p:blipFill>
        <p:spPr>
          <a:xfrm>
            <a:off x="3732592" y="1364771"/>
            <a:ext cx="4726815" cy="471797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079BE-CB80-DD83-4174-3FEF28F2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Top Male Signs</a:t>
            </a:r>
          </a:p>
        </p:txBody>
      </p:sp>
    </p:spTree>
    <p:extLst>
      <p:ext uri="{BB962C8B-B14F-4D97-AF65-F5344CB8AC3E}">
        <p14:creationId xmlns:p14="http://schemas.microsoft.com/office/powerpoint/2010/main" val="407468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B1E257BF-1CA6-7C76-53A0-6F6B1FC4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 rot="18791888">
            <a:off x="6168117" y="865602"/>
            <a:ext cx="4726815" cy="4716752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D74C2AB-0202-3B5A-35DA-A443334B6CDA}"/>
              </a:ext>
            </a:extLst>
          </p:cNvPr>
          <p:cNvSpPr/>
          <p:nvPr/>
        </p:nvSpPr>
        <p:spPr>
          <a:xfrm rot="16200000">
            <a:off x="7949257" y="5995169"/>
            <a:ext cx="1164534" cy="359028"/>
          </a:xfrm>
          <a:prstGeom prst="rightArrow">
            <a:avLst/>
          </a:prstGeom>
          <a:solidFill>
            <a:srgbClr val="D9B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1B52A-9831-9D7E-C24D-327054C16E7A}"/>
              </a:ext>
            </a:extLst>
          </p:cNvPr>
          <p:cNvSpPr txBox="1"/>
          <p:nvPr/>
        </p:nvSpPr>
        <p:spPr>
          <a:xfrm>
            <a:off x="1139687" y="2266121"/>
            <a:ext cx="3074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dirty="0">
                <a:latin typeface="Algerian" panose="04020705040A02060702" pitchFamily="82" charset="0"/>
              </a:rPr>
              <a:t>Scorpio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1C872B-0598-9B0E-CAF4-4BE32016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5765" cy="132556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Top Male Signs</a:t>
            </a:r>
          </a:p>
        </p:txBody>
      </p:sp>
    </p:spTree>
    <p:extLst>
      <p:ext uri="{BB962C8B-B14F-4D97-AF65-F5344CB8AC3E}">
        <p14:creationId xmlns:p14="http://schemas.microsoft.com/office/powerpoint/2010/main" val="174761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B1E257BF-1CA6-7C76-53A0-6F6B1FC4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 rot="17161314">
            <a:off x="6168117" y="865602"/>
            <a:ext cx="4726815" cy="4716752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D74C2AB-0202-3B5A-35DA-A443334B6CDA}"/>
              </a:ext>
            </a:extLst>
          </p:cNvPr>
          <p:cNvSpPr/>
          <p:nvPr/>
        </p:nvSpPr>
        <p:spPr>
          <a:xfrm rot="16200000">
            <a:off x="7949257" y="5995169"/>
            <a:ext cx="1164534" cy="359028"/>
          </a:xfrm>
          <a:prstGeom prst="rightArrow">
            <a:avLst/>
          </a:prstGeom>
          <a:solidFill>
            <a:srgbClr val="D9B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107F69-5029-D929-2740-300A7259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5765" cy="132556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Top Male Signs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85E25-1D89-AAA9-43F9-D4057EDDCAC5}"/>
              </a:ext>
            </a:extLst>
          </p:cNvPr>
          <p:cNvSpPr txBox="1"/>
          <p:nvPr/>
        </p:nvSpPr>
        <p:spPr>
          <a:xfrm>
            <a:off x="1139688" y="2266121"/>
            <a:ext cx="392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dirty="0">
                <a:latin typeface="Algerian" panose="04020705040A02060702" pitchFamily="82" charset="0"/>
              </a:rPr>
              <a:t>Scorpio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latin typeface="Algerian" panose="04020705040A02060702" pitchFamily="82" charset="0"/>
              </a:rPr>
              <a:t>Sagittarius</a:t>
            </a:r>
          </a:p>
        </p:txBody>
      </p:sp>
    </p:spTree>
    <p:extLst>
      <p:ext uri="{BB962C8B-B14F-4D97-AF65-F5344CB8AC3E}">
        <p14:creationId xmlns:p14="http://schemas.microsoft.com/office/powerpoint/2010/main" val="3577490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B1E257BF-1CA6-7C76-53A0-6F6B1FC4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 rot="11623557">
            <a:off x="6168117" y="865602"/>
            <a:ext cx="4726815" cy="4716752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D74C2AB-0202-3B5A-35DA-A443334B6CDA}"/>
              </a:ext>
            </a:extLst>
          </p:cNvPr>
          <p:cNvSpPr/>
          <p:nvPr/>
        </p:nvSpPr>
        <p:spPr>
          <a:xfrm rot="16200000">
            <a:off x="7949257" y="5995169"/>
            <a:ext cx="1164534" cy="359028"/>
          </a:xfrm>
          <a:prstGeom prst="rightArrow">
            <a:avLst/>
          </a:prstGeom>
          <a:solidFill>
            <a:srgbClr val="D9B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A3CBA-B2E4-4EFC-CB33-92A7CA95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5765" cy="132556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Top Male Signs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5AFB-7AE1-A3D4-C146-6D90D8D9EE73}"/>
              </a:ext>
            </a:extLst>
          </p:cNvPr>
          <p:cNvSpPr txBox="1"/>
          <p:nvPr/>
        </p:nvSpPr>
        <p:spPr>
          <a:xfrm>
            <a:off x="1139687" y="2266121"/>
            <a:ext cx="400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dirty="0">
                <a:latin typeface="Algerian" panose="04020705040A02060702" pitchFamily="82" charset="0"/>
              </a:rPr>
              <a:t>Scorpio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latin typeface="Algerian" panose="04020705040A02060702" pitchFamily="82" charset="0"/>
              </a:rPr>
              <a:t>Sagittarius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latin typeface="Algerian" panose="04020705040A02060702" pitchFamily="82" charset="0"/>
              </a:rPr>
              <a:t>Pisces</a:t>
            </a:r>
          </a:p>
        </p:txBody>
      </p:sp>
    </p:spTree>
    <p:extLst>
      <p:ext uri="{BB962C8B-B14F-4D97-AF65-F5344CB8AC3E}">
        <p14:creationId xmlns:p14="http://schemas.microsoft.com/office/powerpoint/2010/main" val="3476143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B1E257BF-1CA6-7C76-53A0-6F6B1FC4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 rot="11623557">
            <a:off x="6168117" y="865602"/>
            <a:ext cx="4726815" cy="4716752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D74C2AB-0202-3B5A-35DA-A443334B6CDA}"/>
              </a:ext>
            </a:extLst>
          </p:cNvPr>
          <p:cNvSpPr/>
          <p:nvPr/>
        </p:nvSpPr>
        <p:spPr>
          <a:xfrm rot="16200000">
            <a:off x="7949257" y="5995169"/>
            <a:ext cx="1164534" cy="359028"/>
          </a:xfrm>
          <a:prstGeom prst="rightArrow">
            <a:avLst/>
          </a:prstGeom>
          <a:solidFill>
            <a:srgbClr val="D9B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A3CBA-B2E4-4EFC-CB33-92A7CA95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89104" cy="132556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Top </a:t>
            </a:r>
            <a:r>
              <a:rPr lang="en-US" dirty="0" err="1">
                <a:latin typeface="Algerian" panose="04020705040A02060702" pitchFamily="82" charset="0"/>
              </a:rPr>
              <a:t>FEMale</a:t>
            </a:r>
            <a:r>
              <a:rPr lang="en-US" dirty="0">
                <a:latin typeface="Algerian" panose="04020705040A02060702" pitchFamily="82" charset="0"/>
              </a:rPr>
              <a:t> Signs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5AFB-7AE1-A3D4-C146-6D90D8D9EE73}"/>
              </a:ext>
            </a:extLst>
          </p:cNvPr>
          <p:cNvSpPr txBox="1"/>
          <p:nvPr/>
        </p:nvSpPr>
        <p:spPr>
          <a:xfrm>
            <a:off x="1139687" y="2266121"/>
            <a:ext cx="4002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dirty="0">
                <a:latin typeface="Algerian" panose="04020705040A02060702" pitchFamily="82" charset="0"/>
              </a:rPr>
              <a:t>Pisces</a:t>
            </a:r>
          </a:p>
        </p:txBody>
      </p:sp>
    </p:spTree>
    <p:extLst>
      <p:ext uri="{BB962C8B-B14F-4D97-AF65-F5344CB8AC3E}">
        <p14:creationId xmlns:p14="http://schemas.microsoft.com/office/powerpoint/2010/main" val="344249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ircle with planets and symbols&#10;&#10;Description automatically generated">
            <a:extLst>
              <a:ext uri="{FF2B5EF4-FFF2-40B4-BE49-F238E27FC236}">
                <a16:creationId xmlns:a16="http://schemas.microsoft.com/office/drawing/2014/main" id="{B1E257BF-1CA6-7C76-53A0-6F6B1FC4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 rot="854905">
            <a:off x="6168117" y="865602"/>
            <a:ext cx="4726815" cy="4716752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D74C2AB-0202-3B5A-35DA-A443334B6CDA}"/>
              </a:ext>
            </a:extLst>
          </p:cNvPr>
          <p:cNvSpPr/>
          <p:nvPr/>
        </p:nvSpPr>
        <p:spPr>
          <a:xfrm rot="16200000">
            <a:off x="7949257" y="5995169"/>
            <a:ext cx="1164534" cy="359028"/>
          </a:xfrm>
          <a:prstGeom prst="rightArrow">
            <a:avLst/>
          </a:prstGeom>
          <a:solidFill>
            <a:srgbClr val="D9B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A3CBA-B2E4-4EFC-CB33-92A7CA95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89104" cy="132556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Top </a:t>
            </a:r>
            <a:r>
              <a:rPr lang="en-US" dirty="0" err="1">
                <a:latin typeface="Algerian" panose="04020705040A02060702" pitchFamily="82" charset="0"/>
              </a:rPr>
              <a:t>FEMale</a:t>
            </a:r>
            <a:r>
              <a:rPr lang="en-US" dirty="0">
                <a:latin typeface="Algerian" panose="04020705040A02060702" pitchFamily="82" charset="0"/>
              </a:rPr>
              <a:t> Signs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5AFB-7AE1-A3D4-C146-6D90D8D9EE73}"/>
              </a:ext>
            </a:extLst>
          </p:cNvPr>
          <p:cNvSpPr txBox="1"/>
          <p:nvPr/>
        </p:nvSpPr>
        <p:spPr>
          <a:xfrm>
            <a:off x="1139687" y="2266121"/>
            <a:ext cx="400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dirty="0">
                <a:latin typeface="Algerian" panose="04020705040A02060702" pitchFamily="82" charset="0"/>
              </a:rPr>
              <a:t>Pisces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err="1">
                <a:latin typeface="Algerian" panose="04020705040A02060702" pitchFamily="82" charset="0"/>
              </a:rPr>
              <a:t>virgo</a:t>
            </a:r>
            <a:endParaRPr lang="en-US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25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300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Calibri</vt:lpstr>
      <vt:lpstr>Calibri Body</vt:lpstr>
      <vt:lpstr>Calibri Light</vt:lpstr>
      <vt:lpstr>Office Theme</vt:lpstr>
      <vt:lpstr>Zodiac Signs &amp; Divorce</vt:lpstr>
      <vt:lpstr>What are Zodiac Signs?</vt:lpstr>
      <vt:lpstr>Does your zodiac sign have a higher chance for divorce? </vt:lpstr>
      <vt:lpstr>Top Male Signs</vt:lpstr>
      <vt:lpstr>Top Male Signs</vt:lpstr>
      <vt:lpstr>Top Male Signs</vt:lpstr>
      <vt:lpstr>Top Male Signs</vt:lpstr>
      <vt:lpstr>Top FEMale Signs</vt:lpstr>
      <vt:lpstr>Top FEMale Signs</vt:lpstr>
      <vt:lpstr>Top FEMale Signs</vt:lpstr>
      <vt:lpstr>PAIRINGS WITH MOST DIVORCES</vt:lpstr>
      <vt:lpstr>PAIRINGS WITH MOST DIVORCES</vt:lpstr>
      <vt:lpstr>PAIRINGS WITH MOST DIVORCES</vt:lpstr>
      <vt:lpstr>PAIRINGS WITH MOST DIVORCES</vt:lpstr>
      <vt:lpstr>PAIRINGS WITH MOST DIVORCES</vt:lpstr>
      <vt:lpstr>PowerPoint Presentation</vt:lpstr>
      <vt:lpstr>INCOME</vt:lpstr>
      <vt:lpstr>Children</vt:lpstr>
      <vt:lpstr>Years Married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Zodiac Signs &amp; Divorce</dc:title>
  <dc:creator>Vandrea Foronda</dc:creator>
  <cp:lastModifiedBy>Alison Zuluaga</cp:lastModifiedBy>
  <cp:revision>3</cp:revision>
  <dcterms:created xsi:type="dcterms:W3CDTF">2023-07-16T22:04:16Z</dcterms:created>
  <dcterms:modified xsi:type="dcterms:W3CDTF">2023-07-18T01:10:46Z</dcterms:modified>
</cp:coreProperties>
</file>