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506140A-2464-4690-94B7-862E15FD4358}">
  <a:tblStyle styleId="{C506140A-2464-4690-94B7-862E15FD43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54bb2c711_0_9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854bb2c711_0_91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54bb2c711_0_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854bb2c711_0_2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8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99825769e0447d_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799825769e0447d_1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99825769e0447d_68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799825769e0447d_68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99825769e0447d_208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799825769e0447d_208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99825769e0447d_1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799825769e0447d_13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54bb2c711_0_3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854bb2c711_0_37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99825769e0447d_19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799825769e0447d_19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99825769e0447d_26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799825769e0447d_26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801076f3d_0_1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7801076f3d_0_1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99825769e0447d_5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799825769e0447d_56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54bb2c711_0_6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854bb2c711_0_61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54bb2c711_0_7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854bb2c711_0_76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4bb2c711_0_1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854bb2c711_0_1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6080" y="438120"/>
            <a:ext cx="1001520" cy="3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/>
          <p:nvPr/>
        </p:nvSpPr>
        <p:spPr>
          <a:xfrm>
            <a:off x="1260675" y="2225250"/>
            <a:ext cx="66420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EMOTION DETECTION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6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342725" y="372950"/>
            <a:ext cx="3759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Dataset visualization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6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6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36"/>
          <p:cNvSpPr txBox="1"/>
          <p:nvPr>
            <p:ph idx="4294967295" type="subTitle"/>
          </p:nvPr>
        </p:nvSpPr>
        <p:spPr>
          <a:xfrm>
            <a:off x="457200" y="895450"/>
            <a:ext cx="82293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640988" y="4001425"/>
            <a:ext cx="3636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count for unigram</a:t>
            </a:r>
            <a:endParaRPr/>
          </a:p>
        </p:txBody>
      </p:sp>
      <p:sp>
        <p:nvSpPr>
          <p:cNvPr id="228" name="Google Shape;228;p36"/>
          <p:cNvSpPr txBox="1"/>
          <p:nvPr/>
        </p:nvSpPr>
        <p:spPr>
          <a:xfrm>
            <a:off x="4942025" y="4001425"/>
            <a:ext cx="3838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count for Bigram</a:t>
            </a:r>
            <a:endParaRPr/>
          </a:p>
        </p:txBody>
      </p:sp>
      <p:sp>
        <p:nvSpPr>
          <p:cNvPr id="229" name="Google Shape;229;p36"/>
          <p:cNvSpPr txBox="1"/>
          <p:nvPr/>
        </p:nvSpPr>
        <p:spPr>
          <a:xfrm>
            <a:off x="3268450" y="1889475"/>
            <a:ext cx="39138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00" y="895449"/>
            <a:ext cx="3913800" cy="274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725" y="895450"/>
            <a:ext cx="3935414" cy="318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418925" y="372950"/>
            <a:ext cx="3813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BASELINE MODEL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7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7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37"/>
          <p:cNvSpPr txBox="1"/>
          <p:nvPr>
            <p:ph idx="4294967295" type="subTitle"/>
          </p:nvPr>
        </p:nvSpPr>
        <p:spPr>
          <a:xfrm>
            <a:off x="297575" y="1010100"/>
            <a:ext cx="7846500" cy="2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❏"/>
            </a:pPr>
            <a:r>
              <a:rPr b="1" lang="en-US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Model Selection Machine Learning (SOTA)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❏"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Naive bayes classifier(alpha=1.0)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❏"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SVC (C=1.0, kernel=linear)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❏"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Softmax Regression(L1 and L2 regularization)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❏"/>
            </a:pPr>
            <a:r>
              <a:rPr b="1"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Train-Test split</a:t>
            </a: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= 80-20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/>
          <p:nvPr/>
        </p:nvSpPr>
        <p:spPr>
          <a:xfrm>
            <a:off x="1942925" y="144350"/>
            <a:ext cx="5213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RESULTS AND COMPARISON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8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50" name="Google Shape;250;p38"/>
          <p:cNvPicPr preferRelativeResize="0"/>
          <p:nvPr/>
        </p:nvPicPr>
        <p:blipFill rotWithShape="1">
          <a:blip r:embed="rId4">
            <a:alphaModFix/>
          </a:blip>
          <a:srcRect b="2465" l="16346" r="13071" t="5198"/>
          <a:stretch/>
        </p:blipFill>
        <p:spPr>
          <a:xfrm>
            <a:off x="377088" y="922699"/>
            <a:ext cx="3898500" cy="340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 rotWithShape="1">
          <a:blip r:embed="rId5">
            <a:alphaModFix/>
          </a:blip>
          <a:srcRect b="2192" l="16684" r="12917" t="6815"/>
          <a:stretch/>
        </p:blipFill>
        <p:spPr>
          <a:xfrm>
            <a:off x="4854250" y="991163"/>
            <a:ext cx="3898500" cy="335936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/>
          <p:nvPr/>
        </p:nvSpPr>
        <p:spPr>
          <a:xfrm rot="5400000">
            <a:off x="10" y="-3352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9"/>
          <p:cNvSpPr/>
          <p:nvPr/>
        </p:nvSpPr>
        <p:spPr>
          <a:xfrm>
            <a:off x="1942925" y="144350"/>
            <a:ext cx="5213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RESULTS AND COMPARISON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9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9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9"/>
          <p:cNvSpPr/>
          <p:nvPr/>
        </p:nvSpPr>
        <p:spPr>
          <a:xfrm rot="5400000">
            <a:off x="10" y="-3352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9"/>
          <p:cNvPicPr preferRelativeResize="0"/>
          <p:nvPr/>
        </p:nvPicPr>
        <p:blipFill rotWithShape="1">
          <a:blip r:embed="rId4">
            <a:alphaModFix/>
          </a:blip>
          <a:srcRect b="2210" l="17027" r="14535" t="6814"/>
          <a:stretch/>
        </p:blipFill>
        <p:spPr>
          <a:xfrm>
            <a:off x="4967450" y="1106675"/>
            <a:ext cx="3717900" cy="32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/>
          <p:cNvPicPr preferRelativeResize="0"/>
          <p:nvPr/>
        </p:nvPicPr>
        <p:blipFill rotWithShape="1">
          <a:blip r:embed="rId5">
            <a:alphaModFix/>
          </a:blip>
          <a:srcRect b="2541" l="17044" r="13641" t="7327"/>
          <a:stretch/>
        </p:blipFill>
        <p:spPr>
          <a:xfrm>
            <a:off x="442412" y="1142155"/>
            <a:ext cx="3717900" cy="322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0"/>
          <p:cNvSpPr/>
          <p:nvPr/>
        </p:nvSpPr>
        <p:spPr>
          <a:xfrm>
            <a:off x="1942925" y="144350"/>
            <a:ext cx="5213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RESULTS AND COMPARISON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0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40"/>
          <p:cNvSpPr/>
          <p:nvPr/>
        </p:nvSpPr>
        <p:spPr>
          <a:xfrm rot="5400000">
            <a:off x="10" y="-3352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2076450" y="4566000"/>
            <a:ext cx="67251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able 2: Naive Bayes Classification Report For Train Set</a:t>
            </a:r>
            <a:endParaRPr/>
          </a:p>
        </p:txBody>
      </p:sp>
      <p:graphicFrame>
        <p:nvGraphicFramePr>
          <p:cNvPr id="274" name="Google Shape;274;p40"/>
          <p:cNvGraphicFramePr/>
          <p:nvPr/>
        </p:nvGraphicFramePr>
        <p:xfrm>
          <a:off x="1160000" y="63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{C506140A-2464-4690-94B7-862E15FD4358}</a:tableStyleId>
              </a:tblPr>
              <a:tblGrid>
                <a:gridCol w="1369825"/>
                <a:gridCol w="1369825"/>
                <a:gridCol w="1369825"/>
                <a:gridCol w="1369825"/>
                <a:gridCol w="13698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precision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recall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f1-score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support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anger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0.942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866.000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disgust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0.978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0.941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852.000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fear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843.000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guilt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0.974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0.948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0.961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814.000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joy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0.966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853.000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sadness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0.941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0.946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880.000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shame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0.937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0.945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848.000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accuracy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0.954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macro avg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5956.000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weighted avg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0.954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5956.000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1"/>
          <p:cNvSpPr/>
          <p:nvPr/>
        </p:nvSpPr>
        <p:spPr>
          <a:xfrm>
            <a:off x="1942925" y="144350"/>
            <a:ext cx="5213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RESULTS AND COMPARISON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1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1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1"/>
          <p:cNvSpPr/>
          <p:nvPr/>
        </p:nvSpPr>
        <p:spPr>
          <a:xfrm rot="5400000">
            <a:off x="10" y="-3352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2076450" y="4566000"/>
            <a:ext cx="4906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Table 2: Naive Bayes Classification Report For Test Set</a:t>
            </a:r>
            <a:endParaRPr/>
          </a:p>
        </p:txBody>
      </p:sp>
      <p:graphicFrame>
        <p:nvGraphicFramePr>
          <p:cNvPr id="285" name="Google Shape;285;p41"/>
          <p:cNvGraphicFramePr/>
          <p:nvPr/>
        </p:nvGraphicFramePr>
        <p:xfrm>
          <a:off x="1160000" y="63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{C506140A-2464-4690-94B7-862E15FD4358}</a:tableStyleId>
              </a:tblPr>
              <a:tblGrid>
                <a:gridCol w="1369825"/>
                <a:gridCol w="1369825"/>
                <a:gridCol w="1369825"/>
                <a:gridCol w="1369825"/>
                <a:gridCol w="13698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precision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recall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f1-score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support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anger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0.404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0.467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0.433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203.0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disgust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0.565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0.604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207.0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fear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0.646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0.654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220.0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guilt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0.460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0.485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226.0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joy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0.670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0.703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0.686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229.0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sadness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0.579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0.598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194.0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shame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0.505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0.478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0.491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211.0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accuracy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0.566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macro avg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0.567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0.565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0.565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1490.0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weighted avg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0.568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0.566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0.566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1490.0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/>
          <p:nvPr/>
        </p:nvSpPr>
        <p:spPr>
          <a:xfrm>
            <a:off x="1942925" y="144350"/>
            <a:ext cx="5213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RESULTS AND COMPARISON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2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2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42"/>
          <p:cNvSpPr/>
          <p:nvPr/>
        </p:nvSpPr>
        <p:spPr>
          <a:xfrm rot="5400000">
            <a:off x="10" y="-3352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42"/>
          <p:cNvPicPr preferRelativeResize="0"/>
          <p:nvPr/>
        </p:nvPicPr>
        <p:blipFill rotWithShape="1">
          <a:blip r:embed="rId4">
            <a:alphaModFix/>
          </a:blip>
          <a:srcRect b="4461" l="3557" r="10936" t="0"/>
          <a:stretch/>
        </p:blipFill>
        <p:spPr>
          <a:xfrm>
            <a:off x="191250" y="1034913"/>
            <a:ext cx="4338675" cy="32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2"/>
          <p:cNvPicPr preferRelativeResize="0"/>
          <p:nvPr/>
        </p:nvPicPr>
        <p:blipFill rotWithShape="1">
          <a:blip r:embed="rId5">
            <a:alphaModFix/>
          </a:blip>
          <a:srcRect b="4461" l="3557" r="10936" t="0"/>
          <a:stretch/>
        </p:blipFill>
        <p:spPr>
          <a:xfrm>
            <a:off x="4661350" y="820700"/>
            <a:ext cx="4482650" cy="36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3"/>
          <p:cNvSpPr/>
          <p:nvPr/>
        </p:nvSpPr>
        <p:spPr>
          <a:xfrm>
            <a:off x="3786700" y="144350"/>
            <a:ext cx="1724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8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TRY OUT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3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3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3"/>
          <p:cNvSpPr/>
          <p:nvPr/>
        </p:nvSpPr>
        <p:spPr>
          <a:xfrm rot="5400000">
            <a:off x="10" y="-3352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42" y="1218938"/>
            <a:ext cx="3879733" cy="28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 txBox="1"/>
          <p:nvPr/>
        </p:nvSpPr>
        <p:spPr>
          <a:xfrm>
            <a:off x="5036150" y="1868150"/>
            <a:ext cx="3528900" cy="1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Softmax Classifier with L1 penalty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Weighted_train_accuracy = 82.6%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Weighted_test_accuracy = 60.7%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Weighted_avg_test_precision=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60.9%  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Weighted_avg_test_recall=61.1%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4"/>
          <p:cNvSpPr/>
          <p:nvPr/>
        </p:nvSpPr>
        <p:spPr>
          <a:xfrm>
            <a:off x="418925" y="372950"/>
            <a:ext cx="43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FUTURE WORKS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4"/>
          <p:cNvSpPr txBox="1"/>
          <p:nvPr>
            <p:ph idx="4294967295" type="subTitle"/>
          </p:nvPr>
        </p:nvSpPr>
        <p:spPr>
          <a:xfrm>
            <a:off x="297575" y="857700"/>
            <a:ext cx="7846500" cy="3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❏"/>
            </a:pPr>
            <a:r>
              <a:rPr b="1" lang="en-US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Model Improvement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❏"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Hyperparameter tuning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"/>
              <a:buChar char="❏"/>
            </a:pPr>
            <a:r>
              <a:rPr lang="en-US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Naive Bayes: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❏"/>
            </a:pPr>
            <a:r>
              <a:rPr lang="en-US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usekernel:</a:t>
            </a:r>
            <a:r>
              <a:rPr lang="en-US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allow kernel density estimate vs gaussian density estimate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❏"/>
            </a:pPr>
            <a:r>
              <a:rPr lang="en-US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adjust:</a:t>
            </a:r>
            <a:r>
              <a:rPr lang="en-US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allow bandwidth of kernel density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❏"/>
            </a:pPr>
            <a:r>
              <a:rPr lang="en-US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fL: </a:t>
            </a:r>
            <a:r>
              <a:rPr lang="en-US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allow laplace smoother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"/>
              <a:buChar char="❏"/>
            </a:pPr>
            <a:r>
              <a:rPr lang="en-US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SVC: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"/>
              <a:buChar char="❏"/>
            </a:pPr>
            <a:r>
              <a:rPr lang="en-US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</a:t>
            </a:r>
            <a:r>
              <a:rPr lang="en-US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ernel: </a:t>
            </a:r>
            <a:r>
              <a:rPr lang="en-US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linear, rbf, poly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"/>
              <a:buChar char="❏"/>
            </a:pPr>
            <a:r>
              <a:rPr lang="en-US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gamma:  </a:t>
            </a:r>
            <a:r>
              <a:rPr lang="en-US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vary values (increase introduce non-linearity)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"/>
              <a:buChar char="❏"/>
            </a:pPr>
            <a:r>
              <a:rPr lang="en-US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C: </a:t>
            </a:r>
            <a:r>
              <a:rPr lang="en-US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penalty for error terms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"/>
              <a:buChar char="❏"/>
            </a:pPr>
            <a:r>
              <a:rPr lang="en-US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degree: </a:t>
            </a:r>
            <a:r>
              <a:rPr lang="en-US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degree of polynomial for hyperplane</a:t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"/>
              <a:buChar char="❏"/>
            </a:pPr>
            <a:r>
              <a:rPr b="1" lang="en-US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Metric Addition in mlflow </a:t>
            </a:r>
            <a:r>
              <a:rPr lang="en-US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Precision and Recall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6" name="Google Shape;316;p44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4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5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5"/>
          <p:cNvSpPr/>
          <p:nvPr/>
        </p:nvSpPr>
        <p:spPr>
          <a:xfrm>
            <a:off x="418925" y="372950"/>
            <a:ext cx="4308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FUTURE WORKS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5"/>
          <p:cNvSpPr txBox="1"/>
          <p:nvPr>
            <p:ph idx="4294967295" type="subTitle"/>
          </p:nvPr>
        </p:nvSpPr>
        <p:spPr>
          <a:xfrm>
            <a:off x="297575" y="1010100"/>
            <a:ext cx="7846500" cy="3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❏"/>
            </a:pPr>
            <a:r>
              <a:rPr b="1" lang="en-US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Model Improvement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❏"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Text processing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"/>
              <a:buChar char="❏"/>
            </a:pPr>
            <a:r>
              <a:rPr lang="en-US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Careful on punctuation removal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"/>
              <a:buChar char="❏"/>
            </a:pPr>
            <a:r>
              <a:rPr lang="en-US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Word2vec implementation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❏"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Further text processing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"/>
              <a:buChar char="❏"/>
            </a:pPr>
            <a:r>
              <a:rPr lang="en-US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Word normalization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❏"/>
            </a:pPr>
            <a:r>
              <a:rPr b="1" lang="en-US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Deep Learning 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❏"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Artificial Neural nets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❏"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RNN/LSTM 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6" name="Google Shape;326;p45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5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/>
          <p:nvPr/>
        </p:nvSpPr>
        <p:spPr>
          <a:xfrm>
            <a:off x="0" y="326880"/>
            <a:ext cx="151920" cy="49212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342725" y="372950"/>
            <a:ext cx="3971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CURRENT STATUS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/>
          <p:nvPr/>
        </p:nvSpPr>
        <p:spPr>
          <a:xfrm rot="10800000">
            <a:off x="8565120" y="720"/>
            <a:ext cx="584640" cy="57168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 txBox="1"/>
          <p:nvPr>
            <p:ph idx="4294967295" type="subTitle"/>
          </p:nvPr>
        </p:nvSpPr>
        <p:spPr>
          <a:xfrm>
            <a:off x="609600" y="895450"/>
            <a:ext cx="78600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❏"/>
            </a:pPr>
            <a:r>
              <a:rPr b="1" lang="en-US" sz="2000">
                <a:latin typeface="Merriweather"/>
                <a:ea typeface="Merriweather"/>
                <a:cs typeface="Merriweather"/>
                <a:sym typeface="Merriweather"/>
              </a:rPr>
              <a:t>Initial exploration of dataset (Done)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❏"/>
            </a:pPr>
            <a:r>
              <a:rPr b="1" lang="en-US" sz="2000">
                <a:latin typeface="Merriweather"/>
                <a:ea typeface="Merriweather"/>
                <a:cs typeface="Merriweather"/>
                <a:sym typeface="Merriweather"/>
              </a:rPr>
              <a:t>Data preprocessing (Done)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❏"/>
            </a:pPr>
            <a:r>
              <a:rPr b="1"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Text processing</a:t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❏"/>
            </a:pPr>
            <a:r>
              <a:rPr b="1"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 extraction</a:t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❏"/>
            </a:pPr>
            <a:r>
              <a:rPr b="1" lang="en-US" sz="2000">
                <a:latin typeface="Merriweather"/>
                <a:ea typeface="Merriweather"/>
                <a:cs typeface="Merriweather"/>
                <a:sym typeface="Merriweather"/>
              </a:rPr>
              <a:t>Baseline model selection (Done)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❏"/>
            </a:pPr>
            <a:r>
              <a:rPr b="1" lang="en-US" sz="2000">
                <a:latin typeface="Merriweather"/>
                <a:ea typeface="Merriweather"/>
                <a:cs typeface="Merriweather"/>
                <a:sym typeface="Merriweather"/>
              </a:rPr>
              <a:t>Initial phase of result analysis (Done)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❏"/>
            </a:pPr>
            <a:r>
              <a:rPr b="1" lang="en-US" sz="2000">
                <a:latin typeface="Merriweather"/>
                <a:ea typeface="Merriweather"/>
                <a:cs typeface="Merriweather"/>
                <a:sym typeface="Merriweather"/>
              </a:rPr>
              <a:t>Future works (In progress)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❏"/>
            </a:pPr>
            <a:r>
              <a:rPr b="1"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Model improvement</a:t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❏"/>
            </a:pPr>
            <a:r>
              <a:rPr b="1"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Other models</a:t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❏"/>
            </a:pP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7446 rows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342720" y="4552920"/>
            <a:ext cx="83426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6"/>
          <p:cNvSpPr/>
          <p:nvPr/>
        </p:nvSpPr>
        <p:spPr>
          <a:xfrm>
            <a:off x="2313325" y="1925650"/>
            <a:ext cx="43080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55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Thank You!!</a:t>
            </a:r>
            <a:endParaRPr b="0" i="0" sz="5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6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6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46"/>
          <p:cNvSpPr/>
          <p:nvPr/>
        </p:nvSpPr>
        <p:spPr>
          <a:xfrm rot="5400000">
            <a:off x="-1484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342725" y="372950"/>
            <a:ext cx="7368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Dataset Description (</a:t>
            </a:r>
            <a:r>
              <a:rPr b="1" lang="en-US" sz="24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ISEAR Dataset</a:t>
            </a: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9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9"/>
          <p:cNvSpPr txBox="1"/>
          <p:nvPr>
            <p:ph idx="4294967295" type="subTitle"/>
          </p:nvPr>
        </p:nvSpPr>
        <p:spPr>
          <a:xfrm>
            <a:off x="457200" y="895450"/>
            <a:ext cx="82293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43" name="Google Shape;143;p29"/>
          <p:cNvGraphicFramePr/>
          <p:nvPr/>
        </p:nvGraphicFramePr>
        <p:xfrm>
          <a:off x="950825" y="8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{C506140A-2464-4690-94B7-862E15FD4358}</a:tableStyleId>
              </a:tblPr>
              <a:tblGrid>
                <a:gridCol w="766000"/>
                <a:gridCol w="1294500"/>
                <a:gridCol w="5181550"/>
              </a:tblGrid>
              <a:tr h="32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INDEX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EMOTION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joy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On days when I feel close to my partner and other friends.  </a:t>
                      </a:r>
                      <a:r>
                        <a:rPr b="1" lang="en-US" sz="9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\n</a:t>
                      </a: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When I feel at peace with myself and also experience a close  \ncontact with people whom I regard greatly’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fear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'Every time I imagine that someone I love or I could contact a  \nserious illness, even death.'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anger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'When I had been obviously unjustly treated and had no possibility  \nof elucidating this.'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sadness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'When I think about the short time that we live and relate it to  \nthe periods of my life when I think that I did not use this  \nshort time.'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disgust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'At a gathering I found myself involuntarily sitting next to two  \npeople who expressed opinions that I considered very low and  \ndiscriminating.'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shame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'When I realized that I was directing the feelings of discontent  \nwith myself at my partner and this way was trying to put the blame  \non him instead of sorting out my own feeliings.'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9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guilt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5080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'I feel guilty when when I realize that I consider material things  \nmore important than caring for my relatives.  I feel very  \nself-centered.'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342725" y="372950"/>
            <a:ext cx="3928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Dataset Description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30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0"/>
          <p:cNvSpPr txBox="1"/>
          <p:nvPr>
            <p:ph idx="4294967295" type="subTitle"/>
          </p:nvPr>
        </p:nvSpPr>
        <p:spPr>
          <a:xfrm>
            <a:off x="457350" y="1452663"/>
            <a:ext cx="8229300" cy="2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❏"/>
            </a:pPr>
            <a:r>
              <a:rPr b="1" lang="en-US" sz="2000">
                <a:latin typeface="Merriweather"/>
                <a:ea typeface="Merriweather"/>
                <a:cs typeface="Merriweather"/>
                <a:sym typeface="Merriweather"/>
              </a:rPr>
              <a:t>7446 rows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❏"/>
            </a:pP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Emotion labels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❏"/>
            </a:pP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Documents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❏"/>
            </a:pPr>
            <a:r>
              <a:rPr b="1" lang="en-US" sz="2000">
                <a:latin typeface="Merriweather"/>
                <a:ea typeface="Merriweather"/>
                <a:cs typeface="Merriweather"/>
                <a:sym typeface="Merriweather"/>
              </a:rPr>
              <a:t>7 emotions labels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❏"/>
            </a:pP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Joy, Sadness, Anger, Fear, Disgust, Shame, Guilt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❏"/>
            </a:pP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7446 rows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1"/>
          <p:cNvSpPr/>
          <p:nvPr/>
        </p:nvSpPr>
        <p:spPr>
          <a:xfrm>
            <a:off x="342725" y="372950"/>
            <a:ext cx="3759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Dataset visualization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31"/>
          <p:cNvSpPr txBox="1"/>
          <p:nvPr>
            <p:ph idx="4294967295" type="subTitle"/>
          </p:nvPr>
        </p:nvSpPr>
        <p:spPr>
          <a:xfrm>
            <a:off x="457200" y="895450"/>
            <a:ext cx="82293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75" y="1067362"/>
            <a:ext cx="4126426" cy="30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/>
        </p:nvSpPr>
        <p:spPr>
          <a:xfrm>
            <a:off x="372975" y="4076125"/>
            <a:ext cx="3838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 plot of Emotions label vs count in samples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5600" y="772550"/>
            <a:ext cx="4573549" cy="330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/>
          <p:nvPr/>
        </p:nvSpPr>
        <p:spPr>
          <a:xfrm>
            <a:off x="4649700" y="4076125"/>
            <a:ext cx="3838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Histogram (sentiment vs frequency)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342725" y="372950"/>
            <a:ext cx="3759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Dataset visualization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2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2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32"/>
          <p:cNvSpPr txBox="1"/>
          <p:nvPr>
            <p:ph idx="4294967295" type="subTitle"/>
          </p:nvPr>
        </p:nvSpPr>
        <p:spPr>
          <a:xfrm>
            <a:off x="457200" y="895450"/>
            <a:ext cx="82293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640988" y="4001425"/>
            <a:ext cx="3636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Histogram(Document_length vs frequency)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4709888" y="4001425"/>
            <a:ext cx="3838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Histogram (word_count vs frequency)</a:t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25" y="987450"/>
            <a:ext cx="4293100" cy="286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6088" y="987450"/>
            <a:ext cx="4406387" cy="29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342725" y="372950"/>
            <a:ext cx="3759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Dataset visualization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3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3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33"/>
          <p:cNvSpPr txBox="1"/>
          <p:nvPr>
            <p:ph idx="4294967295" type="subTitle"/>
          </p:nvPr>
        </p:nvSpPr>
        <p:spPr>
          <a:xfrm>
            <a:off x="457200" y="895450"/>
            <a:ext cx="82293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545875" y="4019375"/>
            <a:ext cx="4040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count for unigram before preprocessing</a:t>
            </a:r>
            <a:endParaRPr/>
          </a:p>
        </p:txBody>
      </p:sp>
      <p:sp>
        <p:nvSpPr>
          <p:cNvPr id="193" name="Google Shape;193;p33"/>
          <p:cNvSpPr txBox="1"/>
          <p:nvPr/>
        </p:nvSpPr>
        <p:spPr>
          <a:xfrm>
            <a:off x="4798224" y="3989975"/>
            <a:ext cx="36816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count for Bigram before preprocessing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731" y="1071162"/>
            <a:ext cx="4167545" cy="277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1625" y="1094037"/>
            <a:ext cx="4098862" cy="27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418925" y="372950"/>
            <a:ext cx="3813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34"/>
          <p:cNvSpPr txBox="1"/>
          <p:nvPr>
            <p:ph idx="4294967295" type="subTitle"/>
          </p:nvPr>
        </p:nvSpPr>
        <p:spPr>
          <a:xfrm>
            <a:off x="297575" y="912275"/>
            <a:ext cx="7846500" cy="3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 Preprocessing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Original Sentence</a:t>
            </a:r>
            <a:endParaRPr b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'Every time I imagine that someone I love or I could contact a  \nserious illness, even death.'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Conversion to lower case+ removal of non-alphanumeric character.</a:t>
            </a:r>
            <a:endParaRPr b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'every time i imagine that someone i love or i could contact a serious illness, even death'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Tokenization</a:t>
            </a:r>
            <a:endParaRPr b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'every’ ‘time’ ‘i’ ‘imagine’ ‘that’ ‘someone’ ‘i’ ‘love’ ‘or’ ‘i’ ‘could’ ‘contact’ ‘a’ ‘serious’ ‘illness’, ‘even’ ‘death'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Stop words removal</a:t>
            </a:r>
            <a:endParaRPr b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'every', 'time','imagine', 'someone','love', 'could', 'contact', 'serious','illness', 'even','death'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US" sz="14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Lemmatization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'treats, treating, treated' → 'treat'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60" y="4705200"/>
            <a:ext cx="58788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/>
          <p:nvPr/>
        </p:nvSpPr>
        <p:spPr>
          <a:xfrm>
            <a:off x="0" y="326880"/>
            <a:ext cx="151800" cy="49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418925" y="372950"/>
            <a:ext cx="3813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3A3A3A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5"/>
          <p:cNvSpPr/>
          <p:nvPr/>
        </p:nvSpPr>
        <p:spPr>
          <a:xfrm rot="10800000">
            <a:off x="8565060" y="600"/>
            <a:ext cx="584700" cy="5718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342720" y="4552920"/>
            <a:ext cx="83426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35"/>
          <p:cNvSpPr txBox="1"/>
          <p:nvPr>
            <p:ph idx="4294967295" type="subTitle"/>
          </p:nvPr>
        </p:nvSpPr>
        <p:spPr>
          <a:xfrm>
            <a:off x="297575" y="1010100"/>
            <a:ext cx="7846500" cy="3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b="1" lang="en-US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 Extraction 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○"/>
            </a:pPr>
            <a:r>
              <a:rPr b="1" lang="en-US" sz="14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Bi-Gram Representation: (~60000 features)</a:t>
            </a:r>
            <a:endParaRPr b="1" sz="14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“This is the first document” - ‘This is” ,“is  the” ,“the first” ,“first document”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"/>
              <a:buChar char="○"/>
            </a:pPr>
            <a:r>
              <a:rPr b="1" lang="en-US" sz="13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CountVectorizer</a:t>
            </a:r>
            <a:endParaRPr b="1" sz="13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Convert a collection of text documents to a matrix of token counts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latin typeface="Montserrat"/>
                <a:ea typeface="Montserrat"/>
                <a:cs typeface="Montserrat"/>
                <a:sym typeface="Montserrat"/>
              </a:rPr>
              <a:t>D1</a:t>
            </a:r>
            <a:r>
              <a:rPr lang="en-US" sz="1050">
                <a:latin typeface="Montserrat"/>
                <a:ea typeface="Montserrat"/>
                <a:cs typeface="Montserrat"/>
                <a:sym typeface="Montserrat"/>
              </a:rPr>
              <a:t> : 'This is the first document.',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en-US" sz="1050">
                <a:latin typeface="Montserrat"/>
                <a:ea typeface="Montserrat"/>
                <a:cs typeface="Montserrat"/>
                <a:sym typeface="Montserrat"/>
              </a:rPr>
              <a:t> 	D2</a:t>
            </a:r>
            <a:r>
              <a:rPr lang="en-US" sz="1050">
                <a:latin typeface="Montserrat"/>
                <a:ea typeface="Montserrat"/>
                <a:cs typeface="Montserrat"/>
                <a:sym typeface="Montserrat"/>
              </a:rPr>
              <a:t> :'This document is the second document.'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216" name="Google Shape;216;p35"/>
          <p:cNvGraphicFramePr/>
          <p:nvPr/>
        </p:nvGraphicFramePr>
        <p:xfrm>
          <a:off x="1006325" y="3099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{C506140A-2464-4690-94B7-862E15FD4358}</a:tableStyleId>
              </a:tblPr>
              <a:tblGrid>
                <a:gridCol w="957200"/>
                <a:gridCol w="957200"/>
                <a:gridCol w="957200"/>
                <a:gridCol w="957200"/>
                <a:gridCol w="957200"/>
                <a:gridCol w="1040625"/>
                <a:gridCol w="873775"/>
              </a:tblGrid>
              <a:tr h="3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This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first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second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D1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D2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