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6" r:id="rId3"/>
    <p:sldId id="408" r:id="rId4"/>
    <p:sldId id="409" r:id="rId5"/>
    <p:sldId id="411" r:id="rId6"/>
    <p:sldId id="410" r:id="rId7"/>
    <p:sldId id="412" r:id="rId8"/>
    <p:sldId id="413" r:id="rId9"/>
    <p:sldId id="414" r:id="rId10"/>
    <p:sldId id="415" r:id="rId11"/>
    <p:sldId id="418" r:id="rId12"/>
    <p:sldId id="417" r:id="rId13"/>
    <p:sldId id="256" r:id="rId14"/>
    <p:sldId id="41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82" r:id="rId23"/>
    <p:sldId id="264" r:id="rId24"/>
    <p:sldId id="314" r:id="rId25"/>
    <p:sldId id="265" r:id="rId26"/>
    <p:sldId id="268" r:id="rId27"/>
    <p:sldId id="274" r:id="rId28"/>
    <p:sldId id="270" r:id="rId29"/>
    <p:sldId id="267" r:id="rId30"/>
    <p:sldId id="281" r:id="rId31"/>
    <p:sldId id="275" r:id="rId32"/>
    <p:sldId id="271" r:id="rId33"/>
    <p:sldId id="272" r:id="rId34"/>
    <p:sldId id="273" r:id="rId35"/>
    <p:sldId id="276" r:id="rId36"/>
    <p:sldId id="277" r:id="rId37"/>
    <p:sldId id="278" r:id="rId38"/>
    <p:sldId id="279" r:id="rId39"/>
    <p:sldId id="280" r:id="rId40"/>
    <p:sldId id="283" r:id="rId41"/>
    <p:sldId id="284" r:id="rId42"/>
    <p:sldId id="285" r:id="rId43"/>
    <p:sldId id="286" r:id="rId44"/>
    <p:sldId id="287" r:id="rId45"/>
    <p:sldId id="288" r:id="rId46"/>
    <p:sldId id="315" r:id="rId47"/>
    <p:sldId id="313" r:id="rId48"/>
    <p:sldId id="316" r:id="rId49"/>
    <p:sldId id="317" r:id="rId50"/>
    <p:sldId id="318" r:id="rId51"/>
    <p:sldId id="319" r:id="rId52"/>
    <p:sldId id="322" r:id="rId53"/>
    <p:sldId id="320" r:id="rId54"/>
    <p:sldId id="321" r:id="rId55"/>
    <p:sldId id="323" r:id="rId56"/>
    <p:sldId id="324" r:id="rId57"/>
    <p:sldId id="325" r:id="rId58"/>
    <p:sldId id="326" r:id="rId59"/>
    <p:sldId id="328" r:id="rId60"/>
    <p:sldId id="332" r:id="rId61"/>
    <p:sldId id="330" r:id="rId62"/>
    <p:sldId id="331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7" r:id="rId78"/>
    <p:sldId id="349" r:id="rId79"/>
    <p:sldId id="348" r:id="rId80"/>
    <p:sldId id="351" r:id="rId81"/>
    <p:sldId id="352" r:id="rId82"/>
    <p:sldId id="353" r:id="rId83"/>
    <p:sldId id="354" r:id="rId84"/>
    <p:sldId id="355" r:id="rId85"/>
    <p:sldId id="350" r:id="rId86"/>
    <p:sldId id="356" r:id="rId87"/>
    <p:sldId id="358" r:id="rId88"/>
    <p:sldId id="357" r:id="rId89"/>
    <p:sldId id="359" r:id="rId90"/>
    <p:sldId id="360" r:id="rId91"/>
    <p:sldId id="405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1" r:id="rId102"/>
    <p:sldId id="370" r:id="rId103"/>
    <p:sldId id="372" r:id="rId104"/>
    <p:sldId id="373" r:id="rId105"/>
    <p:sldId id="374" r:id="rId106"/>
    <p:sldId id="375" r:id="rId107"/>
    <p:sldId id="376" r:id="rId108"/>
    <p:sldId id="377" r:id="rId109"/>
    <p:sldId id="379" r:id="rId110"/>
    <p:sldId id="380" r:id="rId111"/>
    <p:sldId id="378" r:id="rId112"/>
    <p:sldId id="381" r:id="rId113"/>
    <p:sldId id="382" r:id="rId114"/>
    <p:sldId id="383" r:id="rId115"/>
    <p:sldId id="384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16" r:id="rId131"/>
    <p:sldId id="404" r:id="rId132"/>
    <p:sldId id="420" r:id="rId133"/>
    <p:sldId id="422" r:id="rId134"/>
    <p:sldId id="421" r:id="rId135"/>
    <p:sldId id="400" r:id="rId136"/>
    <p:sldId id="401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6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8CB4-C564-4BFA-91A2-E1D28B4F07FE}" type="datetimeFigureOut">
              <a:rPr lang="en-GB" smtClean="0"/>
              <a:pPr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mission+should+you+choose+to+accept+it&amp;source=images&amp;cd=&amp;cad=rja&amp;docid=3XtvczFon4Qd5M&amp;tbnid=reE2RYq0hGyUfM:&amp;ved=0CAUQjRw&amp;url=http://neilojwilliams.net/missioncreep/2009/your-mission-should-you-choose-to-accept-it/&amp;ei=rvgPUYqdFOeY0QWMz4DgCw&amp;bvm=bv.41867550,d.d2k&amp;psig=AFQjCNEXS9q9Iz_IiT4hv9rVoHocnFy5yA&amp;ust=136008755835402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234888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47124" y="3501008"/>
            <a:ext cx="5036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that?</a:t>
            </a:r>
          </a:p>
          <a:p>
            <a:pPr algn="ctr"/>
            <a:r>
              <a:rPr lang="en-GB" dirty="0" smtClean="0"/>
              <a:t>Implementation with linked list with O(n) behaviour</a:t>
            </a:r>
          </a:p>
          <a:p>
            <a:pPr algn="ctr"/>
            <a:r>
              <a:rPr lang="en-GB" dirty="0" smtClean="0"/>
              <a:t>The Heap (O(log(n))</a:t>
            </a:r>
          </a:p>
          <a:p>
            <a:pPr algn="ctr"/>
            <a:r>
              <a:rPr lang="en-GB" dirty="0" smtClean="0"/>
              <a:t>An implementation using an array</a:t>
            </a:r>
          </a:p>
          <a:p>
            <a:pPr algn="ctr"/>
            <a:r>
              <a:rPr lang="en-GB" dirty="0" smtClean="0"/>
              <a:t>Your mission 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071825" y="755412"/>
            <a:ext cx="265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36773" b="43575"/>
          <a:stretch/>
        </p:blipFill>
        <p:spPr bwMode="auto">
          <a:xfrm>
            <a:off x="269588" y="1309410"/>
            <a:ext cx="7224250" cy="41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t="39491" r="52894" b="47580"/>
          <a:stretch/>
        </p:blipFill>
        <p:spPr bwMode="auto">
          <a:xfrm>
            <a:off x="1728859" y="5013176"/>
            <a:ext cx="7104535" cy="13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1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S[3] &gt; S[6]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69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 S[3] S[6]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&gt; S[3]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51520" y="6926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Done!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852936"/>
            <a:ext cx="390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Removal from the heap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3671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u</a:t>
            </a:r>
            <a:r>
              <a:rPr lang="en-GB" b="1" dirty="0" smtClean="0"/>
              <a:t>nsorted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98719"/>
            <a:ext cx="67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add to the front of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must iterate over entire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must find the minimum and remove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Maintain a counter of number of elements in the list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2283"/>
              </p:ext>
            </p:extLst>
          </p:nvPr>
        </p:nvGraphicFramePr>
        <p:xfrm>
          <a:off x="3656715" y="378904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47990"/>
            <a:ext cx="50570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unsorted</a:t>
            </a:r>
            <a:r>
              <a:rPr lang="en-GB" dirty="0" smtClean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85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H.remove</a:t>
            </a:r>
            <a:r>
              <a:rPr lang="en-GB" sz="2800" b="1" i="1" dirty="0" smtClean="0"/>
              <a:t>()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15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Save S[1]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71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</a:t>
            </a:r>
            <a:r>
              <a:rPr lang="en-GB" sz="2000" b="1" dirty="0" smtClean="0"/>
              <a:t>ast--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1109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6545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list is </a:t>
            </a:r>
            <a:r>
              <a:rPr lang="en-GB" b="1" dirty="0" smtClean="0"/>
              <a:t>maintained in non-decreasing 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scan to find position and splice in (see below)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deliver the first element in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return and remove the first element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47990"/>
            <a:ext cx="47877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47015" r="33632" b="26492"/>
          <a:stretch/>
        </p:blipFill>
        <p:spPr bwMode="auto">
          <a:xfrm>
            <a:off x="153128" y="2564904"/>
            <a:ext cx="6986708" cy="229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34188"/>
              </p:ext>
            </p:extLst>
          </p:nvPr>
        </p:nvGraphicFramePr>
        <p:xfrm>
          <a:off x="4474551" y="4444133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(S[12])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11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Return result</a:t>
            </a:r>
            <a:endParaRPr lang="en-GB" sz="2800" b="1" i="1" dirty="0"/>
          </a:p>
        </p:txBody>
      </p:sp>
      <p:sp>
        <p:nvSpPr>
          <p:cNvPr id="65" name="7-Point Star 64"/>
          <p:cNvSpPr/>
          <p:nvPr/>
        </p:nvSpPr>
        <p:spPr>
          <a:xfrm>
            <a:off x="611560" y="0"/>
            <a:ext cx="576064" cy="692696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852935"/>
            <a:ext cx="178927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Comic Sans MS" pitchFamily="66" charset="0"/>
              </a:rPr>
              <a:t>An alternative </a:t>
            </a:r>
          </a:p>
          <a:p>
            <a:pPr algn="ctr"/>
            <a:r>
              <a:rPr lang="en-GB" b="1" i="1" dirty="0" smtClean="0">
                <a:latin typeface="Comic Sans MS" pitchFamily="66" charset="0"/>
              </a:rPr>
              <a:t>THE HEAP</a:t>
            </a:r>
            <a:endParaRPr lang="en-GB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7416"/>
              </p:ext>
            </p:extLst>
          </p:nvPr>
        </p:nvGraphicFramePr>
        <p:xfrm>
          <a:off x="2483768" y="234888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284984"/>
            <a:ext cx="552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look at priority queue as given in Java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8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486916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2411760" y="885948"/>
            <a:ext cx="2675389" cy="398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46076" y="516616"/>
            <a:ext cx="268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… based on a priority heap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5"/>
            <a:ext cx="883729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6093296"/>
            <a:ext cx="481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method names … add rather than insert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38311" y="2708920"/>
            <a:ext cx="3401765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Exercise 4 (</a:t>
            </a:r>
            <a:r>
              <a:rPr lang="en-GB" sz="2800" b="1" i="1" dirty="0" smtClean="0"/>
              <a:t>assessed</a:t>
            </a:r>
            <a:r>
              <a:rPr lang="en-GB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Implement the Heap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Use it for sorting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44952" y="585787"/>
            <a:ext cx="456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mission, should you choose to accept it …</a:t>
            </a:r>
            <a:endParaRPr lang="en-GB" dirty="0"/>
          </a:p>
        </p:txBody>
      </p:sp>
      <p:pic>
        <p:nvPicPr>
          <p:cNvPr id="10242" name="Picture 2" descr="http://neilojwilliams.net/missioncreep/wp-content/uploads/2009/02/dtp_mission_1024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80822"/>
            <a:ext cx="3923928" cy="117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36912"/>
            <a:ext cx="1680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smtClean="0">
                <a:latin typeface="Algerian" pitchFamily="82" charset="0"/>
              </a:rPr>
              <a:t>fin</a:t>
            </a:r>
            <a:endParaRPr lang="en-GB" sz="8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21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37"/>
          <p:cNvGrpSpPr/>
          <p:nvPr/>
        </p:nvGrpSpPr>
        <p:grpSpPr>
          <a:xfrm>
            <a:off x="899592" y="4005063"/>
            <a:ext cx="734460" cy="721293"/>
            <a:chOff x="2483768" y="2060848"/>
            <a:chExt cx="1224136" cy="1296144"/>
          </a:xfrm>
          <a:solidFill>
            <a:srgbClr val="FF0000"/>
          </a:solidFill>
        </p:grpSpPr>
        <p:sp>
          <p:nvSpPr>
            <p:cNvPr id="52" name="Oval 5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  <a:grpFill/>
          </p:grpSpPr>
          <p:sp>
            <p:nvSpPr>
              <p:cNvPr id="6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/>
              <p:cNvCxnSpPr>
                <a:endCxn id="7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69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683568" y="4941168"/>
            <a:ext cx="1293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Not a heap!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169" y="3717032"/>
            <a:ext cx="1962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Q.insert</a:t>
            </a:r>
            <a:r>
              <a:rPr lang="en-GB" dirty="0" smtClean="0"/>
              <a:t>(e)</a:t>
            </a:r>
          </a:p>
          <a:p>
            <a:r>
              <a:rPr lang="en-GB" dirty="0"/>
              <a:t>e</a:t>
            </a:r>
            <a:r>
              <a:rPr lang="en-GB" dirty="0" smtClean="0"/>
              <a:t> = </a:t>
            </a:r>
            <a:r>
              <a:rPr lang="en-GB" dirty="0" err="1" smtClean="0"/>
              <a:t>Q.removeMin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Q.size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Q.isEmpty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Q.min</a:t>
            </a:r>
            <a:r>
              <a:rPr lang="en-GB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340768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6142356"/>
            <a:ext cx="308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 present 3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4149080"/>
            <a:ext cx="4222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 heap H with n nodes has height O(log(n))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564904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2080" y="6309320"/>
            <a:ext cx="34596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8 is greater than parent (7) ...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348880"/>
            <a:ext cx="63614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applications of a priority 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Dispatching processes in a computer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Hospital waiting lists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Standby passengers for a flight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Queuing at call </a:t>
            </a:r>
            <a:r>
              <a:rPr lang="en-GB" dirty="0" smtClean="0"/>
              <a:t>centres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Internal data structure for another algorithm (graph algorithm)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3435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18144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41" name="Curved Connector 40"/>
          <p:cNvCxnSpPr>
            <a:stCxn id="79" idx="6"/>
            <a:endCxn id="80" idx="6"/>
          </p:cNvCxnSpPr>
          <p:nvPr/>
        </p:nvCxnSpPr>
        <p:spPr>
          <a:xfrm flipH="1">
            <a:off x="6382700" y="3684186"/>
            <a:ext cx="453049" cy="1224136"/>
          </a:xfrm>
          <a:prstGeom prst="curvedConnector3">
            <a:avLst>
              <a:gd name="adj1" fmla="val -111619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cxnSp>
        <p:nvCxnSpPr>
          <p:cNvPr id="36" name="Curved Connector 35"/>
          <p:cNvCxnSpPr>
            <a:stCxn id="32" idx="6"/>
            <a:endCxn id="79" idx="6"/>
          </p:cNvCxnSpPr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b="1" i="1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632448"/>
            <a:ext cx="39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examples on </a:t>
            </a:r>
            <a:r>
              <a:rPr lang="en-GB" b="1" i="1" dirty="0" smtClean="0"/>
              <a:t>comparing things </a:t>
            </a:r>
            <a:r>
              <a:rPr lang="en-GB" dirty="0" smtClean="0"/>
              <a:t>…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7" name="Curved Connector 36"/>
          <p:cNvCxnSpPr>
            <a:stCxn id="32" idx="0"/>
            <a:endCxn id="22" idx="6"/>
          </p:cNvCxnSpPr>
          <p:nvPr/>
        </p:nvCxnSpPr>
        <p:spPr>
          <a:xfrm rot="16200000" flipV="1">
            <a:off x="445544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6"/>
          <p:cNvCxnSpPr/>
          <p:nvPr/>
        </p:nvCxnSpPr>
        <p:spPr>
          <a:xfrm rot="16200000" flipV="1">
            <a:off x="445019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564904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93296"/>
            <a:ext cx="36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it is a heap in a different state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Straight Arrow Connector 35"/>
          <p:cNvCxnSpPr>
            <a:stCxn id="22" idx="2"/>
            <a:endCxn id="34" idx="6"/>
          </p:cNvCxnSpPr>
          <p:nvPr/>
        </p:nvCxnSpPr>
        <p:spPr>
          <a:xfrm flipH="1">
            <a:off x="2062220" y="947882"/>
            <a:ext cx="1573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14651" r="48922" b="63836"/>
          <a:stretch/>
        </p:blipFill>
        <p:spPr bwMode="auto">
          <a:xfrm>
            <a:off x="684438" y="1772816"/>
            <a:ext cx="749253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6528" y="415815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Vertex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6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4"/>
          <p:cNvCxnSpPr/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77" idx="6"/>
            <a:endCxn id="22" idx="6"/>
          </p:cNvCxnSpPr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4104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Delete last item in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21532" y="805177"/>
            <a:ext cx="32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Comparator for vertices</a:t>
            </a:r>
            <a:endParaRPr lang="en-GB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11333" r="24091" b="58069"/>
          <a:stretch/>
        </p:blipFill>
        <p:spPr bwMode="auto">
          <a:xfrm>
            <a:off x="251521" y="2132856"/>
            <a:ext cx="8721670" cy="27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6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06822"/>
            <a:ext cx="469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comparator to sort an array of Vertex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6" t="24231" r="29722" b="17500"/>
          <a:stretch/>
        </p:blipFill>
        <p:spPr bwMode="auto">
          <a:xfrm>
            <a:off x="827583" y="1484784"/>
            <a:ext cx="687070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3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7-Point Star 34"/>
          <p:cNvSpPr/>
          <p:nvPr/>
        </p:nvSpPr>
        <p:spPr>
          <a:xfrm>
            <a:off x="1331640" y="476672"/>
            <a:ext cx="864096" cy="864096"/>
          </a:xfrm>
          <a:prstGeom prst="star7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140750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Return result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3848" y="5733256"/>
            <a:ext cx="184377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/>
              <a:t>Done </a:t>
            </a:r>
            <a:r>
              <a:rPr lang="en-GB" sz="4000" dirty="0" smtClean="0">
                <a:sym typeface="Wingdings" pitchFamily="2" charset="2"/>
              </a:rPr>
              <a:t>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132856"/>
            <a:ext cx="6890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err="1"/>
              <a:t>u</a:t>
            </a:r>
            <a:r>
              <a:rPr lang="en-GB" sz="2400" b="1" i="1" dirty="0" err="1" smtClean="0"/>
              <a:t>pheap</a:t>
            </a:r>
            <a:r>
              <a:rPr lang="en-GB" sz="2400" b="1" i="1" dirty="0" smtClean="0"/>
              <a:t> bubbling: </a:t>
            </a:r>
            <a:r>
              <a:rPr lang="en-GB" sz="2400" dirty="0" smtClean="0"/>
              <a:t>when we add to the heap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b="1" i="1" dirty="0" err="1"/>
              <a:t>d</a:t>
            </a:r>
            <a:r>
              <a:rPr lang="en-GB" sz="2400" b="1" i="1" dirty="0" err="1" smtClean="0"/>
              <a:t>ownheap</a:t>
            </a:r>
            <a:r>
              <a:rPr lang="en-GB" sz="2400" b="1" i="1" dirty="0" smtClean="0"/>
              <a:t> bubbling</a:t>
            </a:r>
            <a:r>
              <a:rPr lang="en-GB" sz="2400" dirty="0" smtClean="0"/>
              <a:t>: when we remove from the heap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188640"/>
            <a:ext cx="18971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What we just saw</a:t>
            </a:r>
            <a:endParaRPr lang="en-GB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09320"/>
            <a:ext cx="401468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Add and remove are O(log(n)) processes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068960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pic>
        <p:nvPicPr>
          <p:cNvPr id="3" name="Picture 2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61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3462" r="45724" b="59615"/>
          <a:stretch/>
        </p:blipFill>
        <p:spPr bwMode="auto">
          <a:xfrm>
            <a:off x="2195736" y="2204864"/>
            <a:ext cx="4375053" cy="196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94007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Another example: a Car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49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</a:t>
            </a:r>
            <a:r>
              <a:rPr lang="en-GB" dirty="0" smtClean="0"/>
              <a:t> 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252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left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i×2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right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(i×2) +1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11760" y="4293096"/>
            <a:ext cx="369466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763688" y="5589240"/>
            <a:ext cx="453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simplify implementation we </a:t>
            </a:r>
            <a:r>
              <a:rPr lang="en-GB" b="1" i="1" dirty="0" smtClean="0"/>
              <a:t>do not </a:t>
            </a:r>
            <a:r>
              <a:rPr lang="en-GB" dirty="0" smtClean="0"/>
              <a:t>use S[0]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5733256"/>
            <a:ext cx="687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Require two integer variables,  </a:t>
            </a:r>
            <a:r>
              <a:rPr lang="en-GB" b="1" i="1" dirty="0" smtClean="0"/>
              <a:t>last</a:t>
            </a:r>
            <a:r>
              <a:rPr lang="en-GB" dirty="0" smtClean="0"/>
              <a:t> and </a:t>
            </a:r>
            <a:r>
              <a:rPr lang="en-GB" b="1" i="1" dirty="0" smtClean="0"/>
              <a:t>capacity</a:t>
            </a:r>
            <a:r>
              <a:rPr lang="en-GB" dirty="0" smtClean="0"/>
              <a:t> where last is initially  0</a:t>
            </a:r>
          </a:p>
          <a:p>
            <a:r>
              <a:rPr lang="en-GB" dirty="0" smtClean="0"/>
              <a:t>In our example </a:t>
            </a:r>
            <a:r>
              <a:rPr lang="en-GB" b="1" i="1" dirty="0" smtClean="0"/>
              <a:t>capacity</a:t>
            </a:r>
            <a:r>
              <a:rPr lang="en-GB" dirty="0" smtClean="0"/>
              <a:t> is 15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7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0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40078"/>
            <a:ext cx="24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45737" b="62098"/>
          <a:stretch/>
        </p:blipFill>
        <p:spPr bwMode="auto">
          <a:xfrm>
            <a:off x="971600" y="1772816"/>
            <a:ext cx="6395821" cy="26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131840" y="2996952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H.add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01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S[last+1] = 6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l</a:t>
            </a:r>
            <a:r>
              <a:rPr lang="en-GB" sz="2800" b="1" i="1" dirty="0" smtClean="0"/>
              <a:t>ast++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S[6] &gt; S[13] ?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</a:t>
            </a:r>
            <a:r>
              <a:rPr lang="en-GB" sz="2000" b="1" dirty="0" smtClean="0"/>
              <a:t>wap S[6] S[13] 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4914</Words>
  <Application>Microsoft Office PowerPoint</Application>
  <PresentationFormat>On-screen Show (4:3)</PresentationFormat>
  <Paragraphs>3060</Paragraphs>
  <Slides>136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</dc:creator>
  <cp:lastModifiedBy>patrick</cp:lastModifiedBy>
  <cp:revision>63</cp:revision>
  <dcterms:created xsi:type="dcterms:W3CDTF">2013-02-02T16:15:11Z</dcterms:created>
  <dcterms:modified xsi:type="dcterms:W3CDTF">2016-02-24T17:08:51Z</dcterms:modified>
</cp:coreProperties>
</file>