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326" r:id="rId3"/>
    <p:sldId id="327" r:id="rId4"/>
    <p:sldId id="328" r:id="rId5"/>
    <p:sldId id="329" r:id="rId6"/>
    <p:sldId id="331" r:id="rId7"/>
    <p:sldId id="332" r:id="rId8"/>
    <p:sldId id="333" r:id="rId9"/>
    <p:sldId id="334" r:id="rId10"/>
    <p:sldId id="335" r:id="rId11"/>
    <p:sldId id="336" r:id="rId12"/>
    <p:sldId id="33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918" autoAdjust="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2/28/2022</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2/28/2022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2/28/2022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2/28/2022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2/28/2022</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2/28/2022</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is a data access technology.</a:t>
            </a:r>
          </a:p>
          <a:p>
            <a:r>
              <a:rPr lang="en-US" sz="1400" dirty="0">
                <a:solidFill>
                  <a:srgbClr val="181717"/>
                </a:solidFill>
                <a:latin typeface="Verdana"/>
              </a:rPr>
              <a:t>Entity Framework (EF) Core is a lightweight, extensible, open source and cross-platform version of the popular Entity Framework data access technology.</a:t>
            </a:r>
          </a:p>
          <a:p>
            <a:r>
              <a:rPr lang="en-US" sz="1400" dirty="0">
                <a:solidFill>
                  <a:srgbClr val="181717"/>
                </a:solidFill>
                <a:latin typeface="Verdana"/>
              </a:rPr>
              <a:t>Entity Framework is an Object/Relational Mapping (O/RM) framework.</a:t>
            </a:r>
          </a:p>
          <a:p>
            <a:r>
              <a:rPr lang="en-US" sz="1400" dirty="0">
                <a:solidFill>
                  <a:srgbClr val="181717"/>
                </a:solidFill>
                <a:latin typeface="Verdana"/>
              </a:rPr>
              <a:t>It is an enhancement to ADO.NET</a:t>
            </a:r>
          </a:p>
          <a:p>
            <a:r>
              <a:rPr lang="en-US" sz="1400" dirty="0">
                <a:solidFill>
                  <a:srgbClr val="181717"/>
                </a:solidFill>
                <a:latin typeface="Verdana"/>
              </a:rPr>
              <a:t>Entity Framework gives developers an automated mechanism for accessing &amp; storing the data in the database.</a:t>
            </a:r>
          </a:p>
          <a:p>
            <a:r>
              <a:rPr lang="en-US" sz="1400" dirty="0">
                <a:solidFill>
                  <a:srgbClr val="181717"/>
                </a:solidFill>
                <a:latin typeface="Verdana"/>
              </a:rPr>
              <a:t>EF Core is intended to be used with .NET Core applications. However, it can also be used with standard .NET 4.5+ framework based applications.</a:t>
            </a:r>
            <a:endParaRPr lang="en-US" sz="1400"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Creating a Model for an Existing Database in Entity Framework Core</a:t>
            </a:r>
          </a:p>
        </p:txBody>
      </p:sp>
      <p:sp>
        <p:nvSpPr>
          <p:cNvPr id="6" name="Content Placeholder 5"/>
          <p:cNvSpPr>
            <a:spLocks noGrp="1"/>
          </p:cNvSpPr>
          <p:nvPr>
            <p:ph sz="quarter" idx="1"/>
          </p:nvPr>
        </p:nvSpPr>
        <p:spPr/>
        <p:txBody>
          <a:bodyPr>
            <a:noAutofit/>
          </a:bodyPr>
          <a:lstStyle/>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a:t>
            </a:r>
          </a:p>
          <a:p>
            <a:r>
              <a:rPr lang="en-US" sz="1800" dirty="0">
                <a:latin typeface="Calibri" pitchFamily="34" charset="0"/>
                <a:cs typeface="Calibri" pitchFamily="34" charset="0"/>
              </a:rPr>
              <a:t>Update models when tables are updated</a:t>
            </a:r>
          </a:p>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 </a:t>
            </a:r>
            <a:r>
              <a:rPr lang="en-US" sz="1800"/>
              <a:t>-force</a:t>
            </a:r>
            <a:endParaRPr lang="en-US" sz="18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p>
          <a:p>
            <a:pPr lvl="1"/>
            <a:r>
              <a:rPr lang="en-US" dirty="0" err="1"/>
              <a:t>DbSet</a:t>
            </a:r>
            <a:r>
              <a:rPr lang="en-US" dirty="0"/>
              <a:t>&lt;</a:t>
            </a:r>
            <a:r>
              <a:rPr lang="en-US" dirty="0" err="1"/>
              <a:t>TEntity</a:t>
            </a:r>
            <a:r>
              <a:rPr lang="en-US" dirty="0"/>
              <a:t>&gt;.</a:t>
            </a:r>
            <a:r>
              <a:rPr lang="en-US" dirty="0" err="1"/>
              <a:t>FromSqlRaw</a:t>
            </a:r>
            <a:r>
              <a:rPr lang="en-US" dirty="0"/>
              <a:t>()</a:t>
            </a:r>
          </a:p>
          <a:p>
            <a:pPr lvl="1"/>
            <a:r>
              <a:rPr lang="en-US" dirty="0" err="1"/>
              <a:t>DbContext.Database.ExecuteSqlRaw</a:t>
            </a:r>
            <a:r>
              <a:rPr lang="en-US" dirty="0"/>
              <a:t>()</a:t>
            </a:r>
          </a:p>
          <a:p>
            <a:pPr lvl="1"/>
            <a:r>
              <a:rPr lang="en-US" sz="1500" dirty="0">
                <a:latin typeface="Calibri" pitchFamily="34" charset="0"/>
                <a:cs typeface="Calibri" pitchFamily="34" charset="0"/>
              </a:rPr>
              <a:t>Ex: </a:t>
            </a:r>
            <a:r>
              <a:rPr lang="en-US" sz="1500" dirty="0" err="1">
                <a:latin typeface="Calibri" pitchFamily="34" charset="0"/>
                <a:cs typeface="Calibri" pitchFamily="34" charset="0"/>
              </a:rPr>
              <a:t>context.Database.ExecuteSqlRaw</a:t>
            </a:r>
            <a:r>
              <a:rPr lang="en-US" sz="1500" dirty="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p>
          <a:p>
            <a:pPr lvl="1"/>
            <a:endParaRPr lang="en-US" dirty="0"/>
          </a:p>
        </p:txBody>
      </p:sp>
    </p:spTree>
    <p:extLst>
      <p:ext uri="{BB962C8B-B14F-4D97-AF65-F5344CB8AC3E}">
        <p14:creationId xmlns:p14="http://schemas.microsoft.com/office/powerpoint/2010/main" val="270535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Version History</a:t>
            </a:r>
          </a:p>
        </p:txBody>
      </p:sp>
      <p:graphicFrame>
        <p:nvGraphicFramePr>
          <p:cNvPr id="5" name="Content Placeholder 4"/>
          <p:cNvGraphicFramePr>
            <a:graphicFrameLocks noGrp="1"/>
          </p:cNvGraphicFramePr>
          <p:nvPr>
            <p:ph sz="quarter" idx="1"/>
          </p:nvPr>
        </p:nvGraphicFramePr>
        <p:xfrm>
          <a:off x="612775" y="1600200"/>
          <a:ext cx="8153400" cy="148336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a:solidFill>
                            <a:srgbClr val="FFFFFF"/>
                          </a:solidFill>
                        </a:rPr>
                        <a:t>Release Date</a:t>
                      </a:r>
                    </a:p>
                  </a:txBody>
                  <a:tcPr anchor="b"/>
                </a:tc>
                <a:extLst>
                  <a:ext uri="{0D108BD9-81ED-4DB2-BD59-A6C34878D82A}">
                    <a16:rowId xmlns:a16="http://schemas.microsoft.com/office/drawing/2014/main" val="10000"/>
                  </a:ext>
                </a:extLst>
              </a:tr>
              <a:tr h="370840">
                <a:tc>
                  <a:txBody>
                    <a:bodyPr/>
                    <a:lstStyle/>
                    <a:p>
                      <a:pPr fontAlgn="t"/>
                      <a:r>
                        <a:rPr lang="en-US">
                          <a:solidFill>
                            <a:srgbClr val="414141"/>
                          </a:solidFill>
                        </a:rPr>
                        <a:t>EF Core 2.0</a:t>
                      </a:r>
                    </a:p>
                  </a:txBody>
                  <a:tcPr/>
                </a:tc>
                <a:tc>
                  <a:txBody>
                    <a:bodyPr/>
                    <a:lstStyle/>
                    <a:p>
                      <a:pPr fontAlgn="t"/>
                      <a:r>
                        <a:rPr lang="en-US">
                          <a:solidFill>
                            <a:srgbClr val="414141"/>
                          </a:solidFill>
                        </a:rPr>
                        <a:t>August 2017</a:t>
                      </a:r>
                    </a:p>
                  </a:txBody>
                  <a:tcPr/>
                </a:tc>
                <a:extLst>
                  <a:ext uri="{0D108BD9-81ED-4DB2-BD59-A6C34878D82A}">
                    <a16:rowId xmlns:a16="http://schemas.microsoft.com/office/drawing/2014/main" val="10001"/>
                  </a:ext>
                </a:extLst>
              </a:tr>
              <a:tr h="370840">
                <a:tc>
                  <a:txBody>
                    <a:bodyPr/>
                    <a:lstStyle/>
                    <a:p>
                      <a:pPr fontAlgn="t"/>
                      <a:r>
                        <a:rPr lang="en-US">
                          <a:solidFill>
                            <a:srgbClr val="414141"/>
                          </a:solidFill>
                        </a:rPr>
                        <a:t>EF Core 1.1</a:t>
                      </a:r>
                    </a:p>
                  </a:txBody>
                  <a:tcPr/>
                </a:tc>
                <a:tc>
                  <a:txBody>
                    <a:bodyPr/>
                    <a:lstStyle/>
                    <a:p>
                      <a:pPr fontAlgn="t"/>
                      <a:r>
                        <a:rPr lang="en-US">
                          <a:solidFill>
                            <a:srgbClr val="414141"/>
                          </a:solidFill>
                        </a:rPr>
                        <a:t>November 2016</a:t>
                      </a:r>
                    </a:p>
                  </a:txBody>
                  <a:tcPr/>
                </a:tc>
                <a:extLst>
                  <a:ext uri="{0D108BD9-81ED-4DB2-BD59-A6C34878D82A}">
                    <a16:rowId xmlns:a16="http://schemas.microsoft.com/office/drawing/2014/main" val="10002"/>
                  </a:ext>
                </a:extLst>
              </a:tr>
              <a:tr h="370840">
                <a:tc>
                  <a:txBody>
                    <a:bodyPr/>
                    <a:lstStyle/>
                    <a:p>
                      <a:pPr fontAlgn="t"/>
                      <a:r>
                        <a:rPr lang="en-US">
                          <a:solidFill>
                            <a:srgbClr val="414141"/>
                          </a:solidFill>
                        </a:rPr>
                        <a:t>EF Core 1.0</a:t>
                      </a:r>
                    </a:p>
                  </a:txBody>
                  <a:tcPr/>
                </a:tc>
                <a:tc>
                  <a:txBody>
                    <a:bodyPr/>
                    <a:lstStyle/>
                    <a:p>
                      <a:pPr fontAlgn="t"/>
                      <a:r>
                        <a:rPr lang="en-US" dirty="0">
                          <a:solidFill>
                            <a:srgbClr val="414141"/>
                          </a:solidFill>
                        </a:rPr>
                        <a:t>June 2016</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a:t>EF Core on </a:t>
            </a:r>
            <a:r>
              <a:rPr lang="en-US" dirty="0" err="1"/>
              <a:t>GitHub</a:t>
            </a:r>
            <a:r>
              <a:rPr lang="en-US" dirty="0"/>
              <a:t>: </a:t>
            </a:r>
            <a:r>
              <a:rPr lang="en-US" dirty="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a:t>EF Core Roadmap: </a:t>
            </a:r>
            <a:r>
              <a:rPr lang="en-US" dirty="0">
                <a:hlinkClick r:id="rId3"/>
              </a:rPr>
              <a:t>docs.microsoft.com/en-us/</a:t>
            </a:r>
            <a:r>
              <a:rPr lang="en-US" dirty="0" err="1">
                <a:hlinkClick r:id="rId3"/>
              </a:rPr>
              <a:t>ef</a:t>
            </a:r>
            <a:r>
              <a:rPr lang="en-US" dirty="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a:t>EF Core Official Documentation: </a:t>
            </a:r>
            <a:r>
              <a:rPr lang="en-US" dirty="0">
                <a:hlinkClick r:id="rId4"/>
              </a:rPr>
              <a:t>https://docs.microsoft.com/ef/core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p:txBody>
          <a:bodyPr>
            <a:normAutofit/>
          </a:bodyPr>
          <a:lstStyle/>
          <a:p>
            <a:r>
              <a:rPr lang="en-US" sz="1200" dirty="0">
                <a:solidFill>
                  <a:srgbClr val="181717"/>
                </a:solidFill>
                <a:latin typeface="Verdana"/>
              </a:rPr>
              <a:t>EF Core supports two development approaches </a:t>
            </a:r>
          </a:p>
          <a:p>
            <a:r>
              <a:rPr lang="en-US" sz="1200" dirty="0">
                <a:solidFill>
                  <a:srgbClr val="181717"/>
                </a:solidFill>
                <a:latin typeface="Verdana"/>
              </a:rPr>
              <a:t>1) Code-First </a:t>
            </a:r>
          </a:p>
          <a:p>
            <a:r>
              <a:rPr lang="en-US" sz="1200" dirty="0">
                <a:solidFill>
                  <a:srgbClr val="181717"/>
                </a:solidFill>
                <a:latin typeface="Verdana"/>
              </a:rPr>
              <a:t>2) Database-First.</a:t>
            </a:r>
          </a:p>
          <a:p>
            <a:r>
              <a:rPr lang="en-US" sz="1200" dirty="0">
                <a:solidFill>
                  <a:srgbClr val="181717"/>
                </a:solidFill>
                <a:latin typeface="Verdana"/>
              </a:rPr>
              <a:t>EF Core mainly targets the code-first approach and provides little support for the database-first approach.</a:t>
            </a:r>
          </a:p>
          <a:p>
            <a:r>
              <a:rPr lang="en-US" sz="1200" dirty="0">
                <a:solidFill>
                  <a:srgbClr val="181717"/>
                </a:solidFill>
                <a:latin typeface="Verdana"/>
              </a:rPr>
              <a:t>In the code-first approach, EF Core API creates the database and tables using migration based on the conventions and configuration provided in your domain classes. This approach is useful in Domain Driven Design (DDD).</a:t>
            </a:r>
          </a:p>
          <a:p>
            <a:r>
              <a:rPr lang="en-US" sz="1200" dirty="0">
                <a:solidFill>
                  <a:srgbClr val="181717"/>
                </a:solidFill>
                <a:latin typeface="Verdana"/>
              </a:rPr>
              <a:t>In the database-first approach, EF Core API creates the domain and context classes based on your existing database using EF Core commands. This has limited support in EF Core as it does not support visual designer or wizard.</a:t>
            </a: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685800" y="4295775"/>
            <a:ext cx="7924800" cy="21050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EF Core</a:t>
            </a:r>
            <a:endParaRPr lang="en-US" dirty="0"/>
          </a:p>
        </p:txBody>
      </p:sp>
      <p:sp>
        <p:nvSpPr>
          <p:cNvPr id="6" name="Content Placeholder 5"/>
          <p:cNvSpPr>
            <a:spLocks noGrp="1"/>
          </p:cNvSpPr>
          <p:nvPr>
            <p:ph sz="quarter" idx="1"/>
          </p:nvPr>
        </p:nvSpPr>
        <p:spPr/>
        <p:txBody>
          <a:bodyPr>
            <a:normAutofit/>
          </a:bodyPr>
          <a:lstStyle/>
          <a:p>
            <a:pPr algn="just"/>
            <a:r>
              <a:rPr lang="en-US" sz="1400" dirty="0">
                <a:solidFill>
                  <a:srgbClr val="181717"/>
                </a:solidFill>
                <a:latin typeface="roboto"/>
              </a:rPr>
              <a:t>EF Core Database Providers</a:t>
            </a:r>
          </a:p>
          <a:p>
            <a:pPr algn="just"/>
            <a:r>
              <a:rPr lang="en-US" sz="1400" dirty="0">
                <a:solidFill>
                  <a:srgbClr val="181717"/>
                </a:solidFill>
                <a:latin typeface="Verdana"/>
              </a:rPr>
              <a:t>Entity Framework Core uses a provider model to access many different databases. EF Core includes providers as </a:t>
            </a:r>
            <a:r>
              <a:rPr lang="en-US" sz="1400" dirty="0" err="1">
                <a:solidFill>
                  <a:srgbClr val="181717"/>
                </a:solidFill>
                <a:latin typeface="Verdana"/>
              </a:rPr>
              <a:t>NuGet</a:t>
            </a:r>
            <a:r>
              <a:rPr lang="en-US" sz="1400" dirty="0">
                <a:solidFill>
                  <a:srgbClr val="181717"/>
                </a:solidFill>
                <a:latin typeface="Verdana"/>
              </a:rPr>
              <a:t> packages which you need to install.</a:t>
            </a:r>
          </a:p>
          <a:p>
            <a:pPr algn="just"/>
            <a:r>
              <a:rPr lang="en-US" sz="1400" dirty="0">
                <a:solidFill>
                  <a:srgbClr val="181717"/>
                </a:solidFill>
                <a:latin typeface="Verdana"/>
              </a:rPr>
              <a:t>The following table lists database providers and </a:t>
            </a:r>
            <a:r>
              <a:rPr lang="en-US" sz="1400" dirty="0" err="1">
                <a:solidFill>
                  <a:srgbClr val="181717"/>
                </a:solidFill>
                <a:latin typeface="Verdana"/>
              </a:rPr>
              <a:t>NuGet</a:t>
            </a:r>
            <a:r>
              <a:rPr lang="en-US" sz="1400" dirty="0">
                <a:solidFill>
                  <a:srgbClr val="181717"/>
                </a:solidFill>
                <a:latin typeface="Verdana"/>
              </a:rPr>
              <a:t> packages for EF Core.</a:t>
            </a:r>
          </a:p>
          <a:p>
            <a:endParaRPr lang="en-US" sz="1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457200" y="3048000"/>
          <a:ext cx="8534400" cy="259588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Database</a:t>
                      </a:r>
                    </a:p>
                  </a:txBody>
                  <a:tcPr anchor="b"/>
                </a:tc>
                <a:tc>
                  <a:txBody>
                    <a:bodyPr/>
                    <a:lstStyle/>
                    <a:p>
                      <a:pPr algn="l" fontAlgn="b"/>
                      <a:r>
                        <a:rPr lang="en-US" b="0">
                          <a:solidFill>
                            <a:srgbClr val="FFFFFF"/>
                          </a:solidFill>
                        </a:rPr>
                        <a:t>NuGet Package</a:t>
                      </a:r>
                    </a:p>
                  </a:txBody>
                  <a:tcPr anchor="b"/>
                </a:tc>
                <a:extLst>
                  <a:ext uri="{0D108BD9-81ED-4DB2-BD59-A6C34878D82A}">
                    <a16:rowId xmlns:a16="http://schemas.microsoft.com/office/drawing/2014/main" val="10000"/>
                  </a:ext>
                </a:extLst>
              </a:tr>
              <a:tr h="370840">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val="10001"/>
                  </a:ext>
                </a:extLst>
              </a:tr>
              <a:tr h="370840">
                <a:tc>
                  <a:txBody>
                    <a:bodyPr/>
                    <a:lstStyle/>
                    <a:p>
                      <a:pPr fontAlgn="t"/>
                      <a:r>
                        <a:rPr lang="en-US">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extLst>
                  <a:ext uri="{0D108BD9-81ED-4DB2-BD59-A6C34878D82A}">
                    <a16:rowId xmlns:a16="http://schemas.microsoft.com/office/drawing/2014/main" val="10002"/>
                  </a:ext>
                </a:extLst>
              </a:tr>
              <a:tr h="370840">
                <a:tc>
                  <a:txBody>
                    <a:bodyPr/>
                    <a:lstStyle/>
                    <a:p>
                      <a:pPr fontAlgn="t"/>
                      <a:r>
                        <a:rPr lang="en-US">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val="10003"/>
                  </a:ext>
                </a:extLst>
              </a:tr>
              <a:tr h="370840">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extLst>
                  <a:ext uri="{0D108BD9-81ED-4DB2-BD59-A6C34878D82A}">
                    <a16:rowId xmlns:a16="http://schemas.microsoft.com/office/drawing/2014/main" val="10004"/>
                  </a:ext>
                </a:extLst>
              </a:tr>
              <a:tr h="370840">
                <a:tc>
                  <a:txBody>
                    <a:bodyPr/>
                    <a:lstStyle/>
                    <a:p>
                      <a:pPr fontAlgn="t"/>
                      <a:r>
                        <a:rPr lang="en-US">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val="10005"/>
                  </a:ext>
                </a:extLst>
              </a:tr>
              <a:tr h="37084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can be used with .NET Core or .NET 4.6 based applications.</a:t>
            </a:r>
          </a:p>
          <a:p>
            <a:pPr algn="just"/>
            <a:r>
              <a:rPr lang="en-US" sz="1400" dirty="0">
                <a:solidFill>
                  <a:srgbClr val="181717"/>
                </a:solidFill>
                <a:latin typeface="Verdana"/>
              </a:rPr>
              <a:t>EF Core is not a part of .NET Core and standard .NET framework. It is available as a </a:t>
            </a:r>
            <a:r>
              <a:rPr lang="en-US" sz="1400" dirty="0" err="1">
                <a:solidFill>
                  <a:srgbClr val="181717"/>
                </a:solidFill>
                <a:latin typeface="Verdana"/>
              </a:rPr>
              <a:t>NuGet</a:t>
            </a:r>
            <a:r>
              <a:rPr lang="en-US" sz="1400" dirty="0">
                <a:solidFill>
                  <a:srgbClr val="181717"/>
                </a:solidFill>
                <a:latin typeface="Verdana"/>
              </a:rPr>
              <a:t> package. You need to install </a:t>
            </a:r>
            <a:r>
              <a:rPr lang="en-US" sz="1400" dirty="0" err="1">
                <a:solidFill>
                  <a:srgbClr val="181717"/>
                </a:solidFill>
                <a:latin typeface="Verdana"/>
              </a:rPr>
              <a:t>NuGet</a:t>
            </a:r>
            <a:r>
              <a:rPr lang="en-US" sz="1400" dirty="0">
                <a:solidFill>
                  <a:srgbClr val="181717"/>
                </a:solidFill>
                <a:latin typeface="Verdana"/>
              </a:rPr>
              <a:t> packages for the following two things to use EF Core in your application:</a:t>
            </a:r>
          </a:p>
          <a:p>
            <a:pPr algn="just">
              <a:buFont typeface="+mj-lt"/>
              <a:buAutoNum type="arabicPeriod"/>
            </a:pPr>
            <a:r>
              <a:rPr lang="en-US" sz="1400" dirty="0">
                <a:solidFill>
                  <a:srgbClr val="181717"/>
                </a:solidFill>
                <a:latin typeface="Verdana"/>
              </a:rPr>
              <a:t>EF Core DB provider</a:t>
            </a:r>
          </a:p>
          <a:p>
            <a:pPr algn="just">
              <a:buFont typeface="+mj-lt"/>
              <a:buAutoNum type="arabicPeriod"/>
            </a:pPr>
            <a:r>
              <a:rPr lang="en-US" sz="1400" dirty="0">
                <a:solidFill>
                  <a:srgbClr val="181717"/>
                </a:solidFill>
                <a:latin typeface="Verdana"/>
              </a:rPr>
              <a:t>EF Core tools</a:t>
            </a:r>
          </a:p>
          <a:p>
            <a:r>
              <a:rPr lang="en-US" sz="1400" dirty="0">
                <a:solidFill>
                  <a:srgbClr val="181717"/>
                </a:solidFill>
                <a:latin typeface="Verdana"/>
              </a:rPr>
              <a:t>PM&gt; Install-Package </a:t>
            </a:r>
            <a:r>
              <a:rPr lang="en-US" sz="1400" dirty="0" err="1">
                <a:solidFill>
                  <a:srgbClr val="181717"/>
                </a:solidFill>
                <a:latin typeface="Verdana"/>
              </a:rPr>
              <a:t>Microsoft.EntityFrameworkCore.SqlServer</a:t>
            </a:r>
            <a:endParaRPr lang="en-US" sz="1400" dirty="0">
              <a:solidFill>
                <a:srgbClr val="181717"/>
              </a:solidFill>
              <a:latin typeface="Verdana"/>
            </a:endParaRPr>
          </a:p>
          <a:p>
            <a:r>
              <a:rPr lang="en-US" sz="1400" dirty="0">
                <a:solidFill>
                  <a:srgbClr val="181717"/>
                </a:solidFill>
                <a:latin typeface="Verdana"/>
              </a:rPr>
              <a:t>PM&gt; Install-Package </a:t>
            </a:r>
            <a:r>
              <a:rPr lang="en-US" sz="1400" dirty="0" err="1">
                <a:solidFill>
                  <a:srgbClr val="000000"/>
                </a:solidFill>
                <a:latin typeface="SFMono-Regular"/>
              </a:rPr>
              <a:t>Microsoft.EntityFrameworkCore.Tools</a:t>
            </a:r>
            <a:endParaRPr lang="en-US" sz="1400" dirty="0">
              <a:solidFill>
                <a:srgbClr val="181717"/>
              </a:solidFill>
              <a:latin typeface="Verdana"/>
            </a:endParaRPr>
          </a:p>
          <a:p>
            <a:endParaRPr lang="en-US" sz="1400" dirty="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a:t>The </a:t>
            </a:r>
            <a:r>
              <a:rPr lang="en-US" sz="1400" dirty="0" err="1">
                <a:hlinkClick r:id="rId2"/>
              </a:rPr>
              <a:t>DbContext</a:t>
            </a:r>
            <a:r>
              <a:rPr lang="en-US" sz="1400" dirty="0"/>
              <a:t> class is an integral part of Entity Framework. An instance of </a:t>
            </a:r>
            <a:r>
              <a:rPr lang="en-US" sz="1400" dirty="0" err="1"/>
              <a:t>DbContext</a:t>
            </a:r>
            <a:r>
              <a:rPr lang="en-US" sz="1400" dirty="0"/>
              <a:t> represents a session with the database which can be used to query and save instances of your entities to a database. </a:t>
            </a:r>
            <a:r>
              <a:rPr lang="en-US" sz="1400" dirty="0" err="1"/>
              <a:t>DbContext</a:t>
            </a:r>
            <a:r>
              <a:rPr lang="en-US" sz="1400" dirty="0"/>
              <a:t> is a combination of the Unit Of Work and Repository patterns.</a:t>
            </a:r>
            <a:endParaRPr lang="en-US" sz="1400" dirty="0">
              <a:solidFill>
                <a:srgbClr val="181717"/>
              </a:solidFill>
              <a:latin typeface="Verdana"/>
            </a:endParaRPr>
          </a:p>
          <a:p>
            <a:r>
              <a:rPr lang="en-US" sz="1400" dirty="0" err="1"/>
              <a:t>DbContext</a:t>
            </a:r>
            <a:r>
              <a:rPr lang="en-US" sz="1400" dirty="0"/>
              <a:t> in EF Core allows us to perform following tasks:</a:t>
            </a:r>
          </a:p>
          <a:p>
            <a:pPr lvl="1"/>
            <a:r>
              <a:rPr lang="en-US" sz="1400" dirty="0"/>
              <a:t>Manage database connection</a:t>
            </a:r>
          </a:p>
          <a:p>
            <a:pPr lvl="1"/>
            <a:r>
              <a:rPr lang="en-US" sz="1400" dirty="0"/>
              <a:t>Configure model &amp; relationship</a:t>
            </a:r>
          </a:p>
          <a:p>
            <a:pPr lvl="1"/>
            <a:r>
              <a:rPr lang="en-US" sz="1400" dirty="0"/>
              <a:t>Querying database</a:t>
            </a:r>
          </a:p>
          <a:p>
            <a:pPr lvl="1"/>
            <a:r>
              <a:rPr lang="en-US" sz="1400" dirty="0"/>
              <a:t>Saving data to the database</a:t>
            </a:r>
          </a:p>
          <a:p>
            <a:pPr lvl="1"/>
            <a:r>
              <a:rPr lang="en-US" sz="1400" dirty="0"/>
              <a:t>Caching</a:t>
            </a:r>
          </a:p>
          <a:p>
            <a:pPr lvl="1"/>
            <a:r>
              <a:rPr lang="en-US" sz="1400" dirty="0"/>
              <a:t>Transaction management</a:t>
            </a:r>
          </a:p>
          <a:p>
            <a:r>
              <a:rPr lang="en-US" sz="1400" dirty="0"/>
              <a:t>To use </a:t>
            </a:r>
            <a:r>
              <a:rPr lang="en-US" sz="1400" dirty="0" err="1"/>
              <a:t>DbContext</a:t>
            </a:r>
            <a:r>
              <a:rPr lang="en-US" sz="1400" dirty="0"/>
              <a:t> in our application, we need to create the class that derives from </a:t>
            </a:r>
            <a:r>
              <a:rPr lang="en-US" sz="1400" dirty="0" err="1"/>
              <a:t>DbContext</a:t>
            </a:r>
            <a:r>
              <a:rPr lang="en-US" sz="1400" dirty="0"/>
              <a:t>, also known as context class. This context class typically includes </a:t>
            </a:r>
            <a:r>
              <a:rPr lang="en-US" sz="1400" dirty="0" err="1">
                <a:hlinkClick r:id="rId3"/>
              </a:rPr>
              <a:t>DbSet</a:t>
            </a:r>
            <a:r>
              <a:rPr lang="en-US" sz="1400" dirty="0">
                <a:hlinkClick r:id="rId3"/>
              </a:rPr>
              <a:t>&lt;</a:t>
            </a:r>
            <a:r>
              <a:rPr lang="en-US" sz="1400" dirty="0" err="1">
                <a:hlinkClick r:id="rId3"/>
              </a:rPr>
              <a:t>TEntity</a:t>
            </a:r>
            <a:r>
              <a:rPr lang="en-US" sz="1400" dirty="0">
                <a:hlinkClick r:id="rId3"/>
              </a:rPr>
              <a:t>&gt;</a:t>
            </a:r>
            <a:r>
              <a:rPr lang="en-US" sz="1400" dirty="0"/>
              <a:t> properties for each entity in the model. </a:t>
            </a:r>
          </a:p>
          <a:p>
            <a:r>
              <a:rPr lang="en-US" sz="1400" dirty="0"/>
              <a:t>entities </a:t>
            </a:r>
          </a:p>
          <a:p>
            <a:r>
              <a:rPr lang="en-US" sz="1400" dirty="0"/>
              <a:t>public </a:t>
            </a:r>
            <a:r>
              <a:rPr lang="en-US" sz="1400" dirty="0" err="1"/>
              <a:t>DbSet</a:t>
            </a:r>
            <a:r>
              <a:rPr lang="en-US" sz="1400" dirty="0"/>
              <a:t>&lt;Student&gt; Students { get; set; }</a:t>
            </a:r>
          </a:p>
          <a:p>
            <a:r>
              <a:rPr lang="en-US" sz="1400" dirty="0"/>
              <a:t> public </a:t>
            </a:r>
            <a:r>
              <a:rPr lang="en-US" sz="1400" dirty="0" err="1"/>
              <a:t>DbSet</a:t>
            </a:r>
            <a:r>
              <a:rPr lang="en-US" sz="1400" dirty="0"/>
              <a:t>&lt;Course&gt; Courses { get; set; } } </a:t>
            </a:r>
            <a:endParaRPr lang="en-US" sz="1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err="1"/>
              <a:t>DbContext</a:t>
            </a:r>
            <a:r>
              <a:rPr lang="en-US" sz="1400" dirty="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 Migration</a:t>
            </a:r>
          </a:p>
        </p:txBody>
      </p:sp>
      <p:sp>
        <p:nvSpPr>
          <p:cNvPr id="6" name="Content Placeholder 5"/>
          <p:cNvSpPr>
            <a:spLocks noGrp="1"/>
          </p:cNvSpPr>
          <p:nvPr>
            <p:ph sz="quarter" idx="1"/>
          </p:nvPr>
        </p:nvSpPr>
        <p:spPr/>
        <p:txBody>
          <a:bodyPr>
            <a:noAutofit/>
          </a:bodyPr>
          <a:lstStyle/>
          <a:p>
            <a:r>
              <a:rPr lang="en-US" sz="1400" dirty="0"/>
              <a:t>EF Core includes different migration commands to create or update the database based on the model.</a:t>
            </a:r>
          </a:p>
          <a:p>
            <a:r>
              <a:rPr lang="en-US" sz="1400" dirty="0"/>
              <a:t>we need to create the database from the model (entities and context) by adding a migration.</a:t>
            </a:r>
          </a:p>
          <a:p>
            <a:r>
              <a:rPr lang="en-US" sz="1400" dirty="0"/>
              <a:t>We can execute the migration command using </a:t>
            </a:r>
            <a:r>
              <a:rPr lang="en-US" sz="1400" dirty="0" err="1"/>
              <a:t>NuGet</a:t>
            </a:r>
            <a:r>
              <a:rPr lang="en-US" sz="1400" dirty="0"/>
              <a:t> Package Manger Console as well as </a:t>
            </a:r>
            <a:r>
              <a:rPr lang="en-US" sz="1400" dirty="0" err="1"/>
              <a:t>dotnet</a:t>
            </a:r>
            <a:r>
              <a:rPr lang="en-US" sz="1400" dirty="0"/>
              <a:t> CLI (command line interface).</a:t>
            </a:r>
          </a:p>
          <a:p>
            <a:r>
              <a:rPr lang="en-US" sz="1400" dirty="0"/>
              <a:t>In Visual Studio, open </a:t>
            </a:r>
            <a:r>
              <a:rPr lang="en-US" sz="1400" dirty="0" err="1"/>
              <a:t>NuGet</a:t>
            </a:r>
            <a:r>
              <a:rPr lang="en-US" sz="1400" dirty="0"/>
              <a:t> Package Manager Console from Tools -&gt; </a:t>
            </a:r>
            <a:r>
              <a:rPr lang="en-US" sz="1400" dirty="0" err="1"/>
              <a:t>NuGet</a:t>
            </a:r>
            <a:r>
              <a:rPr lang="en-US" sz="1400" dirty="0"/>
              <a:t> Package Manager -&gt; Package Manager Console and enter the following command:</a:t>
            </a:r>
          </a:p>
          <a:p>
            <a:r>
              <a:rPr lang="en-US" sz="1400" dirty="0"/>
              <a:t>PM&gt; add-migration </a:t>
            </a:r>
            <a:r>
              <a:rPr lang="en-US" sz="1400" dirty="0" err="1"/>
              <a:t>CreateSchoolDB</a:t>
            </a:r>
            <a:endParaRPr lang="en-US" sz="1400" dirty="0"/>
          </a:p>
          <a:p>
            <a:r>
              <a:rPr lang="en-US" sz="1400" dirty="0"/>
              <a:t>After creating a migration, we still need to create the database using the update-database command in the Package Manager Console, as below.</a:t>
            </a:r>
          </a:p>
          <a:p>
            <a:r>
              <a:rPr lang="en-US" sz="1400" dirty="0"/>
              <a:t>PM&gt; update-database –verbose</a:t>
            </a:r>
          </a:p>
          <a:p>
            <a:r>
              <a:rPr lang="en-US" sz="1400" dirty="0" err="1">
                <a:latin typeface="Calibri" pitchFamily="34" charset="0"/>
                <a:cs typeface="Calibri" pitchFamily="34" charset="0"/>
              </a:rPr>
              <a:t>Note:</a:t>
            </a:r>
            <a:r>
              <a:rPr lang="en-US" sz="1400" dirty="0" err="1"/>
              <a:t>This</a:t>
            </a:r>
            <a:r>
              <a:rPr lang="en-US" sz="1400" dirty="0"/>
              <a:t> was the first migration to create a database. Now, whenever we add or update domain classes or configurations, we need to sync the database with the model using </a:t>
            </a:r>
            <a:r>
              <a:rPr lang="en-US" sz="1400" b="1" dirty="0"/>
              <a:t>add-migration</a:t>
            </a:r>
            <a:r>
              <a:rPr lang="en-US" sz="1400" dirty="0"/>
              <a:t> and </a:t>
            </a:r>
            <a:r>
              <a:rPr lang="en-US" sz="1400" b="1" dirty="0"/>
              <a:t>update-database</a:t>
            </a:r>
            <a:r>
              <a:rPr lang="en-US" sz="1400" dirty="0"/>
              <a:t> commands.</a:t>
            </a:r>
            <a:endParaRPr lang="en-US" sz="1400" dirty="0">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7708</TotalTime>
  <Words>1019</Words>
  <Application>Microsoft Office PowerPoint</Application>
  <PresentationFormat>On-screen Show (4:3)</PresentationFormat>
  <Paragraphs>97</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roboto</vt:lpstr>
      <vt:lpstr>SFMono-Regular</vt:lpstr>
      <vt:lpstr>Tw Cen MT</vt:lpstr>
      <vt:lpstr>Verdana</vt:lpstr>
      <vt:lpstr>Wingdings</vt:lpstr>
      <vt:lpstr>Wingdings 2</vt:lpstr>
      <vt:lpstr>Median</vt:lpstr>
      <vt:lpstr>Custom Design</vt:lpstr>
      <vt:lpstr>Entity Framework Core</vt:lpstr>
      <vt:lpstr>Entity Framework Core</vt:lpstr>
      <vt:lpstr>EF Core Version History</vt:lpstr>
      <vt:lpstr>EF Core Development Approaches</vt:lpstr>
      <vt:lpstr>EF Core</vt:lpstr>
      <vt:lpstr>Install Entity Framework Core</vt:lpstr>
      <vt:lpstr>Entity Framework Core: DbContext</vt:lpstr>
      <vt:lpstr>Entity Framework Core: DbContext</vt:lpstr>
      <vt:lpstr>Adding a Migration</vt:lpstr>
      <vt:lpstr>Creating a Model for an Existing Database in Entity Framework Core</vt:lpstr>
      <vt:lpstr>Stored Procedure in Entity Framework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379</cp:revision>
  <dcterms:created xsi:type="dcterms:W3CDTF">2006-08-16T00:00:00Z</dcterms:created>
  <dcterms:modified xsi:type="dcterms:W3CDTF">2022-02-28T10:24:54Z</dcterms:modified>
</cp:coreProperties>
</file>