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62" r:id="rId3"/>
    <p:sldId id="261" r:id="rId4"/>
    <p:sldId id="259" r:id="rId5"/>
    <p:sldId id="260" r:id="rId6"/>
    <p:sldId id="257"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8/24/2020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8/24/2020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8/24/2020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8/24/2020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8/24/2020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8/24/2020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8/24/2020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8/24/2020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harpcorner.com/article/introduction-to-jw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t>Authentication and Authorization </a:t>
            </a:r>
            <a:endParaRPr lang="en-IN" b="1" dirty="0"/>
          </a:p>
        </p:txBody>
      </p:sp>
      <p:sp>
        <p:nvSpPr>
          <p:cNvPr id="5" name="Content Placeholder 4"/>
          <p:cNvSpPr>
            <a:spLocks noGrp="1"/>
          </p:cNvSpPr>
          <p:nvPr>
            <p:ph sz="quarter" idx="1"/>
          </p:nvPr>
        </p:nvSpPr>
        <p:spPr/>
        <p:txBody>
          <a:bodyPr>
            <a:normAutofit lnSpcReduction="10000"/>
          </a:bodyPr>
          <a:lstStyle/>
          <a:p>
            <a:r>
              <a:rPr lang="en-US" sz="2000" dirty="0" smtClean="0"/>
              <a:t>Authentication and Authorization are two major aspects while thinking about securing your application.</a:t>
            </a:r>
          </a:p>
          <a:p>
            <a:r>
              <a:rPr lang="en-US" sz="2000" dirty="0" smtClean="0"/>
              <a:t>Security is the main concern of modern applications because anyone can steal your data if it is not secured. </a:t>
            </a:r>
          </a:p>
          <a:p>
            <a:r>
              <a:rPr lang="en-US" sz="2000" dirty="0" smtClean="0"/>
              <a:t>if you are going to create an application where the data security is a primary concern, </a:t>
            </a:r>
            <a:r>
              <a:rPr lang="en-US" sz="2000" dirty="0" smtClean="0"/>
              <a:t>there security implemented using Authentication and Authorization.</a:t>
            </a:r>
            <a:endParaRPr lang="en-US" sz="2000" dirty="0" smtClean="0"/>
          </a:p>
          <a:p>
            <a:r>
              <a:rPr lang="en-US" sz="2000" b="1" dirty="0" smtClean="0"/>
              <a:t>Authentication </a:t>
            </a:r>
            <a:r>
              <a:rPr lang="en-US" sz="2000" dirty="0" smtClean="0"/>
              <a:t>is the process of identifying the user. For example, one user lets say James logs in with his username and password, and the server uses his username and password to authenticate James.</a:t>
            </a:r>
          </a:p>
          <a:p>
            <a:r>
              <a:rPr lang="en-US" sz="2000" b="1" dirty="0" smtClean="0"/>
              <a:t>Authorization </a:t>
            </a:r>
            <a:r>
              <a:rPr lang="en-US" sz="2000" dirty="0" smtClean="0"/>
              <a:t>is the process of deciding whether the authenticated user is allowed to perform an action on a specific resource (Web API Resource) or not. For example, James (who is an authenticated user) has the permission to get a resource but does not have the permission to create a resource.</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t>Authentication Types </a:t>
            </a:r>
            <a:endParaRPr lang="en-IN" b="1" dirty="0"/>
          </a:p>
        </p:txBody>
      </p:sp>
      <p:sp>
        <p:nvSpPr>
          <p:cNvPr id="5" name="Content Placeholder 4"/>
          <p:cNvSpPr>
            <a:spLocks noGrp="1"/>
          </p:cNvSpPr>
          <p:nvPr>
            <p:ph sz="quarter" idx="1"/>
          </p:nvPr>
        </p:nvSpPr>
        <p:spPr/>
        <p:txBody>
          <a:bodyPr>
            <a:normAutofit/>
          </a:bodyPr>
          <a:lstStyle/>
          <a:p>
            <a:r>
              <a:rPr lang="en-US" sz="1600" dirty="0" smtClean="0"/>
              <a:t>We have many techniques to validate the users, like </a:t>
            </a:r>
          </a:p>
          <a:p>
            <a:r>
              <a:rPr lang="en-US" sz="1600" dirty="0" smtClean="0"/>
              <a:t>Windows Authentication</a:t>
            </a:r>
          </a:p>
          <a:p>
            <a:r>
              <a:rPr lang="en-US" sz="1600" dirty="0" smtClean="0"/>
              <a:t>Cookie Authentication</a:t>
            </a:r>
          </a:p>
          <a:p>
            <a:r>
              <a:rPr lang="en-US" sz="1600" dirty="0" smtClean="0"/>
              <a:t>JWT Authentication</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609600" y="1676400"/>
            <a:ext cx="8153400" cy="4495800"/>
          </a:xfrm>
        </p:spPr>
        <p:txBody>
          <a:bodyPr>
            <a:noAutofit/>
          </a:bodyPr>
          <a:lstStyle/>
          <a:p>
            <a:r>
              <a:rPr lang="en-US" sz="2400" dirty="0" smtClean="0">
                <a:hlinkClick r:id="rId3"/>
              </a:rPr>
              <a:t>JWT (JSON web token) </a:t>
            </a:r>
            <a:r>
              <a:rPr lang="en-US" sz="2400" dirty="0" smtClean="0"/>
              <a:t>has become more and more popular in web development. It is an open standard which allows transmitting data between parties as a JSON object in a secure and compact way. The data transmitting using JWT between parties are digitally signed so that it can be easily verified and trusted. </a:t>
            </a:r>
            <a:r>
              <a:rPr lang="en-IN" sz="2400" dirty="0"/>
              <a:t> It's an open standard to pass user data between client and server. </a:t>
            </a:r>
            <a:endParaRPr lang="en-IN" sz="2400" dirty="0" smtClean="0"/>
          </a:p>
          <a:p>
            <a:r>
              <a:rPr lang="en-IN" sz="2400" dirty="0"/>
              <a:t>JWT has many advantages over traditional cookie authentication. JWT is more secure and can also be used with non-browser clients</a:t>
            </a:r>
            <a:r>
              <a:rPr lang="en-IN" sz="2400" dirty="0" smtClean="0"/>
              <a:t>.</a:t>
            </a:r>
          </a:p>
          <a:p>
            <a:r>
              <a:rPr lang="en-IN" sz="2400" dirty="0" smtClean="0"/>
              <a:t>JWT </a:t>
            </a:r>
            <a:r>
              <a:rPr lang="en-IN" sz="2400" dirty="0"/>
              <a:t>is a </a:t>
            </a:r>
            <a:r>
              <a:rPr lang="en-IN" sz="2400" dirty="0" smtClean="0"/>
              <a:t>preferred </a:t>
            </a:r>
            <a:r>
              <a:rPr lang="en-IN" sz="2400" dirty="0"/>
              <a:t>choice for implementing authentication in Single Page Applications (SPA</a:t>
            </a:r>
            <a:r>
              <a:rPr lang="en-IN" sz="2400" dirty="0" smtClean="0"/>
              <a:t>).</a:t>
            </a:r>
            <a:r>
              <a:rPr lang="en-IN" sz="2400" dirty="0"/>
              <a:t> </a:t>
            </a:r>
            <a:endParaRPr lang="en-I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dirty="0"/>
              <a:t>A JWT token </a:t>
            </a:r>
            <a:r>
              <a:rPr lang="en-IN" sz="1600" dirty="0" smtClean="0"/>
              <a:t>composed </a:t>
            </a:r>
            <a:r>
              <a:rPr lang="en-IN" sz="1600" dirty="0"/>
              <a:t>of three parts namely header, payload, and signature</a:t>
            </a:r>
            <a:r>
              <a:rPr lang="en-IN" sz="1600" dirty="0" smtClean="0"/>
              <a:t>.</a:t>
            </a:r>
          </a:p>
          <a:p>
            <a:r>
              <a:rPr lang="en-US" sz="1600" dirty="0" smtClean="0"/>
              <a:t>The </a:t>
            </a:r>
            <a:r>
              <a:rPr lang="en-US" sz="1600" dirty="0"/>
              <a:t>header usually consists of two parts: the token’s type (JWT), and the hashing algorithm that is being used (e.g. HMAC SHA256</a:t>
            </a:r>
            <a:r>
              <a:rPr lang="en-US" sz="1600" dirty="0" smtClean="0"/>
              <a:t>).</a:t>
            </a:r>
          </a:p>
          <a:p>
            <a:r>
              <a:rPr lang="en-US" sz="1600" dirty="0"/>
              <a:t>The payload contains the ‘claims’ of the token, which represent statements about an entity (e.g. the user). There are three types of claims: registered, public and private. The most important of these are the private claims, which are used to share information between the parties that agreed on using the JWT. These could contain the name of the user or the roles (e.g. admin, publisher</a:t>
            </a:r>
            <a:r>
              <a:rPr lang="en-US" sz="1600" dirty="0" smtClean="0"/>
              <a:t>).</a:t>
            </a:r>
          </a:p>
          <a:p>
            <a:r>
              <a:rPr lang="en-US" sz="1600" dirty="0"/>
              <a:t>After the first two parts are encoded using Base64Url, the signature needs to be created. This consists of the header and the payload, which are hashed using the algorithm specified in the header. The purpose of the signature is to validate the identity of the sender and to ensure that the message was not changed</a:t>
            </a:r>
            <a:r>
              <a:rPr lang="en-US" sz="1600" dirty="0" smtClean="0"/>
              <a:t>.</a:t>
            </a:r>
          </a:p>
          <a:p>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800600"/>
            <a:ext cx="7010400" cy="1428750"/>
          </a:xfrm>
          <a:prstGeom prst="rect">
            <a:avLst/>
          </a:prstGeom>
        </p:spPr>
      </p:pic>
    </p:spTree>
    <p:extLst>
      <p:ext uri="{BB962C8B-B14F-4D97-AF65-F5344CB8AC3E}">
        <p14:creationId xmlns:p14="http://schemas.microsoft.com/office/powerpoint/2010/main" val="275505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Why Use JWT (JSON Web Token)?</a:t>
            </a:r>
          </a:p>
        </p:txBody>
      </p:sp>
      <p:sp>
        <p:nvSpPr>
          <p:cNvPr id="5" name="Content Placeholder 4"/>
          <p:cNvSpPr>
            <a:spLocks noGrp="1"/>
          </p:cNvSpPr>
          <p:nvPr>
            <p:ph sz="quarter" idx="1"/>
          </p:nvPr>
        </p:nvSpPr>
        <p:spPr/>
        <p:txBody>
          <a:bodyPr>
            <a:normAutofit/>
          </a:bodyPr>
          <a:lstStyle/>
          <a:p>
            <a:r>
              <a:rPr lang="en-IN" sz="1600" dirty="0"/>
              <a:t>JWT is convenient, compact, and </a:t>
            </a:r>
            <a:r>
              <a:rPr lang="en-IN" sz="1600" dirty="0" smtClean="0"/>
              <a:t>secure.</a:t>
            </a:r>
          </a:p>
          <a:p>
            <a:r>
              <a:rPr lang="en-IN" sz="1600" dirty="0"/>
              <a:t>The token is simply a based64 encoded string that contains the few header fields and payloads, so it usually contains fewer bytes compare to other tokens</a:t>
            </a:r>
            <a:r>
              <a:rPr lang="en-IN" sz="1600" dirty="0" smtClean="0"/>
              <a:t>.</a:t>
            </a:r>
          </a:p>
          <a:p>
            <a:r>
              <a:rPr lang="en-IN" sz="1600" dirty="0" smtClean="0"/>
              <a:t> </a:t>
            </a:r>
            <a:r>
              <a:rPr lang="en-IN" sz="1600" dirty="0"/>
              <a:t>It can be signed using either RSA public/private key-pair encryption or HMAC encryption using a shared secret, so they are more secure. </a:t>
            </a:r>
            <a:endParaRPr lang="en-IN" sz="1600" dirty="0" smtClean="0"/>
          </a:p>
          <a:p>
            <a:r>
              <a:rPr lang="en-IN" sz="1600" dirty="0" smtClean="0"/>
              <a:t>It </a:t>
            </a:r>
            <a:r>
              <a:rPr lang="en-IN" sz="1600" dirty="0"/>
              <a:t>is open source libraries and readily available libraries with various technologies such as </a:t>
            </a:r>
            <a:r>
              <a:rPr lang="en-IN" sz="1600" dirty="0" err="1"/>
              <a:t>.net</a:t>
            </a:r>
            <a:r>
              <a:rPr lang="en-IN" sz="1600" dirty="0"/>
              <a:t>, Python, Java, Ruby, Swift etc</a:t>
            </a:r>
            <a:r>
              <a:rPr lang="en-IN" sz="1600" dirty="0" smtClean="0"/>
              <a:t>.</a:t>
            </a:r>
          </a:p>
          <a:p>
            <a:r>
              <a:rPr lang="en-IN" sz="1600" dirty="0"/>
              <a:t>There are many XML based tokens are available such as SAML (Security Assertion </a:t>
            </a:r>
            <a:r>
              <a:rPr lang="en-IN" sz="1600" dirty="0" err="1"/>
              <a:t>Markup</a:t>
            </a:r>
            <a:r>
              <a:rPr lang="en-IN" sz="1600" dirty="0"/>
              <a:t> Language) token, SWT (Simple Web Token), etc. The JWT is JSON based. The size of encoded JSON smaller compare to the size of encoded XML, so JSON Web Token is more compact than the other token. </a:t>
            </a:r>
            <a:r>
              <a:rPr lang="en-IN" sz="1600"/>
              <a:t>It is more secure because it uses public/private key in the form of an X.509 certificate for signing.</a:t>
            </a:r>
            <a:endParaRPr lang="en-US" sz="1600" dirty="0"/>
          </a:p>
        </p:txBody>
      </p:sp>
    </p:spTree>
    <p:extLst>
      <p:ext uri="{BB962C8B-B14F-4D97-AF65-F5344CB8AC3E}">
        <p14:creationId xmlns:p14="http://schemas.microsoft.com/office/powerpoint/2010/main" val="1122364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2000" dirty="0"/>
              <a:t>a simplified flow of operations would be</a:t>
            </a:r>
            <a:r>
              <a:rPr lang="en-IN" sz="2000" dirty="0" smtClean="0"/>
              <a:t>:</a:t>
            </a:r>
          </a:p>
          <a:p>
            <a:r>
              <a:rPr lang="en-IN" sz="2000" dirty="0"/>
              <a:t>Client sends security credentials such as user name and password to the server for validation</a:t>
            </a:r>
            <a:r>
              <a:rPr lang="en-IN" sz="2000" dirty="0" smtClean="0"/>
              <a:t>.</a:t>
            </a:r>
          </a:p>
          <a:p>
            <a:r>
              <a:rPr lang="en-IN" sz="2000" dirty="0"/>
              <a:t>Server validates the user name and password</a:t>
            </a:r>
            <a:r>
              <a:rPr lang="en-IN" sz="2000" dirty="0" smtClean="0"/>
              <a:t>.</a:t>
            </a:r>
          </a:p>
          <a:p>
            <a:r>
              <a:rPr lang="en-IN" sz="2000" dirty="0"/>
              <a:t>If found correct the server generates and issues a JWT token to the client</a:t>
            </a:r>
            <a:r>
              <a:rPr lang="en-IN" sz="2000" dirty="0" smtClean="0"/>
              <a:t>.</a:t>
            </a:r>
          </a:p>
          <a:p>
            <a:r>
              <a:rPr lang="en-IN" sz="2000" dirty="0"/>
              <a:t>The client receives the token and stores it somewhere</a:t>
            </a:r>
            <a:r>
              <a:rPr lang="en-IN" sz="2000" dirty="0" smtClean="0"/>
              <a:t>.</a:t>
            </a:r>
          </a:p>
          <a:p>
            <a:r>
              <a:rPr lang="en-IN" sz="2000" dirty="0"/>
              <a:t>While requesting any resource or action from the server, the client adds the JWT token issued earlier in the Authorization header</a:t>
            </a:r>
            <a:r>
              <a:rPr lang="en-IN" sz="2000" dirty="0" smtClean="0"/>
              <a:t>.</a:t>
            </a:r>
          </a:p>
          <a:p>
            <a:r>
              <a:rPr lang="en-IN" sz="2000" dirty="0"/>
              <a:t>Server reads the authorization header to retrieve the JWT token</a:t>
            </a:r>
            <a:r>
              <a:rPr lang="en-IN" sz="2000" dirty="0" smtClean="0"/>
              <a:t>.</a:t>
            </a:r>
          </a:p>
          <a:p>
            <a:r>
              <a:rPr lang="en-IN" sz="2000" dirty="0"/>
              <a:t>If the token is valid, the server performs the action requested by the </a:t>
            </a:r>
            <a:r>
              <a:rPr lang="en-IN" sz="2000" dirty="0" smtClean="0"/>
              <a:t>client</a:t>
            </a:r>
          </a:p>
          <a:p>
            <a:r>
              <a:rPr lang="en-IN" sz="2000" dirty="0" smtClean="0"/>
              <a:t>Simply </a:t>
            </a:r>
            <a:r>
              <a:rPr lang="en-IN" sz="2000" dirty="0"/>
              <a:t>put JWT acts like a ticket. If the incoming request has a ticket, it is allowed to access a resource.</a:t>
            </a:r>
            <a:endParaRPr lang="en-US" sz="2000" dirty="0"/>
          </a:p>
        </p:txBody>
      </p:sp>
    </p:spTree>
    <p:extLst>
      <p:ext uri="{BB962C8B-B14F-4D97-AF65-F5344CB8AC3E}">
        <p14:creationId xmlns:p14="http://schemas.microsoft.com/office/powerpoint/2010/main" val="4149669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b="1" dirty="0"/>
              <a:t>Steps required to implement JWT based authentication</a:t>
            </a:r>
          </a:p>
          <a:p>
            <a:r>
              <a:rPr lang="en-IN" sz="1600" dirty="0"/>
              <a:t>In order to implement JWT based authentication you need to perform the following </a:t>
            </a:r>
            <a:r>
              <a:rPr lang="en-IN" sz="1600" dirty="0" smtClean="0"/>
              <a:t>steps</a:t>
            </a:r>
          </a:p>
          <a:p>
            <a:r>
              <a:rPr lang="en-IN" sz="1600" dirty="0"/>
              <a:t>Store JWT details in a configuration file</a:t>
            </a:r>
            <a:r>
              <a:rPr lang="en-IN" sz="1600" dirty="0" smtClean="0"/>
              <a:t>.</a:t>
            </a:r>
          </a:p>
          <a:p>
            <a:r>
              <a:rPr lang="en-IN" sz="1600" dirty="0"/>
              <a:t>Enable JWT authentication scheme in the application </a:t>
            </a:r>
            <a:r>
              <a:rPr lang="en-IN" sz="1600" dirty="0" err="1"/>
              <a:t>startup</a:t>
            </a:r>
            <a:r>
              <a:rPr lang="en-IN" sz="1600" dirty="0" smtClean="0"/>
              <a:t>.</a:t>
            </a:r>
          </a:p>
          <a:p>
            <a:r>
              <a:rPr lang="en-IN" sz="1600" dirty="0"/>
              <a:t>Create some mechanism that validates user name and password, and issues a JWT</a:t>
            </a:r>
            <a:r>
              <a:rPr lang="en-IN" sz="1600" dirty="0" smtClean="0"/>
              <a:t>.</a:t>
            </a:r>
          </a:p>
          <a:p>
            <a:r>
              <a:rPr lang="en-IN" sz="1600" dirty="0"/>
              <a:t>Create a secured </a:t>
            </a:r>
            <a:r>
              <a:rPr lang="en-IN" sz="1600" dirty="0" smtClean="0"/>
              <a:t>API</a:t>
            </a:r>
          </a:p>
          <a:p>
            <a:r>
              <a:rPr lang="en-IN" sz="1600" dirty="0"/>
              <a:t>Invoke the API from a client</a:t>
            </a:r>
            <a:endParaRPr lang="en-US" sz="1600" dirty="0"/>
          </a:p>
        </p:txBody>
      </p:sp>
    </p:spTree>
    <p:extLst>
      <p:ext uri="{BB962C8B-B14F-4D97-AF65-F5344CB8AC3E}">
        <p14:creationId xmlns:p14="http://schemas.microsoft.com/office/powerpoint/2010/main" val="1848812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2027</TotalTime>
  <Words>633</Words>
  <Application>Microsoft Office PowerPoint</Application>
  <PresentationFormat>On-screen Show (4:3)</PresentationFormat>
  <Paragraphs>58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Tw Cen MT</vt:lpstr>
      <vt:lpstr>Wingdings</vt:lpstr>
      <vt:lpstr>Wingdings 2</vt:lpstr>
      <vt:lpstr>Median</vt:lpstr>
      <vt:lpstr>Authentication and Authorization </vt:lpstr>
      <vt:lpstr>Authentication Types </vt:lpstr>
      <vt:lpstr>JWT Authentication In ASP.NET Core APIs</vt:lpstr>
      <vt:lpstr>JWT Authentication In ASP.NET Core APIs</vt:lpstr>
      <vt:lpstr>Why Use JWT (JSON Web Token)?</vt:lpstr>
      <vt:lpstr>JWT Authentication In ASP.NET Core APIs</vt:lpstr>
      <vt:lpstr>JWT Authentication In ASP.NET Core APIs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83</cp:revision>
  <dcterms:created xsi:type="dcterms:W3CDTF">2006-08-16T00:00:00Z</dcterms:created>
  <dcterms:modified xsi:type="dcterms:W3CDTF">2020-08-24T14:40:49Z</dcterms:modified>
</cp:coreProperties>
</file>