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9" r:id="rId2"/>
    <p:sldId id="274" r:id="rId3"/>
    <p:sldId id="276" r:id="rId4"/>
    <p:sldId id="275" r:id="rId5"/>
    <p:sldId id="270" r:id="rId6"/>
    <p:sldId id="271" r:id="rId7"/>
    <p:sldId id="278" r:id="rId8"/>
    <p:sldId id="279" r:id="rId9"/>
    <p:sldId id="280" r:id="rId10"/>
    <p:sldId id="256" r:id="rId11"/>
    <p:sldId id="281" r:id="rId12"/>
    <p:sldId id="282" r:id="rId13"/>
    <p:sldId id="283" r:id="rId14"/>
    <p:sldId id="259" r:id="rId15"/>
    <p:sldId id="273"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2/26/2022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10</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2/26/2022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2/26/2022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2/26/2022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2/26/2022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2/26/2022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2/26/2022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2/26/2022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aspnetcor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otnet/runti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dotnet/aspnetcore" TargetMode="External"/><Relationship Id="rId4" Type="http://schemas.openxmlformats.org/officeDocument/2006/relationships/hyperlink" Target="https://github.com/dotnet/sd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net/co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tnet.microsoft.com/platform/open-sour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apache.org/licenses/LICENSE-2.0" TargetMode="External"/><Relationship Id="rId4" Type="http://schemas.openxmlformats.org/officeDocument/2006/relationships/hyperlink" Target="https://github.com/dotnet/runtime/blob/master/LICENSE.TX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uget.org/packages/Microsoft.NETCore.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cs.microsoft.com/en-us/dotnet/core/docker/introduction" TargetMode="External"/><Relationship Id="rId4" Type="http://schemas.openxmlformats.org/officeDocument/2006/relationships/hyperlink" Target="https://www.tutorialsteacher.com/core/net-core-command-line-interfac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.NET Core</a:t>
            </a:r>
          </a:p>
        </p:txBody>
      </p:sp>
      <p:sp>
        <p:nvSpPr>
          <p:cNvPr id="5" name="Content Placeholder 4"/>
          <p:cNvSpPr>
            <a:spLocks noGrp="1"/>
          </p:cNvSpPr>
          <p:nvPr>
            <p:ph sz="quarter" idx="1"/>
          </p:nvPr>
        </p:nvSpPr>
        <p:spPr/>
        <p:txBody>
          <a:bodyPr>
            <a:normAutofit/>
          </a:bodyPr>
          <a:lstStyle/>
          <a:p>
            <a:r>
              <a:rPr lang="en-US" sz="1600" dirty="0"/>
              <a:t>.NET Core is a new version of .NET Framework.</a:t>
            </a:r>
          </a:p>
          <a:p>
            <a:r>
              <a:rPr lang="en-US" sz="1600" dirty="0"/>
              <a:t>.NET Core is a free, open-source, general-purpose development platform maintained by Microsoft.</a:t>
            </a:r>
          </a:p>
          <a:p>
            <a:r>
              <a:rPr lang="en-US" sz="1600" dirty="0"/>
              <a:t>It is a cross-platform framework that runs on Windows, macOS, and Linux operating systems.</a:t>
            </a:r>
          </a:p>
          <a:p>
            <a:r>
              <a:rPr lang="en-US" sz="1600" dirty="0"/>
              <a:t>.NET Core is modular, lightweight, fast, and cross-platform Framework.</a:t>
            </a:r>
          </a:p>
          <a:p>
            <a:r>
              <a:rPr lang="en-US" sz="1600" dirty="0"/>
              <a:t>.NET Core Framework can be used to build different types of applications such as mobile, desktop, web, cloud, IoT, machine learning, microservices, game, etc.</a:t>
            </a: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135088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sp>
        <p:nvSpPr>
          <p:cNvPr id="5" name="Content Placeholder 4"/>
          <p:cNvSpPr>
            <a:spLocks noGrp="1"/>
          </p:cNvSpPr>
          <p:nvPr>
            <p:ph sz="quarter" idx="1"/>
          </p:nvPr>
        </p:nvSpPr>
        <p:spPr/>
        <p:txBody>
          <a:bodyPr>
            <a:normAutofit/>
          </a:bodyPr>
          <a:lstStyle/>
          <a:p>
            <a:r>
              <a:rPr lang="en-US" sz="1600" dirty="0"/>
              <a:t>ASP.NET Core is the new version of the ASP.NET web framework mainly targeted to run on .NET Core platform.</a:t>
            </a:r>
            <a:endParaRPr lang="en-IN" sz="1600" dirty="0"/>
          </a:p>
          <a:p>
            <a:r>
              <a:rPr lang="en-US" sz="1600" dirty="0"/>
              <a:t>ASP.NET Core is a free, open-source, and cross-platform framework for building cloud-based applications, such as web apps, IoT apps, and mobile </a:t>
            </a:r>
            <a:r>
              <a:rPr lang="en-US" sz="1600" dirty="0" err="1"/>
              <a:t>backends</a:t>
            </a:r>
            <a:r>
              <a:rPr lang="en-US" sz="1600" dirty="0"/>
              <a:t>. It is designed to run on the cloud as well as on-premises.</a:t>
            </a:r>
          </a:p>
          <a:p>
            <a:r>
              <a:rPr lang="en-US" sz="1600" dirty="0"/>
              <a:t>ASP.NET Core is an open source framework supported by Microsoft and the community, so you can also contribute or download the source code from the </a:t>
            </a:r>
            <a:r>
              <a:rPr lang="en-US" sz="1600" dirty="0">
                <a:hlinkClick r:id="rId3"/>
              </a:rPr>
              <a:t>ASP.NET Core Repository on </a:t>
            </a:r>
            <a:r>
              <a:rPr lang="en-US" sz="1600" dirty="0" err="1">
                <a:hlinkClick r:id="rId3"/>
              </a:rPr>
              <a:t>Github</a:t>
            </a:r>
            <a:r>
              <a:rPr lang="en-US" sz="1600" dirty="0"/>
              <a:t>.</a:t>
            </a:r>
          </a:p>
          <a:p>
            <a:r>
              <a:rPr lang="en-US" sz="1600" dirty="0"/>
              <a:t>ASP.NET 3.x runs only on .NET Core 3.x, whereas ASP.NET Core 2.x runs on .NET Core 2.x as well as .NET Framework.</a:t>
            </a:r>
          </a:p>
          <a:p>
            <a:endParaRPr lang="en-US" sz="1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924" y="4248150"/>
            <a:ext cx="69532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Features</a:t>
            </a:r>
          </a:p>
        </p:txBody>
      </p:sp>
      <p:sp>
        <p:nvSpPr>
          <p:cNvPr id="5" name="Content Placeholder 4"/>
          <p:cNvSpPr>
            <a:spLocks noGrp="1"/>
          </p:cNvSpPr>
          <p:nvPr>
            <p:ph sz="quarter" idx="1"/>
          </p:nvPr>
        </p:nvSpPr>
        <p:spPr/>
        <p:txBody>
          <a:bodyPr>
            <a:normAutofit/>
          </a:bodyPr>
          <a:lstStyle/>
          <a:p>
            <a:r>
              <a:rPr lang="en-US" sz="2000" b="1" dirty="0"/>
              <a:t>Supports Multiple Platforms:</a:t>
            </a:r>
            <a:r>
              <a:rPr lang="en-US" sz="2000" dirty="0"/>
              <a:t> ASP.NET Core applications can run on Windows, Linux, and Mac. So you don't need to build different apps for different platforms using different frameworks.</a:t>
            </a:r>
          </a:p>
          <a:p>
            <a:r>
              <a:rPr lang="en-US" sz="2000" b="1" dirty="0"/>
              <a:t>Fast:</a:t>
            </a:r>
            <a:r>
              <a:rPr lang="en-US" sz="2000" dirty="0"/>
              <a:t> ASP.NET Core no longer depends on System.Web.dll for browser-server communication. ASP.NET Core allows us to include packages that we need for our application. This reduces the request pipeline and improves performance and scalability.</a:t>
            </a:r>
          </a:p>
          <a:p>
            <a:r>
              <a:rPr lang="en-US" sz="2000" b="1" dirty="0" err="1"/>
              <a:t>IoC</a:t>
            </a:r>
            <a:r>
              <a:rPr lang="en-US" sz="2000" b="1" dirty="0"/>
              <a:t> Container:</a:t>
            </a:r>
            <a:r>
              <a:rPr lang="en-US" sz="2000" dirty="0"/>
              <a:t> It includes the built-in </a:t>
            </a:r>
            <a:r>
              <a:rPr lang="en-US" sz="2000" dirty="0" err="1"/>
              <a:t>IoC</a:t>
            </a:r>
            <a:r>
              <a:rPr lang="en-US" sz="2000" dirty="0"/>
              <a:t> container for automatic dependency injection which makes it maintainable and testable.</a:t>
            </a:r>
          </a:p>
          <a:p>
            <a:r>
              <a:rPr lang="en-US" sz="2000" b="1" dirty="0"/>
              <a:t>Integration with Modern UI Frameworks:</a:t>
            </a:r>
            <a:r>
              <a:rPr lang="en-US" sz="2000" dirty="0"/>
              <a:t> It allows you to use and manage modern UI frameworks such as </a:t>
            </a:r>
            <a:r>
              <a:rPr lang="en-US" sz="2000" dirty="0" err="1"/>
              <a:t>AngularJS</a:t>
            </a:r>
            <a:r>
              <a:rPr lang="en-US" sz="2000" dirty="0"/>
              <a:t>, </a:t>
            </a:r>
            <a:r>
              <a:rPr lang="en-US" sz="2000" dirty="0" err="1"/>
              <a:t>ReactJS</a:t>
            </a:r>
            <a:r>
              <a:rPr lang="en-US" sz="2000" dirty="0"/>
              <a:t>, Umber, Bootstrap, etc. using Bower (a package manager for the web).</a:t>
            </a:r>
          </a:p>
          <a:p>
            <a:endParaRPr lang="en-US" sz="1600" dirty="0"/>
          </a:p>
        </p:txBody>
      </p:sp>
    </p:spTree>
    <p:extLst>
      <p:ext uri="{BB962C8B-B14F-4D97-AF65-F5344CB8AC3E}">
        <p14:creationId xmlns:p14="http://schemas.microsoft.com/office/powerpoint/2010/main" val="23174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Features</a:t>
            </a:r>
          </a:p>
        </p:txBody>
      </p:sp>
      <p:sp>
        <p:nvSpPr>
          <p:cNvPr id="5" name="Content Placeholder 4"/>
          <p:cNvSpPr>
            <a:spLocks noGrp="1"/>
          </p:cNvSpPr>
          <p:nvPr>
            <p:ph sz="quarter" idx="1"/>
          </p:nvPr>
        </p:nvSpPr>
        <p:spPr/>
        <p:txBody>
          <a:bodyPr>
            <a:normAutofit/>
          </a:bodyPr>
          <a:lstStyle/>
          <a:p>
            <a:r>
              <a:rPr lang="en-US" sz="2000" b="1" dirty="0"/>
              <a:t>Hosting:</a:t>
            </a:r>
            <a:r>
              <a:rPr lang="en-US" sz="2000" dirty="0"/>
              <a:t> ASP.NET Core web application can be hosted on multiple platforms with any web server such as IIS, Apache etc. It is not dependent only on IIS as a standard .NET Framework.</a:t>
            </a:r>
          </a:p>
          <a:p>
            <a:r>
              <a:rPr lang="en-US" sz="2000" b="1" dirty="0"/>
              <a:t>Code Sharing:</a:t>
            </a:r>
            <a:r>
              <a:rPr lang="en-US" sz="2000" dirty="0"/>
              <a:t> It allows you to build a class library that can be used with other .NET frameworks such as .NET Framework 4.x or Mono. Thus a single code base can be shared across frameworks.</a:t>
            </a:r>
          </a:p>
          <a:p>
            <a:r>
              <a:rPr lang="en-US" sz="2000" b="1" dirty="0"/>
              <a:t>Side-by-Side App Versioning:</a:t>
            </a:r>
            <a:r>
              <a:rPr lang="en-US" sz="2000" dirty="0"/>
              <a:t> ASP.NET Core runs on .NET Core, which supports the simultaneous running of multiple versions of applications.</a:t>
            </a:r>
          </a:p>
          <a:p>
            <a:r>
              <a:rPr lang="en-US" sz="2000" b="1" dirty="0"/>
              <a:t>Smaller Deployment Footprint:</a:t>
            </a:r>
            <a:r>
              <a:rPr lang="en-US" sz="2000" dirty="0"/>
              <a:t> ASP.NET Core application runs on .NET Core, which is smaller than the full .NET Framework. So, the application which uses only a part of .NET </a:t>
            </a:r>
            <a:r>
              <a:rPr lang="en-US" sz="2000" dirty="0" err="1"/>
              <a:t>CoreFX</a:t>
            </a:r>
            <a:r>
              <a:rPr lang="en-US" sz="2000" dirty="0"/>
              <a:t> will have a smaller deployment size. This reduces the deployment footprint.</a:t>
            </a:r>
          </a:p>
          <a:p>
            <a:endParaRPr lang="en-US" sz="1600" dirty="0"/>
          </a:p>
        </p:txBody>
      </p:sp>
    </p:spTree>
    <p:extLst>
      <p:ext uri="{BB962C8B-B14F-4D97-AF65-F5344CB8AC3E}">
        <p14:creationId xmlns:p14="http://schemas.microsoft.com/office/powerpoint/2010/main" val="233387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a:t>
            </a:r>
            <a:r>
              <a:rPr lang="en-US" dirty="0" err="1"/>
              <a:t>vs</a:t>
            </a:r>
            <a:r>
              <a:rPr lang="en-US" dirty="0"/>
              <a:t> ASP.NET Core</a:t>
            </a:r>
          </a:p>
        </p:txBody>
      </p:sp>
      <p:graphicFrame>
        <p:nvGraphicFramePr>
          <p:cNvPr id="2" name="Content Placeholder 1"/>
          <p:cNvGraphicFramePr>
            <a:graphicFrameLocks noGrp="1"/>
          </p:cNvGraphicFramePr>
          <p:nvPr>
            <p:ph sz="quarter" idx="1"/>
            <p:extLst>
              <p:ext uri="{D42A27DB-BD31-4B8C-83A1-F6EECF244321}">
                <p14:modId xmlns:p14="http://schemas.microsoft.com/office/powerpoint/2010/main" val="1454950251"/>
              </p:ext>
            </p:extLst>
          </p:nvPr>
        </p:nvGraphicFramePr>
        <p:xfrm>
          <a:off x="228600" y="1676400"/>
          <a:ext cx="8534400" cy="4512945"/>
        </p:xfrm>
        <a:graphic>
          <a:graphicData uri="http://schemas.openxmlformats.org/drawingml/2006/table">
            <a:tbl>
              <a:tblPr firstRow="1" bandRow="1">
                <a:tableStyleId>{00A15C55-8517-42AA-B614-E9B94910E393}</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581025">
                <a:tc>
                  <a:txBody>
                    <a:bodyPr/>
                    <a:lstStyle/>
                    <a:p>
                      <a:pPr fontAlgn="t"/>
                      <a:r>
                        <a:rPr lang="en-US" dirty="0">
                          <a:solidFill>
                            <a:srgbClr val="414141"/>
                          </a:solidFill>
                          <a:effectLst/>
                        </a:rPr>
                        <a:t>Open-source and Cross-platform</a:t>
                      </a:r>
                    </a:p>
                  </a:txBody>
                  <a:tcPr/>
                </a:tc>
                <a:tc>
                  <a:txBody>
                    <a:bodyPr/>
                    <a:lstStyle/>
                    <a:p>
                      <a:pPr fontAlgn="t"/>
                      <a:r>
                        <a:rPr lang="en-US">
                          <a:solidFill>
                            <a:srgbClr val="414141"/>
                          </a:solidFill>
                          <a:effectLst/>
                        </a:rPr>
                        <a:t>Open-source and Cross-platform</a:t>
                      </a:r>
                    </a:p>
                  </a:txBody>
                  <a:tcPr/>
                </a:tc>
                <a:extLst>
                  <a:ext uri="{0D108BD9-81ED-4DB2-BD59-A6C34878D82A}">
                    <a16:rowId xmlns:a16="http://schemas.microsoft.com/office/drawing/2014/main" val="10000"/>
                  </a:ext>
                </a:extLst>
              </a:tr>
              <a:tr h="581025">
                <a:tc>
                  <a:txBody>
                    <a:bodyPr/>
                    <a:lstStyle/>
                    <a:p>
                      <a:pPr fontAlgn="t"/>
                      <a:r>
                        <a:rPr lang="en-US">
                          <a:solidFill>
                            <a:srgbClr val="414141"/>
                          </a:solidFill>
                          <a:effectLst/>
                        </a:rPr>
                        <a:t>.NET Core is a runtime to execute applications build on it.</a:t>
                      </a:r>
                    </a:p>
                  </a:txBody>
                  <a:tcPr/>
                </a:tc>
                <a:tc>
                  <a:txBody>
                    <a:bodyPr/>
                    <a:lstStyle/>
                    <a:p>
                      <a:pPr fontAlgn="t"/>
                      <a:r>
                        <a:rPr lang="en-US">
                          <a:solidFill>
                            <a:srgbClr val="414141"/>
                          </a:solidFill>
                          <a:effectLst/>
                        </a:rPr>
                        <a:t>ASP.NET Core is a web framework to build web apps, IoT apps, and mobile backends on the top of .NET Core or .NET Framework.</a:t>
                      </a:r>
                    </a:p>
                  </a:txBody>
                  <a:tcPr/>
                </a:tc>
                <a:extLst>
                  <a:ext uri="{0D108BD9-81ED-4DB2-BD59-A6C34878D82A}">
                    <a16:rowId xmlns:a16="http://schemas.microsoft.com/office/drawing/2014/main" val="10001"/>
                  </a:ext>
                </a:extLst>
              </a:tr>
              <a:tr h="581025">
                <a:tc>
                  <a:txBody>
                    <a:bodyPr/>
                    <a:lstStyle/>
                    <a:p>
                      <a:pPr fontAlgn="t"/>
                      <a:r>
                        <a:rPr lang="en-US">
                          <a:solidFill>
                            <a:srgbClr val="414141"/>
                          </a:solidFill>
                          <a:effectLst/>
                        </a:rPr>
                        <a:t>Install .NET Core Runtime to run applications and install .NET Core SDK to build applications.</a:t>
                      </a:r>
                    </a:p>
                  </a:txBody>
                  <a:tcPr/>
                </a:tc>
                <a:tc>
                  <a:txBody>
                    <a:bodyPr/>
                    <a:lstStyle/>
                    <a:p>
                      <a:pPr fontAlgn="t"/>
                      <a:r>
                        <a:rPr lang="en-US">
                          <a:solidFill>
                            <a:srgbClr val="414141"/>
                          </a:solidFill>
                          <a:effectLst/>
                        </a:rPr>
                        <a:t>There is no separate runtime and SDK are available for ASP.NET Core. .NET Core runtime and SDK includes ASP.NET Core libraries.</a:t>
                      </a:r>
                    </a:p>
                  </a:txBody>
                  <a:tcPr/>
                </a:tc>
                <a:extLst>
                  <a:ext uri="{0D108BD9-81ED-4DB2-BD59-A6C34878D82A}">
                    <a16:rowId xmlns:a16="http://schemas.microsoft.com/office/drawing/2014/main" val="10002"/>
                  </a:ext>
                </a:extLst>
              </a:tr>
              <a:tr h="581025">
                <a:tc>
                  <a:txBody>
                    <a:bodyPr/>
                    <a:lstStyle/>
                    <a:p>
                      <a:pPr fontAlgn="t"/>
                      <a:r>
                        <a:rPr lang="en-US">
                          <a:solidFill>
                            <a:srgbClr val="414141"/>
                          </a:solidFill>
                          <a:effectLst/>
                        </a:rPr>
                        <a:t>.NET Core GitHub Repository:</a:t>
                      </a:r>
                      <a:br>
                        <a:rPr lang="en-US">
                          <a:solidFill>
                            <a:srgbClr val="414141"/>
                          </a:solidFill>
                          <a:effectLst/>
                        </a:rPr>
                      </a:br>
                      <a:r>
                        <a:rPr lang="en-US" u="none" strike="noStrike">
                          <a:solidFill>
                            <a:srgbClr val="407FB0"/>
                          </a:solidFill>
                          <a:effectLst/>
                          <a:hlinkClick r:id="rId3"/>
                        </a:rPr>
                        <a:t>.NET Core Runtime</a:t>
                      </a:r>
                      <a:br>
                        <a:rPr lang="en-US">
                          <a:solidFill>
                            <a:srgbClr val="414141"/>
                          </a:solidFill>
                          <a:effectLst/>
                        </a:rPr>
                      </a:br>
                      <a:r>
                        <a:rPr lang="en-US" u="none" strike="noStrike">
                          <a:solidFill>
                            <a:srgbClr val="407FB0"/>
                          </a:solidFill>
                          <a:effectLst/>
                          <a:hlinkClick r:id="rId4"/>
                        </a:rPr>
                        <a:t>.NET Core SDK</a:t>
                      </a:r>
                      <a:endParaRPr lang="en-US">
                        <a:solidFill>
                          <a:srgbClr val="414141"/>
                        </a:solidFill>
                        <a:effectLst/>
                      </a:endParaRPr>
                    </a:p>
                  </a:txBody>
                  <a:tcPr/>
                </a:tc>
                <a:tc>
                  <a:txBody>
                    <a:bodyPr/>
                    <a:lstStyle/>
                    <a:p>
                      <a:pPr fontAlgn="t"/>
                      <a:r>
                        <a:rPr lang="en-US">
                          <a:solidFill>
                            <a:srgbClr val="414141"/>
                          </a:solidFill>
                          <a:effectLst/>
                        </a:rPr>
                        <a:t>ASP.NET Core GitHub Repository: </a:t>
                      </a:r>
                      <a:r>
                        <a:rPr lang="en-US" u="none" strike="noStrike">
                          <a:solidFill>
                            <a:srgbClr val="407FB0"/>
                          </a:solidFill>
                          <a:effectLst/>
                          <a:hlinkClick r:id="rId5"/>
                        </a:rPr>
                        <a:t>https://github.com/dotnet/aspnetcore</a:t>
                      </a:r>
                      <a:endParaRPr lang="en-US">
                        <a:solidFill>
                          <a:srgbClr val="414141"/>
                        </a:solidFill>
                        <a:effectLst/>
                      </a:endParaRPr>
                    </a:p>
                  </a:txBody>
                  <a:tcPr/>
                </a:tc>
                <a:extLst>
                  <a:ext uri="{0D108BD9-81ED-4DB2-BD59-A6C34878D82A}">
                    <a16:rowId xmlns:a16="http://schemas.microsoft.com/office/drawing/2014/main" val="10003"/>
                  </a:ext>
                </a:extLst>
              </a:tr>
              <a:tr h="581025">
                <a:tc>
                  <a:txBody>
                    <a:bodyPr/>
                    <a:lstStyle/>
                    <a:p>
                      <a:pPr fontAlgn="t"/>
                      <a:r>
                        <a:rPr lang="en-US" dirty="0">
                          <a:solidFill>
                            <a:srgbClr val="414141"/>
                          </a:solidFill>
                          <a:effectLst/>
                        </a:rPr>
                        <a:t>.NET 6.0 - latest version</a:t>
                      </a:r>
                    </a:p>
                  </a:txBody>
                  <a:tcPr/>
                </a:tc>
                <a:tc>
                  <a:txBody>
                    <a:bodyPr/>
                    <a:lstStyle/>
                    <a:p>
                      <a:pPr fontAlgn="t"/>
                      <a:r>
                        <a:rPr lang="en-US" dirty="0">
                          <a:solidFill>
                            <a:srgbClr val="414141"/>
                          </a:solidFill>
                          <a:effectLst/>
                        </a:rPr>
                        <a:t>ASP.NET Core 6.0</a:t>
                      </a:r>
                      <a:br>
                        <a:rPr lang="en-US" dirty="0">
                          <a:solidFill>
                            <a:srgbClr val="414141"/>
                          </a:solidFill>
                          <a:effectLst/>
                        </a:rPr>
                      </a:br>
                      <a:r>
                        <a:rPr lang="en-US" dirty="0">
                          <a:solidFill>
                            <a:srgbClr val="414141"/>
                          </a:solidFill>
                          <a:effectLst/>
                        </a:rPr>
                        <a:t>There is no separate versioning for ASP.NET Core. It is the same as .NET Core versions.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542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r-FR" dirty="0"/>
              <a:t>ASP.NET </a:t>
            </a:r>
            <a:r>
              <a:rPr lang="fr-FR" dirty="0" err="1"/>
              <a:t>Core</a:t>
            </a:r>
            <a:r>
              <a:rPr lang="fr-FR" dirty="0"/>
              <a:t> - </a:t>
            </a:r>
            <a:r>
              <a:rPr lang="fr-FR" dirty="0" err="1"/>
              <a:t>Development</a:t>
            </a:r>
            <a:r>
              <a:rPr lang="fr-FR" dirty="0"/>
              <a:t> </a:t>
            </a:r>
            <a:r>
              <a:rPr lang="fr-FR" dirty="0" err="1"/>
              <a:t>Environment</a:t>
            </a:r>
            <a:r>
              <a:rPr lang="fr-FR" dirty="0"/>
              <a:t> Setup</a:t>
            </a:r>
          </a:p>
        </p:txBody>
      </p:sp>
      <p:sp>
        <p:nvSpPr>
          <p:cNvPr id="5" name="Content Placeholder 4"/>
          <p:cNvSpPr>
            <a:spLocks noGrp="1"/>
          </p:cNvSpPr>
          <p:nvPr>
            <p:ph sz="quarter" idx="1"/>
          </p:nvPr>
        </p:nvSpPr>
        <p:spPr/>
        <p:txBody>
          <a:bodyPr>
            <a:normAutofit/>
          </a:bodyPr>
          <a:lstStyle/>
          <a:p>
            <a:r>
              <a:rPr lang="en-IN" sz="1600" dirty="0"/>
              <a:t>To develop ASP.NET Core application, the following must be installed in your system:</a:t>
            </a:r>
          </a:p>
          <a:p>
            <a:r>
              <a:rPr lang="en-IN" sz="1600" dirty="0"/>
              <a:t>.NET Core SDK</a:t>
            </a:r>
          </a:p>
          <a:p>
            <a:r>
              <a:rPr lang="en-IN" sz="1600" dirty="0"/>
              <a:t>Integrated Development Environment (IDE)</a:t>
            </a:r>
          </a:p>
          <a:p>
            <a:r>
              <a:rPr lang="en-IN" sz="1600" dirty="0"/>
              <a:t>ASP.NET Core is a part of .NET Core SDK, so you don't need to install it separately.</a:t>
            </a:r>
            <a:endParaRPr lang="en-US" sz="1600" dirty="0"/>
          </a:p>
          <a:p>
            <a:r>
              <a:rPr lang="en-US" sz="1600" dirty="0"/>
              <a:t>Note:</a:t>
            </a:r>
            <a:r>
              <a:rPr lang="en-IN" sz="1600" dirty="0"/>
              <a:t>NET Core Runtime and .NET Core SDK are different things. .NET Core Runtime is only used to run .NET Core application whereas .NET Core SDK includes tools and libraries to develop .NET Core applications. To setup a development environment, we need to install .NET Core SDK for the platform we use for the development such as Windows, Linux or Mac.</a:t>
            </a:r>
            <a:endParaRPr lang="en-US" sz="1600" dirty="0"/>
          </a:p>
          <a:p>
            <a:r>
              <a:rPr lang="en-IN" sz="1600" dirty="0"/>
              <a:t>Go to </a:t>
            </a:r>
            <a:r>
              <a:rPr lang="en-IN" sz="1600" dirty="0">
                <a:hlinkClick r:id="rId3"/>
              </a:rPr>
              <a:t>https://www.microsoft.com/net/core</a:t>
            </a:r>
            <a:r>
              <a:rPr lang="en-IN" sz="1600" dirty="0"/>
              <a:t> and select the platform you are using. Here, we use Windows so select Windows as shown below.</a:t>
            </a:r>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861781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dirty="0"/>
              <a:t>ASP.NET </a:t>
            </a:r>
            <a:r>
              <a:rPr lang="fr-FR" dirty="0" err="1"/>
              <a:t>Core</a:t>
            </a:r>
            <a:endParaRPr lang="fr-FR" dirty="0"/>
          </a:p>
        </p:txBody>
      </p:sp>
      <p:sp>
        <p:nvSpPr>
          <p:cNvPr id="5" name="Content Placeholder 4"/>
          <p:cNvSpPr>
            <a:spLocks noGrp="1"/>
          </p:cNvSpPr>
          <p:nvPr>
            <p:ph sz="quarter" idx="1"/>
          </p:nvPr>
        </p:nvSpPr>
        <p:spPr/>
        <p:txBody>
          <a:bodyPr>
            <a:normAutofit/>
          </a:bodyPr>
          <a:lstStyle/>
          <a:p>
            <a:r>
              <a:rPr lang="en-IN" sz="1600" b="1" dirty="0"/>
              <a:t>ASP.NET Core  Project Templates</a:t>
            </a:r>
            <a:endParaRPr lang="en-IN" sz="1600" dirty="0"/>
          </a:p>
          <a:p>
            <a:r>
              <a:rPr lang="en-IN" sz="1600" dirty="0"/>
              <a:t>Given below is the list of project templates that ASP.NET Web Core 2 provides.</a:t>
            </a:r>
          </a:p>
          <a:p>
            <a:r>
              <a:rPr lang="en-IN" sz="1600" dirty="0"/>
              <a:t>ASP.NET Core Web App (Razor Pages).</a:t>
            </a:r>
          </a:p>
          <a:p>
            <a:r>
              <a:rPr lang="en-IN" sz="1600" dirty="0"/>
              <a:t>ASP.NET Core Web App (Model-View-Controller).</a:t>
            </a:r>
          </a:p>
          <a:p>
            <a:r>
              <a:rPr lang="en-IN" sz="1600" dirty="0"/>
              <a:t>ASP.NET Core Web API (no UI).</a:t>
            </a:r>
          </a:p>
          <a:p>
            <a:r>
              <a:rPr lang="en-IN" sz="1600" dirty="0"/>
              <a:t>ASP.NET Core with Angular (SPA).</a:t>
            </a:r>
          </a:p>
          <a:p>
            <a:r>
              <a:rPr lang="en-IN" sz="1600" dirty="0"/>
              <a:t>ASP.NET Core with React.js (SPA).</a:t>
            </a:r>
          </a:p>
          <a:p>
            <a:r>
              <a:rPr lang="en-IN" sz="1600" dirty="0"/>
              <a:t>ASP.NET Core with React.js and Redux (SPA).</a:t>
            </a:r>
          </a:p>
          <a:p>
            <a:endParaRPr lang="en-US" sz="1600" dirty="0"/>
          </a:p>
          <a:p>
            <a:endParaRPr lang="en-US" sz="1600" dirty="0"/>
          </a:p>
          <a:p>
            <a:endParaRPr lang="en-US" sz="1600" dirty="0"/>
          </a:p>
        </p:txBody>
      </p:sp>
    </p:spTree>
    <p:extLst>
      <p:ext uri="{BB962C8B-B14F-4D97-AF65-F5344CB8AC3E}">
        <p14:creationId xmlns:p14="http://schemas.microsoft.com/office/powerpoint/2010/main" val="267674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.NET Core Composition</a:t>
            </a:r>
          </a:p>
        </p:txBody>
      </p:sp>
      <p:sp>
        <p:nvSpPr>
          <p:cNvPr id="5" name="Content Placeholder 4"/>
          <p:cNvSpPr>
            <a:spLocks noGrp="1"/>
          </p:cNvSpPr>
          <p:nvPr>
            <p:ph sz="quarter" idx="1"/>
          </p:nvPr>
        </p:nvSpPr>
        <p:spPr/>
        <p:txBody>
          <a:bodyPr>
            <a:normAutofit/>
          </a:bodyPr>
          <a:lstStyle/>
          <a:p>
            <a:endParaRPr lang="en-IN" sz="1600" dirty="0"/>
          </a:p>
          <a:p>
            <a:endParaRPr lang="en-IN" sz="1600" dirty="0"/>
          </a:p>
          <a:p>
            <a:endParaRPr lang="en-IN" sz="1600" dirty="0"/>
          </a:p>
          <a:p>
            <a:endParaRPr lang="en-IN" sz="1600" dirty="0"/>
          </a:p>
          <a:p>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1600200"/>
            <a:ext cx="37052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4648200"/>
            <a:ext cx="8305800" cy="1200329"/>
          </a:xfrm>
          <a:prstGeom prst="rect">
            <a:avLst/>
          </a:prstGeom>
        </p:spPr>
        <p:txBody>
          <a:bodyPr wrap="square">
            <a:spAutoFit/>
          </a:bodyPr>
          <a:lstStyle/>
          <a:p>
            <a:r>
              <a:rPr lang="en-US" dirty="0"/>
              <a:t>CLI Tools: A set of tooling for development and deployment.</a:t>
            </a:r>
          </a:p>
          <a:p>
            <a:r>
              <a:rPr lang="en-US" dirty="0"/>
              <a:t>Roslyn: Language compiler for C# and Visual Basic</a:t>
            </a:r>
          </a:p>
          <a:p>
            <a:r>
              <a:rPr lang="en-US" dirty="0" err="1"/>
              <a:t>CoreFX</a:t>
            </a:r>
            <a:r>
              <a:rPr lang="en-US" dirty="0"/>
              <a:t>: Set of framework libraries.</a:t>
            </a:r>
          </a:p>
          <a:p>
            <a:r>
              <a:rPr lang="en-US" dirty="0" err="1"/>
              <a:t>CoreCLR</a:t>
            </a:r>
            <a:r>
              <a:rPr lang="en-US" dirty="0"/>
              <a:t>: A JIT based CLR (Command Language Runtime).</a:t>
            </a:r>
          </a:p>
        </p:txBody>
      </p:sp>
    </p:spTree>
    <p:extLst>
      <p:ext uri="{BB962C8B-B14F-4D97-AF65-F5344CB8AC3E}">
        <p14:creationId xmlns:p14="http://schemas.microsoft.com/office/powerpoint/2010/main" val="35714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Characteristics</a:t>
            </a:r>
          </a:p>
        </p:txBody>
      </p:sp>
      <p:sp>
        <p:nvSpPr>
          <p:cNvPr id="5" name="Content Placeholder 4"/>
          <p:cNvSpPr>
            <a:spLocks noGrp="1"/>
          </p:cNvSpPr>
          <p:nvPr>
            <p:ph sz="quarter" idx="1"/>
          </p:nvPr>
        </p:nvSpPr>
        <p:spPr/>
        <p:txBody>
          <a:bodyPr>
            <a:normAutofit/>
          </a:bodyPr>
          <a:lstStyle/>
          <a:p>
            <a:r>
              <a:rPr lang="en-US" sz="1600" b="1" dirty="0"/>
              <a:t>Open-source Framework:</a:t>
            </a:r>
            <a:r>
              <a:rPr lang="en-US" sz="1600" dirty="0"/>
              <a:t> .NET Core is an </a:t>
            </a:r>
            <a:r>
              <a:rPr lang="en-US" sz="1600" dirty="0">
                <a:hlinkClick r:id="rId3"/>
              </a:rPr>
              <a:t>open-source framework</a:t>
            </a:r>
            <a:r>
              <a:rPr lang="en-US" sz="1600" dirty="0"/>
              <a:t> maintained by Microsoft and available on </a:t>
            </a:r>
            <a:r>
              <a:rPr lang="en-US" sz="1600" dirty="0" err="1"/>
              <a:t>GitHub</a:t>
            </a:r>
            <a:r>
              <a:rPr lang="en-US" sz="1600" dirty="0"/>
              <a:t> under </a:t>
            </a:r>
            <a:r>
              <a:rPr lang="en-US" sz="1600" dirty="0">
                <a:hlinkClick r:id="rId4"/>
              </a:rPr>
              <a:t>MIT</a:t>
            </a:r>
            <a:r>
              <a:rPr lang="en-US" sz="1600" dirty="0"/>
              <a:t> and </a:t>
            </a:r>
            <a:r>
              <a:rPr lang="en-US" sz="1600" dirty="0">
                <a:hlinkClick r:id="rId5"/>
              </a:rPr>
              <a:t>Apache 2</a:t>
            </a:r>
            <a:r>
              <a:rPr lang="en-US" sz="1600" dirty="0"/>
              <a:t> licenses.</a:t>
            </a:r>
          </a:p>
          <a:p>
            <a:r>
              <a:rPr lang="en-US" sz="1600" b="1" dirty="0"/>
              <a:t>Cross-platform:</a:t>
            </a:r>
            <a:r>
              <a:rPr lang="en-US" sz="1600" dirty="0"/>
              <a:t> .NET Core runs on Windows, macOS, and Linux operating systems. There are different runtime for each operating system that executes the code and generates the same output.</a:t>
            </a:r>
          </a:p>
          <a:p>
            <a:r>
              <a:rPr lang="en-US" sz="1600" b="1" dirty="0"/>
              <a:t>Consistent across Architectures:</a:t>
            </a:r>
            <a:r>
              <a:rPr lang="en-US" sz="1600" dirty="0"/>
              <a:t> Execute the code with the same behavior in different instruction set architectures, including x64, x86, and ARM.</a:t>
            </a:r>
          </a:p>
          <a:p>
            <a:r>
              <a:rPr lang="en-US" sz="1600" b="1" dirty="0"/>
              <a:t>Wide-range of Applications:</a:t>
            </a:r>
            <a:r>
              <a:rPr lang="en-US" sz="1600" dirty="0"/>
              <a:t> Various types of applications can be developed and run on .NET Core platform such as mobile, desktop, web, cloud, IoT, machine learning, microservices, game, etc.</a:t>
            </a:r>
          </a:p>
          <a:p>
            <a:r>
              <a:rPr lang="en-US" sz="1600" b="1" dirty="0"/>
              <a:t>Supports Multiple Languages:</a:t>
            </a:r>
            <a:r>
              <a:rPr lang="en-US" sz="1600" dirty="0"/>
              <a:t> You can use C#, F#, and Visual Basic programming languages to develop .NET Core applications. You can use your favorite IDE, including Visual Studio 2017/2019, Visual Studio Code, Sublime Text, Vim, etc.</a:t>
            </a:r>
            <a:endParaRPr lang="en-IN" sz="1600" dirty="0"/>
          </a:p>
          <a:p>
            <a:endParaRPr lang="en-IN" sz="1600" dirty="0"/>
          </a:p>
          <a:p>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124569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Characteristics</a:t>
            </a:r>
          </a:p>
        </p:txBody>
      </p:sp>
      <p:sp>
        <p:nvSpPr>
          <p:cNvPr id="5" name="Content Placeholder 4"/>
          <p:cNvSpPr>
            <a:spLocks noGrp="1"/>
          </p:cNvSpPr>
          <p:nvPr>
            <p:ph sz="quarter" idx="1"/>
          </p:nvPr>
        </p:nvSpPr>
        <p:spPr/>
        <p:txBody>
          <a:bodyPr>
            <a:normAutofit/>
          </a:bodyPr>
          <a:lstStyle/>
          <a:p>
            <a:r>
              <a:rPr lang="en-US" sz="1600" b="1" dirty="0"/>
              <a:t>Modular Architecture:</a:t>
            </a:r>
            <a:r>
              <a:rPr lang="en-US" sz="1600" dirty="0"/>
              <a:t> .NET Core supports modular architecture approach using </a:t>
            </a:r>
            <a:r>
              <a:rPr lang="en-US" sz="1600" dirty="0" err="1"/>
              <a:t>NuGet</a:t>
            </a:r>
            <a:r>
              <a:rPr lang="en-US" sz="1600" dirty="0"/>
              <a:t> packages. There are different </a:t>
            </a:r>
            <a:r>
              <a:rPr lang="en-US" sz="1600" dirty="0" err="1"/>
              <a:t>NuGet</a:t>
            </a:r>
            <a:r>
              <a:rPr lang="en-US" sz="1600" dirty="0"/>
              <a:t> packages for various features that can be added to the .NET Core project as needed. Even the .NET Core library is provided as a </a:t>
            </a:r>
            <a:r>
              <a:rPr lang="en-US" sz="1600" dirty="0" err="1"/>
              <a:t>NuGet</a:t>
            </a:r>
            <a:r>
              <a:rPr lang="en-US" sz="1600" dirty="0"/>
              <a:t> package. The </a:t>
            </a:r>
            <a:r>
              <a:rPr lang="en-US" sz="1600" dirty="0" err="1"/>
              <a:t>NuGet</a:t>
            </a:r>
            <a:r>
              <a:rPr lang="en-US" sz="1600" dirty="0"/>
              <a:t> package for the default .NET Core application is </a:t>
            </a:r>
            <a:r>
              <a:rPr lang="en-US" sz="1600" dirty="0" err="1">
                <a:hlinkClick r:id="rId3"/>
              </a:rPr>
              <a:t>Microsoft.NETCore.App</a:t>
            </a:r>
            <a:r>
              <a:rPr lang="en-US" sz="1600" dirty="0"/>
              <a:t>.</a:t>
            </a:r>
          </a:p>
          <a:p>
            <a:r>
              <a:rPr lang="en-US" sz="1600" dirty="0"/>
              <a:t>This way, it reduces the memory footprint, speeds up the performance, and easy to maintain.</a:t>
            </a:r>
          </a:p>
          <a:p>
            <a:r>
              <a:rPr lang="en-US" sz="1600" b="1" dirty="0"/>
              <a:t>CLI Tools:</a:t>
            </a:r>
            <a:r>
              <a:rPr lang="en-US" sz="1600" dirty="0"/>
              <a:t> .NET Core includes </a:t>
            </a:r>
            <a:r>
              <a:rPr lang="en-US" sz="1600" dirty="0">
                <a:hlinkClick r:id="rId4"/>
              </a:rPr>
              <a:t>CLI tools</a:t>
            </a:r>
            <a:r>
              <a:rPr lang="en-US" sz="1600" dirty="0"/>
              <a:t> (Command-line interface) for development</a:t>
            </a:r>
          </a:p>
          <a:p>
            <a:r>
              <a:rPr lang="en-US" sz="1600" b="1" dirty="0"/>
              <a:t>Flexible Deployment:</a:t>
            </a:r>
            <a:r>
              <a:rPr lang="en-US" sz="1600" dirty="0"/>
              <a:t> .NET Core application can be deployed in IIS, Apache or with </a:t>
            </a:r>
            <a:r>
              <a:rPr lang="en-US" sz="1600" dirty="0" err="1">
                <a:hlinkClick r:id="rId5"/>
              </a:rPr>
              <a:t>Docker</a:t>
            </a:r>
            <a:r>
              <a:rPr lang="en-US" sz="1600" dirty="0">
                <a:hlinkClick r:id="rId5"/>
              </a:rPr>
              <a:t> Containers</a:t>
            </a:r>
            <a:r>
              <a:rPr lang="en-US" sz="1600" dirty="0"/>
              <a:t>.</a:t>
            </a:r>
          </a:p>
          <a:p>
            <a:r>
              <a:rPr lang="en-US" sz="1600" b="1" dirty="0"/>
              <a:t>Compatibility:</a:t>
            </a:r>
            <a:r>
              <a:rPr lang="en-US" sz="1600" dirty="0"/>
              <a:t> Compatible with .NET Framework.</a:t>
            </a:r>
            <a:endParaRPr lang="en-IN" sz="1600" dirty="0"/>
          </a:p>
          <a:p>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288402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Version History</a:t>
            </a:r>
          </a:p>
        </p:txBody>
      </p:sp>
      <p:sp>
        <p:nvSpPr>
          <p:cNvPr id="5" name="Content Placeholder 4"/>
          <p:cNvSpPr>
            <a:spLocks noGrp="1"/>
          </p:cNvSpPr>
          <p:nvPr>
            <p:ph sz="quarter" idx="1"/>
          </p:nvPr>
        </p:nvSpPr>
        <p:spPr/>
        <p:txBody>
          <a:bodyPr>
            <a:normAutofit/>
          </a:bodyPr>
          <a:lstStyle/>
          <a:p>
            <a:endParaRPr lang="en-IN" sz="1600" dirty="0"/>
          </a:p>
          <a:p>
            <a:endParaRPr lang="en-IN" sz="1600" dirty="0"/>
          </a:p>
          <a:p>
            <a:endParaRPr lang="en-IN" sz="1600" dirty="0"/>
          </a:p>
          <a:p>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3521499020"/>
              </p:ext>
            </p:extLst>
          </p:nvPr>
        </p:nvGraphicFramePr>
        <p:xfrm>
          <a:off x="609600" y="1676400"/>
          <a:ext cx="8229600" cy="3108960"/>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548640">
                <a:tc>
                  <a:txBody>
                    <a:bodyPr/>
                    <a:lstStyle/>
                    <a:p>
                      <a:pPr algn="l" fontAlgn="b"/>
                      <a:r>
                        <a:rPr lang="en-US" b="0" dirty="0">
                          <a:solidFill>
                            <a:srgbClr val="FFFFFF"/>
                          </a:solidFill>
                          <a:effectLst/>
                        </a:rPr>
                        <a:t>Version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dirty="0">
                          <a:solidFill>
                            <a:srgbClr val="FFFFFF"/>
                          </a:solidFill>
                          <a:effectLst/>
                        </a:rPr>
                        <a:t>Latest Version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Visual Studio</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Release Date</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End of Support</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0000"/>
                  </a:ext>
                </a:extLst>
              </a:tr>
              <a:tr h="548640">
                <a:tc>
                  <a:txBody>
                    <a:bodyPr/>
                    <a:lstStyle/>
                    <a:p>
                      <a:pPr fontAlgn="t"/>
                      <a:r>
                        <a:rPr lang="en-US" dirty="0">
                          <a:solidFill>
                            <a:srgbClr val="414141"/>
                          </a:solidFill>
                          <a:effectLst/>
                        </a:rPr>
                        <a:t>.NET 5</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Preview 1</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VS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16th March, 2020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8640">
                <a:tc>
                  <a:txBody>
                    <a:bodyPr/>
                    <a:lstStyle/>
                    <a:p>
                      <a:pPr fontAlgn="t"/>
                      <a:r>
                        <a:rPr lang="en-US" dirty="0">
                          <a:solidFill>
                            <a:srgbClr val="414141"/>
                          </a:solidFill>
                          <a:effectLst/>
                        </a:rPr>
                        <a:t>.NET Core 3.x – latest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3.1.3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VS 209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24th March, 2020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12th March, 2022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48640">
                <a:tc>
                  <a:txBody>
                    <a:bodyPr/>
                    <a:lstStyle/>
                    <a:p>
                      <a:pPr fontAlgn="t"/>
                      <a:r>
                        <a:rPr lang="en-US" dirty="0">
                          <a:solidFill>
                            <a:srgbClr val="414141"/>
                          </a:solidFill>
                          <a:effectLst/>
                        </a:rPr>
                        <a:t>.NET Core 2.x</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2.1.17</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VS 2017,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24th March, 2020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21st August, 2021</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48640">
                <a:tc>
                  <a:txBody>
                    <a:bodyPr/>
                    <a:lstStyle/>
                    <a:p>
                      <a:pPr fontAlgn="t"/>
                      <a:r>
                        <a:rPr lang="en-US" dirty="0">
                          <a:solidFill>
                            <a:srgbClr val="414141"/>
                          </a:solidFill>
                          <a:effectLst/>
                        </a:rPr>
                        <a:t>.NET Core 1.x</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1.1.13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VS 2017</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14th May,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27th May, 2019</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sp>
        <p:nvSpPr>
          <p:cNvPr id="12" name="Rectangle 11"/>
          <p:cNvSpPr/>
          <p:nvPr/>
        </p:nvSpPr>
        <p:spPr>
          <a:xfrm>
            <a:off x="457200" y="4953000"/>
            <a:ext cx="8382000" cy="646331"/>
          </a:xfrm>
          <a:prstGeom prst="rect">
            <a:avLst/>
          </a:prstGeom>
        </p:spPr>
        <p:txBody>
          <a:bodyPr wrap="square">
            <a:spAutoFit/>
          </a:bodyPr>
          <a:lstStyle/>
          <a:p>
            <a:r>
              <a:rPr lang="en-US" dirty="0"/>
              <a:t>.NET Core 3.x applications only run on .NET Core Framework.</a:t>
            </a:r>
          </a:p>
          <a:p>
            <a:r>
              <a:rPr lang="en-US" dirty="0"/>
              <a:t>.NET Core 2.x applications run on .NET Core as well as .NET Framework.</a:t>
            </a:r>
          </a:p>
        </p:txBody>
      </p:sp>
    </p:spTree>
    <p:extLst>
      <p:ext uri="{BB962C8B-B14F-4D97-AF65-F5344CB8AC3E}">
        <p14:creationId xmlns:p14="http://schemas.microsoft.com/office/powerpoint/2010/main" val="42131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.NET Core, ASP.NET Core</a:t>
            </a:r>
          </a:p>
        </p:txBody>
      </p:sp>
      <p:sp>
        <p:nvSpPr>
          <p:cNvPr id="5" name="Content Placeholder 4"/>
          <p:cNvSpPr>
            <a:spLocks noGrp="1"/>
          </p:cNvSpPr>
          <p:nvPr>
            <p:ph sz="quarter" idx="1"/>
          </p:nvPr>
        </p:nvSpPr>
        <p:spPr/>
        <p:txBody>
          <a:bodyPr>
            <a:normAutofit/>
          </a:bodyPr>
          <a:lstStyle/>
          <a:p>
            <a:r>
              <a:rPr lang="en-US" sz="1600" dirty="0"/>
              <a:t>.NET Core can be installed in two ways: By installing Visual Studio 2017/2019 or by installing .NET Core Runtime or SDK.</a:t>
            </a:r>
          </a:p>
          <a:p>
            <a:r>
              <a:rPr lang="en-US" sz="1600" dirty="0"/>
              <a:t>.NET Core installer already contains ASP.NET Core libraries, so there is no separate installer for ASP.NET Core.</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01318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lnSpcReduction="10000"/>
          </a:bodyPr>
          <a:lstStyle/>
          <a:p>
            <a:pPr fontAlgn="base"/>
            <a:r>
              <a:rPr lang="en-US" sz="1800" b="1" dirty="0"/>
              <a:t>.NET Core</a:t>
            </a:r>
            <a:r>
              <a:rPr lang="en-US" sz="1800" dirty="0"/>
              <a:t> is a free open source, a general-purpose development platform for developing modern cloud-based software applications on Windows, Linux, and macOS operating systems. It operates across several platforms and has been revamped to make .NET fast, scalable, and modern. .NET Core is one of Microsoft’s big contributions and released under the MIT License. It offers the following features:</a:t>
            </a:r>
          </a:p>
          <a:p>
            <a:pPr fontAlgn="base"/>
            <a:r>
              <a:rPr lang="en-US" sz="1800" dirty="0"/>
              <a:t>Cross-Platform</a:t>
            </a:r>
          </a:p>
          <a:p>
            <a:pPr fontAlgn="base"/>
            <a:r>
              <a:rPr lang="en-US" sz="1800" dirty="0"/>
              <a:t>Open Source</a:t>
            </a:r>
          </a:p>
          <a:p>
            <a:pPr fontAlgn="base"/>
            <a:r>
              <a:rPr lang="en-US" sz="1800" dirty="0"/>
              <a:t>High Performance</a:t>
            </a:r>
          </a:p>
          <a:p>
            <a:pPr fontAlgn="base"/>
            <a:r>
              <a:rPr lang="en-US" sz="1800" dirty="0"/>
              <a:t>Multiple environments and development mode etc.</a:t>
            </a:r>
          </a:p>
          <a:p>
            <a:pPr marL="0" indent="0">
              <a:buNone/>
            </a:pPr>
            <a:r>
              <a:rPr lang="en-US" sz="1800" b="1" dirty="0"/>
              <a:t>.NET</a:t>
            </a:r>
            <a:r>
              <a:rPr lang="en-US" sz="1800" dirty="0"/>
              <a:t> is a software </a:t>
            </a:r>
            <a:r>
              <a:rPr lang="en-US" sz="1800" b="1" dirty="0"/>
              <a:t>framework</a:t>
            </a:r>
            <a:r>
              <a:rPr lang="en-US" sz="1800" dirty="0"/>
              <a:t> that is designed and developed by Microsoft. The first version of the </a:t>
            </a:r>
            <a:r>
              <a:rPr lang="en-US" sz="1800" dirty="0" err="1"/>
              <a:t>.Net</a:t>
            </a:r>
            <a:r>
              <a:rPr lang="en-US" sz="1800" dirty="0"/>
              <a:t> framework was 1.0 which came in the year 2002. It is used to develop form-based applications, web-based applications, and web services. There is a variety of programming languages available on the </a:t>
            </a:r>
            <a:r>
              <a:rPr lang="en-US" sz="1800" dirty="0" err="1"/>
              <a:t>.Net</a:t>
            </a:r>
            <a:r>
              <a:rPr lang="en-US" sz="1800" dirty="0"/>
              <a:t> platform, </a:t>
            </a:r>
            <a:r>
              <a:rPr lang="en-US" sz="1800" dirty="0" err="1"/>
              <a:t>VB.Net</a:t>
            </a:r>
            <a:r>
              <a:rPr lang="en-US" sz="1800" dirty="0"/>
              <a:t>, and C# being the most common ones. It is used to build applications for Windows, mobile, web, </a:t>
            </a:r>
            <a:r>
              <a:rPr lang="en-US" sz="1800" dirty="0" err="1"/>
              <a:t>etc</a:t>
            </a:r>
            <a:endParaRPr lang="en-US" sz="18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78124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88791424"/>
              </p:ext>
            </p:extLst>
          </p:nvPr>
        </p:nvGraphicFramePr>
        <p:xfrm>
          <a:off x="228600" y="1600200"/>
          <a:ext cx="8686800" cy="5065212"/>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746342">
                <a:tc>
                  <a:txBody>
                    <a:bodyPr/>
                    <a:lstStyle/>
                    <a:p>
                      <a:r>
                        <a:rPr kumimoji="0" lang="en-US" b="1" i="0" kern="1200" dirty="0">
                          <a:solidFill>
                            <a:schemeClr val="lt1"/>
                          </a:solidFill>
                          <a:effectLst/>
                          <a:latin typeface="+mn-lt"/>
                          <a:ea typeface="+mn-ea"/>
                          <a:cs typeface="+mn-cs"/>
                        </a:rPr>
                        <a:t>BASED ON</a:t>
                      </a:r>
                      <a:endParaRPr lang="en-US" dirty="0"/>
                    </a:p>
                  </a:txBody>
                  <a:tcPr/>
                </a:tc>
                <a:tc>
                  <a:txBody>
                    <a:bodyPr/>
                    <a:lstStyle/>
                    <a:p>
                      <a:r>
                        <a:rPr kumimoji="0" lang="en-US" b="0" i="0" kern="1200" dirty="0">
                          <a:solidFill>
                            <a:schemeClr val="lt1"/>
                          </a:solidFill>
                          <a:effectLst/>
                          <a:latin typeface="+mn-lt"/>
                          <a:ea typeface="+mn-ea"/>
                          <a:cs typeface="+mn-cs"/>
                        </a:rPr>
                        <a:t>.</a:t>
                      </a:r>
                      <a:r>
                        <a:rPr kumimoji="0" lang="en-US" b="1" i="0" kern="1200" dirty="0">
                          <a:solidFill>
                            <a:schemeClr val="lt1"/>
                          </a:solidFill>
                          <a:effectLst/>
                          <a:latin typeface="+mn-lt"/>
                          <a:ea typeface="+mn-ea"/>
                          <a:cs typeface="+mn-cs"/>
                        </a:rPr>
                        <a:t>NET Core</a:t>
                      </a:r>
                      <a:endParaRPr lang="en-US" dirty="0"/>
                    </a:p>
                  </a:txBody>
                  <a:tcPr/>
                </a:tc>
                <a:tc>
                  <a:txBody>
                    <a:bodyPr/>
                    <a:lstStyle/>
                    <a:p>
                      <a:r>
                        <a:rPr kumimoji="0" lang="en-US" b="1" i="0" kern="1200" dirty="0">
                          <a:solidFill>
                            <a:schemeClr val="lt1"/>
                          </a:solidFill>
                          <a:effectLst/>
                          <a:latin typeface="+mn-lt"/>
                          <a:ea typeface="+mn-ea"/>
                          <a:cs typeface="+mn-cs"/>
                        </a:rPr>
                        <a:t>.NET Framework</a:t>
                      </a:r>
                      <a:endParaRPr lang="en-US" dirty="0"/>
                    </a:p>
                  </a:txBody>
                  <a:tcPr/>
                </a:tc>
                <a:extLst>
                  <a:ext uri="{0D108BD9-81ED-4DB2-BD59-A6C34878D82A}">
                    <a16:rowId xmlns:a16="http://schemas.microsoft.com/office/drawing/2014/main" val="10000"/>
                  </a:ext>
                </a:extLst>
              </a:tr>
              <a:tr h="768959">
                <a:tc>
                  <a:txBody>
                    <a:bodyPr/>
                    <a:lstStyle/>
                    <a:p>
                      <a:pPr algn="l" fontAlgn="base"/>
                      <a:r>
                        <a:rPr lang="en-US" sz="1400" b="1" dirty="0">
                          <a:effectLst/>
                        </a:rPr>
                        <a:t>Open Source</a:t>
                      </a:r>
                      <a:endParaRPr lang="en-US" sz="1400" b="0" dirty="0">
                        <a:effectLst/>
                      </a:endParaRPr>
                    </a:p>
                  </a:txBody>
                  <a:tcPr marL="95250" marR="95250" marT="133350" marB="133350" anchor="ctr"/>
                </a:tc>
                <a:tc>
                  <a:txBody>
                    <a:bodyPr/>
                    <a:lstStyle/>
                    <a:p>
                      <a:pPr algn="l" fontAlgn="base"/>
                      <a:r>
                        <a:rPr lang="en-US" sz="1400" b="0">
                          <a:effectLst/>
                        </a:rPr>
                        <a:t>.Net Core is an open source.</a:t>
                      </a:r>
                    </a:p>
                  </a:txBody>
                  <a:tcPr marL="95250" marR="95250" marT="133350" marB="133350" anchor="ctr"/>
                </a:tc>
                <a:tc>
                  <a:txBody>
                    <a:bodyPr/>
                    <a:lstStyle/>
                    <a:p>
                      <a:pPr algn="l" fontAlgn="base"/>
                      <a:r>
                        <a:rPr lang="en-US" sz="1400" b="0">
                          <a:effectLst/>
                        </a:rPr>
                        <a:t>Certain components of the .Net Framework are open source.</a:t>
                      </a:r>
                    </a:p>
                  </a:txBody>
                  <a:tcPr marL="95250" marR="95250" marT="133350" marB="133350" anchor="ctr"/>
                </a:tc>
                <a:extLst>
                  <a:ext uri="{0D108BD9-81ED-4DB2-BD59-A6C34878D82A}">
                    <a16:rowId xmlns:a16="http://schemas.microsoft.com/office/drawing/2014/main" val="10001"/>
                  </a:ext>
                </a:extLst>
              </a:tr>
              <a:tr h="1221288">
                <a:tc>
                  <a:txBody>
                    <a:bodyPr/>
                    <a:lstStyle/>
                    <a:p>
                      <a:pPr algn="l" fontAlgn="base"/>
                      <a:r>
                        <a:rPr lang="en-US" sz="1400" b="1">
                          <a:effectLst/>
                        </a:rPr>
                        <a:t>Cross-Platform</a:t>
                      </a:r>
                      <a:endParaRPr lang="en-US" sz="1400" b="0">
                        <a:effectLst/>
                      </a:endParaRPr>
                    </a:p>
                  </a:txBody>
                  <a:tcPr marL="95250" marR="95250" marT="133350" marB="133350" anchor="ctr"/>
                </a:tc>
                <a:tc>
                  <a:txBody>
                    <a:bodyPr/>
                    <a:lstStyle/>
                    <a:p>
                      <a:pPr algn="l" fontAlgn="base"/>
                      <a:r>
                        <a:rPr lang="en-US" sz="1400" b="0">
                          <a:effectLst/>
                        </a:rPr>
                        <a:t>Works on the principle of “build once, run anywhere”. It is compatible with various operating systems — Windows, Linux, and Mac OS as it is cross-platform.</a:t>
                      </a:r>
                    </a:p>
                  </a:txBody>
                  <a:tcPr marL="95250" marR="95250" marT="133350" marB="133350" anchor="ctr"/>
                </a:tc>
                <a:tc>
                  <a:txBody>
                    <a:bodyPr/>
                    <a:lstStyle/>
                    <a:p>
                      <a:pPr algn="l" fontAlgn="base"/>
                      <a:r>
                        <a:rPr lang="en-US" sz="1400" b="0">
                          <a:effectLst/>
                        </a:rPr>
                        <a:t>.NET Framework is compatible with the windows operating system. Although, it was developed to support software and applications on all operating systems.</a:t>
                      </a:r>
                    </a:p>
                  </a:txBody>
                  <a:tcPr marL="95250" marR="95250" marT="133350" marB="133350" anchor="ctr"/>
                </a:tc>
                <a:extLst>
                  <a:ext uri="{0D108BD9-81ED-4DB2-BD59-A6C34878D82A}">
                    <a16:rowId xmlns:a16="http://schemas.microsoft.com/office/drawing/2014/main" val="10002"/>
                  </a:ext>
                </a:extLst>
              </a:tr>
              <a:tr h="1221288">
                <a:tc>
                  <a:txBody>
                    <a:bodyPr/>
                    <a:lstStyle/>
                    <a:p>
                      <a:pPr algn="l" fontAlgn="base"/>
                      <a:r>
                        <a:rPr lang="en-US" sz="1400" b="1">
                          <a:effectLst/>
                        </a:rPr>
                        <a:t>Application Models</a:t>
                      </a:r>
                      <a:endParaRPr lang="en-US" sz="1400" b="0">
                        <a:effectLst/>
                      </a:endParaRPr>
                    </a:p>
                  </a:txBody>
                  <a:tcPr marL="95250" marR="95250" marT="133350" marB="133350" anchor="ctr"/>
                </a:tc>
                <a:tc>
                  <a:txBody>
                    <a:bodyPr/>
                    <a:lstStyle/>
                    <a:p>
                      <a:pPr algn="l" fontAlgn="base"/>
                      <a:r>
                        <a:rPr lang="en-US" sz="1400" b="0">
                          <a:effectLst/>
                        </a:rPr>
                        <a:t>.Net Core does not support desktop application development and it rather focuses on the web, windows mobile, and windows store.</a:t>
                      </a:r>
                    </a:p>
                  </a:txBody>
                  <a:tcPr marL="95250" marR="95250" marT="133350" marB="133350" anchor="ctr"/>
                </a:tc>
                <a:tc>
                  <a:txBody>
                    <a:bodyPr/>
                    <a:lstStyle/>
                    <a:p>
                      <a:pPr algn="l" fontAlgn="base"/>
                      <a:r>
                        <a:rPr lang="en-US" sz="1400" b="0" dirty="0" err="1">
                          <a:effectLst/>
                        </a:rPr>
                        <a:t>.Net</a:t>
                      </a:r>
                      <a:r>
                        <a:rPr lang="en-US" sz="1400" b="0" dirty="0">
                          <a:effectLst/>
                        </a:rPr>
                        <a:t> Framework is used for the development of both desktop and web applications as well as it supports windows forms and WPF applications.</a:t>
                      </a:r>
                    </a:p>
                  </a:txBody>
                  <a:tcPr marL="95250" marR="95250" marT="133350" marB="133350" anchor="ctr"/>
                </a:tc>
                <a:extLst>
                  <a:ext uri="{0D108BD9-81ED-4DB2-BD59-A6C34878D82A}">
                    <a16:rowId xmlns:a16="http://schemas.microsoft.com/office/drawing/2014/main" val="10003"/>
                  </a:ext>
                </a:extLst>
              </a:tr>
              <a:tr h="995123">
                <a:tc>
                  <a:txBody>
                    <a:bodyPr/>
                    <a:lstStyle/>
                    <a:p>
                      <a:pPr algn="l" fontAlgn="base"/>
                      <a:r>
                        <a:rPr lang="en-US" sz="1400" b="1" dirty="0">
                          <a:effectLst/>
                        </a:rPr>
                        <a:t>Installation</a:t>
                      </a:r>
                      <a:endParaRPr lang="en-US" sz="1400" b="0" dirty="0">
                        <a:effectLst/>
                      </a:endParaRPr>
                    </a:p>
                  </a:txBody>
                  <a:tcPr marL="95250" marR="95250" marT="133350" marB="133350" anchor="ctr"/>
                </a:tc>
                <a:tc>
                  <a:txBody>
                    <a:bodyPr/>
                    <a:lstStyle/>
                    <a:p>
                      <a:pPr algn="l" fontAlgn="base"/>
                      <a:r>
                        <a:rPr lang="en-US" sz="1400" b="0">
                          <a:effectLst/>
                        </a:rPr>
                        <a:t>.NET Core is packaged and installed independently of the underlying operating system as it is cross-platform.</a:t>
                      </a:r>
                    </a:p>
                  </a:txBody>
                  <a:tcPr marL="95250" marR="95250" marT="133350" marB="133350" anchor="ctr"/>
                </a:tc>
                <a:tc>
                  <a:txBody>
                    <a:bodyPr/>
                    <a:lstStyle/>
                    <a:p>
                      <a:pPr algn="l" fontAlgn="base"/>
                      <a:r>
                        <a:rPr lang="en-US" sz="1400" b="0" dirty="0">
                          <a:effectLst/>
                        </a:rPr>
                        <a:t>.NET Framework is installed as a single package for Windows operating system.</a:t>
                      </a:r>
                    </a:p>
                  </a:txBody>
                  <a:tcPr marL="95250" marR="95250" marT="133350" marB="1333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395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70008234"/>
              </p:ext>
            </p:extLst>
          </p:nvPr>
        </p:nvGraphicFramePr>
        <p:xfrm>
          <a:off x="228600" y="1600200"/>
          <a:ext cx="8686800" cy="5143500"/>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746342">
                <a:tc>
                  <a:txBody>
                    <a:bodyPr/>
                    <a:lstStyle/>
                    <a:p>
                      <a:r>
                        <a:rPr kumimoji="0" lang="en-US" b="1" i="0" kern="1200" dirty="0">
                          <a:solidFill>
                            <a:schemeClr val="lt1"/>
                          </a:solidFill>
                          <a:effectLst/>
                          <a:latin typeface="+mn-lt"/>
                          <a:ea typeface="+mn-ea"/>
                          <a:cs typeface="+mn-cs"/>
                        </a:rPr>
                        <a:t>BASED ON</a:t>
                      </a:r>
                      <a:endParaRPr lang="en-US" dirty="0"/>
                    </a:p>
                  </a:txBody>
                  <a:tcPr/>
                </a:tc>
                <a:tc>
                  <a:txBody>
                    <a:bodyPr/>
                    <a:lstStyle/>
                    <a:p>
                      <a:r>
                        <a:rPr kumimoji="0" lang="en-US" b="0" i="0" kern="1200" dirty="0">
                          <a:solidFill>
                            <a:schemeClr val="lt1"/>
                          </a:solidFill>
                          <a:effectLst/>
                          <a:latin typeface="+mn-lt"/>
                          <a:ea typeface="+mn-ea"/>
                          <a:cs typeface="+mn-cs"/>
                        </a:rPr>
                        <a:t>.</a:t>
                      </a:r>
                      <a:r>
                        <a:rPr kumimoji="0" lang="en-US" b="1" i="0" kern="1200" dirty="0">
                          <a:solidFill>
                            <a:schemeClr val="lt1"/>
                          </a:solidFill>
                          <a:effectLst/>
                          <a:latin typeface="+mn-lt"/>
                          <a:ea typeface="+mn-ea"/>
                          <a:cs typeface="+mn-cs"/>
                        </a:rPr>
                        <a:t>NET Core</a:t>
                      </a:r>
                      <a:endParaRPr lang="en-US" dirty="0"/>
                    </a:p>
                  </a:txBody>
                  <a:tcPr/>
                </a:tc>
                <a:tc>
                  <a:txBody>
                    <a:bodyPr/>
                    <a:lstStyle/>
                    <a:p>
                      <a:r>
                        <a:rPr kumimoji="0" lang="en-US" b="1" i="0" kern="1200" dirty="0">
                          <a:solidFill>
                            <a:schemeClr val="lt1"/>
                          </a:solidFill>
                          <a:effectLst/>
                          <a:latin typeface="+mn-lt"/>
                          <a:ea typeface="+mn-ea"/>
                          <a:cs typeface="+mn-cs"/>
                        </a:rPr>
                        <a:t>.NET Framework</a:t>
                      </a:r>
                      <a:endParaRPr lang="en-US" dirty="0"/>
                    </a:p>
                  </a:txBody>
                  <a:tcPr/>
                </a:tc>
                <a:extLst>
                  <a:ext uri="{0D108BD9-81ED-4DB2-BD59-A6C34878D82A}">
                    <a16:rowId xmlns:a16="http://schemas.microsoft.com/office/drawing/2014/main" val="10000"/>
                  </a:ext>
                </a:extLst>
              </a:tr>
              <a:tr h="768959">
                <a:tc>
                  <a:txBody>
                    <a:bodyPr/>
                    <a:lstStyle/>
                    <a:p>
                      <a:pPr algn="l" fontAlgn="base"/>
                      <a:r>
                        <a:rPr lang="en-US" sz="1250" b="1">
                          <a:effectLst/>
                        </a:rPr>
                        <a:t>Support for Micro-Services and REST Services</a:t>
                      </a:r>
                      <a:endParaRPr lang="en-US" sz="1250" b="0">
                        <a:effectLst/>
                      </a:endParaRPr>
                    </a:p>
                  </a:txBody>
                  <a:tcPr marL="95250" marR="95250" marT="133350" marB="133350" anchor="ctr"/>
                </a:tc>
                <a:tc>
                  <a:txBody>
                    <a:bodyPr/>
                    <a:lstStyle/>
                    <a:p>
                      <a:pPr algn="l" fontAlgn="base"/>
                      <a:r>
                        <a:rPr lang="en-US" sz="1250" b="0">
                          <a:effectLst/>
                        </a:rPr>
                        <a:t>.Net Core supports the development and implementation of micro-services and the user has to create a REST API for its implementation.</a:t>
                      </a:r>
                    </a:p>
                  </a:txBody>
                  <a:tcPr marL="95250" marR="95250" marT="133350" marB="133350" anchor="ctr"/>
                </a:tc>
                <a:tc>
                  <a:txBody>
                    <a:bodyPr/>
                    <a:lstStyle/>
                    <a:p>
                      <a:pPr algn="l" fontAlgn="base"/>
                      <a:r>
                        <a:rPr lang="en-US" sz="1250" b="0">
                          <a:effectLst/>
                        </a:rPr>
                        <a:t>.Net Framework does not support the development and implementation of microservices but it supports the REST API services.</a:t>
                      </a:r>
                    </a:p>
                  </a:txBody>
                  <a:tcPr marL="95250" marR="95250" marT="133350" marB="133350" anchor="ctr"/>
                </a:tc>
                <a:extLst>
                  <a:ext uri="{0D108BD9-81ED-4DB2-BD59-A6C34878D82A}">
                    <a16:rowId xmlns:a16="http://schemas.microsoft.com/office/drawing/2014/main" val="10001"/>
                  </a:ext>
                </a:extLst>
              </a:tr>
              <a:tr h="891958">
                <a:tc>
                  <a:txBody>
                    <a:bodyPr/>
                    <a:lstStyle/>
                    <a:p>
                      <a:pPr algn="l" fontAlgn="base"/>
                      <a:r>
                        <a:rPr lang="en-US" sz="1250" b="1">
                          <a:effectLst/>
                        </a:rPr>
                        <a:t>Performance and Scalability</a:t>
                      </a:r>
                      <a:endParaRPr lang="en-US" sz="1250" b="0">
                        <a:effectLst/>
                      </a:endParaRPr>
                    </a:p>
                  </a:txBody>
                  <a:tcPr marL="95250" marR="95250" marT="133350" marB="133350" anchor="ctr"/>
                </a:tc>
                <a:tc>
                  <a:txBody>
                    <a:bodyPr/>
                    <a:lstStyle/>
                    <a:p>
                      <a:pPr algn="l" fontAlgn="base"/>
                      <a:r>
                        <a:rPr lang="en-US" sz="1250" b="0">
                          <a:effectLst/>
                        </a:rPr>
                        <a:t> .NET Core offers high performance and scalability.</a:t>
                      </a:r>
                    </a:p>
                  </a:txBody>
                  <a:tcPr marL="95250" marR="95250" marT="133350" marB="133350" anchor="ctr"/>
                </a:tc>
                <a:tc>
                  <a:txBody>
                    <a:bodyPr/>
                    <a:lstStyle/>
                    <a:p>
                      <a:pPr algn="l" fontAlgn="base"/>
                      <a:r>
                        <a:rPr lang="en-US" sz="1250" b="0">
                          <a:effectLst/>
                        </a:rPr>
                        <a:t>.Net Framework is less effective in comparison to .Net Core in terms of performance and scalability of applications.</a:t>
                      </a:r>
                    </a:p>
                  </a:txBody>
                  <a:tcPr marL="95250" marR="95250" marT="133350" marB="133350" anchor="ctr"/>
                </a:tc>
                <a:extLst>
                  <a:ext uri="{0D108BD9-81ED-4DB2-BD59-A6C34878D82A}">
                    <a16:rowId xmlns:a16="http://schemas.microsoft.com/office/drawing/2014/main" val="10002"/>
                  </a:ext>
                </a:extLst>
              </a:tr>
              <a:tr h="1066800">
                <a:tc>
                  <a:txBody>
                    <a:bodyPr/>
                    <a:lstStyle/>
                    <a:p>
                      <a:pPr algn="l" fontAlgn="base"/>
                      <a:r>
                        <a:rPr lang="en-US" sz="1250" b="1" dirty="0">
                          <a:effectLst/>
                        </a:rPr>
                        <a:t>Compatibility</a:t>
                      </a:r>
                      <a:endParaRPr lang="en-US" sz="1250" b="0" dirty="0">
                        <a:effectLst/>
                      </a:endParaRPr>
                    </a:p>
                  </a:txBody>
                  <a:tcPr marL="95250" marR="95250" marT="133350" marB="133350" anchor="ctr"/>
                </a:tc>
                <a:tc>
                  <a:txBody>
                    <a:bodyPr/>
                    <a:lstStyle/>
                    <a:p>
                      <a:pPr algn="l" fontAlgn="base"/>
                      <a:r>
                        <a:rPr lang="en-US" sz="1250" b="0">
                          <a:effectLst/>
                        </a:rPr>
                        <a:t>.NET Core is compatible with various operating systems — Windows, Linux, and Mac OS.</a:t>
                      </a:r>
                    </a:p>
                  </a:txBody>
                  <a:tcPr marL="95250" marR="95250" marT="133350" marB="133350" anchor="ctr"/>
                </a:tc>
                <a:tc>
                  <a:txBody>
                    <a:bodyPr/>
                    <a:lstStyle/>
                    <a:p>
                      <a:pPr algn="l" fontAlgn="base"/>
                      <a:r>
                        <a:rPr lang="en-US" sz="1250" b="0">
                          <a:effectLst/>
                        </a:rPr>
                        <a:t>.NET Framework is compatible only with the Windows operating system.</a:t>
                      </a:r>
                    </a:p>
                  </a:txBody>
                  <a:tcPr marL="95250" marR="95250" marT="133350" marB="133350" anchor="ctr"/>
                </a:tc>
                <a:extLst>
                  <a:ext uri="{0D108BD9-81ED-4DB2-BD59-A6C34878D82A}">
                    <a16:rowId xmlns:a16="http://schemas.microsoft.com/office/drawing/2014/main" val="10003"/>
                  </a:ext>
                </a:extLst>
              </a:tr>
              <a:tr h="995123">
                <a:tc>
                  <a:txBody>
                    <a:bodyPr/>
                    <a:lstStyle/>
                    <a:p>
                      <a:pPr algn="l" fontAlgn="base"/>
                      <a:r>
                        <a:rPr lang="en-US" sz="1250" b="1" dirty="0">
                          <a:effectLst/>
                        </a:rPr>
                        <a:t>Android Development</a:t>
                      </a:r>
                      <a:endParaRPr lang="en-US" sz="1250" b="0" dirty="0">
                        <a:effectLst/>
                      </a:endParaRPr>
                    </a:p>
                  </a:txBody>
                  <a:tcPr marL="95250" marR="95250" marT="133350" marB="133350" anchor="ctr"/>
                </a:tc>
                <a:tc>
                  <a:txBody>
                    <a:bodyPr/>
                    <a:lstStyle/>
                    <a:p>
                      <a:pPr algn="l" fontAlgn="base"/>
                      <a:r>
                        <a:rPr lang="en-US" sz="1250" b="0">
                          <a:effectLst/>
                        </a:rPr>
                        <a:t>.NET Core is compatible with open-source mobile application platforms, i.e. Xamarin, through the .NET Standard Library. Developers use Xamarin’s tools to configure the mobile app for specific mobile devices such as iOS, Android, and Windows phones.</a:t>
                      </a:r>
                    </a:p>
                  </a:txBody>
                  <a:tcPr marL="95250" marR="95250" marT="133350" marB="133350" anchor="ctr"/>
                </a:tc>
                <a:tc>
                  <a:txBody>
                    <a:bodyPr/>
                    <a:lstStyle/>
                    <a:p>
                      <a:pPr algn="l" fontAlgn="base"/>
                      <a:r>
                        <a:rPr lang="en-US" sz="1250" b="0" dirty="0">
                          <a:effectLst/>
                        </a:rPr>
                        <a:t>.NET Framework does not support any framework for mobile application development.</a:t>
                      </a:r>
                    </a:p>
                  </a:txBody>
                  <a:tcPr marL="95250" marR="95250" marT="133350" marB="1333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356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4073271818"/>
              </p:ext>
            </p:extLst>
          </p:nvPr>
        </p:nvGraphicFramePr>
        <p:xfrm>
          <a:off x="228600" y="1600200"/>
          <a:ext cx="8686800" cy="4984456"/>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870277">
                <a:tc>
                  <a:txBody>
                    <a:bodyPr/>
                    <a:lstStyle/>
                    <a:p>
                      <a:r>
                        <a:rPr kumimoji="0" lang="en-US" b="1" i="0" kern="1200" dirty="0">
                          <a:solidFill>
                            <a:schemeClr val="lt1"/>
                          </a:solidFill>
                          <a:effectLst/>
                          <a:latin typeface="+mn-lt"/>
                          <a:ea typeface="+mn-ea"/>
                          <a:cs typeface="+mn-cs"/>
                        </a:rPr>
                        <a:t>BASED ON</a:t>
                      </a:r>
                      <a:endParaRPr lang="en-US" dirty="0"/>
                    </a:p>
                  </a:txBody>
                  <a:tcPr/>
                </a:tc>
                <a:tc>
                  <a:txBody>
                    <a:bodyPr/>
                    <a:lstStyle/>
                    <a:p>
                      <a:r>
                        <a:rPr kumimoji="0" lang="en-US" b="0" i="0" kern="1200" dirty="0">
                          <a:solidFill>
                            <a:schemeClr val="lt1"/>
                          </a:solidFill>
                          <a:effectLst/>
                          <a:latin typeface="+mn-lt"/>
                          <a:ea typeface="+mn-ea"/>
                          <a:cs typeface="+mn-cs"/>
                        </a:rPr>
                        <a:t>.</a:t>
                      </a:r>
                      <a:r>
                        <a:rPr kumimoji="0" lang="en-US" b="1" i="0" kern="1200" dirty="0">
                          <a:solidFill>
                            <a:schemeClr val="lt1"/>
                          </a:solidFill>
                          <a:effectLst/>
                          <a:latin typeface="+mn-lt"/>
                          <a:ea typeface="+mn-ea"/>
                          <a:cs typeface="+mn-cs"/>
                        </a:rPr>
                        <a:t>NET Core</a:t>
                      </a:r>
                      <a:endParaRPr lang="en-US" dirty="0"/>
                    </a:p>
                  </a:txBody>
                  <a:tcPr/>
                </a:tc>
                <a:tc>
                  <a:txBody>
                    <a:bodyPr/>
                    <a:lstStyle/>
                    <a:p>
                      <a:r>
                        <a:rPr kumimoji="0" lang="en-US" b="1" i="0" kern="1200" dirty="0">
                          <a:solidFill>
                            <a:schemeClr val="lt1"/>
                          </a:solidFill>
                          <a:effectLst/>
                          <a:latin typeface="+mn-lt"/>
                          <a:ea typeface="+mn-ea"/>
                          <a:cs typeface="+mn-cs"/>
                        </a:rPr>
                        <a:t>.NET Framework</a:t>
                      </a:r>
                      <a:endParaRPr lang="en-US" dirty="0"/>
                    </a:p>
                  </a:txBody>
                  <a:tcPr/>
                </a:tc>
                <a:extLst>
                  <a:ext uri="{0D108BD9-81ED-4DB2-BD59-A6C34878D82A}">
                    <a16:rowId xmlns:a16="http://schemas.microsoft.com/office/drawing/2014/main" val="10000"/>
                  </a:ext>
                </a:extLst>
              </a:tr>
              <a:tr h="896650">
                <a:tc>
                  <a:txBody>
                    <a:bodyPr/>
                    <a:lstStyle/>
                    <a:p>
                      <a:pPr algn="l" fontAlgn="base"/>
                      <a:r>
                        <a:rPr lang="en-US" sz="1400" b="1">
                          <a:effectLst/>
                        </a:rPr>
                        <a:t>Packaging and Shipping</a:t>
                      </a:r>
                      <a:endParaRPr lang="en-US" sz="1400" b="0">
                        <a:effectLst/>
                      </a:endParaRPr>
                    </a:p>
                  </a:txBody>
                  <a:tcPr marL="95250" marR="95250" marT="133350" marB="133350" anchor="ctr"/>
                </a:tc>
                <a:tc>
                  <a:txBody>
                    <a:bodyPr/>
                    <a:lstStyle/>
                    <a:p>
                      <a:pPr algn="l" fontAlgn="base"/>
                      <a:r>
                        <a:rPr lang="en-US" sz="1400" b="0" dirty="0" err="1">
                          <a:effectLst/>
                        </a:rPr>
                        <a:t>.Net</a:t>
                      </a:r>
                      <a:r>
                        <a:rPr lang="en-US" sz="1400" b="0" dirty="0">
                          <a:effectLst/>
                        </a:rPr>
                        <a:t> Core is shipped as a collection of Nugget packages.</a:t>
                      </a:r>
                    </a:p>
                  </a:txBody>
                  <a:tcPr marL="95250" marR="95250" marT="133350" marB="133350" anchor="ctr"/>
                </a:tc>
                <a:tc>
                  <a:txBody>
                    <a:bodyPr/>
                    <a:lstStyle/>
                    <a:p>
                      <a:pPr algn="l" fontAlgn="base"/>
                      <a:r>
                        <a:rPr lang="en-US" sz="1400" b="0">
                          <a:effectLst/>
                        </a:rPr>
                        <a:t>All the libraries of .Net Framework are packaged and shipped together.</a:t>
                      </a:r>
                    </a:p>
                  </a:txBody>
                  <a:tcPr marL="95250" marR="95250" marT="133350" marB="133350" anchor="ctr"/>
                </a:tc>
                <a:extLst>
                  <a:ext uri="{0D108BD9-81ED-4DB2-BD59-A6C34878D82A}">
                    <a16:rowId xmlns:a16="http://schemas.microsoft.com/office/drawing/2014/main" val="10001"/>
                  </a:ext>
                </a:extLst>
              </a:tr>
              <a:tr h="1662073">
                <a:tc>
                  <a:txBody>
                    <a:bodyPr/>
                    <a:lstStyle/>
                    <a:p>
                      <a:pPr algn="l" fontAlgn="base"/>
                      <a:r>
                        <a:rPr lang="en-US" sz="1400" b="1">
                          <a:effectLst/>
                        </a:rPr>
                        <a:t>Deployment Model</a:t>
                      </a:r>
                      <a:endParaRPr lang="en-US" sz="1400" b="0">
                        <a:effectLst/>
                      </a:endParaRPr>
                    </a:p>
                  </a:txBody>
                  <a:tcPr marL="95250" marR="95250" marT="133350" marB="133350" anchor="ctr"/>
                </a:tc>
                <a:tc>
                  <a:txBody>
                    <a:bodyPr/>
                    <a:lstStyle/>
                    <a:p>
                      <a:pPr algn="l" fontAlgn="base"/>
                      <a:r>
                        <a:rPr lang="en-US" sz="1400" b="0" dirty="0">
                          <a:effectLst/>
                        </a:rPr>
                        <a:t>Whenever the updated version of .NET Core gets initiated; it is updated instantly on one machine at a time, thereby getting updated in new directories/folders in the existing application without affecting it. Thus, .NET Core has a good and flexible deployment model.</a:t>
                      </a:r>
                    </a:p>
                  </a:txBody>
                  <a:tcPr marL="95250" marR="95250" marT="133350" marB="133350" anchor="ctr"/>
                </a:tc>
                <a:tc>
                  <a:txBody>
                    <a:bodyPr/>
                    <a:lstStyle/>
                    <a:p>
                      <a:pPr algn="l" fontAlgn="base"/>
                      <a:r>
                        <a:rPr lang="en-US" sz="1400" b="0">
                          <a:effectLst/>
                        </a:rPr>
                        <a:t>In the case of .Net Framework, when the updated version is released it is first deployed on the Internet Information Server only.</a:t>
                      </a:r>
                    </a:p>
                  </a:txBody>
                  <a:tcPr marL="95250" marR="95250" marT="133350" marB="133350" anchor="ctr"/>
                </a:tc>
                <a:extLst>
                  <a:ext uri="{0D108BD9-81ED-4DB2-BD59-A6C34878D82A}">
                    <a16:rowId xmlns:a16="http://schemas.microsoft.com/office/drawing/2014/main" val="10002"/>
                  </a:ext>
                </a:extLst>
              </a:tr>
              <a:tr h="1243949">
                <a:tc>
                  <a:txBody>
                    <a:bodyPr/>
                    <a:lstStyle/>
                    <a:p>
                      <a:pPr algn="l" fontAlgn="base"/>
                      <a:r>
                        <a:rPr lang="en-US" sz="1400" b="1">
                          <a:effectLst/>
                        </a:rPr>
                        <a:t>CLI Tools</a:t>
                      </a:r>
                      <a:endParaRPr lang="en-US" sz="1400" b="0">
                        <a:effectLst/>
                      </a:endParaRPr>
                    </a:p>
                  </a:txBody>
                  <a:tcPr marL="95250" marR="95250" marT="133350" marB="133350" anchor="ctr"/>
                </a:tc>
                <a:tc>
                  <a:txBody>
                    <a:bodyPr/>
                    <a:lstStyle/>
                    <a:p>
                      <a:pPr algn="l" fontAlgn="base"/>
                      <a:r>
                        <a:rPr lang="en-US" sz="1400" b="0">
                          <a:effectLst/>
                        </a:rPr>
                        <a:t>.NET Core provides light-weight editors and command-line tools for all supported platforms.</a:t>
                      </a:r>
                    </a:p>
                  </a:txBody>
                  <a:tcPr marL="95250" marR="95250" marT="133350" marB="133350" anchor="ctr"/>
                </a:tc>
                <a:tc>
                  <a:txBody>
                    <a:bodyPr/>
                    <a:lstStyle/>
                    <a:p>
                      <a:pPr algn="l" fontAlgn="base"/>
                      <a:r>
                        <a:rPr lang="en-US" sz="1400" b="0" dirty="0" err="1">
                          <a:effectLst/>
                        </a:rPr>
                        <a:t>.Net</a:t>
                      </a:r>
                      <a:r>
                        <a:rPr lang="en-US" sz="1400" b="0" dirty="0">
                          <a:effectLst/>
                        </a:rPr>
                        <a:t> Framework is heavy for Command Line Interface and developers prefer to work on the lightweight Command Line Interface.</a:t>
                      </a:r>
                    </a:p>
                  </a:txBody>
                  <a:tcPr marL="95250" marR="95250" marT="133350" marB="13335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6548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7561</TotalTime>
  <Words>2281</Words>
  <Application>Microsoft Office PowerPoint</Application>
  <PresentationFormat>On-screen Show (4:3)</PresentationFormat>
  <Paragraphs>219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Tw Cen MT</vt:lpstr>
      <vt:lpstr>Wingdings</vt:lpstr>
      <vt:lpstr>Wingdings 2</vt:lpstr>
      <vt:lpstr>Median</vt:lpstr>
      <vt:lpstr>.NET Core</vt:lpstr>
      <vt:lpstr>.NET Core Characteristics</vt:lpstr>
      <vt:lpstr>.NET Core Characteristics</vt:lpstr>
      <vt:lpstr>.NET Core Version History</vt:lpstr>
      <vt:lpstr>Install .NET Core, ASP.NET Core</vt:lpstr>
      <vt:lpstr>Differences Between .NET Core and .NET Framework</vt:lpstr>
      <vt:lpstr>Differences Between .NET Core and .NET Framework</vt:lpstr>
      <vt:lpstr>Differences Between .NET Core and .NET Framework</vt:lpstr>
      <vt:lpstr>Differences Between .NET Core and .NET Framework</vt:lpstr>
      <vt:lpstr>ASP.NET Core</vt:lpstr>
      <vt:lpstr>ASP.NET Core Features</vt:lpstr>
      <vt:lpstr>ASP.NET Core Features</vt:lpstr>
      <vt:lpstr>.NET Core vs ASP.NET Core</vt:lpstr>
      <vt:lpstr>ASP.NET Core - Development Environment Setup</vt:lpstr>
      <vt:lpstr>ASP.NET Core</vt:lpstr>
      <vt:lpstr>.NET Core 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87</cp:revision>
  <dcterms:created xsi:type="dcterms:W3CDTF">2006-08-16T00:00:00Z</dcterms:created>
  <dcterms:modified xsi:type="dcterms:W3CDTF">2022-02-26T04:40:17Z</dcterms:modified>
</cp:coreProperties>
</file>