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9" r:id="rId4"/>
    <p:sldId id="260" r:id="rId5"/>
    <p:sldId id="261" r:id="rId6"/>
    <p:sldId id="264" r:id="rId7"/>
    <p:sldId id="265" r:id="rId8"/>
    <p:sldId id="266" r:id="rId9"/>
    <p:sldId id="267" r:id="rId10"/>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34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FB375C6-2681-4564-B5F5-DBBFDCE4F31D}" type="datetimeFigureOut">
              <a:rPr lang="en-IN" smtClean="0"/>
              <a:t>12-03-2025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B3CB979-0E3A-418E-87C1-16651948A147}" type="slidenum">
              <a:rPr lang="en-IN" smtClean="0"/>
              <a:t>‹#›</a:t>
            </a:fld>
            <a:endParaRPr lang="en-IN"/>
          </a:p>
        </p:txBody>
      </p:sp>
    </p:spTree>
    <p:extLst>
      <p:ext uri="{BB962C8B-B14F-4D97-AF65-F5344CB8AC3E}">
        <p14:creationId xmlns:p14="http://schemas.microsoft.com/office/powerpoint/2010/main" val="2372740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B3CB979-0E3A-418E-87C1-16651948A147}" type="slidenum">
              <a:rPr lang="en-IN" smtClean="0"/>
              <a:t>7</a:t>
            </a:fld>
            <a:endParaRPr lang="en-IN"/>
          </a:p>
        </p:txBody>
      </p:sp>
    </p:spTree>
    <p:extLst>
      <p:ext uri="{BB962C8B-B14F-4D97-AF65-F5344CB8AC3E}">
        <p14:creationId xmlns:p14="http://schemas.microsoft.com/office/powerpoint/2010/main" val="2808340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2400" b="1" i="0">
                <a:solidFill>
                  <a:srgbClr val="4471C4"/>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8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4471C4"/>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8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4471C4"/>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4471C4"/>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243840" y="0"/>
            <a:ext cx="11741058" cy="1097279"/>
          </a:xfrm>
          <a:prstGeom prst="rect">
            <a:avLst/>
          </a:prstGeom>
        </p:spPr>
      </p:pic>
      <p:sp>
        <p:nvSpPr>
          <p:cNvPr id="2" name="Holder 2"/>
          <p:cNvSpPr>
            <a:spLocks noGrp="1"/>
          </p:cNvSpPr>
          <p:nvPr>
            <p:ph type="title"/>
          </p:nvPr>
        </p:nvSpPr>
        <p:spPr>
          <a:xfrm>
            <a:off x="731012" y="1333880"/>
            <a:ext cx="10729975" cy="391160"/>
          </a:xfrm>
          <a:prstGeom prst="rect">
            <a:avLst/>
          </a:prstGeom>
        </p:spPr>
        <p:txBody>
          <a:bodyPr wrap="square" lIns="0" tIns="0" rIns="0" bIns="0">
            <a:spAutoFit/>
          </a:bodyPr>
          <a:lstStyle>
            <a:lvl1pPr>
              <a:defRPr sz="2400" b="1" i="0">
                <a:solidFill>
                  <a:srgbClr val="4471C4"/>
                </a:solidFill>
                <a:latin typeface="Times New Roman"/>
                <a:cs typeface="Times New Roman"/>
              </a:defRPr>
            </a:lvl1pPr>
          </a:lstStyle>
          <a:p>
            <a:endParaRPr/>
          </a:p>
        </p:txBody>
      </p:sp>
      <p:sp>
        <p:nvSpPr>
          <p:cNvPr id="3" name="Holder 3"/>
          <p:cNvSpPr>
            <a:spLocks noGrp="1"/>
          </p:cNvSpPr>
          <p:nvPr>
            <p:ph type="body" idx="1"/>
          </p:nvPr>
        </p:nvSpPr>
        <p:spPr>
          <a:xfrm>
            <a:off x="890727" y="1738448"/>
            <a:ext cx="5842634" cy="3996054"/>
          </a:xfrm>
          <a:prstGeom prst="rect">
            <a:avLst/>
          </a:prstGeom>
        </p:spPr>
        <p:txBody>
          <a:bodyPr wrap="square" lIns="0" tIns="0" rIns="0" bIns="0">
            <a:spAutoFit/>
          </a:bodyPr>
          <a:lstStyle>
            <a:lvl1pPr>
              <a:defRPr sz="18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3/12/2025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20851" y="1081278"/>
            <a:ext cx="9989820" cy="4303229"/>
          </a:xfrm>
          <a:prstGeom prst="rect">
            <a:avLst/>
          </a:prstGeom>
        </p:spPr>
        <p:txBody>
          <a:bodyPr vert="horz" wrap="square" lIns="0" tIns="12700" rIns="0" bIns="0" rtlCol="0">
            <a:spAutoFit/>
          </a:bodyPr>
          <a:lstStyle/>
          <a:p>
            <a:pPr marL="3700779" marR="3458845" algn="ctr">
              <a:lnSpc>
                <a:spcPct val="146000"/>
              </a:lnSpc>
              <a:spcBef>
                <a:spcPts val="100"/>
              </a:spcBef>
            </a:pPr>
            <a:r>
              <a:rPr sz="1500" b="1" dirty="0">
                <a:solidFill>
                  <a:srgbClr val="001F5F"/>
                </a:solidFill>
                <a:latin typeface="Times New Roman"/>
                <a:cs typeface="Times New Roman"/>
              </a:rPr>
              <a:t>BACHELOR</a:t>
            </a:r>
            <a:r>
              <a:rPr sz="1500" b="1" spc="-30" dirty="0">
                <a:solidFill>
                  <a:srgbClr val="001F5F"/>
                </a:solidFill>
                <a:latin typeface="Times New Roman"/>
                <a:cs typeface="Times New Roman"/>
              </a:rPr>
              <a:t> </a:t>
            </a:r>
            <a:r>
              <a:rPr sz="1500" b="1" dirty="0">
                <a:solidFill>
                  <a:srgbClr val="001F5F"/>
                </a:solidFill>
                <a:latin typeface="Times New Roman"/>
                <a:cs typeface="Times New Roman"/>
              </a:rPr>
              <a:t>OF</a:t>
            </a:r>
            <a:r>
              <a:rPr sz="1500" b="1" spc="-95" dirty="0">
                <a:solidFill>
                  <a:srgbClr val="001F5F"/>
                </a:solidFill>
                <a:latin typeface="Times New Roman"/>
                <a:cs typeface="Times New Roman"/>
              </a:rPr>
              <a:t> </a:t>
            </a:r>
            <a:r>
              <a:rPr sz="1500" b="1" spc="-10" dirty="0">
                <a:solidFill>
                  <a:srgbClr val="001F5F"/>
                </a:solidFill>
                <a:latin typeface="Times New Roman"/>
                <a:cs typeface="Times New Roman"/>
              </a:rPr>
              <a:t>TECHNOLOGY </a:t>
            </a:r>
            <a:r>
              <a:rPr sz="1500" b="1" spc="-25" dirty="0">
                <a:solidFill>
                  <a:srgbClr val="001F5F"/>
                </a:solidFill>
                <a:latin typeface="Times New Roman"/>
                <a:cs typeface="Times New Roman"/>
              </a:rPr>
              <a:t>IN</a:t>
            </a:r>
            <a:endParaRPr sz="1500" dirty="0">
              <a:latin typeface="Times New Roman"/>
              <a:cs typeface="Times New Roman"/>
            </a:endParaRPr>
          </a:p>
          <a:p>
            <a:pPr marL="224154" algn="ctr">
              <a:lnSpc>
                <a:spcPct val="100000"/>
              </a:lnSpc>
              <a:spcBef>
                <a:spcPts val="815"/>
              </a:spcBef>
            </a:pPr>
            <a:r>
              <a:rPr sz="1500" b="1" dirty="0">
                <a:solidFill>
                  <a:srgbClr val="001F5F"/>
                </a:solidFill>
                <a:latin typeface="Times New Roman"/>
                <a:cs typeface="Times New Roman"/>
              </a:rPr>
              <a:t>Artificial</a:t>
            </a:r>
            <a:r>
              <a:rPr sz="1500" b="1" spc="-50" dirty="0">
                <a:solidFill>
                  <a:srgbClr val="001F5F"/>
                </a:solidFill>
                <a:latin typeface="Times New Roman"/>
                <a:cs typeface="Times New Roman"/>
              </a:rPr>
              <a:t> </a:t>
            </a:r>
            <a:r>
              <a:rPr sz="1500" b="1" dirty="0">
                <a:solidFill>
                  <a:srgbClr val="001F5F"/>
                </a:solidFill>
                <a:latin typeface="Times New Roman"/>
                <a:cs typeface="Times New Roman"/>
              </a:rPr>
              <a:t>Intelligence</a:t>
            </a:r>
            <a:r>
              <a:rPr sz="1500" b="1" spc="-50" dirty="0">
                <a:solidFill>
                  <a:srgbClr val="001F5F"/>
                </a:solidFill>
                <a:latin typeface="Times New Roman"/>
                <a:cs typeface="Times New Roman"/>
              </a:rPr>
              <a:t> </a:t>
            </a:r>
            <a:r>
              <a:rPr sz="1500" b="1" dirty="0">
                <a:solidFill>
                  <a:srgbClr val="001F5F"/>
                </a:solidFill>
                <a:latin typeface="Times New Roman"/>
                <a:cs typeface="Times New Roman"/>
              </a:rPr>
              <a:t>and</a:t>
            </a:r>
            <a:r>
              <a:rPr sz="1500" b="1" spc="-40" dirty="0">
                <a:solidFill>
                  <a:srgbClr val="001F5F"/>
                </a:solidFill>
                <a:latin typeface="Times New Roman"/>
                <a:cs typeface="Times New Roman"/>
              </a:rPr>
              <a:t> </a:t>
            </a:r>
            <a:r>
              <a:rPr sz="1500" b="1" dirty="0">
                <a:solidFill>
                  <a:srgbClr val="001F5F"/>
                </a:solidFill>
                <a:latin typeface="Times New Roman"/>
                <a:cs typeface="Times New Roman"/>
              </a:rPr>
              <a:t>Machine</a:t>
            </a:r>
            <a:r>
              <a:rPr sz="1500" b="1" spc="-45" dirty="0">
                <a:solidFill>
                  <a:srgbClr val="001F5F"/>
                </a:solidFill>
                <a:latin typeface="Times New Roman"/>
                <a:cs typeface="Times New Roman"/>
              </a:rPr>
              <a:t> </a:t>
            </a:r>
            <a:r>
              <a:rPr sz="1500" b="1" spc="-10" dirty="0">
                <a:solidFill>
                  <a:srgbClr val="001F5F"/>
                </a:solidFill>
                <a:latin typeface="Times New Roman"/>
                <a:cs typeface="Times New Roman"/>
              </a:rPr>
              <a:t>Learning</a:t>
            </a:r>
            <a:endParaRPr sz="1500" dirty="0">
              <a:latin typeface="Times New Roman"/>
              <a:cs typeface="Times New Roman"/>
            </a:endParaRPr>
          </a:p>
          <a:p>
            <a:pPr>
              <a:lnSpc>
                <a:spcPct val="100000"/>
              </a:lnSpc>
              <a:spcBef>
                <a:spcPts val="1410"/>
              </a:spcBef>
            </a:pPr>
            <a:endParaRPr sz="1500" dirty="0">
              <a:latin typeface="Times New Roman"/>
              <a:cs typeface="Times New Roman"/>
            </a:endParaRPr>
          </a:p>
          <a:p>
            <a:pPr marL="7770495">
              <a:lnSpc>
                <a:spcPct val="100000"/>
              </a:lnSpc>
            </a:pPr>
            <a:r>
              <a:rPr sz="1400" dirty="0">
                <a:latin typeface="Times New Roman"/>
                <a:cs typeface="Times New Roman"/>
              </a:rPr>
              <a:t>Section:</a:t>
            </a:r>
            <a:r>
              <a:rPr sz="1400" spc="-75" dirty="0">
                <a:latin typeface="Times New Roman"/>
                <a:cs typeface="Times New Roman"/>
              </a:rPr>
              <a:t> </a:t>
            </a:r>
            <a:r>
              <a:rPr lang="en-IN" sz="1400" spc="-20" dirty="0">
                <a:latin typeface="Times New Roman"/>
                <a:cs typeface="Times New Roman"/>
              </a:rPr>
              <a:t>EPSILON</a:t>
            </a:r>
            <a:endParaRPr sz="1400" dirty="0">
              <a:latin typeface="Times New Roman"/>
              <a:cs typeface="Times New Roman"/>
            </a:endParaRPr>
          </a:p>
          <a:p>
            <a:pPr>
              <a:buNone/>
            </a:pPr>
            <a:r>
              <a:rPr sz="1400" b="1" dirty="0">
                <a:latin typeface="Times New Roman"/>
                <a:cs typeface="Times New Roman"/>
              </a:rPr>
              <a:t>Project</a:t>
            </a:r>
            <a:r>
              <a:rPr sz="1400" b="1" spc="-55" dirty="0">
                <a:latin typeface="Times New Roman"/>
                <a:cs typeface="Times New Roman"/>
              </a:rPr>
              <a:t> </a:t>
            </a:r>
            <a:r>
              <a:rPr sz="1400" b="1" dirty="0">
                <a:latin typeface="Times New Roman"/>
                <a:cs typeface="Times New Roman"/>
              </a:rPr>
              <a:t>Title</a:t>
            </a:r>
            <a:r>
              <a:rPr sz="1400" b="1" spc="-40" dirty="0">
                <a:latin typeface="Times New Roman"/>
                <a:cs typeface="Times New Roman"/>
              </a:rPr>
              <a:t> </a:t>
            </a:r>
            <a:r>
              <a:rPr sz="1400" b="1" dirty="0">
                <a:latin typeface="Times New Roman"/>
                <a:cs typeface="Times New Roman"/>
              </a:rPr>
              <a:t>:</a:t>
            </a:r>
            <a:r>
              <a:rPr lang="en-IN" sz="1400" b="1" dirty="0">
                <a:latin typeface="Times New Roman"/>
                <a:cs typeface="Times New Roman"/>
              </a:rPr>
              <a:t> </a:t>
            </a:r>
            <a:r>
              <a:rPr lang="en-US" sz="1400" dirty="0">
                <a:latin typeface="Times New Roman" panose="02020603050405020304" pitchFamily="18" charset="0"/>
                <a:cs typeface="Times New Roman" panose="02020603050405020304" pitchFamily="18" charset="0"/>
              </a:rPr>
              <a:t>Question Answering System – </a:t>
            </a:r>
          </a:p>
          <a:p>
            <a:pPr>
              <a:buNone/>
            </a:pPr>
            <a:r>
              <a:rPr lang="en-US" sz="1400" dirty="0">
                <a:latin typeface="Times New Roman" panose="02020603050405020304" pitchFamily="18" charset="0"/>
                <a:cs typeface="Times New Roman" panose="02020603050405020304" pitchFamily="18" charset="0"/>
              </a:rPr>
              <a:t>Build a system that answers questions using a pre-trained NLP model like BERT. </a:t>
            </a:r>
            <a:endParaRPr lang="en-US" sz="1400" b="1" dirty="0">
              <a:solidFill>
                <a:srgbClr val="7030A0"/>
              </a:solidFill>
              <a:latin typeface="Times New Roman" panose="02020603050405020304" pitchFamily="18" charset="0"/>
              <a:cs typeface="Times New Roman" panose="02020603050405020304" pitchFamily="18" charset="0"/>
            </a:endParaRPr>
          </a:p>
          <a:p>
            <a:pPr marL="12700">
              <a:lnSpc>
                <a:spcPct val="100000"/>
              </a:lnSpc>
              <a:spcBef>
                <a:spcPts val="830"/>
              </a:spcBef>
            </a:pPr>
            <a:endParaRPr sz="1400" dirty="0">
              <a:latin typeface="Times New Roman"/>
              <a:cs typeface="Times New Roman"/>
            </a:endParaRPr>
          </a:p>
          <a:p>
            <a:pPr marL="7776845">
              <a:lnSpc>
                <a:spcPct val="100000"/>
              </a:lnSpc>
              <a:spcBef>
                <a:spcPts val="830"/>
              </a:spcBef>
            </a:pPr>
            <a:r>
              <a:rPr sz="1400" dirty="0">
                <a:latin typeface="Times New Roman"/>
                <a:cs typeface="Times New Roman"/>
              </a:rPr>
              <a:t>Batch</a:t>
            </a:r>
            <a:r>
              <a:rPr sz="1400" spc="-25" dirty="0">
                <a:latin typeface="Times New Roman"/>
                <a:cs typeface="Times New Roman"/>
              </a:rPr>
              <a:t> </a:t>
            </a:r>
            <a:r>
              <a:rPr sz="1400" dirty="0">
                <a:latin typeface="Times New Roman"/>
                <a:cs typeface="Times New Roman"/>
              </a:rPr>
              <a:t>Number:</a:t>
            </a:r>
            <a:r>
              <a:rPr sz="1400" spc="-35" dirty="0">
                <a:latin typeface="Times New Roman"/>
                <a:cs typeface="Times New Roman"/>
              </a:rPr>
              <a:t> </a:t>
            </a:r>
            <a:r>
              <a:rPr lang="en-IN" sz="1400" spc="-55" dirty="0">
                <a:latin typeface="Times New Roman"/>
                <a:cs typeface="Times New Roman"/>
              </a:rPr>
              <a:t>E</a:t>
            </a:r>
            <a:r>
              <a:rPr sz="1400" spc="-55" dirty="0">
                <a:latin typeface="Times New Roman"/>
                <a:cs typeface="Times New Roman"/>
              </a:rPr>
              <a:t>T-</a:t>
            </a:r>
            <a:r>
              <a:rPr sz="1400" spc="-50" dirty="0">
                <a:latin typeface="Times New Roman"/>
                <a:cs typeface="Times New Roman"/>
              </a:rPr>
              <a:t>6</a:t>
            </a:r>
            <a:endParaRPr sz="1400" dirty="0">
              <a:latin typeface="Times New Roman"/>
              <a:cs typeface="Times New Roman"/>
            </a:endParaRPr>
          </a:p>
          <a:p>
            <a:pPr marR="5080" algn="r">
              <a:lnSpc>
                <a:spcPct val="100000"/>
              </a:lnSpc>
              <a:spcBef>
                <a:spcPts val="840"/>
              </a:spcBef>
            </a:pPr>
            <a:r>
              <a:rPr sz="1400" dirty="0">
                <a:latin typeface="Times New Roman"/>
                <a:cs typeface="Times New Roman"/>
              </a:rPr>
              <a:t>Roll</a:t>
            </a:r>
            <a:r>
              <a:rPr sz="1400" spc="-50" dirty="0">
                <a:latin typeface="Times New Roman"/>
                <a:cs typeface="Times New Roman"/>
              </a:rPr>
              <a:t> </a:t>
            </a:r>
            <a:r>
              <a:rPr sz="1400" dirty="0">
                <a:latin typeface="Times New Roman"/>
                <a:cs typeface="Times New Roman"/>
              </a:rPr>
              <a:t>Numbers:</a:t>
            </a:r>
            <a:r>
              <a:rPr sz="1400" spc="-20" dirty="0">
                <a:latin typeface="Times New Roman"/>
                <a:cs typeface="Times New Roman"/>
              </a:rPr>
              <a:t> </a:t>
            </a:r>
            <a:r>
              <a:rPr sz="1400" spc="-10" dirty="0">
                <a:latin typeface="Times New Roman"/>
                <a:cs typeface="Times New Roman"/>
              </a:rPr>
              <a:t>2211CS020</a:t>
            </a:r>
            <a:r>
              <a:rPr lang="en-IN" sz="1400" spc="-10" dirty="0">
                <a:latin typeface="Times New Roman"/>
                <a:cs typeface="Times New Roman"/>
              </a:rPr>
              <a:t>443</a:t>
            </a:r>
            <a:endParaRPr sz="1400" dirty="0">
              <a:latin typeface="Times New Roman"/>
              <a:cs typeface="Times New Roman"/>
            </a:endParaRPr>
          </a:p>
          <a:p>
            <a:pPr marR="18415" algn="r">
              <a:lnSpc>
                <a:spcPct val="100000"/>
              </a:lnSpc>
              <a:spcBef>
                <a:spcPts val="825"/>
              </a:spcBef>
            </a:pPr>
            <a:r>
              <a:rPr sz="1400" spc="-10" dirty="0">
                <a:latin typeface="Times New Roman"/>
                <a:cs typeface="Times New Roman"/>
              </a:rPr>
              <a:t>2211CS020</a:t>
            </a:r>
            <a:r>
              <a:rPr lang="en-IN" sz="1400" spc="-10" dirty="0">
                <a:latin typeface="Times New Roman"/>
                <a:cs typeface="Times New Roman"/>
              </a:rPr>
              <a:t>445</a:t>
            </a:r>
            <a:endParaRPr sz="1400" dirty="0">
              <a:latin typeface="Times New Roman"/>
              <a:cs typeface="Times New Roman"/>
            </a:endParaRPr>
          </a:p>
          <a:p>
            <a:pPr marR="27940" algn="r">
              <a:lnSpc>
                <a:spcPct val="100000"/>
              </a:lnSpc>
              <a:spcBef>
                <a:spcPts val="830"/>
              </a:spcBef>
            </a:pPr>
            <a:r>
              <a:rPr sz="1400" spc="-10" dirty="0">
                <a:latin typeface="Times New Roman"/>
                <a:cs typeface="Times New Roman"/>
              </a:rPr>
              <a:t>2211CS020</a:t>
            </a:r>
            <a:r>
              <a:rPr lang="en-IN" sz="1400" spc="-10" dirty="0">
                <a:latin typeface="Times New Roman"/>
                <a:cs typeface="Times New Roman"/>
              </a:rPr>
              <a:t>446</a:t>
            </a:r>
            <a:endParaRPr sz="1400" dirty="0">
              <a:latin typeface="Times New Roman"/>
              <a:cs typeface="Times New Roman"/>
            </a:endParaRPr>
          </a:p>
          <a:p>
            <a:pPr marL="8848090">
              <a:lnSpc>
                <a:spcPct val="100000"/>
              </a:lnSpc>
              <a:spcBef>
                <a:spcPts val="840"/>
              </a:spcBef>
            </a:pPr>
            <a:r>
              <a:rPr sz="1400" spc="-10" dirty="0">
                <a:latin typeface="Times New Roman"/>
                <a:cs typeface="Times New Roman"/>
              </a:rPr>
              <a:t>2211CS020</a:t>
            </a:r>
            <a:r>
              <a:rPr lang="en-IN" sz="1400" spc="-10" dirty="0">
                <a:latin typeface="Times New Roman"/>
                <a:cs typeface="Times New Roman"/>
              </a:rPr>
              <a:t>447</a:t>
            </a:r>
            <a:endParaRPr sz="1400" dirty="0">
              <a:latin typeface="Times New Roman"/>
              <a:cs typeface="Times New Roman"/>
            </a:endParaRPr>
          </a:p>
          <a:p>
            <a:pPr marL="8848090">
              <a:lnSpc>
                <a:spcPct val="100000"/>
              </a:lnSpc>
              <a:spcBef>
                <a:spcPts val="830"/>
              </a:spcBef>
            </a:pPr>
            <a:r>
              <a:rPr sz="1400" spc="-10" dirty="0">
                <a:latin typeface="Times New Roman"/>
                <a:cs typeface="Times New Roman"/>
              </a:rPr>
              <a:t>2211CS020</a:t>
            </a:r>
            <a:r>
              <a:rPr lang="en-IN" sz="1400" spc="-10" dirty="0">
                <a:latin typeface="Times New Roman"/>
                <a:cs typeface="Times New Roman"/>
              </a:rPr>
              <a:t>448</a:t>
            </a:r>
            <a:endParaRPr sz="1400" dirty="0">
              <a:latin typeface="Times New Roman"/>
              <a:cs typeface="Times New Roman"/>
            </a:endParaRPr>
          </a:p>
        </p:txBody>
      </p:sp>
      <p:sp>
        <p:nvSpPr>
          <p:cNvPr id="3" name="object 3"/>
          <p:cNvSpPr txBox="1"/>
          <p:nvPr/>
        </p:nvSpPr>
        <p:spPr>
          <a:xfrm>
            <a:off x="4519929" y="6121095"/>
            <a:ext cx="3415029" cy="662940"/>
          </a:xfrm>
          <a:prstGeom prst="rect">
            <a:avLst/>
          </a:prstGeom>
        </p:spPr>
        <p:txBody>
          <a:bodyPr vert="horz" wrap="square" lIns="0" tIns="12065" rIns="0" bIns="0" rtlCol="0">
            <a:spAutoFit/>
          </a:bodyPr>
          <a:lstStyle/>
          <a:p>
            <a:pPr marL="797560" marR="5080" indent="-784860">
              <a:lnSpc>
                <a:spcPct val="149300"/>
              </a:lnSpc>
              <a:spcBef>
                <a:spcPts val="95"/>
              </a:spcBef>
            </a:pPr>
            <a:r>
              <a:rPr sz="1400" b="1" dirty="0">
                <a:solidFill>
                  <a:srgbClr val="6F2F9F"/>
                </a:solidFill>
                <a:latin typeface="Times New Roman"/>
                <a:cs typeface="Times New Roman"/>
              </a:rPr>
              <a:t>Department</a:t>
            </a:r>
            <a:r>
              <a:rPr sz="1400" b="1" spc="-40" dirty="0">
                <a:solidFill>
                  <a:srgbClr val="6F2F9F"/>
                </a:solidFill>
                <a:latin typeface="Times New Roman"/>
                <a:cs typeface="Times New Roman"/>
              </a:rPr>
              <a:t> </a:t>
            </a:r>
            <a:r>
              <a:rPr sz="1400" b="1" dirty="0">
                <a:solidFill>
                  <a:srgbClr val="6F2F9F"/>
                </a:solidFill>
                <a:latin typeface="Times New Roman"/>
                <a:cs typeface="Times New Roman"/>
              </a:rPr>
              <a:t>of</a:t>
            </a:r>
            <a:r>
              <a:rPr sz="1400" b="1" spc="-90" dirty="0">
                <a:solidFill>
                  <a:srgbClr val="6F2F9F"/>
                </a:solidFill>
                <a:latin typeface="Times New Roman"/>
                <a:cs typeface="Times New Roman"/>
              </a:rPr>
              <a:t> </a:t>
            </a:r>
            <a:r>
              <a:rPr sz="1400" b="1" dirty="0">
                <a:solidFill>
                  <a:srgbClr val="6F2F9F"/>
                </a:solidFill>
                <a:latin typeface="Times New Roman"/>
                <a:cs typeface="Times New Roman"/>
              </a:rPr>
              <a:t>AIML,</a:t>
            </a:r>
            <a:r>
              <a:rPr sz="1400" b="1" spc="-10" dirty="0">
                <a:solidFill>
                  <a:srgbClr val="6F2F9F"/>
                </a:solidFill>
                <a:latin typeface="Times New Roman"/>
                <a:cs typeface="Times New Roman"/>
              </a:rPr>
              <a:t> </a:t>
            </a:r>
            <a:r>
              <a:rPr sz="1400" b="1" dirty="0">
                <a:solidFill>
                  <a:srgbClr val="6F2F9F"/>
                </a:solidFill>
                <a:latin typeface="Times New Roman"/>
                <a:cs typeface="Times New Roman"/>
              </a:rPr>
              <a:t>School</a:t>
            </a:r>
            <a:r>
              <a:rPr sz="1400" b="1" spc="-50" dirty="0">
                <a:solidFill>
                  <a:srgbClr val="6F2F9F"/>
                </a:solidFill>
                <a:latin typeface="Times New Roman"/>
                <a:cs typeface="Times New Roman"/>
              </a:rPr>
              <a:t> </a:t>
            </a:r>
            <a:r>
              <a:rPr sz="1400" b="1" dirty="0">
                <a:solidFill>
                  <a:srgbClr val="6F2F9F"/>
                </a:solidFill>
                <a:latin typeface="Times New Roman"/>
                <a:cs typeface="Times New Roman"/>
              </a:rPr>
              <a:t>of</a:t>
            </a:r>
            <a:r>
              <a:rPr sz="1400" b="1" spc="-25" dirty="0">
                <a:solidFill>
                  <a:srgbClr val="6F2F9F"/>
                </a:solidFill>
                <a:latin typeface="Times New Roman"/>
                <a:cs typeface="Times New Roman"/>
              </a:rPr>
              <a:t> </a:t>
            </a:r>
            <a:r>
              <a:rPr sz="1400" b="1" spc="-10" dirty="0">
                <a:solidFill>
                  <a:srgbClr val="6F2F9F"/>
                </a:solidFill>
                <a:latin typeface="Times New Roman"/>
                <a:cs typeface="Times New Roman"/>
              </a:rPr>
              <a:t>Engineering </a:t>
            </a:r>
            <a:r>
              <a:rPr sz="1400" b="1" dirty="0">
                <a:solidFill>
                  <a:srgbClr val="6F2F9F"/>
                </a:solidFill>
                <a:latin typeface="Times New Roman"/>
                <a:cs typeface="Times New Roman"/>
              </a:rPr>
              <a:t>Malla</a:t>
            </a:r>
            <a:r>
              <a:rPr sz="1400" b="1" spc="-35" dirty="0">
                <a:solidFill>
                  <a:srgbClr val="6F2F9F"/>
                </a:solidFill>
                <a:latin typeface="Times New Roman"/>
                <a:cs typeface="Times New Roman"/>
              </a:rPr>
              <a:t> </a:t>
            </a:r>
            <a:r>
              <a:rPr sz="1400" b="1" dirty="0">
                <a:solidFill>
                  <a:srgbClr val="6F2F9F"/>
                </a:solidFill>
                <a:latin typeface="Times New Roman"/>
                <a:cs typeface="Times New Roman"/>
              </a:rPr>
              <a:t>Reddy</a:t>
            </a:r>
            <a:r>
              <a:rPr sz="1400" b="1" spc="-25" dirty="0">
                <a:solidFill>
                  <a:srgbClr val="6F2F9F"/>
                </a:solidFill>
                <a:latin typeface="Times New Roman"/>
                <a:cs typeface="Times New Roman"/>
              </a:rPr>
              <a:t> </a:t>
            </a:r>
            <a:r>
              <a:rPr sz="1400" b="1" spc="-10" dirty="0">
                <a:solidFill>
                  <a:srgbClr val="6F2F9F"/>
                </a:solidFill>
                <a:latin typeface="Times New Roman"/>
                <a:cs typeface="Times New Roman"/>
              </a:rPr>
              <a:t>University</a:t>
            </a:r>
            <a:endParaRPr sz="1400">
              <a:latin typeface="Times New Roman"/>
              <a:cs typeface="Times New Roman"/>
            </a:endParaRPr>
          </a:p>
        </p:txBody>
      </p:sp>
      <p:pic>
        <p:nvPicPr>
          <p:cNvPr id="4" name="object 4"/>
          <p:cNvPicPr/>
          <p:nvPr/>
        </p:nvPicPr>
        <p:blipFill>
          <a:blip r:embed="rId2" cstate="print"/>
          <a:stretch>
            <a:fillRect/>
          </a:stretch>
        </p:blipFill>
        <p:spPr>
          <a:xfrm>
            <a:off x="5286375" y="4875312"/>
            <a:ext cx="1533525" cy="101670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043512"/>
            <a:ext cx="7236460" cy="3331040"/>
          </a:xfrm>
          <a:prstGeom prst="rect">
            <a:avLst/>
          </a:prstGeom>
        </p:spPr>
        <p:txBody>
          <a:bodyPr vert="horz" wrap="square" lIns="0" tIns="106045" rIns="0" bIns="0" rtlCol="0">
            <a:spAutoFit/>
          </a:bodyPr>
          <a:lstStyle/>
          <a:p>
            <a:pPr marL="12700">
              <a:lnSpc>
                <a:spcPct val="100000"/>
              </a:lnSpc>
              <a:spcBef>
                <a:spcPts val="835"/>
              </a:spcBef>
            </a:pPr>
            <a:r>
              <a:rPr sz="2000" b="1" spc="-10" dirty="0">
                <a:solidFill>
                  <a:srgbClr val="006FC0"/>
                </a:solidFill>
                <a:latin typeface="Times New Roman"/>
                <a:cs typeface="Times New Roman"/>
              </a:rPr>
              <a:t>CONTENTS</a:t>
            </a:r>
            <a:endParaRPr sz="2000" dirty="0">
              <a:latin typeface="Times New Roman"/>
              <a:cs typeface="Times New Roman"/>
            </a:endParaRPr>
          </a:p>
          <a:p>
            <a:pPr marL="240029" indent="-227329">
              <a:lnSpc>
                <a:spcPct val="100000"/>
              </a:lnSpc>
              <a:spcBef>
                <a:spcPts val="1019"/>
              </a:spcBef>
              <a:buFont typeface="Arial MT"/>
              <a:buChar char="•"/>
              <a:tabLst>
                <a:tab pos="240029" algn="l"/>
              </a:tabLst>
            </a:pPr>
            <a:r>
              <a:rPr lang="en-IN" sz="2400" spc="-10" dirty="0">
                <a:solidFill>
                  <a:srgbClr val="44536A"/>
                </a:solidFill>
                <a:latin typeface="Times New Roman"/>
                <a:cs typeface="Times New Roman"/>
              </a:rPr>
              <a:t>Problem Statement</a:t>
            </a:r>
            <a:endParaRPr sz="2400" dirty="0">
              <a:latin typeface="Times New Roman"/>
              <a:cs typeface="Times New Roman"/>
            </a:endParaRPr>
          </a:p>
          <a:p>
            <a:pPr marL="240029" indent="-227329">
              <a:lnSpc>
                <a:spcPct val="100000"/>
              </a:lnSpc>
              <a:spcBef>
                <a:spcPts val="675"/>
              </a:spcBef>
              <a:buFont typeface="Arial MT"/>
              <a:buChar char="•"/>
              <a:tabLst>
                <a:tab pos="240029" algn="l"/>
              </a:tabLst>
            </a:pPr>
            <a:r>
              <a:rPr lang="en-IN" sz="2400" dirty="0">
                <a:solidFill>
                  <a:srgbClr val="44536A"/>
                </a:solidFill>
                <a:latin typeface="Times New Roman"/>
                <a:cs typeface="Times New Roman"/>
              </a:rPr>
              <a:t>Objectives</a:t>
            </a:r>
            <a:endParaRPr sz="2400" dirty="0">
              <a:latin typeface="Times New Roman"/>
              <a:cs typeface="Times New Roman"/>
            </a:endParaRPr>
          </a:p>
          <a:p>
            <a:pPr marL="240029" indent="-227329">
              <a:spcBef>
                <a:spcPts val="660"/>
              </a:spcBef>
              <a:buFont typeface="Arial MT"/>
              <a:buChar char="•"/>
              <a:tabLst>
                <a:tab pos="240029" algn="l"/>
              </a:tabLst>
            </a:pPr>
            <a:r>
              <a:rPr lang="en-IN" sz="2400" dirty="0">
                <a:solidFill>
                  <a:schemeClr val="tx2">
                    <a:lumMod val="75000"/>
                  </a:schemeClr>
                </a:solidFill>
                <a:latin typeface="Times New Roman" panose="02020603050405020304" pitchFamily="18" charset="0"/>
                <a:cs typeface="Times New Roman" panose="02020603050405020304" pitchFamily="18" charset="0"/>
              </a:rPr>
              <a:t>Existing vs Proposed System</a:t>
            </a:r>
          </a:p>
          <a:p>
            <a:pPr marL="240029" indent="-227329">
              <a:spcBef>
                <a:spcPts val="660"/>
              </a:spcBef>
              <a:buFont typeface="Arial MT"/>
              <a:buChar char="•"/>
              <a:tabLst>
                <a:tab pos="240029" algn="l"/>
              </a:tabLst>
            </a:pPr>
            <a:r>
              <a:rPr lang="en-US" altLang="en-GB" sz="2400" dirty="0">
                <a:solidFill>
                  <a:schemeClr val="tx2">
                    <a:lumMod val="75000"/>
                  </a:schemeClr>
                </a:solidFill>
                <a:latin typeface="Times New Roman" panose="02020603050405020304" pitchFamily="18" charset="0"/>
                <a:cs typeface="Times New Roman" panose="02020603050405020304" pitchFamily="18" charset="0"/>
              </a:rPr>
              <a:t>Methodology</a:t>
            </a:r>
            <a:endParaRPr lang="en-IN" sz="2800" dirty="0">
              <a:latin typeface="Times New Roman" panose="02020603050405020304" pitchFamily="18" charset="0"/>
              <a:cs typeface="Times New Roman" panose="02020603050405020304" pitchFamily="18" charset="0"/>
            </a:endParaRPr>
          </a:p>
          <a:p>
            <a:pPr marL="240029" indent="-227329">
              <a:spcBef>
                <a:spcPts val="660"/>
              </a:spcBef>
              <a:buFont typeface="Arial MT"/>
              <a:buChar char="•"/>
              <a:tabLst>
                <a:tab pos="240029" algn="l"/>
              </a:tabLst>
            </a:pPr>
            <a:endParaRPr lang="en-IN" sz="2800" dirty="0">
              <a:latin typeface="Times New Roman" panose="02020603050405020304" pitchFamily="18" charset="0"/>
              <a:cs typeface="Times New Roman" panose="02020603050405020304" pitchFamily="18" charset="0"/>
            </a:endParaRPr>
          </a:p>
          <a:p>
            <a:pPr marL="240029" indent="-227329">
              <a:lnSpc>
                <a:spcPct val="100000"/>
              </a:lnSpc>
              <a:spcBef>
                <a:spcPts val="660"/>
              </a:spcBef>
              <a:buFont typeface="Arial MT"/>
              <a:buChar char="•"/>
              <a:tabLst>
                <a:tab pos="240029" algn="l"/>
              </a:tabLst>
            </a:pPr>
            <a:endParaRPr sz="28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82550">
              <a:lnSpc>
                <a:spcPct val="100000"/>
              </a:lnSpc>
              <a:spcBef>
                <a:spcPts val="100"/>
              </a:spcBef>
            </a:pPr>
            <a:r>
              <a:rPr dirty="0"/>
              <a:t>Problem</a:t>
            </a:r>
            <a:r>
              <a:rPr spc="-40" dirty="0"/>
              <a:t> </a:t>
            </a:r>
            <a:r>
              <a:rPr spc="-10" dirty="0"/>
              <a:t>Statement:</a:t>
            </a:r>
          </a:p>
        </p:txBody>
      </p:sp>
      <p:sp>
        <p:nvSpPr>
          <p:cNvPr id="6" name="TextBox 5">
            <a:extLst>
              <a:ext uri="{FF2B5EF4-FFF2-40B4-BE49-F238E27FC236}">
                <a16:creationId xmlns:a16="http://schemas.microsoft.com/office/drawing/2014/main" id="{B3A3727B-B41C-157F-A29F-5B31EAA6AB70}"/>
              </a:ext>
            </a:extLst>
          </p:cNvPr>
          <p:cNvSpPr txBox="1"/>
          <p:nvPr/>
        </p:nvSpPr>
        <p:spPr>
          <a:xfrm>
            <a:off x="717030" y="2133600"/>
            <a:ext cx="11122404" cy="2031325"/>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This project addresses the challenge of developing an automated Question Answering (QA) system that can deliver accurate and contextually relevant responses to user queries. Traditional QA systems often depend on keyword matching or basic retrieval methods, which struggle to grasp the complexities of natural language and contextual meaning. To overcome these limitations, this project leverages the pre-trained BERT (Bidirectional Encoder Representations from Transformers) model, which excels in deep contextual language understanding. The objective is to improve the system’s accuracy, relevance, and scalability, allowing it to efficiently process a wide range of questions across multiple domains while ensuring fast and precise responses.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2853" y="1191259"/>
            <a:ext cx="1821180" cy="382156"/>
          </a:xfrm>
          <a:prstGeom prst="rect">
            <a:avLst/>
          </a:prstGeom>
        </p:spPr>
        <p:txBody>
          <a:bodyPr vert="horz" wrap="square" lIns="0" tIns="12700" rIns="0" bIns="0" rtlCol="0">
            <a:spAutoFit/>
          </a:bodyPr>
          <a:lstStyle/>
          <a:p>
            <a:pPr marL="12700">
              <a:lnSpc>
                <a:spcPct val="100000"/>
              </a:lnSpc>
              <a:spcBef>
                <a:spcPts val="100"/>
              </a:spcBef>
            </a:pPr>
            <a:r>
              <a:rPr lang="en-IN" dirty="0"/>
              <a:t>Objectives:</a:t>
            </a:r>
            <a:endParaRPr dirty="0"/>
          </a:p>
        </p:txBody>
      </p:sp>
      <p:sp>
        <p:nvSpPr>
          <p:cNvPr id="3" name="object 3"/>
          <p:cNvSpPr txBox="1">
            <a:spLocks noGrp="1"/>
          </p:cNvSpPr>
          <p:nvPr>
            <p:ph type="body" idx="1"/>
          </p:nvPr>
        </p:nvSpPr>
        <p:spPr>
          <a:xfrm>
            <a:off x="890726" y="1738448"/>
            <a:ext cx="9624873" cy="2801664"/>
          </a:xfrm>
          <a:prstGeom prst="rect">
            <a:avLst/>
          </a:prstGeom>
        </p:spPr>
        <p:txBody>
          <a:bodyPr vert="horz" wrap="square" lIns="0" tIns="156845" rIns="0" bIns="0" rtlCol="0">
            <a:spAutoFit/>
          </a:bodyPr>
          <a:lstStyle/>
          <a:p>
            <a:pPr marL="298450" indent="-285750" algn="just">
              <a:lnSpc>
                <a:spcPct val="150000"/>
              </a:lnSpc>
              <a:spcBef>
                <a:spcPts val="1235"/>
              </a:spcBef>
              <a:buFont typeface="Arial" panose="020B0604020202020204" pitchFamily="34" charset="0"/>
              <a:buChar char="•"/>
            </a:pPr>
            <a:r>
              <a:rPr lang="en-IN" b="0" dirty="0"/>
              <a:t>Maximize Answer Span Accuracy</a:t>
            </a:r>
          </a:p>
          <a:p>
            <a:pPr marL="298450" indent="-285750" algn="just">
              <a:lnSpc>
                <a:spcPct val="150000"/>
              </a:lnSpc>
              <a:spcBef>
                <a:spcPts val="1235"/>
              </a:spcBef>
              <a:buFont typeface="Arial" panose="020B0604020202020204" pitchFamily="34" charset="0"/>
              <a:buChar char="•"/>
            </a:pPr>
            <a:r>
              <a:rPr lang="en-IN" b="0" dirty="0"/>
              <a:t>Enhance Contextual Understanding</a:t>
            </a:r>
          </a:p>
          <a:p>
            <a:pPr marL="298450" indent="-285750" algn="just">
              <a:lnSpc>
                <a:spcPct val="150000"/>
              </a:lnSpc>
              <a:spcBef>
                <a:spcPts val="1235"/>
              </a:spcBef>
              <a:buFont typeface="Arial" panose="020B0604020202020204" pitchFamily="34" charset="0"/>
              <a:buChar char="•"/>
            </a:pPr>
            <a:r>
              <a:rPr lang="en-US" b="0" dirty="0"/>
              <a:t>Improve Robustness to Question Variations</a:t>
            </a:r>
            <a:endParaRPr lang="en-IN" b="0" dirty="0"/>
          </a:p>
          <a:p>
            <a:pPr marL="298450" indent="-285750" algn="just">
              <a:lnSpc>
                <a:spcPct val="150000"/>
              </a:lnSpc>
              <a:spcBef>
                <a:spcPts val="1235"/>
              </a:spcBef>
              <a:buFont typeface="Arial" panose="020B0604020202020204" pitchFamily="34" charset="0"/>
              <a:buChar char="•"/>
            </a:pPr>
            <a:r>
              <a:rPr lang="en-IN" b="0" dirty="0"/>
              <a:t>Minimize Incorrect/Unanswerable Responses</a:t>
            </a:r>
          </a:p>
          <a:p>
            <a:pPr marL="298450" indent="-285750" algn="just">
              <a:lnSpc>
                <a:spcPct val="150000"/>
              </a:lnSpc>
              <a:spcBef>
                <a:spcPts val="1235"/>
              </a:spcBef>
              <a:buFont typeface="Arial" panose="020B0604020202020204" pitchFamily="34" charset="0"/>
              <a:buChar char="•"/>
            </a:pPr>
            <a:r>
              <a:rPr lang="en-IN" b="0" dirty="0"/>
              <a:t>Achieve Efficient Inference Speed</a:t>
            </a:r>
            <a:endParaRPr b="0" spc="-2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6939" y="1264742"/>
            <a:ext cx="5302885" cy="258404"/>
          </a:xfrm>
          <a:prstGeom prst="rect">
            <a:avLst/>
          </a:prstGeom>
        </p:spPr>
        <p:txBody>
          <a:bodyPr vert="horz" wrap="square" lIns="0" tIns="12065" rIns="0" bIns="0" rtlCol="0">
            <a:spAutoFit/>
          </a:bodyPr>
          <a:lstStyle/>
          <a:p>
            <a:pPr marL="12700">
              <a:lnSpc>
                <a:spcPct val="100000"/>
              </a:lnSpc>
              <a:spcBef>
                <a:spcPts val="95"/>
              </a:spcBef>
            </a:pPr>
            <a:endParaRPr sz="1600" dirty="0">
              <a:latin typeface="Times New Roman"/>
              <a:cs typeface="Times New Roman"/>
            </a:endParaRPr>
          </a:p>
        </p:txBody>
      </p:sp>
      <p:sp>
        <p:nvSpPr>
          <p:cNvPr id="3" name="TextBox 2">
            <a:extLst>
              <a:ext uri="{FF2B5EF4-FFF2-40B4-BE49-F238E27FC236}">
                <a16:creationId xmlns:a16="http://schemas.microsoft.com/office/drawing/2014/main" id="{1929A56B-6087-5E47-189C-46BE4ED65EE3}"/>
              </a:ext>
            </a:extLst>
          </p:cNvPr>
          <p:cNvSpPr txBox="1"/>
          <p:nvPr/>
        </p:nvSpPr>
        <p:spPr>
          <a:xfrm>
            <a:off x="916939" y="1264742"/>
            <a:ext cx="6703061" cy="461665"/>
          </a:xfrm>
          <a:prstGeom prst="rect">
            <a:avLst/>
          </a:prstGeom>
          <a:noFill/>
        </p:spPr>
        <p:txBody>
          <a:bodyPr wrap="square" rtlCol="0">
            <a:spAutoFit/>
          </a:bodyPr>
          <a:lstStyle/>
          <a:p>
            <a:r>
              <a:rPr lang="en-IN" sz="2400" b="1" dirty="0">
                <a:solidFill>
                  <a:schemeClr val="accent1"/>
                </a:solidFill>
                <a:latin typeface="Times New Roman" panose="02020603050405020304" pitchFamily="18" charset="0"/>
                <a:cs typeface="Times New Roman" panose="02020603050405020304" pitchFamily="18" charset="0"/>
              </a:rPr>
              <a:t>Existing vs Proposed System:</a:t>
            </a:r>
          </a:p>
        </p:txBody>
      </p:sp>
      <p:sp>
        <p:nvSpPr>
          <p:cNvPr id="4" name="TextBox 3">
            <a:extLst>
              <a:ext uri="{FF2B5EF4-FFF2-40B4-BE49-F238E27FC236}">
                <a16:creationId xmlns:a16="http://schemas.microsoft.com/office/drawing/2014/main" id="{B71AA995-757C-6C75-6554-E4D21C4C0B47}"/>
              </a:ext>
            </a:extLst>
          </p:cNvPr>
          <p:cNvSpPr txBox="1"/>
          <p:nvPr/>
        </p:nvSpPr>
        <p:spPr>
          <a:xfrm>
            <a:off x="1066800" y="1905000"/>
            <a:ext cx="10591800" cy="2950744"/>
          </a:xfrm>
          <a:prstGeom prst="rect">
            <a:avLst/>
          </a:prstGeom>
          <a:noFill/>
        </p:spPr>
        <p:txBody>
          <a:bodyPr wrap="square" rtlCol="0">
            <a:spAutoFit/>
          </a:bodyPr>
          <a:lstStyle/>
          <a:p>
            <a:pPr algn="l">
              <a:lnSpc>
                <a:spcPct val="150000"/>
              </a:lnSpc>
            </a:pPr>
            <a:r>
              <a:rPr lang="en-US" dirty="0">
                <a:latin typeface="Times New Roman" panose="02020603050405020304" pitchFamily="18" charset="0"/>
                <a:cs typeface="Times New Roman" panose="02020603050405020304" pitchFamily="18" charset="0"/>
              </a:rPr>
              <a:t>Existing System: </a:t>
            </a:r>
          </a:p>
          <a:p>
            <a:pPr algn="l">
              <a:lnSpc>
                <a:spcPct val="150000"/>
              </a:lnSpc>
            </a:pPr>
            <a:r>
              <a:rPr lang="en-US" dirty="0">
                <a:latin typeface="Times New Roman" panose="02020603050405020304" pitchFamily="18" charset="0"/>
                <a:cs typeface="Times New Roman" panose="02020603050405020304" pitchFamily="18" charset="0"/>
              </a:rPr>
              <a:t>Traditional QA systems relying on keyword matching or shallow retrieval methods, leading to limited contextual understanding and inaccurate answers.</a:t>
            </a:r>
          </a:p>
          <a:p>
            <a:pPr algn="l">
              <a:lnSpc>
                <a:spcPct val="150000"/>
              </a:lnSpc>
            </a:pPr>
            <a:endParaRPr lang="en-US" dirty="0">
              <a:latin typeface="Times New Roman" panose="02020603050405020304" pitchFamily="18" charset="0"/>
              <a:cs typeface="Times New Roman" panose="02020603050405020304" pitchFamily="18" charset="0"/>
            </a:endParaRPr>
          </a:p>
          <a:p>
            <a:pPr algn="l">
              <a:lnSpc>
                <a:spcPct val="150000"/>
              </a:lnSpc>
            </a:pPr>
            <a:r>
              <a:rPr lang="en-US" dirty="0">
                <a:latin typeface="Times New Roman" panose="02020603050405020304" pitchFamily="18" charset="0"/>
                <a:cs typeface="Times New Roman" panose="02020603050405020304" pitchFamily="18" charset="0"/>
              </a:rPr>
              <a:t>Proposed System: </a:t>
            </a:r>
          </a:p>
          <a:p>
            <a:pPr algn="l">
              <a:lnSpc>
                <a:spcPct val="150000"/>
              </a:lnSpc>
            </a:pPr>
            <a:r>
              <a:rPr lang="en-US" dirty="0">
                <a:latin typeface="Times New Roman" panose="02020603050405020304" pitchFamily="18" charset="0"/>
                <a:cs typeface="Times New Roman" panose="02020603050405020304" pitchFamily="18" charset="0"/>
              </a:rPr>
              <a:t>A QA system using a fine-tuned BERT model to achieve deeper contextual understanding, improved accuracy, and efficient handling of diverse questions across multiple domains.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BE2B00-4DE8-F96D-6E1C-74466E7E59CC}"/>
              </a:ext>
            </a:extLst>
          </p:cNvPr>
          <p:cNvSpPr txBox="1"/>
          <p:nvPr/>
        </p:nvSpPr>
        <p:spPr>
          <a:xfrm>
            <a:off x="609600" y="1295400"/>
            <a:ext cx="8077200" cy="461665"/>
          </a:xfrm>
          <a:prstGeom prst="rect">
            <a:avLst/>
          </a:prstGeom>
          <a:noFill/>
        </p:spPr>
        <p:txBody>
          <a:bodyPr wrap="square" rtlCol="0">
            <a:spAutoFit/>
          </a:bodyPr>
          <a:lstStyle/>
          <a:p>
            <a:r>
              <a:rPr lang="en-US" altLang="en-GB" sz="2400" b="1" dirty="0">
                <a:solidFill>
                  <a:schemeClr val="accent1"/>
                </a:solidFill>
                <a:latin typeface="Times New Roman" panose="02020603050405020304" pitchFamily="18" charset="0"/>
                <a:cs typeface="Times New Roman" panose="02020603050405020304" pitchFamily="18" charset="0"/>
              </a:rPr>
              <a:t>Methodology:</a:t>
            </a:r>
            <a:endParaRPr lang="en-IN" sz="2400" dirty="0">
              <a:solidFill>
                <a:schemeClr val="accent1"/>
              </a:solidFill>
            </a:endParaRPr>
          </a:p>
        </p:txBody>
      </p:sp>
      <p:sp>
        <p:nvSpPr>
          <p:cNvPr id="3" name="TextBox 2">
            <a:extLst>
              <a:ext uri="{FF2B5EF4-FFF2-40B4-BE49-F238E27FC236}">
                <a16:creationId xmlns:a16="http://schemas.microsoft.com/office/drawing/2014/main" id="{05056E04-DA64-10EB-B2FC-BB828C6F7B2D}"/>
              </a:ext>
            </a:extLst>
          </p:cNvPr>
          <p:cNvSpPr txBox="1"/>
          <p:nvPr/>
        </p:nvSpPr>
        <p:spPr>
          <a:xfrm>
            <a:off x="762000" y="1905000"/>
            <a:ext cx="11125200" cy="646331"/>
          </a:xfrm>
          <a:prstGeom prst="rect">
            <a:avLst/>
          </a:prstGeom>
          <a:noFill/>
        </p:spPr>
        <p:txBody>
          <a:bodyPr wrap="square" rtlCol="0">
            <a:spAutoFit/>
          </a:bodyPr>
          <a:lstStyle/>
          <a:p>
            <a:pPr lvl="1" algn="just"/>
            <a:endParaRPr lang="en-US" dirty="0"/>
          </a:p>
          <a:p>
            <a:pPr lvl="1" algn="just"/>
            <a:endParaRPr lang="en-US" dirty="0"/>
          </a:p>
        </p:txBody>
      </p:sp>
      <p:sp>
        <p:nvSpPr>
          <p:cNvPr id="5" name="Rectangle 2">
            <a:extLst>
              <a:ext uri="{FF2B5EF4-FFF2-40B4-BE49-F238E27FC236}">
                <a16:creationId xmlns:a16="http://schemas.microsoft.com/office/drawing/2014/main" id="{C3227E7F-30DC-9889-33D6-A11499FCEB44}"/>
              </a:ext>
            </a:extLst>
          </p:cNvPr>
          <p:cNvSpPr>
            <a:spLocks noChangeArrowheads="1"/>
          </p:cNvSpPr>
          <p:nvPr/>
        </p:nvSpPr>
        <p:spPr bwMode="auto">
          <a:xfrm>
            <a:off x="597017" y="1905000"/>
            <a:ext cx="1040861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Data Preprocessing:</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Tokenization: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input question and the context passage are broken down into individual tokens (words or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subwords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BERT uses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wordpiece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tokenization.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Special tokens are added: </a:t>
            </a: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[CLS] at the beginning of the input. </a:t>
            </a: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[SEP] to separate the question and the context.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Encoding: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Tokens are converted into numerical representations (input IDs) that BERT can understand.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Segment IDs are used to distinguish between the question and the context.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Attention masks are created to indicate which tokens should be attended to.</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8173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0847287E-51F4-F013-5984-E7DC18D3EBB4}"/>
              </a:ext>
            </a:extLst>
          </p:cNvPr>
          <p:cNvSpPr>
            <a:spLocks noChangeArrowheads="1"/>
          </p:cNvSpPr>
          <p:nvPr/>
        </p:nvSpPr>
        <p:spPr bwMode="auto">
          <a:xfrm>
            <a:off x="396688" y="1295400"/>
            <a:ext cx="11819261"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Model Selection and Loading:</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Pre-trained BERT Model: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pre-trained BERT model (e.g.,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bert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-base-uncased,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bert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-large-cased) is loaded.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Libraries like Hugging Face Transformers provide easy access to pre-trained models.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QA Specific Layer: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linear layer is added on top of the BERT model to predict the start and end positions of the answer within the context.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Fine-tuning:</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QA Dataset: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QA dataset (e.g.,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SQuAD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used to fine-tune the BERT model.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model is trained to predict the start and end positions of the answer span.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model learns to adjust its weights to accurately identify answers.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Loss Function: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loss function is used to measure the difference between the predicted and actual answer positions.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3558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F4C8F0-9C82-31A5-299A-A531EDDA70DA}"/>
              </a:ext>
            </a:extLst>
          </p:cNvPr>
          <p:cNvSpPr txBox="1"/>
          <p:nvPr/>
        </p:nvSpPr>
        <p:spPr>
          <a:xfrm>
            <a:off x="838200" y="1447800"/>
            <a:ext cx="9982200" cy="3693319"/>
          </a:xfrm>
          <a:prstGeom prst="rect">
            <a:avLst/>
          </a:prstGeom>
          <a:noFill/>
        </p:spPr>
        <p:txBody>
          <a:bodyPr wrap="square">
            <a:spAutoFit/>
          </a:bodyPr>
          <a:lstStyle/>
          <a:p>
            <a:pPr algn="just">
              <a:buNone/>
            </a:pPr>
            <a:r>
              <a:rPr lang="en-US" b="1" dirty="0">
                <a:latin typeface="Times New Roman" panose="02020603050405020304" pitchFamily="18" charset="0"/>
                <a:cs typeface="Times New Roman" panose="02020603050405020304" pitchFamily="18" charset="0"/>
              </a:rPr>
              <a:t>4. Inference:</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Input:</a:t>
            </a:r>
            <a:r>
              <a:rPr lang="en-US" dirty="0">
                <a:latin typeface="Times New Roman" panose="02020603050405020304" pitchFamily="18" charset="0"/>
                <a:cs typeface="Times New Roman" panose="02020603050405020304" pitchFamily="18" charset="0"/>
              </a:rPr>
              <a:t> </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new question and context are provided as input.</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Prediction:</a:t>
            </a:r>
            <a:r>
              <a:rPr lang="en-US" dirty="0">
                <a:latin typeface="Times New Roman" panose="02020603050405020304" pitchFamily="18" charset="0"/>
                <a:cs typeface="Times New Roman" panose="02020603050405020304" pitchFamily="18" charset="0"/>
              </a:rPr>
              <a:t> </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fine-tuned BERT model predicts the start and end positions of the answer.</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Answer Extraction:</a:t>
            </a:r>
            <a:r>
              <a:rPr lang="en-US" dirty="0">
                <a:latin typeface="Times New Roman" panose="02020603050405020304" pitchFamily="18" charset="0"/>
                <a:cs typeface="Times New Roman" panose="02020603050405020304" pitchFamily="18" charset="0"/>
              </a:rPr>
              <a:t> </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answer span is extracted from the context using the predicted positions.</a:t>
            </a:r>
          </a:p>
          <a:p>
            <a:pPr algn="just">
              <a:buNone/>
            </a:pPr>
            <a:endParaRPr lang="en-US" b="1" dirty="0">
              <a:latin typeface="Times New Roman" panose="02020603050405020304" pitchFamily="18" charset="0"/>
              <a:cs typeface="Times New Roman" panose="02020603050405020304" pitchFamily="18" charset="0"/>
            </a:endParaRPr>
          </a:p>
          <a:p>
            <a:pPr algn="just">
              <a:buNone/>
            </a:pPr>
            <a:r>
              <a:rPr lang="en-US" b="1" dirty="0">
                <a:latin typeface="Times New Roman" panose="02020603050405020304" pitchFamily="18" charset="0"/>
                <a:cs typeface="Times New Roman" panose="02020603050405020304" pitchFamily="18" charset="0"/>
              </a:rPr>
              <a:t>Key Libraries and Tools: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Hugging Face Transformers:</a:t>
            </a:r>
            <a:r>
              <a:rPr lang="en-US" dirty="0">
                <a:latin typeface="Times New Roman" panose="02020603050405020304" pitchFamily="18" charset="0"/>
                <a:cs typeface="Times New Roman" panose="02020603050405020304" pitchFamily="18" charset="0"/>
              </a:rPr>
              <a:t> </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Provides pre-trained BERT models and tools for fine-tuning and inference.</a:t>
            </a:r>
          </a:p>
          <a:p>
            <a:pPr algn="just">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PyTorch</a:t>
            </a:r>
            <a:r>
              <a:rPr lang="en-US" b="1" dirty="0">
                <a:latin typeface="Times New Roman" panose="02020603050405020304" pitchFamily="18" charset="0"/>
                <a:cs typeface="Times New Roman" panose="02020603050405020304" pitchFamily="18" charset="0"/>
              </a:rPr>
              <a:t> or TensorFlow:</a:t>
            </a:r>
            <a:r>
              <a:rPr lang="en-US" dirty="0">
                <a:latin typeface="Times New Roman" panose="02020603050405020304" pitchFamily="18" charset="0"/>
                <a:cs typeface="Times New Roman" panose="02020603050405020304" pitchFamily="18" charset="0"/>
              </a:rPr>
              <a:t> </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Deep learning frameworks used to implement and train the BERT model.</a:t>
            </a:r>
          </a:p>
        </p:txBody>
      </p:sp>
    </p:spTree>
    <p:extLst>
      <p:ext uri="{BB962C8B-B14F-4D97-AF65-F5344CB8AC3E}">
        <p14:creationId xmlns:p14="http://schemas.microsoft.com/office/powerpoint/2010/main" val="412390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23FF87-535C-014F-8D4F-AED461907BA9}"/>
              </a:ext>
            </a:extLst>
          </p:cNvPr>
          <p:cNvSpPr txBox="1"/>
          <p:nvPr/>
        </p:nvSpPr>
        <p:spPr>
          <a:xfrm>
            <a:off x="3505200" y="3244334"/>
            <a:ext cx="6094602" cy="584775"/>
          </a:xfrm>
          <a:prstGeom prst="rect">
            <a:avLst/>
          </a:prstGeom>
          <a:noFill/>
        </p:spPr>
        <p:txBody>
          <a:bodyPr wrap="square">
            <a:spAutoFit/>
          </a:bodyPr>
          <a:lstStyle/>
          <a:p>
            <a:r>
              <a:rPr lang="en-IN" sz="3200" dirty="0">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1951997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139</TotalTime>
  <Words>605</Words>
  <Application>Microsoft Office PowerPoint</Application>
  <PresentationFormat>Widescreen</PresentationFormat>
  <Paragraphs>76</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MT</vt:lpstr>
      <vt:lpstr>Calibri</vt:lpstr>
      <vt:lpstr>Times New Roman</vt:lpstr>
      <vt:lpstr>Office Theme</vt:lpstr>
      <vt:lpstr>PowerPoint Presentation</vt:lpstr>
      <vt:lpstr>PowerPoint Presentation</vt:lpstr>
      <vt:lpstr>Problem Statement:</vt:lpstr>
      <vt:lpstr>Objectives: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Omkar Jagan</dc:creator>
  <cp:lastModifiedBy>Harshith Reddy</cp:lastModifiedBy>
  <cp:revision>3</cp:revision>
  <dcterms:created xsi:type="dcterms:W3CDTF">2025-03-11T14:54:42Z</dcterms:created>
  <dcterms:modified xsi:type="dcterms:W3CDTF">2025-03-12T03:38:32Z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2025-02-25T00:00:00Z</vt:filetime>
  </property>
  <property fmtid="{D5CDD505-2E9C-101B-9397-08002B2CF9AE}" pid="3" name="Creator">
    <vt:lpwstr>Microsoft® PowerPoint® 2021</vt:lpwstr>
  </property>
  <property fmtid="{D5CDD505-2E9C-101B-9397-08002B2CF9AE}" pid="4" name="LastSaved">
    <vt:filetime>2025-03-11T00:00:00Z</vt:filetime>
  </property>
  <property fmtid="{D5CDD505-2E9C-101B-9397-08002B2CF9AE}" pid="5" name="Producer">
    <vt:lpwstr>Microsoft® PowerPoint® 2021</vt:lpwstr>
  </property>
</Properties>
</file>