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61" r:id="rId6"/>
    <p:sldId id="263" r:id="rId7"/>
    <p:sldId id="264" r:id="rId8"/>
    <p:sldId id="266" r:id="rId9"/>
    <p:sldId id="267" r:id="rId10"/>
    <p:sldId id="268" r:id="rId11"/>
    <p:sldId id="270"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C90895F-35D5-48F6-8FD3-5B8391CA8DBA}">
          <p14:sldIdLst>
            <p14:sldId id="256"/>
            <p14:sldId id="259"/>
            <p14:sldId id="258"/>
            <p14:sldId id="260"/>
            <p14:sldId id="261"/>
            <p14:sldId id="263"/>
            <p14:sldId id="264"/>
            <p14:sldId id="266"/>
            <p14:sldId id="267"/>
            <p14:sldId id="268"/>
            <p14:sldId id="270"/>
            <p14:sldId id="271"/>
            <p14:sldId id="2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6" d="100"/>
          <a:sy n="96" d="100"/>
        </p:scale>
        <p:origin x="17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B2AE-9737-6B43-E039-9E59683B88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E16F1C-39B0-2533-D176-21045865D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589AF6-CDEB-ACFA-007B-ED81B94753CF}"/>
              </a:ext>
            </a:extLst>
          </p:cNvPr>
          <p:cNvSpPr>
            <a:spLocks noGrp="1"/>
          </p:cNvSpPr>
          <p:nvPr>
            <p:ph type="dt" sz="half" idx="10"/>
          </p:nvPr>
        </p:nvSpPr>
        <p:spPr/>
        <p:txBody>
          <a:bodyPr/>
          <a:lstStyle/>
          <a:p>
            <a:fld id="{DF531B98-7DAA-4F67-B12F-4F673C8BF44F}" type="datetimeFigureOut">
              <a:rPr lang="en-US" smtClean="0"/>
              <a:t>11/3/2024</a:t>
            </a:fld>
            <a:endParaRPr lang="en-US" dirty="0"/>
          </a:p>
        </p:txBody>
      </p:sp>
      <p:sp>
        <p:nvSpPr>
          <p:cNvPr id="5" name="Footer Placeholder 4">
            <a:extLst>
              <a:ext uri="{FF2B5EF4-FFF2-40B4-BE49-F238E27FC236}">
                <a16:creationId xmlns:a16="http://schemas.microsoft.com/office/drawing/2014/main" id="{9B615C1D-F70F-1E74-9E46-AF7E1E11723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07A3F1-DEDC-CFE4-744A-6DC3C4BF059A}"/>
              </a:ext>
            </a:extLst>
          </p:cNvPr>
          <p:cNvSpPr>
            <a:spLocks noGrp="1"/>
          </p:cNvSpPr>
          <p:nvPr>
            <p:ph type="sldNum" sz="quarter" idx="12"/>
          </p:nvPr>
        </p:nvSpPr>
        <p:spPr/>
        <p:txBody>
          <a:bodyPr/>
          <a:lstStyle/>
          <a:p>
            <a:fld id="{10CC68A8-5216-4190-A4A6-D33F30E85D5F}" type="slidenum">
              <a:rPr lang="en-US" smtClean="0"/>
              <a:t>‹#›</a:t>
            </a:fld>
            <a:endParaRPr lang="en-US" dirty="0"/>
          </a:p>
        </p:txBody>
      </p:sp>
    </p:spTree>
    <p:extLst>
      <p:ext uri="{BB962C8B-B14F-4D97-AF65-F5344CB8AC3E}">
        <p14:creationId xmlns:p14="http://schemas.microsoft.com/office/powerpoint/2010/main" val="1284880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9977-FCD8-D4E3-40F4-29F2570DF2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7D1AFF-F99D-AF45-8190-60B924B05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65F1A-53BA-6B0F-F080-B09D2BD43711}"/>
              </a:ext>
            </a:extLst>
          </p:cNvPr>
          <p:cNvSpPr>
            <a:spLocks noGrp="1"/>
          </p:cNvSpPr>
          <p:nvPr>
            <p:ph type="dt" sz="half" idx="10"/>
          </p:nvPr>
        </p:nvSpPr>
        <p:spPr/>
        <p:txBody>
          <a:bodyPr/>
          <a:lstStyle/>
          <a:p>
            <a:fld id="{DF531B98-7DAA-4F67-B12F-4F673C8BF44F}" type="datetimeFigureOut">
              <a:rPr lang="en-US" smtClean="0"/>
              <a:t>11/3/2024</a:t>
            </a:fld>
            <a:endParaRPr lang="en-US" dirty="0"/>
          </a:p>
        </p:txBody>
      </p:sp>
      <p:sp>
        <p:nvSpPr>
          <p:cNvPr id="5" name="Footer Placeholder 4">
            <a:extLst>
              <a:ext uri="{FF2B5EF4-FFF2-40B4-BE49-F238E27FC236}">
                <a16:creationId xmlns:a16="http://schemas.microsoft.com/office/drawing/2014/main" id="{E8F5279C-F182-F1C7-B5EF-E20B570127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A61326-5FCA-EC65-33BA-52034B084BC4}"/>
              </a:ext>
            </a:extLst>
          </p:cNvPr>
          <p:cNvSpPr>
            <a:spLocks noGrp="1"/>
          </p:cNvSpPr>
          <p:nvPr>
            <p:ph type="sldNum" sz="quarter" idx="12"/>
          </p:nvPr>
        </p:nvSpPr>
        <p:spPr/>
        <p:txBody>
          <a:bodyPr/>
          <a:lstStyle/>
          <a:p>
            <a:fld id="{10CC68A8-5216-4190-A4A6-D33F30E85D5F}" type="slidenum">
              <a:rPr lang="en-US" smtClean="0"/>
              <a:t>‹#›</a:t>
            </a:fld>
            <a:endParaRPr lang="en-US" dirty="0"/>
          </a:p>
        </p:txBody>
      </p:sp>
    </p:spTree>
    <p:extLst>
      <p:ext uri="{BB962C8B-B14F-4D97-AF65-F5344CB8AC3E}">
        <p14:creationId xmlns:p14="http://schemas.microsoft.com/office/powerpoint/2010/main" val="854218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6FBF4-ECE5-A8D3-0056-FCC4DF7AE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64275E-56AB-FDB8-7B90-74C6D28026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4EBAE-6C9C-688C-DFDD-C0945549FB21}"/>
              </a:ext>
            </a:extLst>
          </p:cNvPr>
          <p:cNvSpPr>
            <a:spLocks noGrp="1"/>
          </p:cNvSpPr>
          <p:nvPr>
            <p:ph type="dt" sz="half" idx="10"/>
          </p:nvPr>
        </p:nvSpPr>
        <p:spPr/>
        <p:txBody>
          <a:bodyPr/>
          <a:lstStyle/>
          <a:p>
            <a:fld id="{DF531B98-7DAA-4F67-B12F-4F673C8BF44F}" type="datetimeFigureOut">
              <a:rPr lang="en-US" smtClean="0"/>
              <a:t>11/3/2024</a:t>
            </a:fld>
            <a:endParaRPr lang="en-US" dirty="0"/>
          </a:p>
        </p:txBody>
      </p:sp>
      <p:sp>
        <p:nvSpPr>
          <p:cNvPr id="5" name="Footer Placeholder 4">
            <a:extLst>
              <a:ext uri="{FF2B5EF4-FFF2-40B4-BE49-F238E27FC236}">
                <a16:creationId xmlns:a16="http://schemas.microsoft.com/office/drawing/2014/main" id="{5760F44D-646F-2914-51A9-ED2DD32343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471AF6-A814-BDCA-018C-1C4E51EE270A}"/>
              </a:ext>
            </a:extLst>
          </p:cNvPr>
          <p:cNvSpPr>
            <a:spLocks noGrp="1"/>
          </p:cNvSpPr>
          <p:nvPr>
            <p:ph type="sldNum" sz="quarter" idx="12"/>
          </p:nvPr>
        </p:nvSpPr>
        <p:spPr/>
        <p:txBody>
          <a:bodyPr/>
          <a:lstStyle/>
          <a:p>
            <a:fld id="{10CC68A8-5216-4190-A4A6-D33F30E85D5F}" type="slidenum">
              <a:rPr lang="en-US" smtClean="0"/>
              <a:t>‹#›</a:t>
            </a:fld>
            <a:endParaRPr lang="en-US" dirty="0"/>
          </a:p>
        </p:txBody>
      </p:sp>
    </p:spTree>
    <p:extLst>
      <p:ext uri="{BB962C8B-B14F-4D97-AF65-F5344CB8AC3E}">
        <p14:creationId xmlns:p14="http://schemas.microsoft.com/office/powerpoint/2010/main" val="1467340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11127-B512-B619-4F2C-CF3372941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27F8FA-3AF1-4270-0F0A-D3AD2C1E4B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C133B-609A-4518-B226-9D0A196A0324}"/>
              </a:ext>
            </a:extLst>
          </p:cNvPr>
          <p:cNvSpPr>
            <a:spLocks noGrp="1"/>
          </p:cNvSpPr>
          <p:nvPr>
            <p:ph type="dt" sz="half" idx="10"/>
          </p:nvPr>
        </p:nvSpPr>
        <p:spPr/>
        <p:txBody>
          <a:bodyPr/>
          <a:lstStyle/>
          <a:p>
            <a:fld id="{DF531B98-7DAA-4F67-B12F-4F673C8BF44F}" type="datetimeFigureOut">
              <a:rPr lang="en-US" smtClean="0"/>
              <a:t>11/3/2024</a:t>
            </a:fld>
            <a:endParaRPr lang="en-US" dirty="0"/>
          </a:p>
        </p:txBody>
      </p:sp>
      <p:sp>
        <p:nvSpPr>
          <p:cNvPr id="5" name="Footer Placeholder 4">
            <a:extLst>
              <a:ext uri="{FF2B5EF4-FFF2-40B4-BE49-F238E27FC236}">
                <a16:creationId xmlns:a16="http://schemas.microsoft.com/office/drawing/2014/main" id="{5F564ED1-93A2-5F04-D6F6-071C4C3A31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2D35E7-584E-7AA3-63EC-9FA5F04DEBF4}"/>
              </a:ext>
            </a:extLst>
          </p:cNvPr>
          <p:cNvSpPr>
            <a:spLocks noGrp="1"/>
          </p:cNvSpPr>
          <p:nvPr>
            <p:ph type="sldNum" sz="quarter" idx="12"/>
          </p:nvPr>
        </p:nvSpPr>
        <p:spPr/>
        <p:txBody>
          <a:bodyPr/>
          <a:lstStyle/>
          <a:p>
            <a:fld id="{10CC68A8-5216-4190-A4A6-D33F30E85D5F}" type="slidenum">
              <a:rPr lang="en-US" smtClean="0"/>
              <a:t>‹#›</a:t>
            </a:fld>
            <a:endParaRPr lang="en-US" dirty="0"/>
          </a:p>
        </p:txBody>
      </p:sp>
    </p:spTree>
    <p:extLst>
      <p:ext uri="{BB962C8B-B14F-4D97-AF65-F5344CB8AC3E}">
        <p14:creationId xmlns:p14="http://schemas.microsoft.com/office/powerpoint/2010/main" val="265046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BF03-A3D7-E928-9662-61E90D6AE7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A6B516-AB97-BDFC-3E20-5B7860006C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EF326F-491D-6A2A-DA19-A8BA83B71703}"/>
              </a:ext>
            </a:extLst>
          </p:cNvPr>
          <p:cNvSpPr>
            <a:spLocks noGrp="1"/>
          </p:cNvSpPr>
          <p:nvPr>
            <p:ph type="dt" sz="half" idx="10"/>
          </p:nvPr>
        </p:nvSpPr>
        <p:spPr/>
        <p:txBody>
          <a:bodyPr/>
          <a:lstStyle/>
          <a:p>
            <a:fld id="{DF531B98-7DAA-4F67-B12F-4F673C8BF44F}" type="datetimeFigureOut">
              <a:rPr lang="en-US" smtClean="0"/>
              <a:t>11/3/2024</a:t>
            </a:fld>
            <a:endParaRPr lang="en-US" dirty="0"/>
          </a:p>
        </p:txBody>
      </p:sp>
      <p:sp>
        <p:nvSpPr>
          <p:cNvPr id="5" name="Footer Placeholder 4">
            <a:extLst>
              <a:ext uri="{FF2B5EF4-FFF2-40B4-BE49-F238E27FC236}">
                <a16:creationId xmlns:a16="http://schemas.microsoft.com/office/drawing/2014/main" id="{D4494CD4-C3F2-0CEA-025E-497A565C0AD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717A08-68DA-18DF-31F1-BDEF63A7E086}"/>
              </a:ext>
            </a:extLst>
          </p:cNvPr>
          <p:cNvSpPr>
            <a:spLocks noGrp="1"/>
          </p:cNvSpPr>
          <p:nvPr>
            <p:ph type="sldNum" sz="quarter" idx="12"/>
          </p:nvPr>
        </p:nvSpPr>
        <p:spPr/>
        <p:txBody>
          <a:bodyPr/>
          <a:lstStyle/>
          <a:p>
            <a:fld id="{10CC68A8-5216-4190-A4A6-D33F30E85D5F}" type="slidenum">
              <a:rPr lang="en-US" smtClean="0"/>
              <a:t>‹#›</a:t>
            </a:fld>
            <a:endParaRPr lang="en-US" dirty="0"/>
          </a:p>
        </p:txBody>
      </p:sp>
    </p:spTree>
    <p:extLst>
      <p:ext uri="{BB962C8B-B14F-4D97-AF65-F5344CB8AC3E}">
        <p14:creationId xmlns:p14="http://schemas.microsoft.com/office/powerpoint/2010/main" val="2238074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0E57-EBB4-A751-3339-3E060EF05C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A55130-914A-71F9-B431-0FA00523AE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045BFC-E2B1-0063-8790-09C2F9537E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91CF82-C7FC-8F50-E3C7-02FA26806292}"/>
              </a:ext>
            </a:extLst>
          </p:cNvPr>
          <p:cNvSpPr>
            <a:spLocks noGrp="1"/>
          </p:cNvSpPr>
          <p:nvPr>
            <p:ph type="dt" sz="half" idx="10"/>
          </p:nvPr>
        </p:nvSpPr>
        <p:spPr/>
        <p:txBody>
          <a:bodyPr/>
          <a:lstStyle/>
          <a:p>
            <a:fld id="{DF531B98-7DAA-4F67-B12F-4F673C8BF44F}" type="datetimeFigureOut">
              <a:rPr lang="en-US" smtClean="0"/>
              <a:t>11/3/2024</a:t>
            </a:fld>
            <a:endParaRPr lang="en-US" dirty="0"/>
          </a:p>
        </p:txBody>
      </p:sp>
      <p:sp>
        <p:nvSpPr>
          <p:cNvPr id="6" name="Footer Placeholder 5">
            <a:extLst>
              <a:ext uri="{FF2B5EF4-FFF2-40B4-BE49-F238E27FC236}">
                <a16:creationId xmlns:a16="http://schemas.microsoft.com/office/drawing/2014/main" id="{DD102AC7-BF7A-38F0-C345-893B8C0AFDF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38A2C4F-BF8C-8B86-89DF-0CB7B8103A12}"/>
              </a:ext>
            </a:extLst>
          </p:cNvPr>
          <p:cNvSpPr>
            <a:spLocks noGrp="1"/>
          </p:cNvSpPr>
          <p:nvPr>
            <p:ph type="sldNum" sz="quarter" idx="12"/>
          </p:nvPr>
        </p:nvSpPr>
        <p:spPr/>
        <p:txBody>
          <a:bodyPr/>
          <a:lstStyle/>
          <a:p>
            <a:fld id="{10CC68A8-5216-4190-A4A6-D33F30E85D5F}" type="slidenum">
              <a:rPr lang="en-US" smtClean="0"/>
              <a:t>‹#›</a:t>
            </a:fld>
            <a:endParaRPr lang="en-US" dirty="0"/>
          </a:p>
        </p:txBody>
      </p:sp>
    </p:spTree>
    <p:extLst>
      <p:ext uri="{BB962C8B-B14F-4D97-AF65-F5344CB8AC3E}">
        <p14:creationId xmlns:p14="http://schemas.microsoft.com/office/powerpoint/2010/main" val="3679825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57BB-4978-041A-B3DF-8DD9F3BD71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16BCAC-D0B1-046F-FB98-D16A98B0D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86C086-063F-3EE4-F0FA-C106DFA59E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A1D48F-DFB5-0F4C-1B49-131BE4082D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8B4CBB-E08B-CC0B-DD67-CBCAB9F1A6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F98FCA-785F-AE59-CF7F-C32B9A6CBCDB}"/>
              </a:ext>
            </a:extLst>
          </p:cNvPr>
          <p:cNvSpPr>
            <a:spLocks noGrp="1"/>
          </p:cNvSpPr>
          <p:nvPr>
            <p:ph type="dt" sz="half" idx="10"/>
          </p:nvPr>
        </p:nvSpPr>
        <p:spPr/>
        <p:txBody>
          <a:bodyPr/>
          <a:lstStyle/>
          <a:p>
            <a:fld id="{DF531B98-7DAA-4F67-B12F-4F673C8BF44F}" type="datetimeFigureOut">
              <a:rPr lang="en-US" smtClean="0"/>
              <a:t>11/3/2024</a:t>
            </a:fld>
            <a:endParaRPr lang="en-US" dirty="0"/>
          </a:p>
        </p:txBody>
      </p:sp>
      <p:sp>
        <p:nvSpPr>
          <p:cNvPr id="8" name="Footer Placeholder 7">
            <a:extLst>
              <a:ext uri="{FF2B5EF4-FFF2-40B4-BE49-F238E27FC236}">
                <a16:creationId xmlns:a16="http://schemas.microsoft.com/office/drawing/2014/main" id="{793141F4-A274-A097-4A7D-53FF6391AEF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6A9B25D-B0D5-0039-4ADA-5C1DE3B3E693}"/>
              </a:ext>
            </a:extLst>
          </p:cNvPr>
          <p:cNvSpPr>
            <a:spLocks noGrp="1"/>
          </p:cNvSpPr>
          <p:nvPr>
            <p:ph type="sldNum" sz="quarter" idx="12"/>
          </p:nvPr>
        </p:nvSpPr>
        <p:spPr/>
        <p:txBody>
          <a:bodyPr/>
          <a:lstStyle/>
          <a:p>
            <a:fld id="{10CC68A8-5216-4190-A4A6-D33F30E85D5F}" type="slidenum">
              <a:rPr lang="en-US" smtClean="0"/>
              <a:t>‹#›</a:t>
            </a:fld>
            <a:endParaRPr lang="en-US" dirty="0"/>
          </a:p>
        </p:txBody>
      </p:sp>
    </p:spTree>
    <p:extLst>
      <p:ext uri="{BB962C8B-B14F-4D97-AF65-F5344CB8AC3E}">
        <p14:creationId xmlns:p14="http://schemas.microsoft.com/office/powerpoint/2010/main" val="4250474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C86D-77BF-016D-E81F-8DBAB9A215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804DE-1AD5-488B-4780-E7E8404E6865}"/>
              </a:ext>
            </a:extLst>
          </p:cNvPr>
          <p:cNvSpPr>
            <a:spLocks noGrp="1"/>
          </p:cNvSpPr>
          <p:nvPr>
            <p:ph type="dt" sz="half" idx="10"/>
          </p:nvPr>
        </p:nvSpPr>
        <p:spPr/>
        <p:txBody>
          <a:bodyPr/>
          <a:lstStyle/>
          <a:p>
            <a:fld id="{DF531B98-7DAA-4F67-B12F-4F673C8BF44F}" type="datetimeFigureOut">
              <a:rPr lang="en-US" smtClean="0"/>
              <a:t>11/3/2024</a:t>
            </a:fld>
            <a:endParaRPr lang="en-US" dirty="0"/>
          </a:p>
        </p:txBody>
      </p:sp>
      <p:sp>
        <p:nvSpPr>
          <p:cNvPr id="4" name="Footer Placeholder 3">
            <a:extLst>
              <a:ext uri="{FF2B5EF4-FFF2-40B4-BE49-F238E27FC236}">
                <a16:creationId xmlns:a16="http://schemas.microsoft.com/office/drawing/2014/main" id="{C9BFEC74-E943-9BF6-302B-28360127B35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F4B939-1835-AECB-65D7-B7912327644E}"/>
              </a:ext>
            </a:extLst>
          </p:cNvPr>
          <p:cNvSpPr>
            <a:spLocks noGrp="1"/>
          </p:cNvSpPr>
          <p:nvPr>
            <p:ph type="sldNum" sz="quarter" idx="12"/>
          </p:nvPr>
        </p:nvSpPr>
        <p:spPr/>
        <p:txBody>
          <a:bodyPr/>
          <a:lstStyle/>
          <a:p>
            <a:fld id="{10CC68A8-5216-4190-A4A6-D33F30E85D5F}" type="slidenum">
              <a:rPr lang="en-US" smtClean="0"/>
              <a:t>‹#›</a:t>
            </a:fld>
            <a:endParaRPr lang="en-US" dirty="0"/>
          </a:p>
        </p:txBody>
      </p:sp>
    </p:spTree>
    <p:extLst>
      <p:ext uri="{BB962C8B-B14F-4D97-AF65-F5344CB8AC3E}">
        <p14:creationId xmlns:p14="http://schemas.microsoft.com/office/powerpoint/2010/main" val="31383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522032-1EC5-A2DD-AA7E-148CF0AF90E3}"/>
              </a:ext>
            </a:extLst>
          </p:cNvPr>
          <p:cNvSpPr>
            <a:spLocks noGrp="1"/>
          </p:cNvSpPr>
          <p:nvPr>
            <p:ph type="dt" sz="half" idx="10"/>
          </p:nvPr>
        </p:nvSpPr>
        <p:spPr/>
        <p:txBody>
          <a:bodyPr/>
          <a:lstStyle/>
          <a:p>
            <a:fld id="{DF531B98-7DAA-4F67-B12F-4F673C8BF44F}" type="datetimeFigureOut">
              <a:rPr lang="en-US" smtClean="0"/>
              <a:t>11/3/2024</a:t>
            </a:fld>
            <a:endParaRPr lang="en-US" dirty="0"/>
          </a:p>
        </p:txBody>
      </p:sp>
      <p:sp>
        <p:nvSpPr>
          <p:cNvPr id="3" name="Footer Placeholder 2">
            <a:extLst>
              <a:ext uri="{FF2B5EF4-FFF2-40B4-BE49-F238E27FC236}">
                <a16:creationId xmlns:a16="http://schemas.microsoft.com/office/drawing/2014/main" id="{86D2F879-472D-4BE3-AE87-306A319D1E4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E64B822-257F-8033-BF7D-54F626D7F936}"/>
              </a:ext>
            </a:extLst>
          </p:cNvPr>
          <p:cNvSpPr>
            <a:spLocks noGrp="1"/>
          </p:cNvSpPr>
          <p:nvPr>
            <p:ph type="sldNum" sz="quarter" idx="12"/>
          </p:nvPr>
        </p:nvSpPr>
        <p:spPr/>
        <p:txBody>
          <a:bodyPr/>
          <a:lstStyle/>
          <a:p>
            <a:fld id="{10CC68A8-5216-4190-A4A6-D33F30E85D5F}" type="slidenum">
              <a:rPr lang="en-US" smtClean="0"/>
              <a:t>‹#›</a:t>
            </a:fld>
            <a:endParaRPr lang="en-US" dirty="0"/>
          </a:p>
        </p:txBody>
      </p:sp>
    </p:spTree>
    <p:extLst>
      <p:ext uri="{BB962C8B-B14F-4D97-AF65-F5344CB8AC3E}">
        <p14:creationId xmlns:p14="http://schemas.microsoft.com/office/powerpoint/2010/main" val="1974468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4574-21BA-409A-0EC8-FB884D3EE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24BE7-CD61-1F48-BFE4-F770821D0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273718-7D44-BCA8-EE78-584166AA1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BBB47-17AC-8E64-1311-D5D54DC66107}"/>
              </a:ext>
            </a:extLst>
          </p:cNvPr>
          <p:cNvSpPr>
            <a:spLocks noGrp="1"/>
          </p:cNvSpPr>
          <p:nvPr>
            <p:ph type="dt" sz="half" idx="10"/>
          </p:nvPr>
        </p:nvSpPr>
        <p:spPr/>
        <p:txBody>
          <a:bodyPr/>
          <a:lstStyle/>
          <a:p>
            <a:fld id="{DF531B98-7DAA-4F67-B12F-4F673C8BF44F}" type="datetimeFigureOut">
              <a:rPr lang="en-US" smtClean="0"/>
              <a:t>11/3/2024</a:t>
            </a:fld>
            <a:endParaRPr lang="en-US" dirty="0"/>
          </a:p>
        </p:txBody>
      </p:sp>
      <p:sp>
        <p:nvSpPr>
          <p:cNvPr id="6" name="Footer Placeholder 5">
            <a:extLst>
              <a:ext uri="{FF2B5EF4-FFF2-40B4-BE49-F238E27FC236}">
                <a16:creationId xmlns:a16="http://schemas.microsoft.com/office/drawing/2014/main" id="{A53ED21D-31CE-4083-CBA8-1D9074FD401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085A2D5-7723-F10A-7018-BCF86FA393E5}"/>
              </a:ext>
            </a:extLst>
          </p:cNvPr>
          <p:cNvSpPr>
            <a:spLocks noGrp="1"/>
          </p:cNvSpPr>
          <p:nvPr>
            <p:ph type="sldNum" sz="quarter" idx="12"/>
          </p:nvPr>
        </p:nvSpPr>
        <p:spPr/>
        <p:txBody>
          <a:bodyPr/>
          <a:lstStyle/>
          <a:p>
            <a:fld id="{10CC68A8-5216-4190-A4A6-D33F30E85D5F}" type="slidenum">
              <a:rPr lang="en-US" smtClean="0"/>
              <a:t>‹#›</a:t>
            </a:fld>
            <a:endParaRPr lang="en-US" dirty="0"/>
          </a:p>
        </p:txBody>
      </p:sp>
    </p:spTree>
    <p:extLst>
      <p:ext uri="{BB962C8B-B14F-4D97-AF65-F5344CB8AC3E}">
        <p14:creationId xmlns:p14="http://schemas.microsoft.com/office/powerpoint/2010/main" val="366388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504B-5FDB-492D-1733-EC502E1F3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22E76B-9A36-E406-877A-A30F893795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6766CB0-DD3E-FEB4-C5D0-9C66CB058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E2E45-0C71-8527-6A73-C7F6A042E3D0}"/>
              </a:ext>
            </a:extLst>
          </p:cNvPr>
          <p:cNvSpPr>
            <a:spLocks noGrp="1"/>
          </p:cNvSpPr>
          <p:nvPr>
            <p:ph type="dt" sz="half" idx="10"/>
          </p:nvPr>
        </p:nvSpPr>
        <p:spPr/>
        <p:txBody>
          <a:bodyPr/>
          <a:lstStyle/>
          <a:p>
            <a:fld id="{DF531B98-7DAA-4F67-B12F-4F673C8BF44F}" type="datetimeFigureOut">
              <a:rPr lang="en-US" smtClean="0"/>
              <a:t>11/3/2024</a:t>
            </a:fld>
            <a:endParaRPr lang="en-US" dirty="0"/>
          </a:p>
        </p:txBody>
      </p:sp>
      <p:sp>
        <p:nvSpPr>
          <p:cNvPr id="6" name="Footer Placeholder 5">
            <a:extLst>
              <a:ext uri="{FF2B5EF4-FFF2-40B4-BE49-F238E27FC236}">
                <a16:creationId xmlns:a16="http://schemas.microsoft.com/office/drawing/2014/main" id="{13BF5D46-E848-D6A3-A7AF-7B8A67DB9B8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29B121-4C38-9847-669D-B6F612EC29ED}"/>
              </a:ext>
            </a:extLst>
          </p:cNvPr>
          <p:cNvSpPr>
            <a:spLocks noGrp="1"/>
          </p:cNvSpPr>
          <p:nvPr>
            <p:ph type="sldNum" sz="quarter" idx="12"/>
          </p:nvPr>
        </p:nvSpPr>
        <p:spPr/>
        <p:txBody>
          <a:bodyPr/>
          <a:lstStyle/>
          <a:p>
            <a:fld id="{10CC68A8-5216-4190-A4A6-D33F30E85D5F}" type="slidenum">
              <a:rPr lang="en-US" smtClean="0"/>
              <a:t>‹#›</a:t>
            </a:fld>
            <a:endParaRPr lang="en-US" dirty="0"/>
          </a:p>
        </p:txBody>
      </p:sp>
    </p:spTree>
    <p:extLst>
      <p:ext uri="{BB962C8B-B14F-4D97-AF65-F5344CB8AC3E}">
        <p14:creationId xmlns:p14="http://schemas.microsoft.com/office/powerpoint/2010/main" val="2692675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t="-2000" b="8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5D1D7B-9911-8424-F926-7337A39404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B58377-14B2-F035-C4B2-687171F00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6A340-4C15-3DA8-90B0-092D0B9E45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31B98-7DAA-4F67-B12F-4F673C8BF44F}" type="datetimeFigureOut">
              <a:rPr lang="en-US" smtClean="0"/>
              <a:t>11/3/2024</a:t>
            </a:fld>
            <a:endParaRPr lang="en-US" dirty="0"/>
          </a:p>
        </p:txBody>
      </p:sp>
      <p:sp>
        <p:nvSpPr>
          <p:cNvPr id="5" name="Footer Placeholder 4">
            <a:extLst>
              <a:ext uri="{FF2B5EF4-FFF2-40B4-BE49-F238E27FC236}">
                <a16:creationId xmlns:a16="http://schemas.microsoft.com/office/drawing/2014/main" id="{D65052CB-6B60-8185-45A4-17B24643FF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419EDA0-99D8-C732-E4E2-B1FD4977B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C68A8-5216-4190-A4A6-D33F30E85D5F}" type="slidenum">
              <a:rPr lang="en-US" smtClean="0"/>
              <a:t>‹#›</a:t>
            </a:fld>
            <a:endParaRPr lang="en-US" dirty="0"/>
          </a:p>
        </p:txBody>
      </p:sp>
    </p:spTree>
    <p:extLst>
      <p:ext uri="{BB962C8B-B14F-4D97-AF65-F5344CB8AC3E}">
        <p14:creationId xmlns:p14="http://schemas.microsoft.com/office/powerpoint/2010/main" val="1672129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478F875-956D-529E-8FC6-A67D51920776}"/>
              </a:ext>
            </a:extLst>
          </p:cNvPr>
          <p:cNvSpPr txBox="1">
            <a:spLocks/>
          </p:cNvSpPr>
          <p:nvPr/>
        </p:nvSpPr>
        <p:spPr>
          <a:xfrm>
            <a:off x="228599" y="571500"/>
            <a:ext cx="11707761" cy="6019800"/>
          </a:xfrm>
          <a:prstGeom prst="rect">
            <a:avLst/>
          </a:prstGeom>
          <a:noFill/>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BACHELOR OF TECHNOLOGY </a:t>
            </a: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IN </a:t>
            </a: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Artificial Intelligence and Machine Learning</a:t>
            </a: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Application Development –Deep Learning Explore ( MR22-1CS0203)</a:t>
            </a:r>
          </a:p>
          <a:p>
            <a:pPr algn="ctr">
              <a:buFont typeface="Arial" panose="020B0604020202020204" pitchFamily="34" charset="0"/>
              <a:buNone/>
            </a:pPr>
            <a:endParaRPr lang="en-US" sz="1700" b="1" dirty="0">
              <a:solidFill>
                <a:srgbClr val="002060"/>
              </a:solidFill>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sz="1600" dirty="0">
                <a:solidFill>
                  <a:srgbClr val="000000"/>
                </a:solidFill>
                <a:latin typeface="Bookman Old Style" panose="02050604050505020204" pitchFamily="18" charset="0"/>
                <a:cs typeface="Times New Roman" panose="02020603050405020304" pitchFamily="18" charset="0"/>
              </a:rPr>
              <a:t>                                                                                 	Section : AIML-Theta</a:t>
            </a:r>
          </a:p>
          <a:p>
            <a:pPr>
              <a:buNone/>
            </a:pPr>
            <a:r>
              <a:rPr lang="en-US" sz="1600" b="1" dirty="0">
                <a:latin typeface="Times New Roman" panose="02020603050405020304" pitchFamily="18" charset="0"/>
                <a:cs typeface="Times New Roman" panose="02020603050405020304" pitchFamily="18" charset="0"/>
              </a:rPr>
              <a:t>                         Project Title : UPI FRAUD DETECTION USING DEEP LEARNING</a:t>
            </a: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1600" dirty="0">
                <a:solidFill>
                  <a:srgbClr val="000000"/>
                </a:solidFill>
                <a:latin typeface="Bookman Old Style" panose="02050604050505020204" pitchFamily="18" charset="0"/>
                <a:cs typeface="Times New Roman" panose="02020603050405020304" pitchFamily="18" charset="0"/>
              </a:rPr>
              <a:t>                                                                                            Batch Number: TT-2</a:t>
            </a:r>
          </a:p>
          <a:p>
            <a:pPr algn="ctr">
              <a:buNone/>
            </a:pPr>
            <a:r>
              <a:rPr lang="en-US" sz="1600" dirty="0">
                <a:latin typeface="Bookman Old Style" panose="02050604050505020204" pitchFamily="18" charset="0"/>
                <a:cs typeface="Times New Roman" panose="02020603050405020304" pitchFamily="18" charset="0"/>
              </a:rPr>
              <a:t>                                                                                    Roll Numbers :</a:t>
            </a:r>
          </a:p>
          <a:p>
            <a:pPr algn="ctr">
              <a:buNone/>
            </a:pPr>
            <a:endParaRPr lang="en-US" sz="1600" dirty="0">
              <a:latin typeface="Bookman Old Style" panose="02050604050505020204" pitchFamily="18" charset="0"/>
              <a:cs typeface="Times New Roman" panose="02020603050405020304" pitchFamily="18" charset="0"/>
            </a:endParaRPr>
          </a:p>
          <a:p>
            <a:pPr algn="ctr">
              <a:buNone/>
            </a:pPr>
            <a:endParaRPr lang="en-US" sz="1600" dirty="0">
              <a:latin typeface="Bookman Old Style" panose="020506040505050202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None/>
            </a:pPr>
            <a:r>
              <a:rPr lang="en-US" sz="1700" dirty="0">
                <a:latin typeface="Bookman Old Style" panose="02050604050505020204" pitchFamily="18" charset="0"/>
                <a:cs typeface="Times New Roman" panose="02020603050405020304" pitchFamily="18" charset="0"/>
              </a:rPr>
              <a:t>					 				Project Guide : Prof </a:t>
            </a:r>
            <a:r>
              <a:rPr lang="en-US" sz="1700" dirty="0" err="1">
                <a:latin typeface="Bookman Old Style" panose="02050604050505020204" pitchFamily="18" charset="0"/>
                <a:cs typeface="Times New Roman" panose="02020603050405020304" pitchFamily="18" charset="0"/>
              </a:rPr>
              <a:t>A.Kalyani</a:t>
            </a:r>
            <a:r>
              <a:rPr lang="en-US" sz="1700" dirty="0">
                <a:latin typeface="Bookman Old Style" panose="02050604050505020204" pitchFamily="18" charset="0"/>
                <a:cs typeface="Times New Roman" panose="02020603050405020304" pitchFamily="18" charset="0"/>
              </a:rPr>
              <a:t> (MRUE2204T085)</a:t>
            </a:r>
            <a:endParaRPr lang="en-US" sz="1600" dirty="0">
              <a:latin typeface="Times New Roman" panose="02020603050405020304" pitchFamily="18" charset="0"/>
              <a:cs typeface="Times New Roman" panose="02020603050405020304" pitchFamily="18" charset="0"/>
            </a:endParaRPr>
          </a:p>
          <a:p>
            <a:pPr>
              <a:buNone/>
            </a:pPr>
            <a:r>
              <a:rPr lang="en-US" sz="1600" b="1" dirty="0">
                <a:latin typeface="Times New Roman" panose="02020603050405020304" pitchFamily="18" charset="0"/>
                <a:cs typeface="Times New Roman" panose="02020603050405020304" pitchFamily="18" charset="0"/>
              </a:rPr>
              <a:t>                              </a:t>
            </a:r>
          </a:p>
          <a:p>
            <a:pPr>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2200" b="1" dirty="0">
              <a:solidFill>
                <a:srgbClr val="7030A0"/>
              </a:solidFill>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Department of AIML, School of Engineering</a:t>
            </a:r>
          </a:p>
          <a:p>
            <a:pPr algn="ctr">
              <a:buFont typeface="Arial" panose="020B0604020202020204" pitchFamily="34" charset="0"/>
              <a:buNone/>
            </a:pPr>
            <a:r>
              <a:rPr lang="en-US" sz="1700" b="1" dirty="0" err="1">
                <a:solidFill>
                  <a:srgbClr val="7030A0"/>
                </a:solidFill>
                <a:latin typeface="Bookman Old Style" panose="02050604050505020204" pitchFamily="18" charset="0"/>
                <a:cs typeface="Times New Roman" panose="02020603050405020304" pitchFamily="18" charset="0"/>
              </a:rPr>
              <a:t>Malla</a:t>
            </a:r>
            <a:r>
              <a:rPr lang="en-US" sz="1700" b="1" dirty="0">
                <a:solidFill>
                  <a:srgbClr val="7030A0"/>
                </a:solidFill>
                <a:latin typeface="Bookman Old Style" panose="02050604050505020204" pitchFamily="18" charset="0"/>
                <a:cs typeface="Times New Roman" panose="02020603050405020304" pitchFamily="18" charset="0"/>
              </a:rPr>
              <a:t> Reddy University</a:t>
            </a:r>
            <a:endParaRPr lang="en-US" sz="14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pic>
        <p:nvPicPr>
          <p:cNvPr id="1026" name="Picture 2" descr="No photo description available.">
            <a:extLst>
              <a:ext uri="{FF2B5EF4-FFF2-40B4-BE49-F238E27FC236}">
                <a16:creationId xmlns:a16="http://schemas.microsoft.com/office/drawing/2014/main" id="{6468A373-B353-2BDD-7198-60F8462A3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2854" y="4448433"/>
            <a:ext cx="1619250" cy="118383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9C96A8C-06A8-5402-5C7B-127B77D5D3D3}"/>
              </a:ext>
            </a:extLst>
          </p:cNvPr>
          <p:cNvSpPr/>
          <p:nvPr/>
        </p:nvSpPr>
        <p:spPr>
          <a:xfrm>
            <a:off x="8499943" y="3260035"/>
            <a:ext cx="1152939" cy="946205"/>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2211CS020442</a:t>
            </a:r>
          </a:p>
          <a:p>
            <a:pPr algn="ctr"/>
            <a:r>
              <a:rPr lang="en-IN" sz="1200" dirty="0"/>
              <a:t>2211CS020444</a:t>
            </a:r>
          </a:p>
          <a:p>
            <a:pPr algn="ctr"/>
            <a:r>
              <a:rPr lang="en-IN" sz="1200" dirty="0"/>
              <a:t>2211CS020446</a:t>
            </a:r>
          </a:p>
          <a:p>
            <a:pPr algn="ctr"/>
            <a:r>
              <a:rPr lang="en-IN" sz="1200" dirty="0"/>
              <a:t>2211CS020450</a:t>
            </a:r>
          </a:p>
          <a:p>
            <a:pPr algn="ctr"/>
            <a:r>
              <a:rPr lang="en-IN" sz="1200" dirty="0"/>
              <a:t>2211CS020492</a:t>
            </a:r>
          </a:p>
        </p:txBody>
      </p:sp>
    </p:spTree>
    <p:extLst>
      <p:ext uri="{BB962C8B-B14F-4D97-AF65-F5344CB8AC3E}">
        <p14:creationId xmlns:p14="http://schemas.microsoft.com/office/powerpoint/2010/main" val="1652111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BB42-EB50-F0BF-246D-49C26A3775BD}"/>
              </a:ext>
            </a:extLst>
          </p:cNvPr>
          <p:cNvSpPr>
            <a:spLocks noGrp="1"/>
          </p:cNvSpPr>
          <p:nvPr>
            <p:ph type="title"/>
          </p:nvPr>
        </p:nvSpPr>
        <p:spPr>
          <a:xfrm>
            <a:off x="838200" y="1677725"/>
            <a:ext cx="10515600" cy="182879"/>
          </a:xfrm>
        </p:spPr>
        <p:txBody>
          <a:bodyPr>
            <a:normAutofit fontScale="90000"/>
          </a:bodyPr>
          <a:lstStyle/>
          <a:p>
            <a:r>
              <a:rPr lang="en-IN" altLang="en-US" dirty="0">
                <a:solidFill>
                  <a:schemeClr val="tx2"/>
                </a:solidFill>
                <a:latin typeface="Bookman Old Style" panose="02050604050505020204" pitchFamily="18" charset="0"/>
              </a:rPr>
              <a:t>Deployment &amp; Results</a:t>
            </a:r>
            <a:br>
              <a:rPr lang="en-IN" altLang="en-US" dirty="0">
                <a:solidFill>
                  <a:schemeClr val="tx2"/>
                </a:solidFill>
                <a:latin typeface="Bookman Old Style" panose="02050604050505020204" pitchFamily="18" charset="0"/>
              </a:rPr>
            </a:br>
            <a:endParaRPr lang="en-IN" dirty="0"/>
          </a:p>
        </p:txBody>
      </p:sp>
      <p:sp>
        <p:nvSpPr>
          <p:cNvPr id="3" name="Content Placeholder 2">
            <a:extLst>
              <a:ext uri="{FF2B5EF4-FFF2-40B4-BE49-F238E27FC236}">
                <a16:creationId xmlns:a16="http://schemas.microsoft.com/office/drawing/2014/main" id="{240D4064-01DD-00FC-1F51-E4C921FF4833}"/>
              </a:ext>
            </a:extLst>
          </p:cNvPr>
          <p:cNvSpPr>
            <a:spLocks noGrp="1"/>
          </p:cNvSpPr>
          <p:nvPr>
            <p:ph idx="1"/>
          </p:nvPr>
        </p:nvSpPr>
        <p:spPr>
          <a:xfrm>
            <a:off x="838200" y="1860604"/>
            <a:ext cx="10515600" cy="4611758"/>
          </a:xfrm>
        </p:spPr>
        <p:txBody>
          <a:bodyPr>
            <a:noAutofit/>
          </a:bodyPr>
          <a:lstStyle/>
          <a:p>
            <a:pPr marL="0" indent="0" algn="l">
              <a:buNone/>
            </a:pPr>
            <a:r>
              <a:rPr lang="en-US" sz="2000" b="1" dirty="0">
                <a:latin typeface="Times New Roman" panose="02020603050405020304" pitchFamily="18" charset="0"/>
                <a:cs typeface="Times New Roman" panose="02020603050405020304" pitchFamily="18" charset="0"/>
              </a:rPr>
              <a:t>Model Deployment:</a:t>
            </a:r>
            <a:endParaRPr lang="en-IN"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Deployment Platform:</a:t>
            </a:r>
            <a:r>
              <a:rPr lang="en-IN" sz="2000" dirty="0">
                <a:latin typeface="Times New Roman" panose="02020603050405020304" pitchFamily="18" charset="0"/>
                <a:cs typeface="Times New Roman" panose="02020603050405020304" pitchFamily="18" charset="0"/>
              </a:rPr>
              <a:t> Used cloud (e.g., AWS, Google Cloud) or on-premise. Serve with  Flask, or Fast API.</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Real-Time Integration:</a:t>
            </a:r>
            <a:r>
              <a:rPr lang="en-IN" sz="2000" dirty="0">
                <a:latin typeface="Times New Roman" panose="02020603050405020304" pitchFamily="18" charset="0"/>
                <a:cs typeface="Times New Roman" panose="02020603050405020304" pitchFamily="18" charset="0"/>
              </a:rPr>
              <a:t> Connect to live UPI systems for fraud predictions.</a:t>
            </a:r>
          </a:p>
          <a:p>
            <a:pPr marL="0" indent="0">
              <a:buNone/>
            </a:pPr>
            <a:r>
              <a:rPr lang="en-IN" sz="2000" b="1" dirty="0">
                <a:latin typeface="Times New Roman" panose="02020603050405020304" pitchFamily="18" charset="0"/>
                <a:cs typeface="Times New Roman" panose="02020603050405020304" pitchFamily="18" charset="0"/>
              </a:rPr>
              <a:t>Evaluation Metrics:</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Accuracy:</a:t>
            </a:r>
            <a:r>
              <a:rPr lang="en-IN" sz="2000" dirty="0">
                <a:latin typeface="Times New Roman" panose="02020603050405020304" pitchFamily="18" charset="0"/>
                <a:cs typeface="Times New Roman" panose="02020603050405020304" pitchFamily="18" charset="0"/>
              </a:rPr>
              <a:t> Correct classification rate.</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Precision &amp; Recall:</a:t>
            </a:r>
            <a:r>
              <a:rPr lang="en-IN" sz="2000" dirty="0">
                <a:latin typeface="Times New Roman" panose="02020603050405020304" pitchFamily="18" charset="0"/>
                <a:cs typeface="Times New Roman" panose="02020603050405020304" pitchFamily="18" charset="0"/>
              </a:rPr>
              <a:t> Measures for true frauds in flagged transactions and detection rate.</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F1 Score:</a:t>
            </a:r>
            <a:r>
              <a:rPr lang="en-IN" sz="2000" dirty="0">
                <a:latin typeface="Times New Roman" panose="02020603050405020304" pitchFamily="18" charset="0"/>
                <a:cs typeface="Times New Roman" panose="02020603050405020304" pitchFamily="18" charset="0"/>
              </a:rPr>
              <a:t> Balances precision and recall.</a:t>
            </a:r>
          </a:p>
          <a:p>
            <a:pPr marL="0" indent="0">
              <a:buNone/>
            </a:pPr>
            <a:r>
              <a:rPr lang="en-IN" sz="2000" b="1" dirty="0">
                <a:latin typeface="Times New Roman" panose="02020603050405020304" pitchFamily="18" charset="0"/>
                <a:cs typeface="Times New Roman" panose="02020603050405020304" pitchFamily="18" charset="0"/>
              </a:rPr>
              <a:t>Testing Data &amp; Methodologies:</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Testing Data:</a:t>
            </a:r>
            <a:r>
              <a:rPr lang="en-IN" sz="2000" dirty="0">
                <a:latin typeface="Times New Roman" panose="02020603050405020304" pitchFamily="18" charset="0"/>
                <a:cs typeface="Times New Roman" panose="02020603050405020304" pitchFamily="18" charset="0"/>
              </a:rPr>
              <a:t> Use 20-30% of data for testing (mixed fraud and legit transactions).</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Cross-Validation &amp; Confusion Matrix:</a:t>
            </a:r>
            <a:r>
              <a:rPr lang="en-IN" sz="2000" dirty="0">
                <a:latin typeface="Times New Roman" panose="02020603050405020304" pitchFamily="18" charset="0"/>
                <a:cs typeface="Times New Roman" panose="02020603050405020304" pitchFamily="18" charset="0"/>
              </a:rPr>
              <a:t> Validates model robustness and error breakdown.</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Real-Time Monitoring:</a:t>
            </a:r>
            <a:r>
              <a:rPr lang="en-IN" sz="2000" dirty="0">
                <a:latin typeface="Times New Roman" panose="02020603050405020304" pitchFamily="18" charset="0"/>
                <a:cs typeface="Times New Roman" panose="02020603050405020304" pitchFamily="18" charset="0"/>
              </a:rPr>
              <a:t> Continuous evaluation on live data.</a:t>
            </a:r>
          </a:p>
        </p:txBody>
      </p:sp>
    </p:spTree>
    <p:extLst>
      <p:ext uri="{BB962C8B-B14F-4D97-AF65-F5344CB8AC3E}">
        <p14:creationId xmlns:p14="http://schemas.microsoft.com/office/powerpoint/2010/main" val="173441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209D-9401-8A9B-E182-6ADE069F2090}"/>
              </a:ext>
            </a:extLst>
          </p:cNvPr>
          <p:cNvSpPr>
            <a:spLocks noGrp="1"/>
          </p:cNvSpPr>
          <p:nvPr>
            <p:ph type="title"/>
          </p:nvPr>
        </p:nvSpPr>
        <p:spPr>
          <a:xfrm>
            <a:off x="838200" y="1283369"/>
            <a:ext cx="10515600" cy="850231"/>
          </a:xfrm>
        </p:spPr>
        <p:txBody>
          <a:bodyPr>
            <a:normAutofit fontScale="90000"/>
          </a:bodyPr>
          <a:lstStyle/>
          <a:p>
            <a:r>
              <a:rPr lang="en-IN" altLang="en-US" dirty="0">
                <a:solidFill>
                  <a:schemeClr val="tx2"/>
                </a:solidFill>
                <a:latin typeface="Bookman Old Style" panose="02050604050505020204" pitchFamily="18" charset="0"/>
              </a:rPr>
              <a:t>Deployment &amp; Results</a:t>
            </a:r>
            <a:br>
              <a:rPr lang="en-IN" altLang="en-US" dirty="0">
                <a:solidFill>
                  <a:schemeClr val="tx2"/>
                </a:solidFill>
                <a:latin typeface="Bookman Old Style" panose="02050604050505020204" pitchFamily="18" charset="0"/>
              </a:rPr>
            </a:br>
            <a:endParaRPr lang="en-IN" dirty="0"/>
          </a:p>
        </p:txBody>
      </p:sp>
      <p:pic>
        <p:nvPicPr>
          <p:cNvPr id="5" name="Content Placeholder 4">
            <a:extLst>
              <a:ext uri="{FF2B5EF4-FFF2-40B4-BE49-F238E27FC236}">
                <a16:creationId xmlns:a16="http://schemas.microsoft.com/office/drawing/2014/main" id="{61527FA2-3AB5-3310-9BB9-05DE0EB5FD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543" y="1825625"/>
            <a:ext cx="4874149" cy="3263210"/>
          </a:xfrm>
        </p:spPr>
      </p:pic>
      <p:pic>
        <p:nvPicPr>
          <p:cNvPr id="9" name="Picture 8">
            <a:extLst>
              <a:ext uri="{FF2B5EF4-FFF2-40B4-BE49-F238E27FC236}">
                <a16:creationId xmlns:a16="http://schemas.microsoft.com/office/drawing/2014/main" id="{B02A2D39-534E-EA0F-759E-4B2AAE4F8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8205" y="1825624"/>
            <a:ext cx="5835595" cy="3263211"/>
          </a:xfrm>
          <a:prstGeom prst="rect">
            <a:avLst/>
          </a:prstGeom>
        </p:spPr>
      </p:pic>
    </p:spTree>
    <p:extLst>
      <p:ext uri="{BB962C8B-B14F-4D97-AF65-F5344CB8AC3E}">
        <p14:creationId xmlns:p14="http://schemas.microsoft.com/office/powerpoint/2010/main" val="4234417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AFB8F-8FA8-F4A4-D4B3-C2FCA02824C2}"/>
              </a:ext>
            </a:extLst>
          </p:cNvPr>
          <p:cNvSpPr>
            <a:spLocks noGrp="1"/>
          </p:cNvSpPr>
          <p:nvPr>
            <p:ph type="title"/>
          </p:nvPr>
        </p:nvSpPr>
        <p:spPr>
          <a:xfrm>
            <a:off x="689776" y="890546"/>
            <a:ext cx="10515600" cy="1319916"/>
          </a:xfrm>
        </p:spPr>
        <p:txBody>
          <a:bodyPr/>
          <a:lstStyle/>
          <a:p>
            <a:r>
              <a:rPr lang="en-IN" altLang="en-US" dirty="0">
                <a:solidFill>
                  <a:schemeClr val="tx2"/>
                </a:solidFill>
                <a:latin typeface="Bookman Old Style" panose="02050604050505020204" pitchFamily="18" charset="0"/>
              </a:rPr>
              <a:t>Deployment &amp; Results</a:t>
            </a:r>
            <a:endParaRPr lang="en-IN" dirty="0"/>
          </a:p>
        </p:txBody>
      </p:sp>
      <p:pic>
        <p:nvPicPr>
          <p:cNvPr id="5" name="Content Placeholder 4">
            <a:extLst>
              <a:ext uri="{FF2B5EF4-FFF2-40B4-BE49-F238E27FC236}">
                <a16:creationId xmlns:a16="http://schemas.microsoft.com/office/drawing/2014/main" id="{B01A9C23-D205-82AB-C4FF-A7AB90F724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963971"/>
            <a:ext cx="5021910" cy="3896139"/>
          </a:xfrm>
        </p:spPr>
      </p:pic>
      <p:pic>
        <p:nvPicPr>
          <p:cNvPr id="7" name="Picture 6">
            <a:extLst>
              <a:ext uri="{FF2B5EF4-FFF2-40B4-BE49-F238E27FC236}">
                <a16:creationId xmlns:a16="http://schemas.microsoft.com/office/drawing/2014/main" id="{5AC03A42-C6FB-9816-D634-94BEADB4B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5040" y="1963971"/>
            <a:ext cx="5318759" cy="3896139"/>
          </a:xfrm>
          <a:prstGeom prst="rect">
            <a:avLst/>
          </a:prstGeom>
        </p:spPr>
      </p:pic>
    </p:spTree>
    <p:extLst>
      <p:ext uri="{BB962C8B-B14F-4D97-AF65-F5344CB8AC3E}">
        <p14:creationId xmlns:p14="http://schemas.microsoft.com/office/powerpoint/2010/main" val="1317586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249B-FA22-F9E3-1E71-04C51517E137}"/>
              </a:ext>
            </a:extLst>
          </p:cNvPr>
          <p:cNvSpPr>
            <a:spLocks noGrp="1"/>
          </p:cNvSpPr>
          <p:nvPr>
            <p:ph type="title"/>
          </p:nvPr>
        </p:nvSpPr>
        <p:spPr>
          <a:xfrm>
            <a:off x="838200" y="1041621"/>
            <a:ext cx="10515600" cy="1049573"/>
          </a:xfrm>
        </p:spPr>
        <p:txBody>
          <a:bodyPr/>
          <a:lstStyle/>
          <a:p>
            <a:r>
              <a:rPr lang="en-IN" altLang="en-US" dirty="0">
                <a:solidFill>
                  <a:schemeClr val="tx2"/>
                </a:solidFill>
                <a:latin typeface="Bookman Old Style" panose="02050604050505020204" pitchFamily="18" charset="0"/>
              </a:rPr>
              <a:t>Conclusion</a:t>
            </a:r>
            <a:endParaRPr lang="en-IN" dirty="0"/>
          </a:p>
        </p:txBody>
      </p:sp>
      <p:sp>
        <p:nvSpPr>
          <p:cNvPr id="3" name="Content Placeholder 2">
            <a:extLst>
              <a:ext uri="{FF2B5EF4-FFF2-40B4-BE49-F238E27FC236}">
                <a16:creationId xmlns:a16="http://schemas.microsoft.com/office/drawing/2014/main" id="{FFC89E30-6451-927B-026B-E37416EFDBD7}"/>
              </a:ext>
            </a:extLst>
          </p:cNvPr>
          <p:cNvSpPr>
            <a:spLocks noGrp="1"/>
          </p:cNvSpPr>
          <p:nvPr>
            <p:ph idx="1"/>
          </p:nvPr>
        </p:nvSpPr>
        <p:spPr>
          <a:xfrm>
            <a:off x="830249" y="1940119"/>
            <a:ext cx="10515600" cy="4236844"/>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 Using deep learning models like Autoencoders and LSTMs for UPI fraud detection enhances security by identifying complex fraud patterns with high accuracy. This approach strengthens real-time transaction monitoring, ensuring safer digital payments.</a:t>
            </a:r>
          </a:p>
          <a:p>
            <a:pPr marL="0" indent="0">
              <a:buNone/>
            </a:pPr>
            <a:r>
              <a:rPr lang="en-IN" sz="2000" b="1" dirty="0">
                <a:latin typeface="Times New Roman" panose="02020603050405020304" pitchFamily="18" charset="0"/>
                <a:cs typeface="Times New Roman" panose="02020603050405020304" pitchFamily="18" charset="0"/>
              </a:rPr>
              <a:t> Future Scope:</a:t>
            </a:r>
          </a:p>
          <a:p>
            <a:pPr>
              <a:buFont typeface="+mj-lt"/>
              <a:buAutoNum type="arabicPeriod"/>
            </a:pPr>
            <a:r>
              <a:rPr lang="en-IN" sz="2000" b="1" dirty="0">
                <a:latin typeface="Times New Roman" panose="02020603050405020304" pitchFamily="18" charset="0"/>
                <a:cs typeface="Times New Roman" panose="02020603050405020304" pitchFamily="18" charset="0"/>
              </a:rPr>
              <a:t>Model Improvement:</a:t>
            </a:r>
            <a:r>
              <a:rPr lang="en-IN" sz="2000" dirty="0">
                <a:latin typeface="Times New Roman" panose="02020603050405020304" pitchFamily="18" charset="0"/>
                <a:cs typeface="Times New Roman" panose="02020603050405020304" pitchFamily="18" charset="0"/>
              </a:rPr>
              <a:t> Combine models (e.g., Autoencoder + LSTM) for better accuracy and mainly focuses on improving the scanner for scanning the UPI ID’s.</a:t>
            </a:r>
          </a:p>
          <a:p>
            <a:pPr>
              <a:buFont typeface="+mj-lt"/>
              <a:buAutoNum type="arabicPeriod"/>
            </a:pPr>
            <a:r>
              <a:rPr lang="en-IN" sz="2000" b="1" dirty="0">
                <a:latin typeface="Times New Roman" panose="02020603050405020304" pitchFamily="18" charset="0"/>
                <a:cs typeface="Times New Roman" panose="02020603050405020304" pitchFamily="18" charset="0"/>
              </a:rPr>
              <a:t>Real-Time Adaptation:</a:t>
            </a:r>
            <a:r>
              <a:rPr lang="en-IN" sz="2000" dirty="0">
                <a:latin typeface="Times New Roman" panose="02020603050405020304" pitchFamily="18" charset="0"/>
                <a:cs typeface="Times New Roman" panose="02020603050405020304" pitchFamily="18" charset="0"/>
              </a:rPr>
              <a:t> Use online learning to keep up with evolving fraud tactics.</a:t>
            </a:r>
          </a:p>
          <a:p>
            <a:pPr>
              <a:buFont typeface="+mj-lt"/>
              <a:buAutoNum type="arabicPeriod"/>
            </a:pPr>
            <a:r>
              <a:rPr lang="en-IN" sz="2000" b="1" dirty="0">
                <a:latin typeface="Times New Roman" panose="02020603050405020304" pitchFamily="18" charset="0"/>
                <a:cs typeface="Times New Roman" panose="02020603050405020304" pitchFamily="18" charset="0"/>
              </a:rPr>
              <a:t>Federated Learning:</a:t>
            </a:r>
            <a:r>
              <a:rPr lang="en-IN" sz="2000" dirty="0">
                <a:latin typeface="Times New Roman" panose="02020603050405020304" pitchFamily="18" charset="0"/>
                <a:cs typeface="Times New Roman" panose="02020603050405020304" pitchFamily="18" charset="0"/>
              </a:rPr>
              <a:t> Collaborate across institutions for privacy-preserving fraud detection.</a:t>
            </a:r>
          </a:p>
          <a:p>
            <a:pPr>
              <a:buFont typeface="+mj-lt"/>
              <a:buAutoNum type="arabicPeriod"/>
            </a:pPr>
            <a:r>
              <a:rPr lang="en-IN" sz="2000" b="1" dirty="0">
                <a:latin typeface="Times New Roman" panose="02020603050405020304" pitchFamily="18" charset="0"/>
                <a:cs typeface="Times New Roman" panose="02020603050405020304" pitchFamily="18" charset="0"/>
              </a:rPr>
              <a:t>Explainability:</a:t>
            </a:r>
            <a:r>
              <a:rPr lang="en-IN" sz="2000" dirty="0">
                <a:latin typeface="Times New Roman" panose="02020603050405020304" pitchFamily="18" charset="0"/>
                <a:cs typeface="Times New Roman" panose="02020603050405020304" pitchFamily="18" charset="0"/>
              </a:rPr>
              <a:t> Make models more interpretable for transparency.</a:t>
            </a:r>
          </a:p>
          <a:p>
            <a:pPr>
              <a:buFont typeface="+mj-lt"/>
              <a:buAutoNum type="arabicPeriod"/>
            </a:pPr>
            <a:r>
              <a:rPr lang="en-IN" sz="2000" b="1" dirty="0">
                <a:latin typeface="Times New Roman" panose="02020603050405020304" pitchFamily="18" charset="0"/>
                <a:cs typeface="Times New Roman" panose="02020603050405020304" pitchFamily="18" charset="0"/>
              </a:rPr>
              <a:t>Scalability:</a:t>
            </a:r>
            <a:r>
              <a:rPr lang="en-IN" sz="2000" dirty="0">
                <a:latin typeface="Times New Roman" panose="02020603050405020304" pitchFamily="18" charset="0"/>
                <a:cs typeface="Times New Roman" panose="02020603050405020304" pitchFamily="18" charset="0"/>
              </a:rPr>
              <a:t> Optimize for high-speed, large-scale deployments.(like deployment in any type of UPI app.)</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0617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3219A-958A-D686-B44E-70B115329CDC}"/>
              </a:ext>
            </a:extLst>
          </p:cNvPr>
          <p:cNvSpPr>
            <a:spLocks noGrp="1"/>
          </p:cNvSpPr>
          <p:nvPr>
            <p:ph type="title"/>
          </p:nvPr>
        </p:nvSpPr>
        <p:spPr>
          <a:xfrm>
            <a:off x="838200" y="1248355"/>
            <a:ext cx="10515600" cy="747421"/>
          </a:xfrm>
        </p:spPr>
        <p:txBody>
          <a:bodyPr>
            <a:normAutofit/>
          </a:bodyPr>
          <a:lstStyle/>
          <a:p>
            <a:r>
              <a:rPr lang="en-IN" altLang="en-US" dirty="0">
                <a:solidFill>
                  <a:schemeClr val="tx2"/>
                </a:solidFill>
                <a:latin typeface="Bookman Old Style" panose="02050604050505020204" pitchFamily="18" charset="0"/>
              </a:rPr>
              <a:t>Abstract</a:t>
            </a:r>
            <a:endParaRPr lang="en-IN" dirty="0"/>
          </a:p>
        </p:txBody>
      </p:sp>
      <p:sp>
        <p:nvSpPr>
          <p:cNvPr id="3" name="Content Placeholder 2">
            <a:extLst>
              <a:ext uri="{FF2B5EF4-FFF2-40B4-BE49-F238E27FC236}">
                <a16:creationId xmlns:a16="http://schemas.microsoft.com/office/drawing/2014/main" id="{C1BAF529-FCB2-1A0D-2378-C0D1CA42A7F9}"/>
              </a:ext>
            </a:extLst>
          </p:cNvPr>
          <p:cNvSpPr>
            <a:spLocks noGrp="1"/>
          </p:cNvSpPr>
          <p:nvPr>
            <p:ph idx="1"/>
          </p:nvPr>
        </p:nvSpPr>
        <p:spPr>
          <a:xfrm>
            <a:off x="838200" y="2250219"/>
            <a:ext cx="10515600" cy="416648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surge in UPI-based digital payments has been accompanied by a parallel increase in fraudulent activities, posing significant financial risks. This research investigates the application of deep learning models, specifically Long Short Term Memory (LSTM) and Autoencoders, for real-time detection of fraudulent UPI transactions. LSTM, owing to its ability to capture sequential dependencies, is employed to analyze transaction patterns over time, identifying anomalies indicative of fraudulent behavior. Conversely, Autoencoders are utilized to learn a compressed representation of normal transactions, enabling the detection of deviations through reconstruction errors. By combining the strengths of both models, a robust fraud detection system is developed. Experimental results demonstrate the efficacy of the proposed approach in accurately identifying fraudulent transactions, thereby enhancing the security of UPI payments and mitigating financial losses.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0492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91FE5-0A00-549B-027B-863D89BCCA02}"/>
              </a:ext>
            </a:extLst>
          </p:cNvPr>
          <p:cNvSpPr>
            <a:spLocks noGrp="1"/>
          </p:cNvSpPr>
          <p:nvPr>
            <p:ph type="title"/>
          </p:nvPr>
        </p:nvSpPr>
        <p:spPr>
          <a:xfrm>
            <a:off x="774590" y="1327867"/>
            <a:ext cx="10515600" cy="834887"/>
          </a:xfrm>
        </p:spPr>
        <p:txBody>
          <a:bodyPr/>
          <a:lstStyle/>
          <a:p>
            <a:r>
              <a:rPr lang="en-IN" altLang="en-US" dirty="0">
                <a:solidFill>
                  <a:schemeClr val="tx2"/>
                </a:solidFill>
                <a:latin typeface="Bookman Old Style" panose="02050604050505020204" pitchFamily="18" charset="0"/>
              </a:rPr>
              <a:t>Literature</a:t>
            </a:r>
            <a:endParaRPr lang="en-IN" dirty="0"/>
          </a:p>
        </p:txBody>
      </p:sp>
      <p:sp>
        <p:nvSpPr>
          <p:cNvPr id="3" name="Content Placeholder 2">
            <a:extLst>
              <a:ext uri="{FF2B5EF4-FFF2-40B4-BE49-F238E27FC236}">
                <a16:creationId xmlns:a16="http://schemas.microsoft.com/office/drawing/2014/main" id="{5ADF0B76-4799-3A29-8FF3-89C09B6680FB}"/>
              </a:ext>
            </a:extLst>
          </p:cNvPr>
          <p:cNvSpPr>
            <a:spLocks noGrp="1"/>
          </p:cNvSpPr>
          <p:nvPr>
            <p:ph idx="1"/>
          </p:nvPr>
        </p:nvSpPr>
        <p:spPr>
          <a:xfrm>
            <a:off x="774590" y="2284660"/>
            <a:ext cx="10515600" cy="4155896"/>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Research Existing Solutions and Approaches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Deep Learning in Fraud Detection:</a:t>
            </a:r>
            <a:r>
              <a:rPr lang="en-US" sz="1800" dirty="0">
                <a:latin typeface="Times New Roman" panose="02020603050405020304" pitchFamily="18" charset="0"/>
                <a:cs typeface="Times New Roman" panose="02020603050405020304" pitchFamily="18" charset="0"/>
              </a:rPr>
              <a:t> Explore how deep learning techniques, particularly LSTM and Autoencoders, have been employed in fraud detection across various domains (e.g., credit card fraud, insurance fraud, and network security).</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Fraud Detection in UPI Transactions:</a:t>
            </a:r>
            <a:r>
              <a:rPr lang="en-US" sz="1800" dirty="0">
                <a:latin typeface="Times New Roman" panose="02020603050405020304" pitchFamily="18" charset="0"/>
                <a:cs typeface="Times New Roman" panose="02020603050405020304" pitchFamily="18" charset="0"/>
              </a:rPr>
              <a:t> Investigate existing works specifically focused on UPI transactions. Consider studies that use other machine learning models, like Random Forests or Support Vector Machines (SVM), and compare their effectiveness to deep learning models.</a:t>
            </a:r>
          </a:p>
          <a:p>
            <a:pPr marL="0" indent="0">
              <a:buNone/>
            </a:pPr>
            <a:r>
              <a:rPr lang="en-US" sz="2000" b="1" dirty="0">
                <a:latin typeface="Times New Roman" panose="02020603050405020304" pitchFamily="18" charset="0"/>
                <a:cs typeface="Times New Roman" panose="02020603050405020304" pitchFamily="18" charset="0"/>
              </a:rPr>
              <a:t>Technical Requirements and Constraints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Availability:</a:t>
            </a:r>
            <a:r>
              <a:rPr lang="en-US" sz="2000" dirty="0">
                <a:latin typeface="Times New Roman" panose="02020603050405020304" pitchFamily="18" charset="0"/>
                <a:cs typeface="Times New Roman" panose="02020603050405020304" pitchFamily="18" charset="0"/>
              </a:rPr>
              <a:t> Discuss the need for high-quality, labeled data containing fraudulent and non-fraudulent UPI transactions to train your models effectively.</a:t>
            </a:r>
          </a:p>
          <a:p>
            <a:r>
              <a:rPr lang="en-US" sz="2000" b="1" dirty="0">
                <a:latin typeface="Times New Roman" panose="02020603050405020304" pitchFamily="18" charset="0"/>
                <a:cs typeface="Times New Roman" panose="02020603050405020304" pitchFamily="18" charset="0"/>
              </a:rPr>
              <a:t>Real-Time Processing:</a:t>
            </a:r>
            <a:r>
              <a:rPr lang="en-US" sz="2000" dirty="0">
                <a:latin typeface="Times New Roman" panose="02020603050405020304" pitchFamily="18" charset="0"/>
                <a:cs typeface="Times New Roman" panose="02020603050405020304" pitchFamily="18" charset="0"/>
              </a:rPr>
              <a:t> Given the real-time nature of UPI transactions, highlight the importance of having a model that can analyze data quickly and provide results in a timely manner.</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8666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9D6FFC-D90F-3620-745F-9AF45261826A}"/>
              </a:ext>
            </a:extLst>
          </p:cNvPr>
          <p:cNvSpPr>
            <a:spLocks noGrp="1"/>
          </p:cNvSpPr>
          <p:nvPr>
            <p:ph type="title"/>
          </p:nvPr>
        </p:nvSpPr>
        <p:spPr>
          <a:xfrm>
            <a:off x="838200" y="1256306"/>
            <a:ext cx="10515600" cy="715618"/>
          </a:xfrm>
        </p:spPr>
        <p:txBody>
          <a:bodyPr/>
          <a:lstStyle/>
          <a:p>
            <a:r>
              <a:rPr lang="en-IN" altLang="en-US" dirty="0">
                <a:solidFill>
                  <a:schemeClr val="tx2"/>
                </a:solidFill>
                <a:latin typeface="Bookman Old Style" panose="02050604050505020204" pitchFamily="18" charset="0"/>
              </a:rPr>
              <a:t>Literature</a:t>
            </a:r>
            <a:endParaRPr lang="en-IN" dirty="0"/>
          </a:p>
        </p:txBody>
      </p:sp>
      <p:sp>
        <p:nvSpPr>
          <p:cNvPr id="5" name="Content Placeholder 4">
            <a:extLst>
              <a:ext uri="{FF2B5EF4-FFF2-40B4-BE49-F238E27FC236}">
                <a16:creationId xmlns:a16="http://schemas.microsoft.com/office/drawing/2014/main" id="{F6AE858B-18A9-18CC-F6A9-B2B24CCBA255}"/>
              </a:ext>
            </a:extLst>
          </p:cNvPr>
          <p:cNvSpPr>
            <a:spLocks noGrp="1"/>
          </p:cNvSpPr>
          <p:nvPr>
            <p:ph idx="1"/>
          </p:nvPr>
        </p:nvSpPr>
        <p:spPr>
          <a:xfrm>
            <a:off x="838200" y="2186609"/>
            <a:ext cx="10515600" cy="4595854"/>
          </a:xfrm>
        </p:spPr>
        <p:txBody>
          <a:bodyPr>
            <a:normAutofit/>
          </a:bodyPr>
          <a:lstStyle/>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Scalability:</a:t>
            </a:r>
            <a:r>
              <a:rPr lang="en-US" sz="2000" dirty="0">
                <a:latin typeface="Times New Roman" panose="02020603050405020304" pitchFamily="18" charset="0"/>
                <a:cs typeface="Times New Roman" panose="02020603050405020304" pitchFamily="18" charset="0"/>
              </a:rPr>
              <a:t> Explore the need for a scalable system that can handle large volumes of transactions as UPI usage continues to grow.</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Anomaly Detection Sensitivity:</a:t>
            </a:r>
            <a:r>
              <a:rPr lang="en-US" sz="2000" dirty="0">
                <a:latin typeface="Times New Roman" panose="02020603050405020304" pitchFamily="18" charset="0"/>
                <a:cs typeface="Times New Roman" panose="02020603050405020304" pitchFamily="18" charset="0"/>
              </a:rPr>
              <a:t> Discuss how your model should balance sensitivity (detecting fraudulent transactions) with specificity (minimizing false positives).</a:t>
            </a:r>
          </a:p>
          <a:p>
            <a:pPr marL="0" indent="0">
              <a:buNone/>
            </a:pPr>
            <a:r>
              <a:rPr lang="en-US" sz="2000" b="1" dirty="0">
                <a:latin typeface="Times New Roman" panose="02020603050405020304" pitchFamily="18" charset="0"/>
                <a:cs typeface="Times New Roman" panose="02020603050405020304" pitchFamily="18" charset="0"/>
              </a:rPr>
              <a:t>Steps and Components for Your Application</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Collection and Preprocessing:</a:t>
            </a:r>
            <a:r>
              <a:rPr lang="en-US" sz="2000" dirty="0">
                <a:latin typeface="Times New Roman" panose="02020603050405020304" pitchFamily="18" charset="0"/>
                <a:cs typeface="Times New Roman" panose="02020603050405020304" pitchFamily="18" charset="0"/>
              </a:rPr>
              <a:t> Outline how to collect UPI transaction data and clean it for training, validation, and testing.</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Model Selection and Development:</a:t>
            </a:r>
            <a:r>
              <a:rPr lang="en-US" sz="2000" dirty="0">
                <a:latin typeface="Times New Roman" panose="02020603050405020304" pitchFamily="18" charset="0"/>
                <a:cs typeface="Times New Roman" panose="02020603050405020304" pitchFamily="18" charset="0"/>
              </a:rPr>
              <a:t> Explain why you’ve chosen LSTM and Autoencoders, and how each model addresses different aspects of fraud detection (sequential dependencies and anomaly detection).</a:t>
            </a:r>
          </a:p>
          <a:p>
            <a:r>
              <a:rPr lang="en-US" sz="2000" b="1" dirty="0">
                <a:latin typeface="Times New Roman" panose="02020603050405020304" pitchFamily="18" charset="0"/>
                <a:cs typeface="Times New Roman" panose="02020603050405020304" pitchFamily="18" charset="0"/>
              </a:rPr>
              <a:t>Model Training and Evaluation:</a:t>
            </a:r>
            <a:r>
              <a:rPr lang="en-US" sz="2000" dirty="0">
                <a:latin typeface="Times New Roman" panose="02020603050405020304" pitchFamily="18" charset="0"/>
                <a:cs typeface="Times New Roman" panose="02020603050405020304" pitchFamily="18" charset="0"/>
              </a:rPr>
              <a:t> Detail the process of training your models, including splitting data into training and testing sets, fine-tuning hyperparameters, and selecting evaluation metrics (e.g., precision, recall, F1-score).</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7949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B470-5C2F-620B-58A3-BC1EE0BA324C}"/>
              </a:ext>
            </a:extLst>
          </p:cNvPr>
          <p:cNvSpPr>
            <a:spLocks noGrp="1"/>
          </p:cNvSpPr>
          <p:nvPr>
            <p:ph type="title"/>
          </p:nvPr>
        </p:nvSpPr>
        <p:spPr>
          <a:xfrm>
            <a:off x="838200" y="1327868"/>
            <a:ext cx="10515600" cy="636037"/>
          </a:xfrm>
        </p:spPr>
        <p:txBody>
          <a:bodyPr>
            <a:normAutofit fontScale="90000"/>
          </a:bodyPr>
          <a:lstStyle/>
          <a:p>
            <a:r>
              <a:rPr lang="en-IN" altLang="en-US" dirty="0">
                <a:solidFill>
                  <a:schemeClr val="tx2"/>
                </a:solidFill>
                <a:latin typeface="Bookman Old Style" panose="02050604050505020204" pitchFamily="18" charset="0"/>
              </a:rPr>
              <a:t>Problem Statement</a:t>
            </a:r>
            <a:endParaRPr lang="en-IN" dirty="0"/>
          </a:p>
        </p:txBody>
      </p:sp>
      <p:sp>
        <p:nvSpPr>
          <p:cNvPr id="3" name="Content Placeholder 2">
            <a:extLst>
              <a:ext uri="{FF2B5EF4-FFF2-40B4-BE49-F238E27FC236}">
                <a16:creationId xmlns:a16="http://schemas.microsoft.com/office/drawing/2014/main" id="{15982B8E-073D-BD7A-B13E-372132873C52}"/>
              </a:ext>
            </a:extLst>
          </p:cNvPr>
          <p:cNvSpPr>
            <a:spLocks noGrp="1"/>
          </p:cNvSpPr>
          <p:nvPr>
            <p:ph idx="1"/>
          </p:nvPr>
        </p:nvSpPr>
        <p:spPr>
          <a:xfrm>
            <a:off x="838200" y="2202511"/>
            <a:ext cx="10515600" cy="4150581"/>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Problem:</a:t>
            </a:r>
          </a:p>
          <a:p>
            <a:pPr marL="0" indent="0">
              <a:buNone/>
            </a:pPr>
            <a:r>
              <a:rPr lang="en-US" sz="2000" dirty="0">
                <a:latin typeface="Times New Roman" panose="02020603050405020304" pitchFamily="18" charset="0"/>
                <a:cs typeface="Times New Roman" panose="02020603050405020304" pitchFamily="18" charset="0"/>
              </a:rPr>
              <a:t>The primary challenge is to develop an advanced fraud detection system that can accurately identify and prevent fraudulent UPI transactions in real-time. Existing systems may struggle with high false positives or fail to detect novel fraud patterns due to their reliance on static rules and manual updates.</a:t>
            </a:r>
          </a:p>
          <a:p>
            <a:pPr marL="0" indent="0">
              <a:buNone/>
            </a:pPr>
            <a:r>
              <a:rPr lang="en-US" sz="2000" b="1" dirty="0">
                <a:latin typeface="Times New Roman" panose="02020603050405020304" pitchFamily="18" charset="0"/>
                <a:cs typeface="Times New Roman" panose="02020603050405020304" pitchFamily="18" charset="0"/>
              </a:rPr>
              <a:t>Objective: </a:t>
            </a:r>
          </a:p>
          <a:p>
            <a:pPr marL="0" indent="0">
              <a:buNone/>
            </a:pPr>
            <a:r>
              <a:rPr lang="en-US" sz="2000" dirty="0">
                <a:latin typeface="Times New Roman" panose="02020603050405020304" pitchFamily="18" charset="0"/>
                <a:cs typeface="Times New Roman" panose="02020603050405020304" pitchFamily="18" charset="0"/>
              </a:rPr>
              <a:t>To design and implement a deep learning-based fraud detection system for UPI transactions that improves the accuracy and efficiency of fraud detection, minimizes false positives, and adapts to emerging fraud patterns. The system should be capable of:</a:t>
            </a:r>
          </a:p>
          <a:p>
            <a:pPr marL="0" indent="0">
              <a:buNone/>
            </a:pPr>
            <a:r>
              <a:rPr lang="en-US" sz="2000" b="1" dirty="0">
                <a:latin typeface="Times New Roman" panose="02020603050405020304" pitchFamily="18" charset="0"/>
                <a:cs typeface="Times New Roman" panose="02020603050405020304" pitchFamily="18" charset="0"/>
              </a:rPr>
              <a:t> &gt; </a:t>
            </a:r>
            <a:r>
              <a:rPr lang="en-US" sz="2000" dirty="0">
                <a:latin typeface="Times New Roman" panose="02020603050405020304" pitchFamily="18" charset="0"/>
                <a:cs typeface="Times New Roman" panose="02020603050405020304" pitchFamily="18" charset="0"/>
              </a:rPr>
              <a:t>Real-Time Detection , High Accuracy,  Adaptability, Scalability.</a:t>
            </a:r>
          </a:p>
          <a:p>
            <a:pPr marL="0" indent="0">
              <a:buNone/>
            </a:pPr>
            <a:r>
              <a:rPr lang="en-US" sz="2000" b="1" dirty="0">
                <a:latin typeface="Times New Roman" panose="02020603050405020304" pitchFamily="18" charset="0"/>
                <a:cs typeface="Times New Roman" panose="02020603050405020304" pitchFamily="18" charset="0"/>
              </a:rPr>
              <a:t>Constraints: </a:t>
            </a:r>
          </a:p>
          <a:p>
            <a:pPr marL="0" indent="0">
              <a:buNone/>
            </a:pPr>
            <a:r>
              <a:rPr lang="en-US" sz="2000" dirty="0">
                <a:latin typeface="Times New Roman" panose="02020603050405020304" pitchFamily="18" charset="0"/>
                <a:cs typeface="Times New Roman" panose="02020603050405020304" pitchFamily="18" charset="0"/>
              </a:rPr>
              <a:t> Data Privacy, Computational Resources, Integration.</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5456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3AD63-127E-C67A-5DF6-53CCFC093B87}"/>
              </a:ext>
            </a:extLst>
          </p:cNvPr>
          <p:cNvSpPr>
            <a:spLocks noGrp="1"/>
          </p:cNvSpPr>
          <p:nvPr>
            <p:ph type="title"/>
          </p:nvPr>
        </p:nvSpPr>
        <p:spPr>
          <a:xfrm>
            <a:off x="838200" y="1184744"/>
            <a:ext cx="10515600" cy="675861"/>
          </a:xfrm>
        </p:spPr>
        <p:txBody>
          <a:bodyPr>
            <a:normAutofit fontScale="90000"/>
          </a:bodyPr>
          <a:lstStyle/>
          <a:p>
            <a:r>
              <a:rPr lang="en-IN" altLang="en-US" dirty="0">
                <a:solidFill>
                  <a:schemeClr val="tx2"/>
                </a:solidFill>
                <a:latin typeface="Bookman Old Style" panose="02050604050505020204" pitchFamily="18" charset="0"/>
              </a:rPr>
              <a:t>Problem Statement</a:t>
            </a:r>
            <a:endParaRPr lang="en-IN" dirty="0"/>
          </a:p>
        </p:txBody>
      </p:sp>
      <p:sp>
        <p:nvSpPr>
          <p:cNvPr id="3" name="Content Placeholder 2">
            <a:extLst>
              <a:ext uri="{FF2B5EF4-FFF2-40B4-BE49-F238E27FC236}">
                <a16:creationId xmlns:a16="http://schemas.microsoft.com/office/drawing/2014/main" id="{1F4BA7E7-FC59-E43D-6E6C-E9D67F0A7D87}"/>
              </a:ext>
            </a:extLst>
          </p:cNvPr>
          <p:cNvSpPr>
            <a:spLocks noGrp="1"/>
          </p:cNvSpPr>
          <p:nvPr>
            <p:ph idx="1"/>
          </p:nvPr>
        </p:nvSpPr>
        <p:spPr>
          <a:xfrm>
            <a:off x="838200" y="2067339"/>
            <a:ext cx="10515600" cy="4109624"/>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Expected Outcome: </a:t>
            </a:r>
          </a:p>
          <a:p>
            <a:pPr marL="0" indent="0">
              <a:buNone/>
            </a:pPr>
            <a:r>
              <a:rPr lang="en-US" sz="2000" dirty="0">
                <a:latin typeface="Times New Roman" panose="02020603050405020304" pitchFamily="18" charset="0"/>
                <a:cs typeface="Times New Roman" panose="02020603050405020304" pitchFamily="18" charset="0"/>
              </a:rPr>
              <a:t>A robust, deep learning-based fraud detection system that significantly improves the accuracy of UPI fraud detection, reduces the incidence of false positives and negatives, and adapts to new fraud techniques. The system should enhance the security of UPI transactions and provide users with greater confidence in the safety of their digital payments.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1342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61E6-AA5A-97A6-D4E5-E3C3ECA738E8}"/>
              </a:ext>
            </a:extLst>
          </p:cNvPr>
          <p:cNvSpPr>
            <a:spLocks noGrp="1"/>
          </p:cNvSpPr>
          <p:nvPr>
            <p:ph type="title"/>
          </p:nvPr>
        </p:nvSpPr>
        <p:spPr>
          <a:xfrm>
            <a:off x="838200" y="1248354"/>
            <a:ext cx="10515600" cy="723569"/>
          </a:xfrm>
        </p:spPr>
        <p:txBody>
          <a:bodyPr>
            <a:normAutofit/>
          </a:bodyPr>
          <a:lstStyle/>
          <a:p>
            <a:r>
              <a:rPr lang="en-IN" altLang="en-US" dirty="0">
                <a:solidFill>
                  <a:schemeClr val="tx2"/>
                </a:solidFill>
                <a:latin typeface="Bookman Old Style" panose="02050604050505020204" pitchFamily="18" charset="0"/>
              </a:rPr>
              <a:t>Data Collection and Exploration</a:t>
            </a:r>
            <a:endParaRPr lang="en-IN" dirty="0"/>
          </a:p>
        </p:txBody>
      </p:sp>
      <p:sp>
        <p:nvSpPr>
          <p:cNvPr id="3" name="Content Placeholder 2">
            <a:extLst>
              <a:ext uri="{FF2B5EF4-FFF2-40B4-BE49-F238E27FC236}">
                <a16:creationId xmlns:a16="http://schemas.microsoft.com/office/drawing/2014/main" id="{728377E5-4A46-6FE5-E40F-B98602EB33CE}"/>
              </a:ext>
            </a:extLst>
          </p:cNvPr>
          <p:cNvSpPr>
            <a:spLocks noGrp="1"/>
          </p:cNvSpPr>
          <p:nvPr>
            <p:ph idx="1"/>
          </p:nvPr>
        </p:nvSpPr>
        <p:spPr>
          <a:xfrm>
            <a:off x="838200" y="2059387"/>
            <a:ext cx="10515600" cy="4333462"/>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1. Data Source</a:t>
            </a:r>
            <a:r>
              <a:rPr lang="en-US"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dataset is sourced from historical UPI transactions stored in a CSV file.</a:t>
            </a:r>
          </a:p>
          <a:p>
            <a:pPr marL="0" indent="0">
              <a:buNone/>
            </a:pPr>
            <a:r>
              <a:rPr lang="en-US" sz="2000" b="1" dirty="0">
                <a:latin typeface="Times New Roman" panose="02020603050405020304" pitchFamily="18" charset="0"/>
                <a:cs typeface="Times New Roman" panose="02020603050405020304" pitchFamily="18" charset="0"/>
              </a:rPr>
              <a:t>2. Exploratory Data Analysis (EDA)</a:t>
            </a:r>
            <a:r>
              <a:rPr lang="en-US" sz="2000" dirty="0">
                <a:latin typeface="Times New Roman" panose="02020603050405020304" pitchFamily="18" charset="0"/>
                <a:cs typeface="Times New Roman" panose="02020603050405020304" pitchFamily="18" charset="0"/>
              </a:rPr>
              <a:t>:</a:t>
            </a:r>
          </a:p>
          <a:p>
            <a:pPr marL="0" indent="0">
              <a:buNone/>
            </a:pPr>
            <a:r>
              <a:rPr lang="en-US" sz="2000" b="1" dirty="0">
                <a:latin typeface="Times New Roman" panose="02020603050405020304" pitchFamily="18" charset="0"/>
                <a:cs typeface="Times New Roman" panose="02020603050405020304" pitchFamily="18" charset="0"/>
              </a:rPr>
              <a:t>Visualizations</a:t>
            </a:r>
            <a:r>
              <a:rPr lang="en-US"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Transaction Amount Distribution</a:t>
            </a:r>
            <a:r>
              <a:rPr lang="en-US" sz="2000" dirty="0">
                <a:latin typeface="Times New Roman" panose="02020603050405020304" pitchFamily="18" charset="0"/>
                <a:cs typeface="Times New Roman" panose="02020603050405020304" pitchFamily="18" charset="0"/>
              </a:rPr>
              <a:t>: Compare fraud vs. non-fraud transactions.</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Time Analysis</a:t>
            </a:r>
            <a:r>
              <a:rPr lang="en-US" sz="2000" dirty="0">
                <a:latin typeface="Times New Roman" panose="02020603050405020304" pitchFamily="18" charset="0"/>
                <a:cs typeface="Times New Roman" panose="02020603050405020304" pitchFamily="18" charset="0"/>
              </a:rPr>
              <a:t>: Detect fraud patterns over time (day, week).</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b="1" dirty="0">
                <a:latin typeface="Times New Roman" panose="02020603050405020304" pitchFamily="18" charset="0"/>
                <a:cs typeface="Times New Roman" panose="02020603050405020304" pitchFamily="18" charset="0"/>
              </a:rPr>
              <a:t>3.</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Cleaning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missing values </a:t>
            </a:r>
            <a:r>
              <a:rPr lang="en-US" altLang="en-US" sz="2000" b="1" dirty="0">
                <a:latin typeface="Times New Roman" panose="02020603050405020304" pitchFamily="18" charset="0"/>
                <a:cs typeface="Times New Roman" panose="02020603050405020304" pitchFamily="18" charset="0"/>
              </a:rPr>
              <a:t>R</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eplacing them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Remove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duplicate records</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Feature Engineering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Transaction time-based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Hour of the day, day of the week.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Transaction frequency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Number of transactions from the same UPI ID within short intervals</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135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3EF5-B88D-2679-978C-0D28ECC10B5C}"/>
              </a:ext>
            </a:extLst>
          </p:cNvPr>
          <p:cNvSpPr>
            <a:spLocks noGrp="1"/>
          </p:cNvSpPr>
          <p:nvPr>
            <p:ph type="title"/>
          </p:nvPr>
        </p:nvSpPr>
        <p:spPr>
          <a:xfrm>
            <a:off x="838200" y="1168841"/>
            <a:ext cx="10515600" cy="667909"/>
          </a:xfrm>
        </p:spPr>
        <p:txBody>
          <a:bodyPr>
            <a:normAutofit fontScale="90000"/>
          </a:bodyPr>
          <a:lstStyle/>
          <a:p>
            <a:r>
              <a:rPr lang="en-IN" altLang="en-US" dirty="0">
                <a:solidFill>
                  <a:schemeClr val="tx2"/>
                </a:solidFill>
                <a:latin typeface="Bookman Old Style" panose="02050604050505020204" pitchFamily="18" charset="0"/>
              </a:rPr>
              <a:t>Model Selection and Architecture </a:t>
            </a:r>
            <a:endParaRPr lang="en-IN" dirty="0"/>
          </a:p>
        </p:txBody>
      </p:sp>
      <p:pic>
        <p:nvPicPr>
          <p:cNvPr id="9" name="Content Placeholder 8">
            <a:extLst>
              <a:ext uri="{FF2B5EF4-FFF2-40B4-BE49-F238E27FC236}">
                <a16:creationId xmlns:a16="http://schemas.microsoft.com/office/drawing/2014/main" id="{40325700-D2BA-FC13-030B-95A9A2B771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713337"/>
            <a:ext cx="10515600" cy="2575914"/>
          </a:xfrm>
        </p:spPr>
      </p:pic>
    </p:spTree>
    <p:extLst>
      <p:ext uri="{BB962C8B-B14F-4D97-AF65-F5344CB8AC3E}">
        <p14:creationId xmlns:p14="http://schemas.microsoft.com/office/powerpoint/2010/main" val="680005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7115-F7B7-9890-C04D-7B45F3C7B29B}"/>
              </a:ext>
            </a:extLst>
          </p:cNvPr>
          <p:cNvSpPr>
            <a:spLocks noGrp="1"/>
          </p:cNvSpPr>
          <p:nvPr>
            <p:ph type="title"/>
          </p:nvPr>
        </p:nvSpPr>
        <p:spPr>
          <a:xfrm>
            <a:off x="838200" y="1184743"/>
            <a:ext cx="10515600" cy="604299"/>
          </a:xfrm>
        </p:spPr>
        <p:txBody>
          <a:bodyPr>
            <a:normAutofit fontScale="90000"/>
          </a:bodyPr>
          <a:lstStyle/>
          <a:p>
            <a:r>
              <a:rPr lang="en-IN" altLang="en-US" dirty="0">
                <a:solidFill>
                  <a:schemeClr val="tx2"/>
                </a:solidFill>
                <a:latin typeface="Bookman Old Style" panose="02050604050505020204" pitchFamily="18" charset="0"/>
              </a:rPr>
              <a:t>Model Selection and Architecture </a:t>
            </a:r>
            <a:endParaRPr lang="en-IN" dirty="0"/>
          </a:p>
        </p:txBody>
      </p:sp>
      <p:pic>
        <p:nvPicPr>
          <p:cNvPr id="12" name="Content Placeholder 11">
            <a:extLst>
              <a:ext uri="{FF2B5EF4-FFF2-40B4-BE49-F238E27FC236}">
                <a16:creationId xmlns:a16="http://schemas.microsoft.com/office/drawing/2014/main" id="{4451484F-BA2D-BDBA-F3A5-E861CF4C1D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0035" y="1971675"/>
            <a:ext cx="5049077" cy="4643438"/>
          </a:xfrm>
        </p:spPr>
      </p:pic>
      <p:sp>
        <p:nvSpPr>
          <p:cNvPr id="4" name="Title 1">
            <a:extLst>
              <a:ext uri="{FF2B5EF4-FFF2-40B4-BE49-F238E27FC236}">
                <a16:creationId xmlns:a16="http://schemas.microsoft.com/office/drawing/2014/main" id="{D949B98E-C943-40DF-53E3-69B99F9041B1}"/>
              </a:ext>
            </a:extLst>
          </p:cNvPr>
          <p:cNvSpPr txBox="1">
            <a:spLocks/>
          </p:cNvSpPr>
          <p:nvPr/>
        </p:nvSpPr>
        <p:spPr>
          <a:xfrm>
            <a:off x="782541" y="754739"/>
            <a:ext cx="10515600" cy="22349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5" name="Content Placeholder 2">
            <a:extLst>
              <a:ext uri="{FF2B5EF4-FFF2-40B4-BE49-F238E27FC236}">
                <a16:creationId xmlns:a16="http://schemas.microsoft.com/office/drawing/2014/main" id="{B18E8D03-EA94-BA3B-1F4F-A09F84077DC7}"/>
              </a:ext>
            </a:extLst>
          </p:cNvPr>
          <p:cNvSpPr txBox="1">
            <a:spLocks/>
          </p:cNvSpPr>
          <p:nvPr/>
        </p:nvSpPr>
        <p:spPr>
          <a:xfrm>
            <a:off x="782541" y="2215239"/>
            <a:ext cx="10515600" cy="73365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1376230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1063</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Calibri</vt:lpstr>
      <vt:lpstr>Calibri Light</vt:lpstr>
      <vt:lpstr>Times New Roman</vt:lpstr>
      <vt:lpstr>Office Theme</vt:lpstr>
      <vt:lpstr>PowerPoint Presentation</vt:lpstr>
      <vt:lpstr>Abstract</vt:lpstr>
      <vt:lpstr>Literature</vt:lpstr>
      <vt:lpstr>Literature</vt:lpstr>
      <vt:lpstr>Problem Statement</vt:lpstr>
      <vt:lpstr>Problem Statement</vt:lpstr>
      <vt:lpstr>Data Collection and Exploration</vt:lpstr>
      <vt:lpstr>Model Selection and Architecture </vt:lpstr>
      <vt:lpstr>Model Selection and Architecture </vt:lpstr>
      <vt:lpstr>Deployment &amp; Results </vt:lpstr>
      <vt:lpstr>Deployment &amp; Results </vt:lpstr>
      <vt:lpstr>Deployment &amp;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Jagan</dc:creator>
  <cp:lastModifiedBy>Harshith Reddy</cp:lastModifiedBy>
  <cp:revision>39</cp:revision>
  <dcterms:created xsi:type="dcterms:W3CDTF">2023-03-16T15:58:13Z</dcterms:created>
  <dcterms:modified xsi:type="dcterms:W3CDTF">2024-11-03T13:43:10Z</dcterms:modified>
</cp:coreProperties>
</file>