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1" r:id="rId1"/>
  </p:sldMasterIdLst>
  <p:sldIdLst>
    <p:sldId id="256" r:id="rId2"/>
    <p:sldId id="259" r:id="rId3"/>
    <p:sldId id="264" r:id="rId4"/>
    <p:sldId id="260" r:id="rId5"/>
    <p:sldId id="265" r:id="rId6"/>
    <p:sldId id="261" r:id="rId7"/>
    <p:sldId id="267" r:id="rId8"/>
    <p:sldId id="262" r:id="rId9"/>
    <p:sldId id="263"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8" autoAdjust="0"/>
    <p:restoredTop sz="94660"/>
  </p:normalViewPr>
  <p:slideViewPr>
    <p:cSldViewPr snapToGrid="0">
      <p:cViewPr>
        <p:scale>
          <a:sx n="95" d="100"/>
          <a:sy n="95" d="100"/>
        </p:scale>
        <p:origin x="92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C1D47E0-BE0C-4833-B70E-114BAD6FD492}" type="datetimeFigureOut">
              <a:rPr lang="en-IN" smtClean="0"/>
              <a:t>05/11/23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6104A05-4F7D-4058-A5EE-4B349E863AE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272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1D47E0-BE0C-4833-B70E-114BAD6FD492}" type="datetimeFigureOut">
              <a:rPr lang="en-IN" smtClean="0"/>
              <a:t>05/11/23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04A05-4F7D-4058-A5EE-4B349E863AE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793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1D47E0-BE0C-4833-B70E-114BAD6FD492}" type="datetimeFigureOut">
              <a:rPr lang="en-IN" smtClean="0"/>
              <a:t>05/11/23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04A05-4F7D-4058-A5EE-4B349E863AE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405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1D47E0-BE0C-4833-B70E-114BAD6FD492}" type="datetimeFigureOut">
              <a:rPr lang="en-IN" smtClean="0"/>
              <a:t>05/11/23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04A05-4F7D-4058-A5EE-4B349E863AE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189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C1D47E0-BE0C-4833-B70E-114BAD6FD492}" type="datetimeFigureOut">
              <a:rPr lang="en-IN" smtClean="0"/>
              <a:t>05/11/23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04A05-4F7D-4058-A5EE-4B349E863AE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836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C1D47E0-BE0C-4833-B70E-114BAD6FD492}" type="datetimeFigureOut">
              <a:rPr lang="en-IN" smtClean="0"/>
              <a:t>05/11/23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04A05-4F7D-4058-A5EE-4B349E863AE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59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C1D47E0-BE0C-4833-B70E-114BAD6FD492}" type="datetimeFigureOut">
              <a:rPr lang="en-IN" smtClean="0"/>
              <a:t>05/11/23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104A05-4F7D-4058-A5EE-4B349E863AE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86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C1D47E0-BE0C-4833-B70E-114BAD6FD492}" type="datetimeFigureOut">
              <a:rPr lang="en-IN" smtClean="0"/>
              <a:t>05/11/23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104A05-4F7D-4058-A5EE-4B349E863AE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14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D47E0-BE0C-4833-B70E-114BAD6FD492}" type="datetimeFigureOut">
              <a:rPr lang="en-IN" smtClean="0"/>
              <a:t>05/11/23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104A05-4F7D-4058-A5EE-4B349E863AEB}" type="slidenum">
              <a:rPr lang="en-IN" smtClean="0"/>
              <a:t>‹#›</a:t>
            </a:fld>
            <a:endParaRPr lang="en-IN"/>
          </a:p>
        </p:txBody>
      </p:sp>
    </p:spTree>
    <p:extLst>
      <p:ext uri="{BB962C8B-B14F-4D97-AF65-F5344CB8AC3E}">
        <p14:creationId xmlns:p14="http://schemas.microsoft.com/office/powerpoint/2010/main" val="10334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1D47E0-BE0C-4833-B70E-114BAD6FD492}" type="datetimeFigureOut">
              <a:rPr lang="en-IN" smtClean="0"/>
              <a:t>05/11/23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04A05-4F7D-4058-A5EE-4B349E863AE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29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C1D47E0-BE0C-4833-B70E-114BAD6FD492}" type="datetimeFigureOut">
              <a:rPr lang="en-IN" smtClean="0"/>
              <a:t>05/11/23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6104A05-4F7D-4058-A5EE-4B349E863AE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562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1D47E0-BE0C-4833-B70E-114BAD6FD492}" type="datetimeFigureOut">
              <a:rPr lang="en-IN" smtClean="0"/>
              <a:t>05/11/23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6104A05-4F7D-4058-A5EE-4B349E863AE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297319"/>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7" name="Picture 43" descr="Digital numbers and graphs">
            <a:extLst>
              <a:ext uri="{FF2B5EF4-FFF2-40B4-BE49-F238E27FC236}">
                <a16:creationId xmlns:a16="http://schemas.microsoft.com/office/drawing/2014/main" id="{D69BAA7F-2AF0-1988-7375-461BFDC94947}"/>
              </a:ext>
            </a:extLst>
          </p:cNvPr>
          <p:cNvPicPr>
            <a:picLocks noChangeAspect="1"/>
          </p:cNvPicPr>
          <p:nvPr/>
        </p:nvPicPr>
        <p:blipFill rotWithShape="1">
          <a:blip r:embed="rId2"/>
          <a:srcRect t="23390" r="9090"/>
          <a:stretch/>
        </p:blipFill>
        <p:spPr>
          <a:xfrm>
            <a:off x="20" y="10"/>
            <a:ext cx="12191980" cy="6857989"/>
          </a:xfrm>
          <a:prstGeom prst="rect">
            <a:avLst/>
          </a:prstGeom>
        </p:spPr>
      </p:pic>
      <p:sp>
        <p:nvSpPr>
          <p:cNvPr id="62" name="Rectangle 61">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35D57B-6D9F-AA5E-91F9-D6CDE5FCA6F7}"/>
              </a:ext>
            </a:extLst>
          </p:cNvPr>
          <p:cNvSpPr>
            <a:spLocks noGrp="1"/>
          </p:cNvSpPr>
          <p:nvPr>
            <p:ph type="ctrTitle"/>
          </p:nvPr>
        </p:nvSpPr>
        <p:spPr>
          <a:xfrm>
            <a:off x="1300526" y="3236470"/>
            <a:ext cx="6829044" cy="1252601"/>
          </a:xfrm>
        </p:spPr>
        <p:txBody>
          <a:bodyPr>
            <a:normAutofit/>
          </a:bodyPr>
          <a:lstStyle/>
          <a:p>
            <a:pPr algn="r"/>
            <a:r>
              <a:rPr lang="en-US" sz="4400" b="1">
                <a:solidFill>
                  <a:srgbClr val="FFFFFE"/>
                </a:solidFill>
              </a:rPr>
              <a:t>Financial strategy</a:t>
            </a:r>
            <a:endParaRPr lang="en-IN" sz="4400" b="1">
              <a:solidFill>
                <a:srgbClr val="FFFFFE"/>
              </a:solidFill>
            </a:endParaRPr>
          </a:p>
        </p:txBody>
      </p:sp>
      <p:sp>
        <p:nvSpPr>
          <p:cNvPr id="3" name="Subtitle 2">
            <a:extLst>
              <a:ext uri="{FF2B5EF4-FFF2-40B4-BE49-F238E27FC236}">
                <a16:creationId xmlns:a16="http://schemas.microsoft.com/office/drawing/2014/main" id="{FF275CD0-5823-A146-943E-5DE5B6302D93}"/>
              </a:ext>
            </a:extLst>
          </p:cNvPr>
          <p:cNvSpPr>
            <a:spLocks noGrp="1"/>
          </p:cNvSpPr>
          <p:nvPr>
            <p:ph type="subTitle" idx="1"/>
          </p:nvPr>
        </p:nvSpPr>
        <p:spPr>
          <a:xfrm>
            <a:off x="1300525" y="4669144"/>
            <a:ext cx="6829043" cy="716529"/>
          </a:xfrm>
        </p:spPr>
        <p:txBody>
          <a:bodyPr>
            <a:normAutofit fontScale="77500" lnSpcReduction="20000"/>
          </a:bodyPr>
          <a:lstStyle/>
          <a:p>
            <a:r>
              <a:rPr lang="en-US" sz="1600" dirty="0">
                <a:solidFill>
                  <a:srgbClr val="FFFFFE"/>
                </a:solidFill>
              </a:rPr>
              <a:t>by-</a:t>
            </a:r>
            <a:r>
              <a:rPr lang="en-US" sz="1600" dirty="0" err="1">
                <a:solidFill>
                  <a:srgbClr val="FFFFFE"/>
                </a:solidFill>
              </a:rPr>
              <a:t>Ojjas</a:t>
            </a:r>
            <a:r>
              <a:rPr lang="en-US" sz="1600" dirty="0">
                <a:solidFill>
                  <a:srgbClr val="FFFFFE"/>
                </a:solidFill>
              </a:rPr>
              <a:t> </a:t>
            </a:r>
            <a:r>
              <a:rPr lang="en-US" sz="1600" dirty="0" err="1">
                <a:solidFill>
                  <a:srgbClr val="FFFFFE"/>
                </a:solidFill>
              </a:rPr>
              <a:t>Madare</a:t>
            </a:r>
            <a:r>
              <a:rPr lang="en-US" sz="1600" dirty="0">
                <a:solidFill>
                  <a:srgbClr val="FFFFFE"/>
                </a:solidFill>
              </a:rPr>
              <a:t> </a:t>
            </a:r>
          </a:p>
          <a:p>
            <a:r>
              <a:rPr lang="en-US" sz="1600" dirty="0">
                <a:solidFill>
                  <a:srgbClr val="FFFFFE"/>
                </a:solidFill>
              </a:rPr>
              <a:t>(22114064, CSE, no.9579388598)</a:t>
            </a:r>
          </a:p>
          <a:p>
            <a:endParaRPr lang="en-US" sz="1600" dirty="0">
              <a:solidFill>
                <a:srgbClr val="FFFFFE"/>
              </a:solidFill>
            </a:endParaRPr>
          </a:p>
          <a:p>
            <a:endParaRPr lang="en-IN" sz="1600" dirty="0">
              <a:solidFill>
                <a:srgbClr val="FFFFFE"/>
              </a:solidFill>
            </a:endParaRPr>
          </a:p>
        </p:txBody>
      </p:sp>
      <p:cxnSp>
        <p:nvCxnSpPr>
          <p:cNvPr id="64" name="Straight Connector 63">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DC931F"/>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8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Graph on document with pen">
            <a:extLst>
              <a:ext uri="{FF2B5EF4-FFF2-40B4-BE49-F238E27FC236}">
                <a16:creationId xmlns:a16="http://schemas.microsoft.com/office/drawing/2014/main" id="{C44031A9-670E-EE37-76C6-6E8C9E758025}"/>
              </a:ext>
            </a:extLst>
          </p:cNvPr>
          <p:cNvPicPr>
            <a:picLocks noChangeAspect="1"/>
          </p:cNvPicPr>
          <p:nvPr/>
        </p:nvPicPr>
        <p:blipFill rotWithShape="1">
          <a:blip r:embed="rId2">
            <a:alphaModFix amt="50000"/>
          </a:blip>
          <a:srcRect t="1509" r="-1" b="14218"/>
          <a:stretch/>
        </p:blipFill>
        <p:spPr>
          <a:xfrm>
            <a:off x="305" y="10"/>
            <a:ext cx="12191695" cy="6857990"/>
          </a:xfrm>
          <a:prstGeom prst="rect">
            <a:avLst/>
          </a:prstGeom>
        </p:spPr>
      </p:pic>
      <p:sp>
        <p:nvSpPr>
          <p:cNvPr id="2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F002702-B05B-9E1D-F022-FB9323505114}"/>
              </a:ext>
            </a:extLst>
          </p:cNvPr>
          <p:cNvSpPr>
            <a:spLocks noGrp="1"/>
          </p:cNvSpPr>
          <p:nvPr>
            <p:ph type="title"/>
          </p:nvPr>
        </p:nvSpPr>
        <p:spPr>
          <a:xfrm>
            <a:off x="1130271" y="1193800"/>
            <a:ext cx="3193050" cy="4699000"/>
          </a:xfrm>
        </p:spPr>
        <p:txBody>
          <a:bodyPr anchor="ctr">
            <a:normAutofit/>
          </a:bodyPr>
          <a:lstStyle/>
          <a:p>
            <a:r>
              <a:rPr lang="en-US" dirty="0"/>
              <a:t>Summary</a:t>
            </a:r>
            <a:endParaRPr lang="en-IN" dirty="0"/>
          </a:p>
        </p:txBody>
      </p:sp>
      <p:cxnSp>
        <p:nvCxnSpPr>
          <p:cNvPr id="26"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5232FE-E3ED-71E8-7FE7-7E606F0E0616}"/>
              </a:ext>
            </a:extLst>
          </p:cNvPr>
          <p:cNvSpPr>
            <a:spLocks noGrp="1"/>
          </p:cNvSpPr>
          <p:nvPr>
            <p:ph idx="1"/>
          </p:nvPr>
        </p:nvSpPr>
        <p:spPr>
          <a:xfrm>
            <a:off x="4976636" y="1193800"/>
            <a:ext cx="6085091" cy="4699000"/>
          </a:xfrm>
        </p:spPr>
        <p:txBody>
          <a:bodyPr anchor="ctr">
            <a:normAutofit/>
          </a:bodyPr>
          <a:lstStyle/>
          <a:p>
            <a:pPr marL="0" indent="0">
              <a:buNone/>
            </a:pPr>
            <a:r>
              <a:rPr lang="en-US" b="0" i="0">
                <a:effectLst/>
                <a:latin typeface="Söhne"/>
              </a:rPr>
              <a:t>My strategy effectively combines two distinct trading strategies: Mean Reversion, and Morning Star and Evening Star patterns. Over multiple years of trading, the results indicate a reduction in losses and a lower-risk approach, making it a robust and effective trading strategy.</a:t>
            </a:r>
            <a:endParaRPr lang="en-IN" dirty="0"/>
          </a:p>
        </p:txBody>
      </p:sp>
      <p:sp>
        <p:nvSpPr>
          <p:cNvPr id="2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8105571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0261-9E49-F683-4653-D5CCF6F7E7B1}"/>
              </a:ext>
            </a:extLst>
          </p:cNvPr>
          <p:cNvSpPr>
            <a:spLocks noGrp="1"/>
          </p:cNvSpPr>
          <p:nvPr>
            <p:ph type="title"/>
          </p:nvPr>
        </p:nvSpPr>
        <p:spPr>
          <a:xfrm>
            <a:off x="3920270" y="90660"/>
            <a:ext cx="5056461" cy="1868760"/>
          </a:xfrm>
        </p:spPr>
        <p:txBody>
          <a:bodyPr vert="horz" lIns="91440" tIns="45720" rIns="91440" bIns="0" rtlCol="0" anchor="b">
            <a:normAutofit/>
          </a:bodyPr>
          <a:lstStyle/>
          <a:p>
            <a:r>
              <a:rPr lang="en-US" dirty="0"/>
              <a:t>Mean Reversion </a:t>
            </a:r>
            <a:br>
              <a:rPr lang="en-US" sz="3600" dirty="0"/>
            </a:br>
            <a:endParaRPr lang="en-US" sz="3600" dirty="0"/>
          </a:p>
        </p:txBody>
      </p:sp>
      <p:sp>
        <p:nvSpPr>
          <p:cNvPr id="6" name="TextBox 5">
            <a:extLst>
              <a:ext uri="{FF2B5EF4-FFF2-40B4-BE49-F238E27FC236}">
                <a16:creationId xmlns:a16="http://schemas.microsoft.com/office/drawing/2014/main" id="{60A51630-1F57-EB58-3BC2-A317DE8A072C}"/>
              </a:ext>
            </a:extLst>
          </p:cNvPr>
          <p:cNvSpPr txBox="1"/>
          <p:nvPr/>
        </p:nvSpPr>
        <p:spPr>
          <a:xfrm>
            <a:off x="662178" y="6056078"/>
            <a:ext cx="9742388" cy="1603844"/>
          </a:xfrm>
          <a:prstGeom prst="rect">
            <a:avLst/>
          </a:prstGeom>
        </p:spPr>
        <p:txBody>
          <a:bodyPr vert="horz" lIns="91440" tIns="91440" rIns="91440" bIns="91440" rtlCol="0">
            <a:normAutofit/>
          </a:bodyPr>
          <a:lstStyle/>
          <a:p>
            <a:pPr defTabSz="914400">
              <a:lnSpc>
                <a:spcPct val="110000"/>
              </a:lnSpc>
              <a:spcBef>
                <a:spcPts val="1000"/>
              </a:spcBef>
              <a:spcAft>
                <a:spcPts val="600"/>
              </a:spcAft>
              <a:buClr>
                <a:schemeClr val="accent1"/>
              </a:buClr>
              <a:buSzPct val="100000"/>
            </a:pPr>
            <a:endParaRPr lang="en-US" sz="1200" cap="all" dirty="0"/>
          </a:p>
        </p:txBody>
      </p:sp>
      <p:sp>
        <p:nvSpPr>
          <p:cNvPr id="5" name="TextBox 4">
            <a:extLst>
              <a:ext uri="{FF2B5EF4-FFF2-40B4-BE49-F238E27FC236}">
                <a16:creationId xmlns:a16="http://schemas.microsoft.com/office/drawing/2014/main" id="{DEDCFEC5-8099-A4A6-FD92-D796462BCD4D}"/>
              </a:ext>
            </a:extLst>
          </p:cNvPr>
          <p:cNvSpPr txBox="1"/>
          <p:nvPr/>
        </p:nvSpPr>
        <p:spPr>
          <a:xfrm>
            <a:off x="-2254395" y="5214256"/>
            <a:ext cx="6035842" cy="633241"/>
          </a:xfrm>
          <a:prstGeom prst="rect">
            <a:avLst/>
          </a:prstGeom>
        </p:spPr>
        <p:txBody>
          <a:bodyPr vert="horz" lIns="91440" tIns="45720" rIns="91440" bIns="45720" rtlCol="0">
            <a:normAutofit/>
          </a:bodyPr>
          <a:lstStyle/>
          <a:p>
            <a:pPr>
              <a:lnSpc>
                <a:spcPct val="90000"/>
              </a:lnSpc>
              <a:spcBef>
                <a:spcPts val="1200"/>
              </a:spcBef>
              <a:spcAft>
                <a:spcPts val="600"/>
              </a:spcAft>
              <a:buClr>
                <a:schemeClr val="accent1">
                  <a:lumMod val="75000"/>
                </a:schemeClr>
              </a:buClr>
              <a:buSzPct val="85000"/>
            </a:pPr>
            <a:endParaRPr lang="en-US" sz="1000" dirty="0"/>
          </a:p>
        </p:txBody>
      </p:sp>
      <p:sp>
        <p:nvSpPr>
          <p:cNvPr id="3" name="Content Placeholder 2">
            <a:extLst>
              <a:ext uri="{FF2B5EF4-FFF2-40B4-BE49-F238E27FC236}">
                <a16:creationId xmlns:a16="http://schemas.microsoft.com/office/drawing/2014/main" id="{84305660-AAFB-863F-E02B-B8E6C112C522}"/>
              </a:ext>
            </a:extLst>
          </p:cNvPr>
          <p:cNvSpPr>
            <a:spLocks/>
          </p:cNvSpPr>
          <p:nvPr/>
        </p:nvSpPr>
        <p:spPr>
          <a:xfrm>
            <a:off x="1465729" y="2057475"/>
            <a:ext cx="9601200" cy="2754051"/>
          </a:xfrm>
          <a:prstGeom prst="rect">
            <a:avLst/>
          </a:prstGeom>
        </p:spPr>
        <p:txBody>
          <a:bodyPr>
            <a:normAutofit fontScale="92500" lnSpcReduction="10000"/>
          </a:bodyPr>
          <a:lstStyle/>
          <a:p>
            <a:pPr defTabSz="539496">
              <a:lnSpc>
                <a:spcPct val="150000"/>
              </a:lnSpc>
              <a:spcAft>
                <a:spcPts val="600"/>
              </a:spcAft>
            </a:pPr>
            <a:r>
              <a:rPr lang="en-US" sz="2000" kern="1200" dirty="0">
                <a:solidFill>
                  <a:srgbClr val="374151"/>
                </a:solidFill>
                <a:ea typeface="+mn-ea"/>
                <a:cs typeface="+mn-cs"/>
              </a:rPr>
              <a:t>Mean reversion is a trading strategy based on the idea that asset prices tend to return to their historical average over time. Traders using mean reversion look for opportunities when an asset's price deviates significantly from this average, expecting it to revert to the mean. This strategy involves identifying deviations, entering trades, managing risk, and can be applied to various timeframes and markets. However, it's essential to be aware of the limitations, such as trends and the need for effective risk management.</a:t>
            </a:r>
            <a:endParaRPr lang="en-IN" sz="2000" kern="1200" dirty="0">
              <a:solidFill>
                <a:schemeClr val="tx1"/>
              </a:solidFill>
              <a:ea typeface="+mn-ea"/>
              <a:cs typeface="+mn-cs"/>
            </a:endParaRPr>
          </a:p>
          <a:p>
            <a:pPr marL="0" indent="0">
              <a:lnSpc>
                <a:spcPct val="150000"/>
              </a:lnSpc>
              <a:spcAft>
                <a:spcPts val="600"/>
              </a:spcAft>
              <a:buNone/>
            </a:pPr>
            <a:endParaRPr lang="en-IN" sz="2000" dirty="0"/>
          </a:p>
        </p:txBody>
      </p:sp>
      <p:sp>
        <p:nvSpPr>
          <p:cNvPr id="4" name="TextBox 3">
            <a:extLst>
              <a:ext uri="{FF2B5EF4-FFF2-40B4-BE49-F238E27FC236}">
                <a16:creationId xmlns:a16="http://schemas.microsoft.com/office/drawing/2014/main" id="{E141F530-B081-C386-84B5-8AFF43DEBB0E}"/>
              </a:ext>
            </a:extLst>
          </p:cNvPr>
          <p:cNvSpPr txBox="1"/>
          <p:nvPr/>
        </p:nvSpPr>
        <p:spPr>
          <a:xfrm>
            <a:off x="8442960" y="283464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86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AD1-71F3-784B-9FFF-8B78541F4E06}"/>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706C77D3-7D83-95C3-0B8D-529DDF33D2D1}"/>
              </a:ext>
            </a:extLst>
          </p:cNvPr>
          <p:cNvSpPr>
            <a:spLocks noGrp="1"/>
          </p:cNvSpPr>
          <p:nvPr>
            <p:ph idx="1"/>
          </p:nvPr>
        </p:nvSpPr>
        <p:spPr>
          <a:xfrm>
            <a:off x="1451579" y="2015732"/>
            <a:ext cx="9603275" cy="3450613"/>
          </a:xfrm>
        </p:spPr>
        <p:txBody>
          <a:bodyPr>
            <a:normAutofit/>
          </a:bodyPr>
          <a:lstStyle/>
          <a:p>
            <a:pPr marL="0" indent="0">
              <a:lnSpc>
                <a:spcPct val="150000"/>
              </a:lnSpc>
              <a:buNone/>
            </a:pPr>
            <a:r>
              <a:rPr lang="en-US" sz="1900" dirty="0"/>
              <a:t>Mean reversion is a trading strategy based on the idea that asset prices tend to return to their historical average over time. Traders using mean reversion look for opportunities when an asset's price deviates significantly from this average, expecting it to revert to the mean. This strategy involves identifying deviations, entering trades, managing risk, and can be applied to various timeframes and markets. However, it's essential to be aware of the limitations, such as trends and the need for effective risk management.</a:t>
            </a:r>
          </a:p>
          <a:p>
            <a:pPr>
              <a:lnSpc>
                <a:spcPct val="150000"/>
              </a:lnSpc>
            </a:pPr>
            <a:endParaRPr lang="en-US" sz="1900" dirty="0"/>
          </a:p>
        </p:txBody>
      </p:sp>
    </p:spTree>
    <p:extLst>
      <p:ext uri="{BB962C8B-B14F-4D97-AF65-F5344CB8AC3E}">
        <p14:creationId xmlns:p14="http://schemas.microsoft.com/office/powerpoint/2010/main" val="180146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23F0-C303-BA46-6DC4-3DA80B37EECF}"/>
              </a:ext>
            </a:extLst>
          </p:cNvPr>
          <p:cNvSpPr>
            <a:spLocks noGrp="1"/>
          </p:cNvSpPr>
          <p:nvPr>
            <p:ph type="title"/>
          </p:nvPr>
        </p:nvSpPr>
        <p:spPr/>
        <p:txBody>
          <a:bodyPr>
            <a:normAutofit/>
          </a:bodyPr>
          <a:lstStyle/>
          <a:p>
            <a:pPr algn="ctr"/>
            <a:r>
              <a:rPr lang="en-US" dirty="0"/>
              <a:t>Morning Star</a:t>
            </a:r>
            <a:br>
              <a:rPr lang="en-IN" dirty="0"/>
            </a:br>
            <a:endParaRPr lang="en-IN" dirty="0"/>
          </a:p>
        </p:txBody>
      </p:sp>
      <p:sp>
        <p:nvSpPr>
          <p:cNvPr id="4" name="TextBox 3">
            <a:extLst>
              <a:ext uri="{FF2B5EF4-FFF2-40B4-BE49-F238E27FC236}">
                <a16:creationId xmlns:a16="http://schemas.microsoft.com/office/drawing/2014/main" id="{2510DDA7-538C-95F0-239E-4E8EBB214D2B}"/>
              </a:ext>
            </a:extLst>
          </p:cNvPr>
          <p:cNvSpPr txBox="1"/>
          <p:nvPr/>
        </p:nvSpPr>
        <p:spPr>
          <a:xfrm>
            <a:off x="1451579" y="2024435"/>
            <a:ext cx="9603275" cy="2808076"/>
          </a:xfrm>
          <a:prstGeom prst="rect">
            <a:avLst/>
          </a:prstGeom>
          <a:noFill/>
        </p:spPr>
        <p:txBody>
          <a:bodyPr wrap="square" rtlCol="0">
            <a:spAutoFit/>
          </a:bodyPr>
          <a:lstStyle/>
          <a:p>
            <a:pPr algn="l">
              <a:lnSpc>
                <a:spcPct val="150000"/>
              </a:lnSpc>
            </a:pPr>
            <a:r>
              <a:rPr lang="en-US" sz="2000" b="0" i="0" dirty="0">
                <a:solidFill>
                  <a:srgbClr val="374151"/>
                </a:solidFill>
                <a:effectLst/>
              </a:rPr>
              <a:t>The Morning Star and Evening Star are candlestick patterns used in technical analysis to signal potential trend reversals.</a:t>
            </a:r>
          </a:p>
          <a:p>
            <a:pPr algn="l">
              <a:lnSpc>
                <a:spcPct val="150000"/>
              </a:lnSpc>
            </a:pPr>
            <a:r>
              <a:rPr lang="en-US" sz="2000" b="1" i="0" dirty="0">
                <a:solidFill>
                  <a:srgbClr val="374151"/>
                </a:solidFill>
                <a:effectLst/>
              </a:rPr>
              <a:t>Morning Star</a:t>
            </a:r>
            <a:r>
              <a:rPr lang="en-US" sz="2000" b="0" i="0" dirty="0">
                <a:solidFill>
                  <a:srgbClr val="374151"/>
                </a:solidFill>
                <a:effectLst/>
              </a:rPr>
              <a:t>: A bullish reversal pattern consisting of a long bearish candle, a small indecisive candle, and a long bullish candle. It suggests a potential end to a downtrend and a start of a bullish trend.</a:t>
            </a:r>
          </a:p>
          <a:p>
            <a:pPr>
              <a:lnSpc>
                <a:spcPct val="150000"/>
              </a:lnSpc>
            </a:pPr>
            <a:endParaRPr lang="en-IN" sz="2000" dirty="0"/>
          </a:p>
        </p:txBody>
      </p:sp>
    </p:spTree>
    <p:extLst>
      <p:ext uri="{BB962C8B-B14F-4D97-AF65-F5344CB8AC3E}">
        <p14:creationId xmlns:p14="http://schemas.microsoft.com/office/powerpoint/2010/main" val="402525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C912-3BC1-8010-CDAF-DEC135CBF35B}"/>
              </a:ext>
            </a:extLst>
          </p:cNvPr>
          <p:cNvSpPr>
            <a:spLocks noGrp="1"/>
          </p:cNvSpPr>
          <p:nvPr>
            <p:ph type="title"/>
          </p:nvPr>
        </p:nvSpPr>
        <p:spPr/>
        <p:txBody>
          <a:bodyPr/>
          <a:lstStyle/>
          <a:p>
            <a:pPr algn="ctr"/>
            <a:r>
              <a:rPr lang="en-US" dirty="0"/>
              <a:t>Evening star Pattern</a:t>
            </a:r>
          </a:p>
        </p:txBody>
      </p:sp>
      <p:sp>
        <p:nvSpPr>
          <p:cNvPr id="3" name="Content Placeholder 2">
            <a:extLst>
              <a:ext uri="{FF2B5EF4-FFF2-40B4-BE49-F238E27FC236}">
                <a16:creationId xmlns:a16="http://schemas.microsoft.com/office/drawing/2014/main" id="{26502698-4CA2-CA45-5D0D-B5F1024C7594}"/>
              </a:ext>
            </a:extLst>
          </p:cNvPr>
          <p:cNvSpPr>
            <a:spLocks noGrp="1"/>
          </p:cNvSpPr>
          <p:nvPr>
            <p:ph idx="1"/>
          </p:nvPr>
        </p:nvSpPr>
        <p:spPr/>
        <p:txBody>
          <a:bodyPr/>
          <a:lstStyle/>
          <a:p>
            <a:pPr algn="l"/>
            <a:r>
              <a:rPr lang="en-US" sz="2000" b="1" i="0" dirty="0">
                <a:solidFill>
                  <a:srgbClr val="374151"/>
                </a:solidFill>
                <a:effectLst/>
                <a:latin typeface="Söhne"/>
              </a:rPr>
              <a:t>Evening Star</a:t>
            </a:r>
            <a:r>
              <a:rPr lang="en-US" sz="2000" b="0" i="0" dirty="0">
                <a:solidFill>
                  <a:srgbClr val="374151"/>
                </a:solidFill>
                <a:effectLst/>
                <a:latin typeface="Söhne"/>
              </a:rPr>
              <a:t>: The bearish counterpart to the Morning Star, it signals a potential reversal from an uptrend to a downtrend. It consists of a long bullish candle, a small indecisive candle, and a long bearish candle.</a:t>
            </a:r>
          </a:p>
          <a:p>
            <a:pPr algn="l"/>
            <a:r>
              <a:rPr lang="en-US" sz="2000" b="0" i="0" dirty="0">
                <a:solidFill>
                  <a:srgbClr val="374151"/>
                </a:solidFill>
                <a:effectLst/>
                <a:latin typeface="Söhne"/>
              </a:rPr>
              <a:t>Both patterns are most reliable when they appear after a significant preceding trend. However, traders should use them in conjunction with other analysis and confirmations for more reliable trading decisions.</a:t>
            </a:r>
          </a:p>
          <a:p>
            <a:endParaRPr lang="en-US" dirty="0"/>
          </a:p>
        </p:txBody>
      </p:sp>
    </p:spTree>
    <p:extLst>
      <p:ext uri="{BB962C8B-B14F-4D97-AF65-F5344CB8AC3E}">
        <p14:creationId xmlns:p14="http://schemas.microsoft.com/office/powerpoint/2010/main" val="131253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CA6B-9B9C-2586-9FDC-6E671AEBC243}"/>
              </a:ext>
            </a:extLst>
          </p:cNvPr>
          <p:cNvSpPr>
            <a:spLocks noGrp="1"/>
          </p:cNvSpPr>
          <p:nvPr>
            <p:ph type="title"/>
          </p:nvPr>
        </p:nvSpPr>
        <p:spPr>
          <a:xfrm>
            <a:off x="1478136" y="817966"/>
            <a:ext cx="9603275" cy="1049235"/>
          </a:xfrm>
        </p:spPr>
        <p:txBody>
          <a:bodyPr anchor="b"/>
          <a:lstStyle/>
          <a:p>
            <a:pPr algn="ctr"/>
            <a:r>
              <a:rPr lang="en-IN" b="1" i="0" dirty="0">
                <a:effectLst/>
                <a:latin typeface="+mn-lt"/>
              </a:rPr>
              <a:t> </a:t>
            </a:r>
            <a:r>
              <a:rPr lang="en-IN" i="0" dirty="0">
                <a:effectLst/>
                <a:latin typeface="+mn-lt"/>
              </a:rPr>
              <a:t>Morning Star Pattern</a:t>
            </a:r>
            <a:br>
              <a:rPr lang="en-IN" dirty="0">
                <a:latin typeface="+mn-lt"/>
              </a:rPr>
            </a:br>
            <a:endParaRPr lang="en-IN" dirty="0">
              <a:latin typeface="+mn-lt"/>
            </a:endParaRPr>
          </a:p>
        </p:txBody>
      </p:sp>
      <p:sp>
        <p:nvSpPr>
          <p:cNvPr id="4" name="TextBox 3">
            <a:extLst>
              <a:ext uri="{FF2B5EF4-FFF2-40B4-BE49-F238E27FC236}">
                <a16:creationId xmlns:a16="http://schemas.microsoft.com/office/drawing/2014/main" id="{DE028B23-D934-CEA9-60E5-49243BEE4F27}"/>
              </a:ext>
            </a:extLst>
          </p:cNvPr>
          <p:cNvSpPr txBox="1"/>
          <p:nvPr/>
        </p:nvSpPr>
        <p:spPr>
          <a:xfrm>
            <a:off x="1653986" y="2136338"/>
            <a:ext cx="9251577" cy="3788858"/>
          </a:xfrm>
          <a:prstGeom prst="rect">
            <a:avLst/>
          </a:prstGeom>
          <a:noFill/>
        </p:spPr>
        <p:txBody>
          <a:bodyPr wrap="square" rtlCol="0">
            <a:spAutoFit/>
          </a:bodyPr>
          <a:lstStyle/>
          <a:p>
            <a:pPr algn="l">
              <a:lnSpc>
                <a:spcPct val="150000"/>
              </a:lnSpc>
              <a:buFont typeface="+mj-lt"/>
              <a:buAutoNum type="arabicPeriod"/>
            </a:pPr>
            <a:r>
              <a:rPr lang="en-US" b="1" i="0" dirty="0">
                <a:solidFill>
                  <a:srgbClr val="374151"/>
                </a:solidFill>
                <a:effectLst/>
                <a:latin typeface="Söhne"/>
              </a:rPr>
              <a:t>Bearish Candle</a:t>
            </a:r>
            <a:r>
              <a:rPr lang="en-US" b="0" i="0" dirty="0">
                <a:solidFill>
                  <a:srgbClr val="374151"/>
                </a:solidFill>
                <a:effectLst/>
                <a:latin typeface="Söhne"/>
              </a:rPr>
              <a:t>: The first candle is a long bearish (red or black) candle, indicating a strong downtrend.</a:t>
            </a:r>
          </a:p>
          <a:p>
            <a:pPr algn="l">
              <a:lnSpc>
                <a:spcPct val="150000"/>
              </a:lnSpc>
              <a:buFont typeface="+mj-lt"/>
              <a:buAutoNum type="arabicPeriod"/>
            </a:pPr>
            <a:r>
              <a:rPr lang="en-US" b="1" i="0" dirty="0">
                <a:solidFill>
                  <a:srgbClr val="374151"/>
                </a:solidFill>
                <a:effectLst/>
                <a:latin typeface="Söhne"/>
              </a:rPr>
              <a:t>Small Candle</a:t>
            </a:r>
            <a:r>
              <a:rPr lang="en-US" b="0" i="0" dirty="0">
                <a:solidFill>
                  <a:srgbClr val="374151"/>
                </a:solidFill>
                <a:effectLst/>
                <a:latin typeface="Söhne"/>
              </a:rPr>
              <a:t>: The second candle is a small candle, which can be a </a:t>
            </a:r>
            <a:r>
              <a:rPr lang="en-US" b="0" i="0" dirty="0" err="1">
                <a:solidFill>
                  <a:srgbClr val="374151"/>
                </a:solidFill>
                <a:effectLst/>
                <a:latin typeface="Söhne"/>
              </a:rPr>
              <a:t>doji</a:t>
            </a:r>
            <a:r>
              <a:rPr lang="en-US" b="0" i="0" dirty="0">
                <a:solidFill>
                  <a:srgbClr val="374151"/>
                </a:solidFill>
                <a:effectLst/>
                <a:latin typeface="Söhne"/>
              </a:rPr>
              <a:t> (where the open and close are nearly the same) or a spinning top (a small real body). This candle represents indecision in the market.</a:t>
            </a:r>
          </a:p>
          <a:p>
            <a:pPr algn="l">
              <a:lnSpc>
                <a:spcPct val="150000"/>
              </a:lnSpc>
              <a:buFont typeface="+mj-lt"/>
              <a:buAutoNum type="arabicPeriod"/>
            </a:pPr>
            <a:r>
              <a:rPr lang="en-US" b="1" i="0" dirty="0">
                <a:solidFill>
                  <a:srgbClr val="374151"/>
                </a:solidFill>
                <a:effectLst/>
                <a:latin typeface="Söhne"/>
              </a:rPr>
              <a:t>Bullish Candle</a:t>
            </a:r>
            <a:r>
              <a:rPr lang="en-US" b="0" i="0" dirty="0">
                <a:solidFill>
                  <a:srgbClr val="374151"/>
                </a:solidFill>
                <a:effectLst/>
                <a:latin typeface="Söhne"/>
              </a:rPr>
              <a:t>: The third candle is a long bullish (green or white) candle, signaling a strong uptrend. It closes well into the body of the first bearish candle, indicating a potential trend reversal.</a:t>
            </a:r>
          </a:p>
          <a:p>
            <a:pPr algn="l">
              <a:lnSpc>
                <a:spcPct val="150000"/>
              </a:lnSpc>
            </a:pPr>
            <a:endParaRPr lang="en-US" dirty="0">
              <a:solidFill>
                <a:srgbClr val="374151"/>
              </a:solidFill>
              <a:latin typeface="Söhne"/>
            </a:endParaRPr>
          </a:p>
        </p:txBody>
      </p:sp>
    </p:spTree>
    <p:extLst>
      <p:ext uri="{BB962C8B-B14F-4D97-AF65-F5344CB8AC3E}">
        <p14:creationId xmlns:p14="http://schemas.microsoft.com/office/powerpoint/2010/main" val="278961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9E04-DA73-DA58-C0FE-649B933B7482}"/>
              </a:ext>
            </a:extLst>
          </p:cNvPr>
          <p:cNvSpPr>
            <a:spLocks noGrp="1"/>
          </p:cNvSpPr>
          <p:nvPr>
            <p:ph type="title"/>
          </p:nvPr>
        </p:nvSpPr>
        <p:spPr/>
        <p:txBody>
          <a:bodyPr anchor="ctr"/>
          <a:lstStyle/>
          <a:p>
            <a:pPr algn="ctr"/>
            <a:r>
              <a:rPr lang="en-IN" dirty="0">
                <a:latin typeface="Söhne"/>
              </a:rPr>
              <a:t>Evening Star Pattern</a:t>
            </a:r>
            <a:r>
              <a:rPr lang="en-IN" dirty="0">
                <a:solidFill>
                  <a:srgbClr val="374151"/>
                </a:solidFill>
                <a:latin typeface="Söhne"/>
              </a:rPr>
              <a:t>:</a:t>
            </a:r>
            <a:endParaRPr lang="en-US" dirty="0"/>
          </a:p>
        </p:txBody>
      </p:sp>
      <p:sp>
        <p:nvSpPr>
          <p:cNvPr id="3" name="Content Placeholder 2">
            <a:extLst>
              <a:ext uri="{FF2B5EF4-FFF2-40B4-BE49-F238E27FC236}">
                <a16:creationId xmlns:a16="http://schemas.microsoft.com/office/drawing/2014/main" id="{F91BBA6B-ADFC-10B0-F6BF-8123BA587D6E}"/>
              </a:ext>
            </a:extLst>
          </p:cNvPr>
          <p:cNvSpPr>
            <a:spLocks noGrp="1"/>
          </p:cNvSpPr>
          <p:nvPr>
            <p:ph idx="1"/>
          </p:nvPr>
        </p:nvSpPr>
        <p:spPr/>
        <p:txBody>
          <a:bodyPr/>
          <a:lstStyle/>
          <a:p>
            <a:pPr algn="l"/>
            <a:r>
              <a:rPr lang="en-US" sz="2000" b="1" i="0" dirty="0">
                <a:solidFill>
                  <a:srgbClr val="374151"/>
                </a:solidFill>
                <a:effectLst/>
                <a:latin typeface="Söhne"/>
              </a:rPr>
              <a:t>Evening Star</a:t>
            </a:r>
            <a:r>
              <a:rPr lang="en-US" sz="2000" b="0" i="0" dirty="0">
                <a:solidFill>
                  <a:srgbClr val="374151"/>
                </a:solidFill>
                <a:effectLst/>
                <a:latin typeface="Söhne"/>
              </a:rPr>
              <a:t>: The bearish counterpart to the Morning Star, it signals a potential reversal from an uptrend to a downtrend. It consists of a long bullish candle, a small indecisive candle, and a long bearish candle.</a:t>
            </a:r>
          </a:p>
          <a:p>
            <a:pPr algn="l"/>
            <a:r>
              <a:rPr lang="en-US" sz="2000" b="0" i="0" dirty="0">
                <a:solidFill>
                  <a:srgbClr val="374151"/>
                </a:solidFill>
                <a:effectLst/>
                <a:latin typeface="Söhne"/>
              </a:rPr>
              <a:t>Both patterns are most reliable when they appear after a significant preceding trend. However, traders should use them in conjunction with other analysis and confirmations for more reliable trading decisions.</a:t>
            </a:r>
          </a:p>
        </p:txBody>
      </p:sp>
    </p:spTree>
    <p:extLst>
      <p:ext uri="{BB962C8B-B14F-4D97-AF65-F5344CB8AC3E}">
        <p14:creationId xmlns:p14="http://schemas.microsoft.com/office/powerpoint/2010/main" val="383045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44BA-D3E7-653C-27F0-B34F565BD7D5}"/>
              </a:ext>
            </a:extLst>
          </p:cNvPr>
          <p:cNvSpPr>
            <a:spLocks noGrp="1"/>
          </p:cNvSpPr>
          <p:nvPr>
            <p:ph type="title"/>
          </p:nvPr>
        </p:nvSpPr>
        <p:spPr/>
        <p:txBody>
          <a:bodyPr/>
          <a:lstStyle/>
          <a:p>
            <a:pPr algn="ctr"/>
            <a:r>
              <a:rPr lang="en-US" dirty="0"/>
              <a:t>Buy and Sell Strategy</a:t>
            </a:r>
            <a:endParaRPr lang="en-IN" dirty="0"/>
          </a:p>
        </p:txBody>
      </p:sp>
      <p:sp>
        <p:nvSpPr>
          <p:cNvPr id="3" name="Content Placeholder 2">
            <a:extLst>
              <a:ext uri="{FF2B5EF4-FFF2-40B4-BE49-F238E27FC236}">
                <a16:creationId xmlns:a16="http://schemas.microsoft.com/office/drawing/2014/main" id="{F410A8D2-08A6-9DD2-4415-79503BCBAEB3}"/>
              </a:ext>
            </a:extLst>
          </p:cNvPr>
          <p:cNvSpPr>
            <a:spLocks noGrp="1"/>
          </p:cNvSpPr>
          <p:nvPr>
            <p:ph idx="1"/>
          </p:nvPr>
        </p:nvSpPr>
        <p:spPr/>
        <p:txBody>
          <a:bodyPr/>
          <a:lstStyle/>
          <a:p>
            <a:pPr marL="0" indent="0">
              <a:buNone/>
            </a:pPr>
            <a:r>
              <a:rPr lang="en-US" b="0" i="0" dirty="0">
                <a:solidFill>
                  <a:srgbClr val="374151"/>
                </a:solidFill>
                <a:effectLst/>
                <a:latin typeface="Söhne"/>
              </a:rPr>
              <a:t>I have integrated a strategy that combines Morning Star, Evening Star, and Mean Reversion. The Mean Reversion strategy, on its own, has limitations in trading at peak points. To address this, I've incorporated Morning Star and Evening Star patterns. This integration allows us to identify these candlestick patterns when they occur above the upper bands and below the lower bands, helping us capture peak points more effectively and mitigate the shortcomings of the Mean Reversion strategy.</a:t>
            </a:r>
            <a:endParaRPr lang="en-IN" dirty="0"/>
          </a:p>
        </p:txBody>
      </p:sp>
    </p:spTree>
    <p:extLst>
      <p:ext uri="{BB962C8B-B14F-4D97-AF65-F5344CB8AC3E}">
        <p14:creationId xmlns:p14="http://schemas.microsoft.com/office/powerpoint/2010/main" val="166459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A32E-A32A-121D-9A52-86EA4C797A25}"/>
              </a:ext>
            </a:extLst>
          </p:cNvPr>
          <p:cNvSpPr>
            <a:spLocks noGrp="1"/>
          </p:cNvSpPr>
          <p:nvPr>
            <p:ph type="title"/>
          </p:nvPr>
        </p:nvSpPr>
        <p:spPr/>
        <p:txBody>
          <a:bodyPr/>
          <a:lstStyle/>
          <a:p>
            <a:pPr algn="ctr"/>
            <a:r>
              <a:rPr lang="en-US" dirty="0"/>
              <a:t>Buy and Sell Signals</a:t>
            </a:r>
            <a:endParaRPr lang="en-IN" dirty="0"/>
          </a:p>
        </p:txBody>
      </p:sp>
      <p:sp>
        <p:nvSpPr>
          <p:cNvPr id="3" name="Content Placeholder 2">
            <a:extLst>
              <a:ext uri="{FF2B5EF4-FFF2-40B4-BE49-F238E27FC236}">
                <a16:creationId xmlns:a16="http://schemas.microsoft.com/office/drawing/2014/main" id="{EE5C9386-A049-71E6-CDB9-DA4032C78C40}"/>
              </a:ext>
            </a:extLst>
          </p:cNvPr>
          <p:cNvSpPr>
            <a:spLocks noGrp="1"/>
          </p:cNvSpPr>
          <p:nvPr>
            <p:ph idx="1"/>
          </p:nvPr>
        </p:nvSpPr>
        <p:spPr/>
        <p:txBody>
          <a:bodyPr/>
          <a:lstStyle/>
          <a:p>
            <a:pPr marL="0" indent="0">
              <a:buNone/>
            </a:pPr>
            <a:r>
              <a:rPr lang="en-US" b="0" i="0" dirty="0">
                <a:solidFill>
                  <a:srgbClr val="374151"/>
                </a:solidFill>
                <a:effectLst/>
                <a:latin typeface="Söhne"/>
              </a:rPr>
              <a:t>Whenever the stock price rises above the SMA upper band, it enables the Evening Star pattern to initiate. As soon as this pattern is detected, it triggers a sell signal. Similarly, when the stock price falls below the SMA lower band, it allows the Morning Star pattern to engage. Upon detecting this pattern, it generates a buy signal. This approach ensures that the candlestick patterns are employed strategically based on the stock's position relative to the SMA bands</a:t>
            </a:r>
            <a:endParaRPr lang="en-IN" dirty="0"/>
          </a:p>
        </p:txBody>
      </p:sp>
    </p:spTree>
    <p:extLst>
      <p:ext uri="{BB962C8B-B14F-4D97-AF65-F5344CB8AC3E}">
        <p14:creationId xmlns:p14="http://schemas.microsoft.com/office/powerpoint/2010/main" val="13014144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{96B22EB0-1314-1542-A24E-D899E85B3B29}tf10001119_mac</Template>
  <TotalTime>174</TotalTime>
  <Words>763</Words>
  <Application>Microsoft Macintosh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Söhne</vt:lpstr>
      <vt:lpstr>Gallery</vt:lpstr>
      <vt:lpstr>Financial strategy</vt:lpstr>
      <vt:lpstr>Mean Reversion  </vt:lpstr>
      <vt:lpstr>Continue…</vt:lpstr>
      <vt:lpstr>Morning Star </vt:lpstr>
      <vt:lpstr>Evening star Pattern</vt:lpstr>
      <vt:lpstr> Morning Star Pattern </vt:lpstr>
      <vt:lpstr>Evening Star Pattern:</vt:lpstr>
      <vt:lpstr>Buy and Sell Strategy</vt:lpstr>
      <vt:lpstr>Buy and Sell Signals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dc:title>
  <dc:creator>ojjas M</dc:creator>
  <cp:lastModifiedBy>RUBAAN HASAN</cp:lastModifiedBy>
  <cp:revision>4</cp:revision>
  <dcterms:created xsi:type="dcterms:W3CDTF">2023-11-05T14:42:48Z</dcterms:created>
  <dcterms:modified xsi:type="dcterms:W3CDTF">2023-11-05T17:38:32Z</dcterms:modified>
</cp:coreProperties>
</file>