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Lato" panose="020F0502020204030203" pitchFamily="34" charset="0"/>
      <p:regular r:id="rId10"/>
      <p:bold r:id="rId11"/>
      <p:italic r:id="rId12"/>
      <p:boldItalic r:id="rId13"/>
    </p:embeddedFont>
    <p:embeddedFont>
      <p:font typeface="Proxima Nova" panose="020B0604020202020204" charset="0"/>
      <p:regular r:id="rId14"/>
      <p:bold r:id="rId15"/>
      <p:italic r:id="rId16"/>
      <p:boldItalic r:id="rId17"/>
    </p:embeddedFont>
    <p:embeddedFont>
      <p:font typeface="Trebuchet MS" panose="020B0603020202020204" pitchFamily="34" charset="0"/>
      <p:regular r:id="rId18"/>
      <p:bold r:id="rId19"/>
      <p:italic r:id="rId20"/>
      <p:boldItalic r:id="rId21"/>
    </p:embeddedFont>
    <p:embeddedFont>
      <p:font typeface="Wingdings 3" panose="05040102010807070707" pitchFamily="18" charset="2"/>
      <p:regular r:id="rId2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presProps" Target="pres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09ea9a6ce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09ea9a6c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dirty="0"/>
              <a:t>https://www.environment.nsw.gov.au/topics/land-and-soil/soil-degradation</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f09ea9a6ce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f09ea9a6ce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09ea9a6c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09ea9a6c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09ea9a6ce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09ea9a6ce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75010857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315074768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258293994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231785112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9655063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82423847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153709412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166015834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extLst>
      <p:ext uri="{BB962C8B-B14F-4D97-AF65-F5344CB8AC3E}">
        <p14:creationId xmlns:p14="http://schemas.microsoft.com/office/powerpoint/2010/main" val="2219559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225777388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370252509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373080448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388844392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149097831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2450061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9/17/2021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352358861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366885909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9/17/2021</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3785646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hyperlink" Target="https://envira.es/es/contaminacion-del-suelo-causas-y-soluciones/" TargetMode="External"/><Relationship Id="rId2" Type="http://schemas.openxmlformats.org/officeDocument/2006/relationships/hyperlink" Target="https://www.environment.nsw.gov.au/topics/land-and-soil/soil-degradation" TargetMode="External"/><Relationship Id="rId1" Type="http://schemas.openxmlformats.org/officeDocument/2006/relationships/slideLayout" Target="../slideLayouts/slideLayout17.xml"/><Relationship Id="rId4" Type="http://schemas.openxmlformats.org/officeDocument/2006/relationships/hyperlink" Target="http://www.paot.org.mx/centro/ine-semarnat/informe02/estadisticas_2000/informe_2000/03_Suelos/3.4_Factores/index.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419"/>
              <a:t>Degradación del suelo </a:t>
            </a:r>
            <a:endParaRPr/>
          </a:p>
        </p:txBody>
      </p:sp>
      <p:sp>
        <p:nvSpPr>
          <p:cNvPr id="60" name="Google Shape;60;p13"/>
          <p:cNvSpPr txBox="1">
            <a:spLocks noGrp="1"/>
          </p:cNvSpPr>
          <p:nvPr>
            <p:ph type="subTitle" idx="1"/>
          </p:nvPr>
        </p:nvSpPr>
        <p:spPr>
          <a:xfrm>
            <a:off x="510450" y="3182323"/>
            <a:ext cx="8123100" cy="13980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Clr>
                <a:srgbClr val="000000"/>
              </a:buClr>
              <a:buSzPts val="935"/>
              <a:buFont typeface="Arial"/>
              <a:buNone/>
            </a:pPr>
            <a:r>
              <a:rPr lang="pt-BR" sz="1800" dirty="0" err="1">
                <a:latin typeface="Lato"/>
                <a:ea typeface="Lato"/>
                <a:cs typeface="Lato"/>
                <a:sym typeface="Lato"/>
              </a:rPr>
              <a:t>Ángel</a:t>
            </a:r>
            <a:r>
              <a:rPr lang="pt-BR" sz="1800" dirty="0">
                <a:latin typeface="Lato"/>
                <a:ea typeface="Lato"/>
                <a:cs typeface="Lato"/>
                <a:sym typeface="Lato"/>
              </a:rPr>
              <a:t> David </a:t>
            </a:r>
            <a:r>
              <a:rPr lang="pt-BR" sz="1800" dirty="0" err="1">
                <a:latin typeface="Lato"/>
                <a:ea typeface="Lato"/>
                <a:cs typeface="Lato"/>
                <a:sym typeface="Lato"/>
              </a:rPr>
              <a:t>Cavazos</a:t>
            </a:r>
            <a:r>
              <a:rPr lang="pt-BR" sz="1800" dirty="0">
                <a:latin typeface="Lato"/>
                <a:ea typeface="Lato"/>
                <a:cs typeface="Lato"/>
                <a:sym typeface="Lato"/>
              </a:rPr>
              <a:t> Monsivais 		A00827729</a:t>
            </a:r>
          </a:p>
          <a:p>
            <a:pPr marL="0" lvl="0" indent="0" algn="l" rtl="0">
              <a:lnSpc>
                <a:spcPct val="80000"/>
              </a:lnSpc>
              <a:spcBef>
                <a:spcPts val="0"/>
              </a:spcBef>
              <a:spcAft>
                <a:spcPts val="0"/>
              </a:spcAft>
              <a:buClr>
                <a:srgbClr val="000000"/>
              </a:buClr>
              <a:buSzPts val="935"/>
              <a:buFont typeface="Arial"/>
              <a:buNone/>
            </a:pPr>
            <a:r>
              <a:rPr lang="pt-BR" sz="1800" dirty="0">
                <a:latin typeface="Lato"/>
                <a:ea typeface="Lato"/>
                <a:cs typeface="Lato"/>
                <a:sym typeface="Lato"/>
              </a:rPr>
              <a:t>César Simental Galindo					</a:t>
            </a:r>
            <a:r>
              <a:rPr lang="pt-BR" sz="1800" b="0" i="0" u="none" strike="noStrike" dirty="0">
                <a:solidFill>
                  <a:schemeClr val="bg2">
                    <a:lumMod val="50000"/>
                  </a:schemeClr>
                </a:solidFill>
                <a:effectLst/>
                <a:latin typeface="Lato" panose="020F0502020204030203" pitchFamily="34" charset="0"/>
                <a:ea typeface="Lato" panose="020F0502020204030203" pitchFamily="34" charset="0"/>
                <a:cs typeface="Lato" panose="020F0502020204030203" pitchFamily="34" charset="0"/>
              </a:rPr>
              <a:t>A00833835</a:t>
            </a:r>
            <a:endParaRPr lang="pt-BR" sz="1800" dirty="0">
              <a:solidFill>
                <a:schemeClr val="bg2">
                  <a:lumMod val="50000"/>
                </a:schemeClr>
              </a:solidFill>
              <a:latin typeface="Lato" panose="020F0502020204030203" pitchFamily="34" charset="0"/>
              <a:ea typeface="Lato" panose="020F0502020204030203" pitchFamily="34" charset="0"/>
              <a:cs typeface="Lato" panose="020F0502020204030203" pitchFamily="34" charset="0"/>
              <a:sym typeface="Lato"/>
            </a:endParaRPr>
          </a:p>
          <a:p>
            <a:pPr marL="0" lvl="0" indent="0" algn="l" rtl="0">
              <a:lnSpc>
                <a:spcPct val="80000"/>
              </a:lnSpc>
              <a:spcBef>
                <a:spcPts val="0"/>
              </a:spcBef>
              <a:spcAft>
                <a:spcPts val="0"/>
              </a:spcAft>
              <a:buClr>
                <a:srgbClr val="000000"/>
              </a:buClr>
              <a:buSzPts val="935"/>
              <a:buFont typeface="Arial"/>
              <a:buNone/>
            </a:pPr>
            <a:r>
              <a:rPr lang="pt-BR" sz="1800" dirty="0">
                <a:latin typeface="Lato"/>
                <a:ea typeface="Lato"/>
                <a:cs typeface="Lato"/>
                <a:sym typeface="Lato"/>
              </a:rPr>
              <a:t>Thomas </a:t>
            </a:r>
            <a:r>
              <a:rPr lang="pt-BR" sz="1800" dirty="0" err="1">
                <a:latin typeface="Lato"/>
                <a:ea typeface="Lato"/>
                <a:cs typeface="Lato"/>
                <a:sym typeface="Lato"/>
              </a:rPr>
              <a:t>Freund</a:t>
            </a:r>
            <a:r>
              <a:rPr lang="pt-BR" sz="1800" dirty="0">
                <a:latin typeface="Lato"/>
                <a:ea typeface="Lato"/>
                <a:cs typeface="Lato"/>
                <a:sym typeface="Lato"/>
              </a:rPr>
              <a:t> </a:t>
            </a:r>
            <a:r>
              <a:rPr lang="pt-BR" sz="1800" dirty="0" err="1">
                <a:latin typeface="Lato"/>
                <a:ea typeface="Lato"/>
                <a:cs typeface="Lato"/>
                <a:sym typeface="Lato"/>
              </a:rPr>
              <a:t>Paternostro</a:t>
            </a:r>
            <a:r>
              <a:rPr lang="pt-BR" sz="1800" dirty="0">
                <a:latin typeface="Lato"/>
                <a:ea typeface="Lato"/>
                <a:cs typeface="Lato"/>
                <a:sym typeface="Lato"/>
              </a:rPr>
              <a:t>			</a:t>
            </a:r>
            <a:r>
              <a:rPr lang="pt-BR" sz="1800" b="0" i="0" u="none" strike="noStrike" dirty="0">
                <a:solidFill>
                  <a:schemeClr val="bg2">
                    <a:lumMod val="50000"/>
                  </a:schemeClr>
                </a:solidFill>
                <a:effectLst/>
                <a:latin typeface="Lato" panose="020F0502020204030203" pitchFamily="34" charset="0"/>
                <a:ea typeface="Lato" panose="020F0502020204030203" pitchFamily="34" charset="0"/>
                <a:cs typeface="Lato" panose="020F0502020204030203" pitchFamily="34" charset="0"/>
              </a:rPr>
              <a:t>A00831997</a:t>
            </a:r>
            <a:endParaRPr lang="pt-BR" sz="1800" dirty="0">
              <a:solidFill>
                <a:schemeClr val="bg2">
                  <a:lumMod val="50000"/>
                </a:schemeClr>
              </a:solidFill>
              <a:latin typeface="Lato" panose="020F0502020204030203" pitchFamily="34" charset="0"/>
              <a:ea typeface="Lato" panose="020F0502020204030203" pitchFamily="34" charset="0"/>
              <a:cs typeface="Lato" panose="020F0502020204030203" pitchFamily="34" charset="0"/>
              <a:sym typeface="Lato"/>
            </a:endParaRPr>
          </a:p>
          <a:p>
            <a:pPr marL="0" lvl="0" indent="0" algn="l" rtl="0">
              <a:lnSpc>
                <a:spcPct val="80000"/>
              </a:lnSpc>
              <a:spcBef>
                <a:spcPts val="0"/>
              </a:spcBef>
              <a:spcAft>
                <a:spcPts val="0"/>
              </a:spcAft>
              <a:buClr>
                <a:srgbClr val="000000"/>
              </a:buClr>
              <a:buSzPts val="935"/>
              <a:buFont typeface="Arial"/>
              <a:buNone/>
            </a:pPr>
            <a:r>
              <a:rPr lang="pt-BR" sz="1800" dirty="0">
                <a:latin typeface="Lato"/>
                <a:ea typeface="Lato"/>
                <a:cs typeface="Lato"/>
                <a:sym typeface="Lato"/>
              </a:rPr>
              <a:t>Ricardo Rodríguez </a:t>
            </a:r>
            <a:r>
              <a:rPr lang="pt-BR" sz="1800" dirty="0" err="1">
                <a:latin typeface="Lato"/>
                <a:ea typeface="Lato"/>
                <a:cs typeface="Lato"/>
                <a:sym typeface="Lato"/>
              </a:rPr>
              <a:t>Rodríguez</a:t>
            </a:r>
            <a:r>
              <a:rPr lang="pt-BR" sz="1800" dirty="0">
                <a:latin typeface="Lato"/>
                <a:ea typeface="Lato"/>
                <a:cs typeface="Lato"/>
                <a:sym typeface="Lato"/>
              </a:rPr>
              <a:t>		</a:t>
            </a:r>
            <a:r>
              <a:rPr lang="pt-BR" sz="1800" dirty="0">
                <a:solidFill>
                  <a:schemeClr val="bg2">
                    <a:lumMod val="50000"/>
                  </a:schemeClr>
                </a:solidFill>
                <a:latin typeface="Lato"/>
                <a:ea typeface="Lato"/>
                <a:cs typeface="Lato"/>
                <a:sym typeface="Lato"/>
              </a:rPr>
              <a:t>	</a:t>
            </a:r>
            <a:r>
              <a:rPr lang="pt-BR" sz="1800" b="0" i="0" u="none" strike="noStrike" dirty="0">
                <a:solidFill>
                  <a:schemeClr val="bg2">
                    <a:lumMod val="50000"/>
                  </a:schemeClr>
                </a:solidFill>
                <a:effectLst/>
                <a:latin typeface="Lato" panose="020F0502020204030203" pitchFamily="34" charset="0"/>
                <a:ea typeface="Lato" panose="020F0502020204030203" pitchFamily="34" charset="0"/>
                <a:cs typeface="Lato" panose="020F0502020204030203" pitchFamily="34" charset="0"/>
              </a:rPr>
              <a:t>A01283165</a:t>
            </a:r>
            <a:endParaRPr lang="pt-BR" sz="1800" dirty="0">
              <a:solidFill>
                <a:schemeClr val="bg2">
                  <a:lumMod val="50000"/>
                </a:schemeClr>
              </a:solidFill>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Descripción de la problemática </a:t>
            </a:r>
            <a:endParaRPr/>
          </a:p>
        </p:txBody>
      </p:sp>
      <p:sp>
        <p:nvSpPr>
          <p:cNvPr id="66" name="Google Shape;66;p14"/>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s-419" sz="1400" dirty="0">
                <a:latin typeface="Proxima Nova" panose="020B0604020202020204" charset="0"/>
              </a:rPr>
              <a:t>La degradación del suelo es la declinación física, química y biológica en la calidad del suelo. Se puede presentar de varias formas, puede ser la pérdida de materia orgánica, fertilidad, condición estructural, erosión, cambios en la salinidad, acidez, y desinfectantes.</a:t>
            </a:r>
            <a:endParaRPr sz="1400" dirty="0">
              <a:latin typeface="Proxima Nova" panose="020B0604020202020204" charset="0"/>
            </a:endParaRPr>
          </a:p>
        </p:txBody>
      </p:sp>
      <p:pic>
        <p:nvPicPr>
          <p:cNvPr id="4" name="Picture 2" descr="Vista de una roca&#10;&#10;Descripción generada automáticamente con confianza baja">
            <a:extLst>
              <a:ext uri="{FF2B5EF4-FFF2-40B4-BE49-F238E27FC236}">
                <a16:creationId xmlns:a16="http://schemas.microsoft.com/office/drawing/2014/main" id="{CD7EA371-96B1-4C2C-9DD8-1E46D4FDC9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0962" y="2467067"/>
            <a:ext cx="3702687" cy="24674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Causas</a:t>
            </a:r>
          </a:p>
        </p:txBody>
      </p:sp>
      <p:sp>
        <p:nvSpPr>
          <p:cNvPr id="72" name="Google Shape;72;p15"/>
          <p:cNvSpPr txBox="1">
            <a:spLocks noGrp="1"/>
          </p:cNvSpPr>
          <p:nvPr>
            <p:ph type="body" idx="1"/>
          </p:nvPr>
        </p:nvSpPr>
        <p:spPr>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s-ES" sz="1400" dirty="0">
                <a:solidFill>
                  <a:schemeClr val="bg2">
                    <a:lumMod val="25000"/>
                  </a:schemeClr>
                </a:solidFill>
                <a:latin typeface="Proxima Nova" panose="020B0604020202020204" charset="0"/>
              </a:rPr>
              <a:t>Existen 5 principales causas de la degradación del suelo que son:</a:t>
            </a:r>
          </a:p>
          <a:p>
            <a:pPr lvl="0" algn="just" rtl="0">
              <a:spcBef>
                <a:spcPts val="1200"/>
              </a:spcBef>
              <a:spcAft>
                <a:spcPts val="0"/>
              </a:spcAft>
              <a:buSzPts val="1800"/>
              <a:buFont typeface="Wingdings" panose="05000000000000000000" pitchFamily="2" charset="2"/>
              <a:buChar char="§"/>
            </a:pPr>
            <a:r>
              <a:rPr lang="es-ES" sz="1400" dirty="0">
                <a:solidFill>
                  <a:schemeClr val="bg2">
                    <a:lumMod val="25000"/>
                  </a:schemeClr>
                </a:solidFill>
                <a:latin typeface="Proxima Nova" panose="020B0604020202020204" charset="0"/>
              </a:rPr>
              <a:t>La deforestación </a:t>
            </a:r>
          </a:p>
          <a:p>
            <a:pPr lvl="0" algn="just" rtl="0">
              <a:spcBef>
                <a:spcPts val="0"/>
              </a:spcBef>
              <a:spcAft>
                <a:spcPts val="0"/>
              </a:spcAft>
              <a:buSzPts val="1800"/>
              <a:buFont typeface="Wingdings" panose="05000000000000000000" pitchFamily="2" charset="2"/>
              <a:buChar char="§"/>
            </a:pPr>
            <a:r>
              <a:rPr lang="es-ES" sz="1400" dirty="0">
                <a:solidFill>
                  <a:schemeClr val="bg2">
                    <a:lumMod val="25000"/>
                  </a:schemeClr>
                </a:solidFill>
                <a:latin typeface="Proxima Nova" panose="020B0604020202020204" charset="0"/>
              </a:rPr>
              <a:t>El sobrepastoreo</a:t>
            </a:r>
          </a:p>
          <a:p>
            <a:pPr lvl="0" algn="just" rtl="0">
              <a:spcBef>
                <a:spcPts val="0"/>
              </a:spcBef>
              <a:spcAft>
                <a:spcPts val="0"/>
              </a:spcAft>
              <a:buSzPts val="1800"/>
              <a:buFont typeface="Wingdings" panose="05000000000000000000" pitchFamily="2" charset="2"/>
              <a:buChar char="§"/>
            </a:pPr>
            <a:r>
              <a:rPr lang="es-ES" sz="1400" dirty="0">
                <a:solidFill>
                  <a:schemeClr val="bg2">
                    <a:lumMod val="25000"/>
                  </a:schemeClr>
                </a:solidFill>
                <a:latin typeface="Proxima Nova" panose="020B0604020202020204" charset="0"/>
              </a:rPr>
              <a:t>Cambio de suelo</a:t>
            </a:r>
          </a:p>
          <a:p>
            <a:pPr lvl="0" algn="just" rtl="0">
              <a:spcBef>
                <a:spcPts val="0"/>
              </a:spcBef>
              <a:spcAft>
                <a:spcPts val="0"/>
              </a:spcAft>
              <a:buSzPts val="1800"/>
              <a:buFont typeface="Wingdings" panose="05000000000000000000" pitchFamily="2" charset="2"/>
              <a:buChar char="§"/>
            </a:pPr>
            <a:r>
              <a:rPr lang="es-ES" sz="1400" dirty="0">
                <a:solidFill>
                  <a:schemeClr val="bg2">
                    <a:lumMod val="25000"/>
                  </a:schemeClr>
                </a:solidFill>
                <a:latin typeface="Proxima Nova" panose="020B0604020202020204" charset="0"/>
              </a:rPr>
              <a:t>Prácticas agrícolas inadecuadas </a:t>
            </a:r>
          </a:p>
          <a:p>
            <a:pPr lvl="0" algn="just" rtl="0">
              <a:spcBef>
                <a:spcPts val="0"/>
              </a:spcBef>
              <a:spcAft>
                <a:spcPts val="0"/>
              </a:spcAft>
              <a:buSzPts val="1800"/>
              <a:buFont typeface="Wingdings" panose="05000000000000000000" pitchFamily="2" charset="2"/>
              <a:buChar char="§"/>
            </a:pPr>
            <a:r>
              <a:rPr lang="es-ES" sz="1400" dirty="0" err="1">
                <a:solidFill>
                  <a:schemeClr val="bg2">
                    <a:lumMod val="25000"/>
                  </a:schemeClr>
                </a:solidFill>
                <a:latin typeface="Proxima Nova" panose="020B0604020202020204" charset="0"/>
              </a:rPr>
              <a:t>LLuvias</a:t>
            </a:r>
            <a:r>
              <a:rPr lang="es-ES" sz="1400" dirty="0">
                <a:solidFill>
                  <a:schemeClr val="bg2">
                    <a:lumMod val="25000"/>
                  </a:schemeClr>
                </a:solidFill>
                <a:latin typeface="Proxima Nova" panose="020B0604020202020204" charset="0"/>
              </a:rPr>
              <a:t> torrenciales </a:t>
            </a:r>
          </a:p>
          <a:p>
            <a:pPr marL="0" lvl="0" indent="0" algn="just" rtl="0">
              <a:spcBef>
                <a:spcPts val="1200"/>
              </a:spcBef>
              <a:spcAft>
                <a:spcPts val="0"/>
              </a:spcAft>
              <a:buNone/>
            </a:pPr>
            <a:r>
              <a:rPr lang="es-ES" sz="1400" dirty="0">
                <a:solidFill>
                  <a:schemeClr val="bg2">
                    <a:lumMod val="25000"/>
                  </a:schemeClr>
                </a:solidFill>
                <a:latin typeface="Proxima Nova" panose="020B0604020202020204" charset="0"/>
              </a:rPr>
              <a:t>Además de estas existen otras que a pesar de no ser tan comunes si llega a afectar de manera significativa en la degradación del suelo como son:</a:t>
            </a:r>
          </a:p>
          <a:p>
            <a:pPr marL="0" indent="0" algn="just">
              <a:spcBef>
                <a:spcPts val="1200"/>
              </a:spcBef>
              <a:buNone/>
            </a:pPr>
            <a:r>
              <a:rPr lang="es-ES" sz="1400" dirty="0">
                <a:solidFill>
                  <a:schemeClr val="bg2">
                    <a:lumMod val="25000"/>
                  </a:schemeClr>
                </a:solidFill>
                <a:latin typeface="Proxima Nova" panose="020B0604020202020204" charset="0"/>
                <a:ea typeface="Proxima Nova"/>
                <a:cs typeface="Proxima Nova"/>
                <a:sym typeface="Proxima Nova"/>
              </a:rPr>
              <a:t>Desechos industriales, mal manejo del agua, desbordamientos de ríos</a:t>
            </a:r>
          </a:p>
          <a:p>
            <a:pPr marL="0" lvl="0" indent="0" algn="just" rtl="0">
              <a:spcBef>
                <a:spcPts val="1200"/>
              </a:spcBef>
              <a:spcAft>
                <a:spcPts val="0"/>
              </a:spcAft>
              <a:buNone/>
            </a:pPr>
            <a:endParaRPr lang="es-ES" dirty="0"/>
          </a:p>
          <a:p>
            <a:pPr marL="457200" lvl="0" indent="0" algn="l" rtl="0">
              <a:spcBef>
                <a:spcPts val="1200"/>
              </a:spcBef>
              <a:spcAft>
                <a:spcPts val="1200"/>
              </a:spcAft>
              <a:buNone/>
            </a:pPr>
            <a:r>
              <a:rPr lang="es-ES"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Intentos de solución</a:t>
            </a:r>
            <a:endParaRPr/>
          </a:p>
        </p:txBody>
      </p:sp>
      <p:sp>
        <p:nvSpPr>
          <p:cNvPr id="79" name="Google Shape;79;p16"/>
          <p:cNvSpPr txBox="1">
            <a:spLocks noGrp="1"/>
          </p:cNvSpPr>
          <p:nvPr>
            <p:ph type="body" idx="1"/>
          </p:nvPr>
        </p:nvSpPr>
        <p:spPr>
          <a:xfrm>
            <a:off x="311700" y="1152475"/>
            <a:ext cx="6833379" cy="3416400"/>
          </a:xfrm>
          <a:prstGeom prst="rect">
            <a:avLst/>
          </a:prstGeom>
        </p:spPr>
        <p:txBody>
          <a:bodyPr spcFirstLastPara="1" wrap="square" lIns="91425" tIns="91425" rIns="91425" bIns="91425" anchor="t" anchorCtr="0">
            <a:normAutofit/>
          </a:bodyPr>
          <a:lstStyle/>
          <a:p>
            <a:pPr algn="just">
              <a:buFont typeface="Wingdings" panose="05000000000000000000" pitchFamily="2" charset="2"/>
              <a:buChar char="§"/>
            </a:pPr>
            <a:r>
              <a:rPr lang="es-419" sz="1800" dirty="0"/>
              <a:t>Renovación en sistemas de alcantarillado </a:t>
            </a:r>
            <a:endParaRPr sz="1800" dirty="0"/>
          </a:p>
          <a:p>
            <a:pPr algn="just">
              <a:buFont typeface="Wingdings" panose="05000000000000000000" pitchFamily="2" charset="2"/>
              <a:buChar char="§"/>
            </a:pPr>
            <a:r>
              <a:rPr lang="es-419" sz="1800" dirty="0"/>
              <a:t>Reciclaje</a:t>
            </a:r>
            <a:endParaRPr sz="1800" dirty="0"/>
          </a:p>
          <a:p>
            <a:pPr algn="just">
              <a:buFont typeface="Wingdings" panose="05000000000000000000" pitchFamily="2" charset="2"/>
              <a:buChar char="§"/>
            </a:pPr>
            <a:r>
              <a:rPr lang="es-419" sz="1800" dirty="0"/>
              <a:t>Renovación de los suelos </a:t>
            </a:r>
            <a:endParaRPr sz="1800" dirty="0"/>
          </a:p>
          <a:p>
            <a:pPr marL="0" lvl="0" indent="0" algn="just" rtl="0">
              <a:spcBef>
                <a:spcPts val="1200"/>
              </a:spcBef>
              <a:spcAft>
                <a:spcPts val="0"/>
              </a:spcAft>
              <a:buNone/>
            </a:pPr>
            <a:endParaRPr dirty="0"/>
          </a:p>
          <a:p>
            <a:pPr marL="0" lvl="0" indent="0" algn="just" rtl="0">
              <a:spcBef>
                <a:spcPts val="1200"/>
              </a:spcBef>
              <a:spcAft>
                <a:spcPts val="0"/>
              </a:spcAft>
              <a:buNone/>
            </a:pPr>
            <a:r>
              <a:rPr lang="es-419" sz="1400" dirty="0">
                <a:latin typeface="Proxima Nova" panose="020B0604020202020204" charset="0"/>
              </a:rPr>
              <a:t>La degradación del suelo es una problemática que casi no se le ha dado importancia a comparación de otros problema ambientales, siendo así el método de prevención más utilizado la concientización del problema la sociedad.</a:t>
            </a:r>
            <a:endParaRPr sz="1400" dirty="0">
              <a:latin typeface="Proxima Nova" panose="020B0604020202020204" charset="0"/>
            </a:endParaRPr>
          </a:p>
          <a:p>
            <a:pPr marL="0" lvl="0" indent="0" algn="just" rtl="0">
              <a:spcBef>
                <a:spcPts val="120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
        <p:cNvGrpSpPr/>
        <p:nvPr/>
      </p:nvGrpSpPr>
      <p:grpSpPr>
        <a:xfrm>
          <a:off x="0" y="0"/>
          <a:ext cx="0" cy="0"/>
          <a:chOff x="0" y="0"/>
          <a:chExt cx="0" cy="0"/>
        </a:xfrm>
      </p:grpSpPr>
      <p:grpSp>
        <p:nvGrpSpPr>
          <p:cNvPr id="147" name="Group 146">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48" name="Straight Connector 147">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9" name="Straight Connector 148">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0"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1"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2" name="Isosceles Triangle 151">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3"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4"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5"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6" name="Isosceles Triangle 155">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7" name="Isosceles Triangle 156">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4" name="Google Shape;84;p17"/>
          <p:cNvSpPr txBox="1">
            <a:spLocks noGrp="1"/>
          </p:cNvSpPr>
          <p:nvPr>
            <p:ph type="title"/>
          </p:nvPr>
        </p:nvSpPr>
        <p:spPr>
          <a:xfrm>
            <a:off x="508000" y="457200"/>
            <a:ext cx="6447501" cy="990600"/>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a:t>Propuesta IoT</a:t>
            </a:r>
          </a:p>
        </p:txBody>
      </p:sp>
      <p:pic>
        <p:nvPicPr>
          <p:cNvPr id="1026" name="Picture 2" descr="Plataformas IoT: Qué son y cómo elegir la mejor para el negocio - IT  Masters Mag">
            <a:extLst>
              <a:ext uri="{FF2B5EF4-FFF2-40B4-BE49-F238E27FC236}">
                <a16:creationId xmlns:a16="http://schemas.microsoft.com/office/drawing/2014/main" id="{EAF3AD5C-1850-48B5-8196-AF69496D177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96812" y="3589375"/>
            <a:ext cx="2676236" cy="1447799"/>
          </a:xfrm>
          <a:prstGeom prst="rect">
            <a:avLst/>
          </a:prstGeom>
          <a:noFill/>
          <a:extLst>
            <a:ext uri="{909E8E84-426E-40DD-AFC4-6F175D3DCCD1}">
              <a14:hiddenFill xmlns:a14="http://schemas.microsoft.com/office/drawing/2010/main">
                <a:solidFill>
                  <a:srgbClr val="FFFFFF"/>
                </a:solidFill>
              </a14:hiddenFill>
            </a:ext>
          </a:extLst>
        </p:spPr>
      </p:pic>
      <p:sp>
        <p:nvSpPr>
          <p:cNvPr id="85" name="Google Shape;85;p17"/>
          <p:cNvSpPr txBox="1">
            <a:spLocks noGrp="1"/>
          </p:cNvSpPr>
          <p:nvPr>
            <p:ph type="body" idx="1"/>
          </p:nvPr>
        </p:nvSpPr>
        <p:spPr>
          <a:xfrm>
            <a:off x="567938" y="1212308"/>
            <a:ext cx="6852531" cy="3265747"/>
          </a:xfrm>
          <a:prstGeom prst="rect">
            <a:avLst/>
          </a:prstGeom>
        </p:spPr>
        <p:txBody>
          <a:bodyPr spcFirstLastPara="1" vert="horz" lIns="91440" tIns="45720" rIns="91440" bIns="45720" rtlCol="0" anchorCtr="0">
            <a:normAutofit/>
          </a:bodyPr>
          <a:lstStyle/>
          <a:p>
            <a:pPr marL="0" lvl="0" indent="0" defTabSz="457200">
              <a:lnSpc>
                <a:spcPct val="90000"/>
              </a:lnSpc>
              <a:spcBef>
                <a:spcPts val="1000"/>
              </a:spcBef>
              <a:buSzPct val="80000"/>
              <a:buNone/>
            </a:pPr>
            <a:r>
              <a:rPr lang="en-US" sz="1200" dirty="0">
                <a:latin typeface="Proxima Nova" panose="020B0604020202020204" charset="0"/>
              </a:rPr>
              <a:t>Se </a:t>
            </a:r>
            <a:r>
              <a:rPr lang="en-US" sz="1200" dirty="0" err="1">
                <a:latin typeface="Proxima Nova" panose="020B0604020202020204" charset="0"/>
              </a:rPr>
              <a:t>planea</a:t>
            </a:r>
            <a:r>
              <a:rPr lang="en-US" sz="1200" dirty="0">
                <a:latin typeface="Proxima Nova" panose="020B0604020202020204" charset="0"/>
              </a:rPr>
              <a:t> </a:t>
            </a:r>
            <a:r>
              <a:rPr lang="en-US" sz="1200" dirty="0" err="1">
                <a:latin typeface="Proxima Nova" panose="020B0604020202020204" charset="0"/>
              </a:rPr>
              <a:t>utilizar</a:t>
            </a:r>
            <a:r>
              <a:rPr lang="en-US" sz="1200" dirty="0">
                <a:latin typeface="Proxima Nova" panose="020B0604020202020204" charset="0"/>
              </a:rPr>
              <a:t> </a:t>
            </a:r>
            <a:r>
              <a:rPr lang="en-US" sz="1200" dirty="0" err="1">
                <a:latin typeface="Proxima Nova" panose="020B0604020202020204" charset="0"/>
              </a:rPr>
              <a:t>sensores</a:t>
            </a:r>
            <a:r>
              <a:rPr lang="en-US" sz="1200" dirty="0">
                <a:latin typeface="Proxima Nova" panose="020B0604020202020204" charset="0"/>
              </a:rPr>
              <a:t> o conjunto de </a:t>
            </a:r>
            <a:r>
              <a:rPr lang="en-US" sz="1200" dirty="0" err="1">
                <a:latin typeface="Proxima Nova" panose="020B0604020202020204" charset="0"/>
              </a:rPr>
              <a:t>sensores</a:t>
            </a:r>
            <a:r>
              <a:rPr lang="en-US" sz="1200" dirty="0">
                <a:latin typeface="Proxima Nova" panose="020B0604020202020204" charset="0"/>
              </a:rPr>
              <a:t> que entre </a:t>
            </a:r>
            <a:r>
              <a:rPr lang="en-US" sz="1200" dirty="0" err="1">
                <a:latin typeface="Proxima Nova" panose="020B0604020202020204" charset="0"/>
              </a:rPr>
              <a:t>todos</a:t>
            </a:r>
            <a:r>
              <a:rPr lang="en-US" sz="1200" dirty="0">
                <a:latin typeface="Proxima Nova" panose="020B0604020202020204" charset="0"/>
              </a:rPr>
              <a:t> </a:t>
            </a:r>
            <a:r>
              <a:rPr lang="en-US" sz="1200" dirty="0" err="1">
                <a:latin typeface="Proxima Nova" panose="020B0604020202020204" charset="0"/>
              </a:rPr>
              <a:t>sean</a:t>
            </a:r>
            <a:r>
              <a:rPr lang="en-US" sz="1200" dirty="0">
                <a:latin typeface="Proxima Nova" panose="020B0604020202020204" charset="0"/>
              </a:rPr>
              <a:t> </a:t>
            </a:r>
            <a:r>
              <a:rPr lang="en-US" sz="1200" dirty="0" err="1">
                <a:latin typeface="Proxima Nova" panose="020B0604020202020204" charset="0"/>
              </a:rPr>
              <a:t>capaces</a:t>
            </a:r>
            <a:r>
              <a:rPr lang="en-US" sz="1200" dirty="0">
                <a:latin typeface="Proxima Nova" panose="020B0604020202020204" charset="0"/>
              </a:rPr>
              <a:t> de </a:t>
            </a:r>
            <a:r>
              <a:rPr lang="en-US" sz="1200" dirty="0" err="1">
                <a:latin typeface="Proxima Nova" panose="020B0604020202020204" charset="0"/>
              </a:rPr>
              <a:t>medir</a:t>
            </a:r>
            <a:r>
              <a:rPr lang="en-US" sz="1200" dirty="0">
                <a:latin typeface="Proxima Nova" panose="020B0604020202020204" charset="0"/>
              </a:rPr>
              <a:t> </a:t>
            </a:r>
            <a:r>
              <a:rPr lang="en-US" sz="1200" dirty="0" err="1">
                <a:latin typeface="Proxima Nova" panose="020B0604020202020204" charset="0"/>
              </a:rPr>
              <a:t>condiciones</a:t>
            </a:r>
            <a:r>
              <a:rPr lang="en-US" sz="1200" dirty="0">
                <a:latin typeface="Proxima Nova" panose="020B0604020202020204" charset="0"/>
              </a:rPr>
              <a:t> del </a:t>
            </a:r>
            <a:r>
              <a:rPr lang="en-US" sz="1200" dirty="0" err="1">
                <a:latin typeface="Proxima Nova" panose="020B0604020202020204" charset="0"/>
              </a:rPr>
              <a:t>suelo</a:t>
            </a:r>
            <a:r>
              <a:rPr lang="en-US" sz="1200" dirty="0">
                <a:latin typeface="Proxima Nova" panose="020B0604020202020204" charset="0"/>
              </a:rPr>
              <a:t> </a:t>
            </a:r>
            <a:r>
              <a:rPr lang="en-US" sz="1200" dirty="0" err="1">
                <a:latin typeface="Proxima Nova" panose="020B0604020202020204" charset="0"/>
              </a:rPr>
              <a:t>como</a:t>
            </a:r>
            <a:r>
              <a:rPr lang="en-US" sz="1200" dirty="0">
                <a:latin typeface="Proxima Nova" panose="020B0604020202020204" charset="0"/>
              </a:rPr>
              <a:t> </a:t>
            </a:r>
            <a:r>
              <a:rPr lang="en-US" sz="1200" dirty="0" err="1">
                <a:latin typeface="Proxima Nova" panose="020B0604020202020204" charset="0"/>
              </a:rPr>
              <a:t>salinidad</a:t>
            </a:r>
            <a:r>
              <a:rPr lang="en-US" sz="1200" dirty="0">
                <a:latin typeface="Proxima Nova" panose="020B0604020202020204" charset="0"/>
              </a:rPr>
              <a:t> y </a:t>
            </a:r>
            <a:r>
              <a:rPr lang="en-US" sz="1200" dirty="0" err="1">
                <a:latin typeface="Proxima Nova" panose="020B0604020202020204" charset="0"/>
              </a:rPr>
              <a:t>humedad</a:t>
            </a:r>
            <a:r>
              <a:rPr lang="en-US" sz="1200" dirty="0">
                <a:latin typeface="Proxima Nova" panose="020B0604020202020204" charset="0"/>
              </a:rPr>
              <a:t>, para </a:t>
            </a:r>
            <a:r>
              <a:rPr lang="en-US" sz="1200" dirty="0" err="1">
                <a:latin typeface="Proxima Nova" panose="020B0604020202020204" charset="0"/>
              </a:rPr>
              <a:t>así</a:t>
            </a:r>
            <a:r>
              <a:rPr lang="en-US" sz="1200" dirty="0">
                <a:latin typeface="Proxima Nova" panose="020B0604020202020204" charset="0"/>
              </a:rPr>
              <a:t> con la </a:t>
            </a:r>
            <a:r>
              <a:rPr lang="en-US" sz="1200" dirty="0" err="1">
                <a:latin typeface="Proxima Nova" panose="020B0604020202020204" charset="0"/>
              </a:rPr>
              <a:t>información</a:t>
            </a:r>
            <a:r>
              <a:rPr lang="en-US" sz="1200" dirty="0">
                <a:latin typeface="Proxima Nova" panose="020B0604020202020204" charset="0"/>
              </a:rPr>
              <a:t> </a:t>
            </a:r>
            <a:r>
              <a:rPr lang="en-US" sz="1200" dirty="0" err="1">
                <a:latin typeface="Proxima Nova" panose="020B0604020202020204" charset="0"/>
              </a:rPr>
              <a:t>recolectada</a:t>
            </a:r>
            <a:r>
              <a:rPr lang="en-US" sz="1200" dirty="0">
                <a:latin typeface="Proxima Nova" panose="020B0604020202020204" charset="0"/>
              </a:rPr>
              <a:t> </a:t>
            </a:r>
            <a:r>
              <a:rPr lang="en-US" sz="1200" dirty="0" err="1">
                <a:latin typeface="Proxima Nova" panose="020B0604020202020204" charset="0"/>
              </a:rPr>
              <a:t>poder</a:t>
            </a:r>
            <a:r>
              <a:rPr lang="en-US" sz="1200" dirty="0">
                <a:latin typeface="Proxima Nova" panose="020B0604020202020204" charset="0"/>
              </a:rPr>
              <a:t> </a:t>
            </a:r>
            <a:r>
              <a:rPr lang="en-US" sz="1200" dirty="0" err="1">
                <a:latin typeface="Proxima Nova" panose="020B0604020202020204" charset="0"/>
              </a:rPr>
              <a:t>tomar</a:t>
            </a:r>
            <a:r>
              <a:rPr lang="en-US" sz="1200" dirty="0">
                <a:latin typeface="Proxima Nova" panose="020B0604020202020204" charset="0"/>
              </a:rPr>
              <a:t> una </a:t>
            </a:r>
            <a:r>
              <a:rPr lang="en-US" sz="1200" dirty="0" err="1">
                <a:latin typeface="Proxima Nova" panose="020B0604020202020204" charset="0"/>
              </a:rPr>
              <a:t>solución</a:t>
            </a:r>
            <a:r>
              <a:rPr lang="en-US" sz="1200" dirty="0">
                <a:latin typeface="Proxima Nova" panose="020B0604020202020204" charset="0"/>
              </a:rPr>
              <a:t> </a:t>
            </a:r>
            <a:r>
              <a:rPr lang="en-US" sz="1200" dirty="0" err="1">
                <a:latin typeface="Proxima Nova" panose="020B0604020202020204" charset="0"/>
              </a:rPr>
              <a:t>automática</a:t>
            </a:r>
            <a:r>
              <a:rPr lang="en-US" sz="1200" dirty="0">
                <a:latin typeface="Proxima Nova" panose="020B0604020202020204" charset="0"/>
              </a:rPr>
              <a:t>.</a:t>
            </a:r>
          </a:p>
          <a:p>
            <a:pPr marL="0" lvl="0" indent="0" defTabSz="457200">
              <a:lnSpc>
                <a:spcPct val="90000"/>
              </a:lnSpc>
              <a:spcBef>
                <a:spcPts val="1000"/>
              </a:spcBef>
              <a:buSzPct val="80000"/>
              <a:buNone/>
            </a:pPr>
            <a:r>
              <a:rPr lang="es-MX" sz="1200" dirty="0">
                <a:latin typeface="Proxima Nova" panose="020B0604020202020204" charset="0"/>
              </a:rPr>
              <a:t>Los</a:t>
            </a:r>
            <a:r>
              <a:rPr lang="en-US" sz="1200" dirty="0">
                <a:latin typeface="Proxima Nova" panose="020B0604020202020204" charset="0"/>
              </a:rPr>
              <a:t> </a:t>
            </a:r>
            <a:r>
              <a:rPr lang="en-US" sz="1200" dirty="0" err="1">
                <a:latin typeface="Proxima Nova" panose="020B0604020202020204" charset="0"/>
              </a:rPr>
              <a:t>sensores</a:t>
            </a:r>
            <a:r>
              <a:rPr lang="en-US" sz="1200" dirty="0">
                <a:latin typeface="Proxima Nova" panose="020B0604020202020204" charset="0"/>
              </a:rPr>
              <a:t> se </a:t>
            </a:r>
            <a:r>
              <a:rPr lang="en-US" sz="1200" dirty="0" err="1">
                <a:latin typeface="Proxima Nova" panose="020B0604020202020204" charset="0"/>
              </a:rPr>
              <a:t>colocaron</a:t>
            </a:r>
            <a:r>
              <a:rPr lang="en-US" sz="1200" dirty="0">
                <a:latin typeface="Proxima Nova" panose="020B0604020202020204" charset="0"/>
              </a:rPr>
              <a:t> junto con los </a:t>
            </a:r>
            <a:r>
              <a:rPr lang="en-US" sz="1200" dirty="0" err="1">
                <a:latin typeface="Proxima Nova" panose="020B0604020202020204" charset="0"/>
              </a:rPr>
              <a:t>cultivos</a:t>
            </a:r>
            <a:r>
              <a:rPr lang="en-US" sz="1200" dirty="0">
                <a:latin typeface="Proxima Nova" panose="020B0604020202020204" charset="0"/>
              </a:rPr>
              <a:t> </a:t>
            </a:r>
            <a:r>
              <a:rPr lang="en-US" sz="1200" dirty="0" err="1">
                <a:latin typeface="Proxima Nova" panose="020B0604020202020204" charset="0"/>
              </a:rPr>
              <a:t>en</a:t>
            </a:r>
            <a:r>
              <a:rPr lang="en-US" sz="1200" dirty="0">
                <a:latin typeface="Proxima Nova" panose="020B0604020202020204" charset="0"/>
              </a:rPr>
              <a:t> la tierra, se </a:t>
            </a:r>
            <a:r>
              <a:rPr lang="en-US" sz="1200" dirty="0" err="1">
                <a:latin typeface="Proxima Nova" panose="020B0604020202020204" charset="0"/>
              </a:rPr>
              <a:t>programarán</a:t>
            </a:r>
            <a:r>
              <a:rPr lang="en-US" sz="1200" dirty="0">
                <a:latin typeface="Proxima Nova" panose="020B0604020202020204" charset="0"/>
              </a:rPr>
              <a:t> para </a:t>
            </a:r>
            <a:r>
              <a:rPr lang="en-US" sz="1200" dirty="0" err="1">
                <a:latin typeface="Proxima Nova" panose="020B0604020202020204" charset="0"/>
              </a:rPr>
              <a:t>medir</a:t>
            </a:r>
            <a:r>
              <a:rPr lang="en-US" sz="1200" dirty="0">
                <a:latin typeface="Proxima Nova" panose="020B0604020202020204" charset="0"/>
              </a:rPr>
              <a:t> la </a:t>
            </a:r>
            <a:r>
              <a:rPr lang="en-US" sz="1200" dirty="0" err="1">
                <a:latin typeface="Proxima Nova" panose="020B0604020202020204" charset="0"/>
              </a:rPr>
              <a:t>salinidad</a:t>
            </a:r>
            <a:r>
              <a:rPr lang="en-US" sz="1200" dirty="0">
                <a:latin typeface="Proxima Nova" panose="020B0604020202020204" charset="0"/>
              </a:rPr>
              <a:t> </a:t>
            </a:r>
            <a:r>
              <a:rPr lang="en-US" sz="1200" dirty="0" err="1">
                <a:latin typeface="Proxima Nova" panose="020B0604020202020204" charset="0"/>
              </a:rPr>
              <a:t>en</a:t>
            </a:r>
            <a:r>
              <a:rPr lang="en-US" sz="1200" dirty="0">
                <a:latin typeface="Proxima Nova" panose="020B0604020202020204" charset="0"/>
              </a:rPr>
              <a:t> </a:t>
            </a:r>
            <a:r>
              <a:rPr lang="en-US" sz="1200" dirty="0" err="1">
                <a:latin typeface="Proxima Nova" panose="020B0604020202020204" charset="0"/>
              </a:rPr>
              <a:t>ciertos</a:t>
            </a:r>
            <a:r>
              <a:rPr lang="en-US" sz="1200" dirty="0">
                <a:latin typeface="Proxima Nova" panose="020B0604020202020204" charset="0"/>
              </a:rPr>
              <a:t> </a:t>
            </a:r>
            <a:r>
              <a:rPr lang="en-US" sz="1200" dirty="0" err="1">
                <a:latin typeface="Proxima Nova" panose="020B0604020202020204" charset="0"/>
              </a:rPr>
              <a:t>intervalos</a:t>
            </a:r>
            <a:r>
              <a:rPr lang="en-US" sz="1200" dirty="0">
                <a:latin typeface="Proxima Nova" panose="020B0604020202020204" charset="0"/>
              </a:rPr>
              <a:t> </a:t>
            </a:r>
            <a:r>
              <a:rPr lang="en-US" sz="1200" dirty="0" err="1">
                <a:latin typeface="Proxima Nova" panose="020B0604020202020204" charset="0"/>
              </a:rPr>
              <a:t>en</a:t>
            </a:r>
            <a:r>
              <a:rPr lang="en-US" sz="1200" dirty="0">
                <a:latin typeface="Proxima Nova" panose="020B0604020202020204" charset="0"/>
              </a:rPr>
              <a:t> un </a:t>
            </a:r>
            <a:r>
              <a:rPr lang="en-US" sz="1200" dirty="0" err="1">
                <a:latin typeface="Proxima Nova" panose="020B0604020202020204" charset="0"/>
              </a:rPr>
              <a:t>lenguaje</a:t>
            </a:r>
            <a:r>
              <a:rPr lang="en-US" sz="1200" dirty="0">
                <a:latin typeface="Proxima Nova" panose="020B0604020202020204" charset="0"/>
              </a:rPr>
              <a:t> C, </a:t>
            </a:r>
            <a:r>
              <a:rPr lang="en-US" sz="1200" dirty="0" err="1">
                <a:latin typeface="Proxima Nova" panose="020B0604020202020204" charset="0"/>
              </a:rPr>
              <a:t>luego</a:t>
            </a:r>
            <a:r>
              <a:rPr lang="en-US" sz="1200" dirty="0">
                <a:latin typeface="Proxima Nova" panose="020B0604020202020204" charset="0"/>
              </a:rPr>
              <a:t> se </a:t>
            </a:r>
            <a:r>
              <a:rPr lang="en-US" sz="1200" dirty="0" err="1">
                <a:latin typeface="Proxima Nova" panose="020B0604020202020204" charset="0"/>
              </a:rPr>
              <a:t>mandan</a:t>
            </a:r>
            <a:r>
              <a:rPr lang="en-US" sz="1200" dirty="0">
                <a:latin typeface="Proxima Nova" panose="020B0604020202020204" charset="0"/>
              </a:rPr>
              <a:t> los </a:t>
            </a:r>
            <a:r>
              <a:rPr lang="en-US" sz="1200" dirty="0" err="1">
                <a:latin typeface="Proxima Nova" panose="020B0604020202020204" charset="0"/>
              </a:rPr>
              <a:t>datos</a:t>
            </a:r>
            <a:r>
              <a:rPr lang="en-US" sz="1200" dirty="0">
                <a:latin typeface="Proxima Nova" panose="020B0604020202020204" charset="0"/>
              </a:rPr>
              <a:t> a un </a:t>
            </a:r>
            <a:r>
              <a:rPr lang="en-US" sz="1200" dirty="0" err="1">
                <a:latin typeface="Proxima Nova" panose="020B0604020202020204" charset="0"/>
              </a:rPr>
              <a:t>servidor</a:t>
            </a:r>
            <a:r>
              <a:rPr lang="en-US" sz="1200" dirty="0">
                <a:latin typeface="Proxima Nova" panose="020B0604020202020204" charset="0"/>
              </a:rPr>
              <a:t> MQTT </a:t>
            </a:r>
            <a:r>
              <a:rPr lang="en-US" sz="1200" dirty="0" err="1">
                <a:latin typeface="Proxima Nova" panose="020B0604020202020204" charset="0"/>
              </a:rPr>
              <a:t>donde</a:t>
            </a:r>
            <a:r>
              <a:rPr lang="en-US" sz="1200" dirty="0">
                <a:latin typeface="Proxima Nova" panose="020B0604020202020204" charset="0"/>
              </a:rPr>
              <a:t> un </a:t>
            </a:r>
            <a:r>
              <a:rPr lang="en-US" sz="1200" dirty="0" err="1">
                <a:latin typeface="Proxima Nova" panose="020B0604020202020204" charset="0"/>
              </a:rPr>
              <a:t>programa</a:t>
            </a:r>
            <a:r>
              <a:rPr lang="en-US" sz="1200" dirty="0">
                <a:latin typeface="Proxima Nova" panose="020B0604020202020204" charset="0"/>
              </a:rPr>
              <a:t> de python </a:t>
            </a:r>
            <a:r>
              <a:rPr lang="en-US" sz="1200" dirty="0" err="1">
                <a:latin typeface="Proxima Nova" panose="020B0604020202020204" charset="0"/>
              </a:rPr>
              <a:t>puede</a:t>
            </a:r>
            <a:r>
              <a:rPr lang="en-US" sz="1200" dirty="0">
                <a:latin typeface="Proxima Nova" panose="020B0604020202020204" charset="0"/>
              </a:rPr>
              <a:t> </a:t>
            </a:r>
            <a:r>
              <a:rPr lang="en-US" sz="1200" dirty="0" err="1">
                <a:latin typeface="Proxima Nova" panose="020B0604020202020204" charset="0"/>
              </a:rPr>
              <a:t>recibir</a:t>
            </a:r>
            <a:r>
              <a:rPr lang="en-US" sz="1200" dirty="0">
                <a:latin typeface="Proxima Nova" panose="020B0604020202020204" charset="0"/>
              </a:rPr>
              <a:t> los </a:t>
            </a:r>
            <a:r>
              <a:rPr lang="en-US" sz="1200" dirty="0" err="1">
                <a:latin typeface="Proxima Nova" panose="020B0604020202020204" charset="0"/>
              </a:rPr>
              <a:t>datos</a:t>
            </a:r>
            <a:r>
              <a:rPr lang="en-US" sz="1200" dirty="0">
                <a:latin typeface="Proxima Nova" panose="020B0604020202020204" charset="0"/>
              </a:rPr>
              <a:t>, </a:t>
            </a:r>
            <a:r>
              <a:rPr lang="en-US" sz="1200" dirty="0" err="1">
                <a:latin typeface="Proxima Nova" panose="020B0604020202020204" charset="0"/>
              </a:rPr>
              <a:t>procesarlos</a:t>
            </a:r>
            <a:r>
              <a:rPr lang="en-US" sz="1200" dirty="0">
                <a:latin typeface="Proxima Nova" panose="020B0604020202020204" charset="0"/>
              </a:rPr>
              <a:t>, y bajo </a:t>
            </a:r>
            <a:r>
              <a:rPr lang="en-US" sz="1200" dirty="0" err="1">
                <a:latin typeface="Proxima Nova" panose="020B0604020202020204" charset="0"/>
              </a:rPr>
              <a:t>ciertos</a:t>
            </a:r>
            <a:r>
              <a:rPr lang="en-US" sz="1200" dirty="0">
                <a:latin typeface="Proxima Nova" panose="020B0604020202020204" charset="0"/>
              </a:rPr>
              <a:t> </a:t>
            </a:r>
            <a:r>
              <a:rPr lang="en-US" sz="1200" dirty="0" err="1">
                <a:latin typeface="Proxima Nova" panose="020B0604020202020204" charset="0"/>
              </a:rPr>
              <a:t>criterios</a:t>
            </a:r>
            <a:r>
              <a:rPr lang="en-US" sz="1200" dirty="0">
                <a:latin typeface="Proxima Nova" panose="020B0604020202020204" charset="0"/>
              </a:rPr>
              <a:t> (</a:t>
            </a:r>
            <a:r>
              <a:rPr lang="en-US" sz="1200" dirty="0" err="1">
                <a:latin typeface="Proxima Nova" panose="020B0604020202020204" charset="0"/>
              </a:rPr>
              <a:t>baja</a:t>
            </a:r>
            <a:r>
              <a:rPr lang="en-US" sz="1200" dirty="0">
                <a:latin typeface="Proxima Nova" panose="020B0604020202020204" charset="0"/>
              </a:rPr>
              <a:t> </a:t>
            </a:r>
            <a:r>
              <a:rPr lang="en-US" sz="1200" dirty="0" err="1">
                <a:latin typeface="Proxima Nova" panose="020B0604020202020204" charset="0"/>
              </a:rPr>
              <a:t>salinidad</a:t>
            </a:r>
            <a:r>
              <a:rPr lang="en-US" sz="1200" dirty="0">
                <a:latin typeface="Proxima Nova" panose="020B0604020202020204" charset="0"/>
              </a:rPr>
              <a:t> o </a:t>
            </a:r>
            <a:r>
              <a:rPr lang="en-US" sz="1200" dirty="0" err="1">
                <a:latin typeface="Proxima Nova" panose="020B0604020202020204" charset="0"/>
              </a:rPr>
              <a:t>humedad</a:t>
            </a:r>
            <a:r>
              <a:rPr lang="en-US" sz="1200" dirty="0">
                <a:latin typeface="Proxima Nova" panose="020B0604020202020204" charset="0"/>
              </a:rPr>
              <a:t>), </a:t>
            </a:r>
            <a:r>
              <a:rPr lang="en-US" sz="1200" dirty="0" err="1">
                <a:latin typeface="Proxima Nova" panose="020B0604020202020204" charset="0"/>
              </a:rPr>
              <a:t>tomar</a:t>
            </a:r>
            <a:r>
              <a:rPr lang="en-US" sz="1200" dirty="0">
                <a:latin typeface="Proxima Nova" panose="020B0604020202020204" charset="0"/>
              </a:rPr>
              <a:t> </a:t>
            </a:r>
            <a:r>
              <a:rPr lang="en-US" sz="1200" dirty="0" err="1">
                <a:latin typeface="Proxima Nova" panose="020B0604020202020204" charset="0"/>
              </a:rPr>
              <a:t>acciones</a:t>
            </a:r>
            <a:r>
              <a:rPr lang="en-US" sz="1200" dirty="0">
                <a:latin typeface="Proxima Nova" panose="020B0604020202020204" charset="0"/>
              </a:rPr>
              <a:t> </a:t>
            </a:r>
            <a:r>
              <a:rPr lang="en-US" sz="1200" dirty="0" err="1">
                <a:latin typeface="Proxima Nova" panose="020B0604020202020204" charset="0"/>
              </a:rPr>
              <a:t>como</a:t>
            </a:r>
            <a:r>
              <a:rPr lang="en-US" sz="1200" dirty="0">
                <a:latin typeface="Proxima Nova" panose="020B0604020202020204" charset="0"/>
              </a:rPr>
              <a:t> </a:t>
            </a:r>
            <a:r>
              <a:rPr lang="en-US" sz="1200" dirty="0" err="1">
                <a:latin typeface="Proxima Nova" panose="020B0604020202020204" charset="0"/>
              </a:rPr>
              <a:t>decirle</a:t>
            </a:r>
            <a:r>
              <a:rPr lang="en-US" sz="1200" dirty="0">
                <a:latin typeface="Proxima Nova" panose="020B0604020202020204" charset="0"/>
              </a:rPr>
              <a:t> al </a:t>
            </a:r>
            <a:r>
              <a:rPr lang="en-US" sz="1200" dirty="0" err="1">
                <a:latin typeface="Proxima Nova" panose="020B0604020202020204" charset="0"/>
              </a:rPr>
              <a:t>riego</a:t>
            </a:r>
            <a:r>
              <a:rPr lang="en-US" sz="1200" dirty="0">
                <a:latin typeface="Proxima Nova" panose="020B0604020202020204" charset="0"/>
              </a:rPr>
              <a:t> que se </a:t>
            </a:r>
            <a:r>
              <a:rPr lang="en-US" sz="1200" dirty="0" err="1">
                <a:latin typeface="Proxima Nova" panose="020B0604020202020204" charset="0"/>
              </a:rPr>
              <a:t>encienda</a:t>
            </a:r>
            <a:r>
              <a:rPr lang="en-US" sz="1200" dirty="0">
                <a:latin typeface="Proxima Nova" panose="020B0604020202020204" charset="0"/>
              </a:rPr>
              <a:t>, y a un </a:t>
            </a:r>
            <a:r>
              <a:rPr lang="en-US" sz="1200" dirty="0" err="1">
                <a:latin typeface="Proxima Nova" panose="020B0604020202020204" charset="0"/>
              </a:rPr>
              <a:t>dispensador</a:t>
            </a:r>
            <a:r>
              <a:rPr lang="en-US" sz="1200" dirty="0">
                <a:latin typeface="Proxima Nova" panose="020B0604020202020204" charset="0"/>
              </a:rPr>
              <a:t> que </a:t>
            </a:r>
            <a:r>
              <a:rPr lang="en-US" sz="1200" dirty="0" err="1">
                <a:latin typeface="Proxima Nova" panose="020B0604020202020204" charset="0"/>
              </a:rPr>
              <a:t>libere</a:t>
            </a:r>
            <a:r>
              <a:rPr lang="en-US" sz="1200" dirty="0">
                <a:latin typeface="Proxima Nova" panose="020B0604020202020204" charset="0"/>
              </a:rPr>
              <a:t> </a:t>
            </a:r>
            <a:r>
              <a:rPr lang="en-US" sz="1200" dirty="0" err="1">
                <a:latin typeface="Proxima Nova" panose="020B0604020202020204" charset="0"/>
              </a:rPr>
              <a:t>nutrientes</a:t>
            </a:r>
            <a:r>
              <a:rPr lang="en-US" sz="1200" dirty="0">
                <a:latin typeface="Proxima Nova" panose="020B0604020202020204" charset="0"/>
              </a:rPr>
              <a:t> </a:t>
            </a:r>
            <a:r>
              <a:rPr lang="en-US" sz="1200" dirty="0" err="1">
                <a:latin typeface="Proxima Nova" panose="020B0604020202020204" charset="0"/>
              </a:rPr>
              <a:t>sobre</a:t>
            </a:r>
            <a:r>
              <a:rPr lang="en-US" sz="1200" dirty="0">
                <a:latin typeface="Proxima Nova" panose="020B0604020202020204" charset="0"/>
              </a:rPr>
              <a:t> los </a:t>
            </a:r>
            <a:r>
              <a:rPr lang="en-US" sz="1200" dirty="0" err="1">
                <a:latin typeface="Proxima Nova" panose="020B0604020202020204" charset="0"/>
              </a:rPr>
              <a:t>cultivos</a:t>
            </a:r>
            <a:r>
              <a:rPr lang="en-US" sz="1200" dirty="0">
                <a:latin typeface="Proxima Nova" panose="020B0604020202020204" charset="0"/>
              </a:rPr>
              <a:t>. </a:t>
            </a:r>
          </a:p>
          <a:p>
            <a:pPr marL="0" lvl="0" indent="0" defTabSz="457200">
              <a:lnSpc>
                <a:spcPct val="90000"/>
              </a:lnSpc>
              <a:spcBef>
                <a:spcPts val="1000"/>
              </a:spcBef>
              <a:buSzPct val="80000"/>
              <a:buNone/>
            </a:pPr>
            <a:r>
              <a:rPr lang="en-US" sz="1200" dirty="0">
                <a:latin typeface="Proxima Nova" panose="020B0604020202020204" charset="0"/>
              </a:rPr>
              <a:t>De nuevo, </a:t>
            </a:r>
            <a:r>
              <a:rPr lang="en-US" sz="1200" dirty="0" err="1">
                <a:latin typeface="Proxima Nova" panose="020B0604020202020204" charset="0"/>
              </a:rPr>
              <a:t>mediante</a:t>
            </a:r>
            <a:r>
              <a:rPr lang="en-US" sz="1200" dirty="0">
                <a:latin typeface="Proxima Nova" panose="020B0604020202020204" charset="0"/>
              </a:rPr>
              <a:t> MQTT los </a:t>
            </a:r>
            <a:r>
              <a:rPr lang="en-US" sz="1200" dirty="0" err="1">
                <a:latin typeface="Proxima Nova" panose="020B0604020202020204" charset="0"/>
              </a:rPr>
              <a:t>actuadores</a:t>
            </a:r>
            <a:r>
              <a:rPr lang="en-US" sz="1200" dirty="0">
                <a:latin typeface="Proxima Nova" panose="020B0604020202020204" charset="0"/>
              </a:rPr>
              <a:t> son los que </a:t>
            </a:r>
            <a:r>
              <a:rPr lang="en-US" sz="1200" dirty="0" err="1">
                <a:latin typeface="Proxima Nova" panose="020B0604020202020204" charset="0"/>
              </a:rPr>
              <a:t>estarán</a:t>
            </a:r>
            <a:r>
              <a:rPr lang="en-US" sz="1200" dirty="0">
                <a:latin typeface="Proxima Nova" panose="020B0604020202020204" charset="0"/>
              </a:rPr>
              <a:t> </a:t>
            </a:r>
            <a:r>
              <a:rPr lang="en-US" sz="1200" dirty="0" err="1">
                <a:latin typeface="Proxima Nova" panose="020B0604020202020204" charset="0"/>
              </a:rPr>
              <a:t>suscritos</a:t>
            </a:r>
            <a:r>
              <a:rPr lang="en-US" sz="1200" dirty="0">
                <a:latin typeface="Proxima Nova" panose="020B0604020202020204" charset="0"/>
              </a:rPr>
              <a:t> a </a:t>
            </a:r>
            <a:r>
              <a:rPr lang="en-US" sz="1200" dirty="0" err="1">
                <a:latin typeface="Proxima Nova" panose="020B0604020202020204" charset="0"/>
              </a:rPr>
              <a:t>tópicos</a:t>
            </a:r>
            <a:r>
              <a:rPr lang="en-US" sz="1200" dirty="0">
                <a:latin typeface="Proxima Nova" panose="020B0604020202020204" charset="0"/>
              </a:rPr>
              <a:t> </a:t>
            </a:r>
            <a:r>
              <a:rPr lang="en-US" sz="1200" dirty="0" err="1">
                <a:latin typeface="Proxima Nova" panose="020B0604020202020204" charset="0"/>
              </a:rPr>
              <a:t>donde</a:t>
            </a:r>
            <a:r>
              <a:rPr lang="en-US" sz="1200" dirty="0">
                <a:latin typeface="Proxima Nova" panose="020B0604020202020204" charset="0"/>
              </a:rPr>
              <a:t> </a:t>
            </a:r>
            <a:r>
              <a:rPr lang="en-US" sz="1200" dirty="0" err="1">
                <a:latin typeface="Proxima Nova" panose="020B0604020202020204" charset="0"/>
              </a:rPr>
              <a:t>recibirán</a:t>
            </a:r>
            <a:r>
              <a:rPr lang="en-US" sz="1200" dirty="0">
                <a:latin typeface="Proxima Nova" panose="020B0604020202020204" charset="0"/>
              </a:rPr>
              <a:t> las </a:t>
            </a:r>
            <a:r>
              <a:rPr lang="en-US" sz="1200" dirty="0" err="1">
                <a:latin typeface="Proxima Nova" panose="020B0604020202020204" charset="0"/>
              </a:rPr>
              <a:t>instrucciones</a:t>
            </a:r>
            <a:r>
              <a:rPr lang="en-US" sz="1200" dirty="0">
                <a:latin typeface="Proxima Nova" panose="020B0604020202020204" charset="0"/>
              </a:rPr>
              <a:t> </a:t>
            </a:r>
            <a:r>
              <a:rPr lang="en-US" sz="1200" dirty="0" err="1">
                <a:latin typeface="Proxima Nova" panose="020B0604020202020204" charset="0"/>
              </a:rPr>
              <a:t>sobre</a:t>
            </a:r>
            <a:r>
              <a:rPr lang="en-US" sz="1200" dirty="0">
                <a:latin typeface="Proxima Nova" panose="020B0604020202020204" charset="0"/>
              </a:rPr>
              <a:t> los </a:t>
            </a:r>
            <a:r>
              <a:rPr lang="en-US" sz="1200" dirty="0" err="1">
                <a:latin typeface="Proxima Nova" panose="020B0604020202020204" charset="0"/>
              </a:rPr>
              <a:t>dispositivos</a:t>
            </a:r>
            <a:r>
              <a:rPr lang="en-US" sz="1200" dirty="0">
                <a:latin typeface="Proxima Nova" panose="020B0604020202020204" charset="0"/>
              </a:rPr>
              <a:t> a </a:t>
            </a:r>
            <a:r>
              <a:rPr lang="en-US" sz="1200" dirty="0" err="1">
                <a:latin typeface="Proxima Nova" panose="020B0604020202020204" charset="0"/>
              </a:rPr>
              <a:t>encender</a:t>
            </a:r>
            <a:r>
              <a:rPr lang="en-US" sz="1200" dirty="0">
                <a:latin typeface="Proxima Nova" panose="020B0604020202020204" charset="0"/>
              </a:rPr>
              <a:t>. </a:t>
            </a:r>
            <a:r>
              <a:rPr lang="en-US" sz="1200" dirty="0" err="1">
                <a:latin typeface="Proxima Nova" panose="020B0604020202020204" charset="0"/>
              </a:rPr>
              <a:t>Además</a:t>
            </a:r>
            <a:r>
              <a:rPr lang="en-US" sz="1200" dirty="0">
                <a:latin typeface="Proxima Nova" panose="020B0604020202020204" charset="0"/>
              </a:rPr>
              <a:t>, los </a:t>
            </a:r>
            <a:r>
              <a:rPr lang="en-US" sz="1200" dirty="0" err="1">
                <a:latin typeface="Proxima Nova" panose="020B0604020202020204" charset="0"/>
              </a:rPr>
              <a:t>datos</a:t>
            </a:r>
            <a:r>
              <a:rPr lang="en-US" sz="1200" dirty="0">
                <a:latin typeface="Proxima Nova" panose="020B0604020202020204" charset="0"/>
              </a:rPr>
              <a:t> se </a:t>
            </a:r>
            <a:r>
              <a:rPr lang="en-US" sz="1200" dirty="0" err="1">
                <a:latin typeface="Proxima Nova" panose="020B0604020202020204" charset="0"/>
              </a:rPr>
              <a:t>pueden</a:t>
            </a:r>
            <a:r>
              <a:rPr lang="en-US" sz="1200" dirty="0">
                <a:latin typeface="Proxima Nova" panose="020B0604020202020204" charset="0"/>
              </a:rPr>
              <a:t> </a:t>
            </a:r>
            <a:r>
              <a:rPr lang="en-US" sz="1200" dirty="0" err="1">
                <a:latin typeface="Proxima Nova" panose="020B0604020202020204" charset="0"/>
              </a:rPr>
              <a:t>almacenar</a:t>
            </a:r>
            <a:r>
              <a:rPr lang="en-US" sz="1200" dirty="0">
                <a:latin typeface="Proxima Nova" panose="020B0604020202020204" charset="0"/>
              </a:rPr>
              <a:t> </a:t>
            </a:r>
            <a:r>
              <a:rPr lang="en-US" sz="1200" dirty="0" err="1">
                <a:latin typeface="Proxima Nova" panose="020B0604020202020204" charset="0"/>
              </a:rPr>
              <a:t>en</a:t>
            </a:r>
            <a:r>
              <a:rPr lang="en-US" sz="1200" dirty="0">
                <a:latin typeface="Proxima Nova" panose="020B0604020202020204" charset="0"/>
              </a:rPr>
              <a:t> una base de </a:t>
            </a:r>
            <a:r>
              <a:rPr lang="en-US" sz="1200" dirty="0" err="1">
                <a:latin typeface="Proxima Nova" panose="020B0604020202020204" charset="0"/>
              </a:rPr>
              <a:t>datos</a:t>
            </a:r>
            <a:r>
              <a:rPr lang="en-US" sz="1200" dirty="0">
                <a:latin typeface="Proxima Nova" panose="020B0604020202020204" charset="0"/>
              </a:rPr>
              <a:t> </a:t>
            </a:r>
            <a:r>
              <a:rPr lang="en-US" sz="1200" dirty="0" err="1">
                <a:latin typeface="Proxima Nova" panose="020B0604020202020204" charset="0"/>
              </a:rPr>
              <a:t>como</a:t>
            </a:r>
            <a:r>
              <a:rPr lang="en-US" sz="1200" dirty="0">
                <a:latin typeface="Proxima Nova" panose="020B0604020202020204" charset="0"/>
              </a:rPr>
              <a:t> MySQL para </a:t>
            </a:r>
            <a:r>
              <a:rPr lang="en-US" sz="1200" dirty="0" err="1">
                <a:latin typeface="Proxima Nova" panose="020B0604020202020204" charset="0"/>
              </a:rPr>
              <a:t>tener</a:t>
            </a:r>
            <a:r>
              <a:rPr lang="en-US" sz="1200" dirty="0">
                <a:latin typeface="Proxima Nova" panose="020B0604020202020204" charset="0"/>
              </a:rPr>
              <a:t> un mayor </a:t>
            </a:r>
            <a:r>
              <a:rPr lang="en-US" sz="1200" dirty="0" err="1">
                <a:latin typeface="Proxima Nova" panose="020B0604020202020204" charset="0"/>
              </a:rPr>
              <a:t>monitoreo</a:t>
            </a:r>
            <a:r>
              <a:rPr lang="en-US" sz="1200" dirty="0">
                <a:latin typeface="Proxima Nova" panose="020B0604020202020204" charset="0"/>
              </a:rPr>
              <a:t> y </a:t>
            </a:r>
            <a:r>
              <a:rPr lang="en-US" sz="1200" dirty="0" err="1">
                <a:latin typeface="Proxima Nova" panose="020B0604020202020204" charset="0"/>
              </a:rPr>
              <a:t>desplegar</a:t>
            </a:r>
            <a:r>
              <a:rPr lang="en-US" sz="1200" dirty="0">
                <a:latin typeface="Proxima Nova" panose="020B0604020202020204" charset="0"/>
              </a:rPr>
              <a:t> de </a:t>
            </a:r>
            <a:r>
              <a:rPr lang="en-US" sz="1200" dirty="0" err="1">
                <a:latin typeface="Proxima Nova" panose="020B0604020202020204" charset="0"/>
              </a:rPr>
              <a:t>manera</a:t>
            </a:r>
            <a:r>
              <a:rPr lang="en-US" sz="1200" dirty="0">
                <a:latin typeface="Proxima Nova" panose="020B0604020202020204" charset="0"/>
              </a:rPr>
              <a:t> </a:t>
            </a:r>
            <a:r>
              <a:rPr lang="en-US" sz="1200" dirty="0" err="1">
                <a:latin typeface="Proxima Nova" panose="020B0604020202020204" charset="0"/>
              </a:rPr>
              <a:t>gráfica</a:t>
            </a:r>
            <a:r>
              <a:rPr lang="en-US" sz="1200" dirty="0">
                <a:latin typeface="Proxima Nova" panose="020B0604020202020204" charset="0"/>
              </a:rPr>
              <a:t> </a:t>
            </a:r>
            <a:r>
              <a:rPr lang="en-US" sz="1200" dirty="0" err="1">
                <a:latin typeface="Proxima Nova" panose="020B0604020202020204" charset="0"/>
              </a:rPr>
              <a:t>mediante</a:t>
            </a:r>
            <a:r>
              <a:rPr lang="en-US" sz="1200" dirty="0">
                <a:latin typeface="Proxima Nova" panose="020B0604020202020204" charset="0"/>
              </a:rPr>
              <a:t> un dashboard.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E641E9-03B4-404F-BEB8-ACBC314B58BC}"/>
              </a:ext>
            </a:extLst>
          </p:cNvPr>
          <p:cNvSpPr>
            <a:spLocks noGrp="1"/>
          </p:cNvSpPr>
          <p:nvPr>
            <p:ph type="title"/>
          </p:nvPr>
        </p:nvSpPr>
        <p:spPr>
          <a:xfrm>
            <a:off x="311700" y="433401"/>
            <a:ext cx="8520600" cy="572700"/>
          </a:xfrm>
        </p:spPr>
        <p:txBody>
          <a:bodyPr>
            <a:normAutofit fontScale="90000"/>
          </a:bodyPr>
          <a:lstStyle/>
          <a:p>
            <a:r>
              <a:rPr lang="es-MX" dirty="0"/>
              <a:t>Beneficio generado</a:t>
            </a:r>
          </a:p>
        </p:txBody>
      </p:sp>
      <p:sp>
        <p:nvSpPr>
          <p:cNvPr id="3" name="Marcador de texto 2">
            <a:extLst>
              <a:ext uri="{FF2B5EF4-FFF2-40B4-BE49-F238E27FC236}">
                <a16:creationId xmlns:a16="http://schemas.microsoft.com/office/drawing/2014/main" id="{ED0D1EBD-603C-4B20-8C63-BE9DFDD58E8D}"/>
              </a:ext>
            </a:extLst>
          </p:cNvPr>
          <p:cNvSpPr>
            <a:spLocks noGrp="1"/>
          </p:cNvSpPr>
          <p:nvPr>
            <p:ph type="body" idx="1"/>
          </p:nvPr>
        </p:nvSpPr>
        <p:spPr>
          <a:xfrm>
            <a:off x="141579" y="1293699"/>
            <a:ext cx="6929072" cy="3416400"/>
          </a:xfrm>
        </p:spPr>
        <p:txBody>
          <a:bodyPr/>
          <a:lstStyle/>
          <a:p>
            <a:pPr marL="114300" indent="0" algn="just">
              <a:buNone/>
            </a:pPr>
            <a:r>
              <a:rPr lang="es-MX" dirty="0">
                <a:latin typeface="Proxima Nova" panose="020B0604020202020204" charset="0"/>
              </a:rPr>
              <a:t>Ayuda a una mayor atención y habilita a conocer que tratamiento es necesario para la tierra sin la necesidad de tener a una persona trabajando presencialmente en ella, así facilitando este riego en días donde nadie este presente. </a:t>
            </a:r>
          </a:p>
          <a:p>
            <a:pPr marL="114300" indent="0" algn="just">
              <a:buNone/>
            </a:pPr>
            <a:endParaRPr lang="es-MX" dirty="0">
              <a:latin typeface="Proxima Nova" panose="020B0604020202020204" charset="0"/>
            </a:endParaRPr>
          </a:p>
          <a:p>
            <a:pPr marL="114300" indent="0" algn="just">
              <a:buNone/>
            </a:pPr>
            <a:r>
              <a:rPr lang="es-MX" dirty="0">
                <a:latin typeface="Proxima Nova" panose="020B0604020202020204" charset="0"/>
              </a:rPr>
              <a:t>También ayuda a comprender los estados de la tierra en diferentes estaciones del año, como se adapta a diferentes temperaturas para que así los encargados de ella puedan apropiar este sistema a estas mediciones e interpretaciones.</a:t>
            </a:r>
          </a:p>
          <a:p>
            <a:pPr marL="114300" indent="0" algn="just">
              <a:buNone/>
            </a:pPr>
            <a:endParaRPr lang="es-MX" dirty="0">
              <a:latin typeface="Proxima Nova" panose="020B0604020202020204" charset="0"/>
            </a:endParaRPr>
          </a:p>
          <a:p>
            <a:pPr marL="114300" indent="0" algn="just">
              <a:buNone/>
            </a:pPr>
            <a:r>
              <a:rPr lang="es-MX" dirty="0">
                <a:latin typeface="Proxima Nova" panose="020B0604020202020204" charset="0"/>
              </a:rPr>
              <a:t>Estos sensores podrían mejorar y evitar el mayor uso de suelo fértil si se evita una degradación constante, ya que cuando un suelo ya no estaba nutrido lo suficiente buscaban otro espacio, repitiendo el proceso. Con es te proyecto se puede llevar a un alongamiento del uso de un solo suelo y evitar mayores problemáticas</a:t>
            </a:r>
          </a:p>
          <a:p>
            <a:pPr marL="114300" indent="0" algn="just">
              <a:buNone/>
            </a:pPr>
            <a:endParaRPr lang="es-MX" dirty="0"/>
          </a:p>
        </p:txBody>
      </p:sp>
    </p:spTree>
    <p:extLst>
      <p:ext uri="{BB962C8B-B14F-4D97-AF65-F5344CB8AC3E}">
        <p14:creationId xmlns:p14="http://schemas.microsoft.com/office/powerpoint/2010/main" val="2799193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961F2-8140-410D-A643-F1AF7BC988DE}"/>
              </a:ext>
            </a:extLst>
          </p:cNvPr>
          <p:cNvSpPr>
            <a:spLocks noGrp="1"/>
          </p:cNvSpPr>
          <p:nvPr>
            <p:ph type="title"/>
          </p:nvPr>
        </p:nvSpPr>
        <p:spPr/>
        <p:txBody>
          <a:bodyPr>
            <a:normAutofit fontScale="90000"/>
          </a:bodyPr>
          <a:lstStyle/>
          <a:p>
            <a:r>
              <a:rPr lang="es-MX" dirty="0"/>
              <a:t>Referencias</a:t>
            </a:r>
          </a:p>
        </p:txBody>
      </p:sp>
      <p:sp>
        <p:nvSpPr>
          <p:cNvPr id="3" name="Marcador de texto 2">
            <a:extLst>
              <a:ext uri="{FF2B5EF4-FFF2-40B4-BE49-F238E27FC236}">
                <a16:creationId xmlns:a16="http://schemas.microsoft.com/office/drawing/2014/main" id="{0A9D1D2A-7E27-454A-BA2C-4855959F6FC2}"/>
              </a:ext>
            </a:extLst>
          </p:cNvPr>
          <p:cNvSpPr>
            <a:spLocks noGrp="1"/>
          </p:cNvSpPr>
          <p:nvPr>
            <p:ph type="body" idx="1"/>
          </p:nvPr>
        </p:nvSpPr>
        <p:spPr>
          <a:xfrm>
            <a:off x="311700" y="1152475"/>
            <a:ext cx="7056663" cy="3416400"/>
          </a:xfrm>
        </p:spPr>
        <p:txBody>
          <a:bodyPr/>
          <a:lstStyle/>
          <a:p>
            <a:r>
              <a:rPr lang="en-US" dirty="0">
                <a:solidFill>
                  <a:schemeClr val="bg2">
                    <a:lumMod val="50000"/>
                  </a:schemeClr>
                </a:solidFill>
                <a:latin typeface="Proxima Nova" panose="020B0604020202020204" charset="0"/>
              </a:rPr>
              <a:t>Soil degradation Understand how the quality of soil declines and what causes this decline. NSW Government. </a:t>
            </a:r>
            <a:r>
              <a:rPr lang="en-US" dirty="0" err="1">
                <a:solidFill>
                  <a:schemeClr val="bg2">
                    <a:lumMod val="50000"/>
                  </a:schemeClr>
                </a:solidFill>
                <a:latin typeface="Proxima Nova" panose="020B0604020202020204" charset="0"/>
              </a:rPr>
              <a:t>Recuperado</a:t>
            </a:r>
            <a:r>
              <a:rPr lang="en-US" dirty="0">
                <a:solidFill>
                  <a:schemeClr val="bg2">
                    <a:lumMod val="50000"/>
                  </a:schemeClr>
                </a:solidFill>
                <a:latin typeface="Proxima Nova" panose="020B0604020202020204" charset="0"/>
              </a:rPr>
              <a:t> de: </a:t>
            </a:r>
            <a:r>
              <a:rPr lang="es-419" dirty="0">
                <a:latin typeface="Proxima Nova" panose="020B0604020202020204" charset="0"/>
                <a:hlinkClick r:id="rId2"/>
              </a:rPr>
              <a:t>https://www.environment.nsw.gov.au/topics/land-and-soil/soil-degradation</a:t>
            </a:r>
            <a:endParaRPr lang="es-MX" dirty="0">
              <a:latin typeface="Proxima Nova" panose="020B0604020202020204" charset="0"/>
            </a:endParaRPr>
          </a:p>
          <a:p>
            <a:r>
              <a:rPr lang="es-419" dirty="0">
                <a:solidFill>
                  <a:schemeClr val="bg2">
                    <a:lumMod val="50000"/>
                  </a:schemeClr>
                </a:solidFill>
                <a:latin typeface="Proxima Nova" panose="020B0604020202020204" charset="0"/>
              </a:rPr>
              <a:t>(2021). Contaminación del suelo: Causas y Soluciones. </a:t>
            </a:r>
            <a:r>
              <a:rPr lang="es-419" dirty="0" err="1">
                <a:solidFill>
                  <a:schemeClr val="bg2">
                    <a:lumMod val="50000"/>
                  </a:schemeClr>
                </a:solidFill>
                <a:latin typeface="Proxima Nova" panose="020B0604020202020204" charset="0"/>
              </a:rPr>
              <a:t>EuroFins</a:t>
            </a:r>
            <a:r>
              <a:rPr lang="es-419" dirty="0">
                <a:solidFill>
                  <a:schemeClr val="bg2">
                    <a:lumMod val="50000"/>
                  </a:schemeClr>
                </a:solidFill>
                <a:latin typeface="Proxima Nova" panose="020B0604020202020204" charset="0"/>
              </a:rPr>
              <a:t>. Recuperado de: </a:t>
            </a:r>
            <a:r>
              <a:rPr lang="es-419" dirty="0">
                <a:latin typeface="Proxima Nova" panose="020B0604020202020204" charset="0"/>
                <a:hlinkClick r:id="rId3"/>
              </a:rPr>
              <a:t>https://envira.es/es/contaminacion-del-suelo-causas-y-soluciones/</a:t>
            </a:r>
            <a:endParaRPr lang="es-MX" dirty="0">
              <a:latin typeface="Proxima Nova" panose="020B0604020202020204" charset="0"/>
            </a:endParaRPr>
          </a:p>
          <a:p>
            <a:r>
              <a:rPr lang="es-ES" b="0" i="0" dirty="0">
                <a:solidFill>
                  <a:schemeClr val="bg2">
                    <a:lumMod val="50000"/>
                  </a:schemeClr>
                </a:solidFill>
                <a:effectLst/>
                <a:latin typeface="Proxima Nova" panose="020B0604020202020204" charset="0"/>
              </a:rPr>
              <a:t>Dirección General de Estadística e Información Ambiental. </a:t>
            </a:r>
            <a:r>
              <a:rPr lang="es-419" dirty="0">
                <a:solidFill>
                  <a:schemeClr val="bg2">
                    <a:lumMod val="50000"/>
                  </a:schemeClr>
                </a:solidFill>
                <a:latin typeface="Proxima Nova" panose="020B0604020202020204" charset="0"/>
              </a:rPr>
              <a:t>Factores asociados a la degradación del suelo. </a:t>
            </a:r>
            <a:r>
              <a:rPr lang="es-419" dirty="0" err="1">
                <a:solidFill>
                  <a:schemeClr val="bg2">
                    <a:lumMod val="50000"/>
                  </a:schemeClr>
                </a:solidFill>
                <a:latin typeface="Proxima Nova" panose="020B0604020202020204" charset="0"/>
              </a:rPr>
              <a:t>Semarnat</a:t>
            </a:r>
            <a:r>
              <a:rPr lang="es-419" dirty="0">
                <a:solidFill>
                  <a:schemeClr val="bg2">
                    <a:lumMod val="50000"/>
                  </a:schemeClr>
                </a:solidFill>
                <a:latin typeface="Proxima Nova" panose="020B0604020202020204" charset="0"/>
              </a:rPr>
              <a:t>. Recuperado de: </a:t>
            </a:r>
            <a:r>
              <a:rPr lang="es-419" dirty="0">
                <a:latin typeface="Proxima Nova" panose="020B0604020202020204" charset="0"/>
                <a:hlinkClick r:id="rId4"/>
              </a:rPr>
              <a:t>http://www.paot.org.mx/centro/ine-semarnat/informe02/estadisticas_2000/informe_2000/03_Suelos/3.4_Factores/index.htm</a:t>
            </a:r>
            <a:endParaRPr lang="es-MX" dirty="0">
              <a:latin typeface="Proxima Nova" panose="020B0604020202020204" charset="0"/>
            </a:endParaRPr>
          </a:p>
          <a:p>
            <a:endParaRPr lang="es-419" dirty="0">
              <a:latin typeface="Proxima Nova" panose="020B0604020202020204" charset="0"/>
            </a:endParaRPr>
          </a:p>
        </p:txBody>
      </p:sp>
    </p:spTree>
    <p:extLst>
      <p:ext uri="{BB962C8B-B14F-4D97-AF65-F5344CB8AC3E}">
        <p14:creationId xmlns:p14="http://schemas.microsoft.com/office/powerpoint/2010/main" val="3780697978"/>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31</TotalTime>
  <Words>643</Words>
  <Application>Microsoft Office PowerPoint</Application>
  <PresentationFormat>Presentación en pantalla (16:9)</PresentationFormat>
  <Paragraphs>39</Paragraphs>
  <Slides>7</Slides>
  <Notes>5</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7</vt:i4>
      </vt:variant>
    </vt:vector>
  </HeadingPairs>
  <TitlesOfParts>
    <vt:vector size="14" baseType="lpstr">
      <vt:lpstr>Arial</vt:lpstr>
      <vt:lpstr>Trebuchet MS</vt:lpstr>
      <vt:lpstr>Wingdings</vt:lpstr>
      <vt:lpstr>Lato</vt:lpstr>
      <vt:lpstr>Proxima Nova</vt:lpstr>
      <vt:lpstr>Wingdings 3</vt:lpstr>
      <vt:lpstr>Faceta</vt:lpstr>
      <vt:lpstr>Degradación del suelo </vt:lpstr>
      <vt:lpstr>Descripción de la problemática </vt:lpstr>
      <vt:lpstr>Causas</vt:lpstr>
      <vt:lpstr>Intentos de solución</vt:lpstr>
      <vt:lpstr>Propuesta IoT</vt:lpstr>
      <vt:lpstr>Beneficio generado</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Degradación del suelo </dc:title>
  <cp:lastModifiedBy>cavazosangel11@gmail.com</cp:lastModifiedBy>
  <cp:revision>6</cp:revision>
  <dcterms:modified xsi:type="dcterms:W3CDTF">2021-09-17T15:25:19Z</dcterms:modified>
</cp:coreProperties>
</file>