
<file path=[Content_Types].xml><?xml version="1.0" encoding="utf-8"?>
<Types xmlns="http://schemas.openxmlformats.org/package/2006/content-types">
  <Default Extension="png" ContentType="image/png"/>
  <Default Extension="bin" ContentType="application/vnd.ms-office.activeX"/>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activeX/activeX1.xml" ContentType="application/vnd.ms-office.activeX+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4.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7.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1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11.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14.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15.xml" ContentType="application/vnd.openxmlformats-officedocument.presentationml.notesSlide+xml"/>
  <Override PartName="/ppt/tags/tag87.xml" ContentType="application/vnd.openxmlformats-officedocument.presentationml.tags+xml"/>
  <Override PartName="/ppt/notesSlides/notesSlide1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1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9.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20.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21.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22.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2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24.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2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2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2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28.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2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30.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31.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32.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33.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52"/>
  </p:notesMasterIdLst>
  <p:sldIdLst>
    <p:sldId id="256" r:id="rId2"/>
    <p:sldId id="257" r:id="rId3"/>
    <p:sldId id="258" r:id="rId4"/>
    <p:sldId id="279" r:id="rId5"/>
    <p:sldId id="275" r:id="rId6"/>
    <p:sldId id="276" r:id="rId7"/>
    <p:sldId id="277"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325" r:id="rId23"/>
    <p:sldId id="326" r:id="rId24"/>
    <p:sldId id="327" r:id="rId25"/>
    <p:sldId id="328" r:id="rId26"/>
    <p:sldId id="329" r:id="rId27"/>
    <p:sldId id="330" r:id="rId28"/>
    <p:sldId id="331" r:id="rId29"/>
    <p:sldId id="332" r:id="rId30"/>
    <p:sldId id="333" r:id="rId31"/>
    <p:sldId id="334" r:id="rId32"/>
    <p:sldId id="305" r:id="rId33"/>
    <p:sldId id="335" r:id="rId34"/>
    <p:sldId id="336" r:id="rId35"/>
    <p:sldId id="337" r:id="rId36"/>
    <p:sldId id="338" r:id="rId37"/>
    <p:sldId id="339" r:id="rId38"/>
    <p:sldId id="340" r:id="rId39"/>
    <p:sldId id="341" r:id="rId40"/>
    <p:sldId id="342" r:id="rId41"/>
    <p:sldId id="343" r:id="rId42"/>
    <p:sldId id="345" r:id="rId43"/>
    <p:sldId id="346" r:id="rId44"/>
    <p:sldId id="347" r:id="rId45"/>
    <p:sldId id="348" r:id="rId46"/>
    <p:sldId id="349" r:id="rId47"/>
    <p:sldId id="350" r:id="rId48"/>
    <p:sldId id="351" r:id="rId49"/>
    <p:sldId id="352" r:id="rId50"/>
    <p:sldId id="353" r:id="rId51"/>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6" autoAdjust="0"/>
    <p:restoredTop sz="94660"/>
  </p:normalViewPr>
  <p:slideViewPr>
    <p:cSldViewPr snapToGrid="0">
      <p:cViewPr varScale="1">
        <p:scale>
          <a:sx n="67" d="100"/>
          <a:sy n="67" d="100"/>
        </p:scale>
        <p:origin x="-120"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EE523-E71F-4E6D-B06A-A08546E153A1}" type="datetimeFigureOut">
              <a:rPr lang="en-US" smtClean="0"/>
              <a:t>1/11/2015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860BD-EA89-4FBC-8795-9592B93D5938}" type="slidenum">
              <a:rPr lang="en-US" smtClean="0"/>
              <a:t>‹#›</a:t>
            </a:fld>
            <a:endParaRPr lang="en-US"/>
          </a:p>
        </p:txBody>
      </p:sp>
    </p:spTree>
    <p:extLst>
      <p:ext uri="{BB962C8B-B14F-4D97-AF65-F5344CB8AC3E}">
        <p14:creationId xmlns:p14="http://schemas.microsoft.com/office/powerpoint/2010/main" val="3884097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http://www.wwnorton.com/college/english/nadrama/content/review/glossary/welcome.aspx</a:t>
            </a:r>
          </a:p>
          <a:p>
            <a:r>
              <a:rPr lang="en-US" dirty="0" smtClean="0"/>
              <a:t>http://www.imdb.com/glossary/</a:t>
            </a:r>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13</a:t>
            </a:fld>
            <a:endParaRPr lang="en-US"/>
          </a:p>
        </p:txBody>
      </p:sp>
    </p:spTree>
    <p:extLst>
      <p:ext uri="{BB962C8B-B14F-4D97-AF65-F5344CB8AC3E}">
        <p14:creationId xmlns:p14="http://schemas.microsoft.com/office/powerpoint/2010/main" val="1984236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25</a:t>
            </a:fld>
            <a:endParaRPr lang="en-US"/>
          </a:p>
        </p:txBody>
      </p:sp>
    </p:spTree>
    <p:extLst>
      <p:ext uri="{BB962C8B-B14F-4D97-AF65-F5344CB8AC3E}">
        <p14:creationId xmlns:p14="http://schemas.microsoft.com/office/powerpoint/2010/main" val="424423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26</a:t>
            </a:fld>
            <a:endParaRPr lang="en-US"/>
          </a:p>
        </p:txBody>
      </p:sp>
    </p:spTree>
    <p:extLst>
      <p:ext uri="{BB962C8B-B14F-4D97-AF65-F5344CB8AC3E}">
        <p14:creationId xmlns:p14="http://schemas.microsoft.com/office/powerpoint/2010/main" val="3932718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27</a:t>
            </a:fld>
            <a:endParaRPr lang="en-US"/>
          </a:p>
        </p:txBody>
      </p:sp>
    </p:spTree>
    <p:extLst>
      <p:ext uri="{BB962C8B-B14F-4D97-AF65-F5344CB8AC3E}">
        <p14:creationId xmlns:p14="http://schemas.microsoft.com/office/powerpoint/2010/main" val="2529680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28</a:t>
            </a:fld>
            <a:endParaRPr lang="en-US"/>
          </a:p>
        </p:txBody>
      </p:sp>
    </p:spTree>
    <p:extLst>
      <p:ext uri="{BB962C8B-B14F-4D97-AF65-F5344CB8AC3E}">
        <p14:creationId xmlns:p14="http://schemas.microsoft.com/office/powerpoint/2010/main" val="928902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29</a:t>
            </a:fld>
            <a:endParaRPr lang="en-US"/>
          </a:p>
        </p:txBody>
      </p:sp>
    </p:spTree>
    <p:extLst>
      <p:ext uri="{BB962C8B-B14F-4D97-AF65-F5344CB8AC3E}">
        <p14:creationId xmlns:p14="http://schemas.microsoft.com/office/powerpoint/2010/main" val="28652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30</a:t>
            </a:fld>
            <a:endParaRPr lang="en-US"/>
          </a:p>
        </p:txBody>
      </p:sp>
    </p:spTree>
    <p:extLst>
      <p:ext uri="{BB962C8B-B14F-4D97-AF65-F5344CB8AC3E}">
        <p14:creationId xmlns:p14="http://schemas.microsoft.com/office/powerpoint/2010/main" val="363225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31</a:t>
            </a:fld>
            <a:endParaRPr lang="en-US"/>
          </a:p>
        </p:txBody>
      </p:sp>
    </p:spTree>
    <p:extLst>
      <p:ext uri="{BB962C8B-B14F-4D97-AF65-F5344CB8AC3E}">
        <p14:creationId xmlns:p14="http://schemas.microsoft.com/office/powerpoint/2010/main" val="2786146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33</a:t>
            </a:fld>
            <a:endParaRPr lang="en-US"/>
          </a:p>
        </p:txBody>
      </p:sp>
    </p:spTree>
    <p:extLst>
      <p:ext uri="{BB962C8B-B14F-4D97-AF65-F5344CB8AC3E}">
        <p14:creationId xmlns:p14="http://schemas.microsoft.com/office/powerpoint/2010/main" val="808651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34</a:t>
            </a:fld>
            <a:endParaRPr lang="en-US"/>
          </a:p>
        </p:txBody>
      </p:sp>
    </p:spTree>
    <p:extLst>
      <p:ext uri="{BB962C8B-B14F-4D97-AF65-F5344CB8AC3E}">
        <p14:creationId xmlns:p14="http://schemas.microsoft.com/office/powerpoint/2010/main" val="2717861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35</a:t>
            </a:fld>
            <a:endParaRPr lang="en-US"/>
          </a:p>
        </p:txBody>
      </p:sp>
    </p:spTree>
    <p:extLst>
      <p:ext uri="{BB962C8B-B14F-4D97-AF65-F5344CB8AC3E}">
        <p14:creationId xmlns:p14="http://schemas.microsoft.com/office/powerpoint/2010/main" val="3812514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http://www.amazon.com/</a:t>
            </a:r>
          </a:p>
          <a:p>
            <a:r>
              <a:rPr lang="en-US" dirty="0" smtClean="0"/>
              <a:t>http://www.dramabookshop.com/</a:t>
            </a:r>
          </a:p>
          <a:p>
            <a:r>
              <a:rPr lang="en-US" dirty="0" smtClean="0"/>
              <a:t>https://www.netflix.com/us/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14</a:t>
            </a:fld>
            <a:endParaRPr lang="en-US"/>
          </a:p>
        </p:txBody>
      </p:sp>
    </p:spTree>
    <p:extLst>
      <p:ext uri="{BB962C8B-B14F-4D97-AF65-F5344CB8AC3E}">
        <p14:creationId xmlns:p14="http://schemas.microsoft.com/office/powerpoint/2010/main" val="370119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36</a:t>
            </a:fld>
            <a:endParaRPr lang="en-US"/>
          </a:p>
        </p:txBody>
      </p:sp>
    </p:spTree>
    <p:extLst>
      <p:ext uri="{BB962C8B-B14F-4D97-AF65-F5344CB8AC3E}">
        <p14:creationId xmlns:p14="http://schemas.microsoft.com/office/powerpoint/2010/main" val="259441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37</a:t>
            </a:fld>
            <a:endParaRPr lang="en-US"/>
          </a:p>
        </p:txBody>
      </p:sp>
    </p:spTree>
    <p:extLst>
      <p:ext uri="{BB962C8B-B14F-4D97-AF65-F5344CB8AC3E}">
        <p14:creationId xmlns:p14="http://schemas.microsoft.com/office/powerpoint/2010/main" val="3587512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38</a:t>
            </a:fld>
            <a:endParaRPr lang="en-US"/>
          </a:p>
        </p:txBody>
      </p:sp>
    </p:spTree>
    <p:extLst>
      <p:ext uri="{BB962C8B-B14F-4D97-AF65-F5344CB8AC3E}">
        <p14:creationId xmlns:p14="http://schemas.microsoft.com/office/powerpoint/2010/main" val="2032950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39</a:t>
            </a:fld>
            <a:endParaRPr lang="en-US"/>
          </a:p>
        </p:txBody>
      </p:sp>
    </p:spTree>
    <p:extLst>
      <p:ext uri="{BB962C8B-B14F-4D97-AF65-F5344CB8AC3E}">
        <p14:creationId xmlns:p14="http://schemas.microsoft.com/office/powerpoint/2010/main" val="821737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40</a:t>
            </a:fld>
            <a:endParaRPr lang="en-US"/>
          </a:p>
        </p:txBody>
      </p:sp>
    </p:spTree>
    <p:extLst>
      <p:ext uri="{BB962C8B-B14F-4D97-AF65-F5344CB8AC3E}">
        <p14:creationId xmlns:p14="http://schemas.microsoft.com/office/powerpoint/2010/main" val="866536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41</a:t>
            </a:fld>
            <a:endParaRPr lang="en-US"/>
          </a:p>
        </p:txBody>
      </p:sp>
    </p:spTree>
    <p:extLst>
      <p:ext uri="{BB962C8B-B14F-4D97-AF65-F5344CB8AC3E}">
        <p14:creationId xmlns:p14="http://schemas.microsoft.com/office/powerpoint/2010/main" val="908627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42</a:t>
            </a:fld>
            <a:endParaRPr lang="en-US"/>
          </a:p>
        </p:txBody>
      </p:sp>
    </p:spTree>
    <p:extLst>
      <p:ext uri="{BB962C8B-B14F-4D97-AF65-F5344CB8AC3E}">
        <p14:creationId xmlns:p14="http://schemas.microsoft.com/office/powerpoint/2010/main" val="4207326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43</a:t>
            </a:fld>
            <a:endParaRPr lang="en-US"/>
          </a:p>
        </p:txBody>
      </p:sp>
    </p:spTree>
    <p:extLst>
      <p:ext uri="{BB962C8B-B14F-4D97-AF65-F5344CB8AC3E}">
        <p14:creationId xmlns:p14="http://schemas.microsoft.com/office/powerpoint/2010/main" val="2498001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44</a:t>
            </a:fld>
            <a:endParaRPr lang="en-US"/>
          </a:p>
        </p:txBody>
      </p:sp>
    </p:spTree>
    <p:extLst>
      <p:ext uri="{BB962C8B-B14F-4D97-AF65-F5344CB8AC3E}">
        <p14:creationId xmlns:p14="http://schemas.microsoft.com/office/powerpoint/2010/main" val="1523106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45</a:t>
            </a:fld>
            <a:endParaRPr lang="en-US"/>
          </a:p>
        </p:txBody>
      </p:sp>
    </p:spTree>
    <p:extLst>
      <p:ext uri="{BB962C8B-B14F-4D97-AF65-F5344CB8AC3E}">
        <p14:creationId xmlns:p14="http://schemas.microsoft.com/office/powerpoint/2010/main" val="248940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15</a:t>
            </a:fld>
            <a:endParaRPr lang="en-US"/>
          </a:p>
        </p:txBody>
      </p:sp>
    </p:spTree>
    <p:extLst>
      <p:ext uri="{BB962C8B-B14F-4D97-AF65-F5344CB8AC3E}">
        <p14:creationId xmlns:p14="http://schemas.microsoft.com/office/powerpoint/2010/main" val="3289741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46</a:t>
            </a:fld>
            <a:endParaRPr lang="en-US"/>
          </a:p>
        </p:txBody>
      </p:sp>
    </p:spTree>
    <p:extLst>
      <p:ext uri="{BB962C8B-B14F-4D97-AF65-F5344CB8AC3E}">
        <p14:creationId xmlns:p14="http://schemas.microsoft.com/office/powerpoint/2010/main" val="958415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47</a:t>
            </a:fld>
            <a:endParaRPr lang="en-US"/>
          </a:p>
        </p:txBody>
      </p:sp>
    </p:spTree>
    <p:extLst>
      <p:ext uri="{BB962C8B-B14F-4D97-AF65-F5344CB8AC3E}">
        <p14:creationId xmlns:p14="http://schemas.microsoft.com/office/powerpoint/2010/main" val="1956617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48</a:t>
            </a:fld>
            <a:endParaRPr lang="en-US"/>
          </a:p>
        </p:txBody>
      </p:sp>
    </p:spTree>
    <p:extLst>
      <p:ext uri="{BB962C8B-B14F-4D97-AF65-F5344CB8AC3E}">
        <p14:creationId xmlns:p14="http://schemas.microsoft.com/office/powerpoint/2010/main" val="12284378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http://en.wikipedia.org/wiki/List_of_highest-grossing_films</a:t>
            </a:r>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49</a:t>
            </a:fld>
            <a:endParaRPr lang="en-US"/>
          </a:p>
        </p:txBody>
      </p:sp>
    </p:spTree>
    <p:extLst>
      <p:ext uri="{BB962C8B-B14F-4D97-AF65-F5344CB8AC3E}">
        <p14:creationId xmlns:p14="http://schemas.microsoft.com/office/powerpoint/2010/main" val="3047751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http://en.wikipedia.org/wiki/List_of_highest-grossing_films</a:t>
            </a:r>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50</a:t>
            </a:fld>
            <a:endParaRPr lang="en-US"/>
          </a:p>
        </p:txBody>
      </p:sp>
    </p:spTree>
    <p:extLst>
      <p:ext uri="{BB962C8B-B14F-4D97-AF65-F5344CB8AC3E}">
        <p14:creationId xmlns:p14="http://schemas.microsoft.com/office/powerpoint/2010/main" val="179752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18</a:t>
            </a:fld>
            <a:endParaRPr lang="en-US"/>
          </a:p>
        </p:txBody>
      </p:sp>
    </p:spTree>
    <p:extLst>
      <p:ext uri="{BB962C8B-B14F-4D97-AF65-F5344CB8AC3E}">
        <p14:creationId xmlns:p14="http://schemas.microsoft.com/office/powerpoint/2010/main" val="3369273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19</a:t>
            </a:fld>
            <a:endParaRPr lang="en-US"/>
          </a:p>
        </p:txBody>
      </p:sp>
    </p:spTree>
    <p:extLst>
      <p:ext uri="{BB962C8B-B14F-4D97-AF65-F5344CB8AC3E}">
        <p14:creationId xmlns:p14="http://schemas.microsoft.com/office/powerpoint/2010/main" val="200875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20</a:t>
            </a:fld>
            <a:endParaRPr lang="en-US"/>
          </a:p>
        </p:txBody>
      </p:sp>
    </p:spTree>
    <p:extLst>
      <p:ext uri="{BB962C8B-B14F-4D97-AF65-F5344CB8AC3E}">
        <p14:creationId xmlns:p14="http://schemas.microsoft.com/office/powerpoint/2010/main" val="2123717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21</a:t>
            </a:fld>
            <a:endParaRPr lang="en-US"/>
          </a:p>
        </p:txBody>
      </p:sp>
    </p:spTree>
    <p:extLst>
      <p:ext uri="{BB962C8B-B14F-4D97-AF65-F5344CB8AC3E}">
        <p14:creationId xmlns:p14="http://schemas.microsoft.com/office/powerpoint/2010/main" val="2805863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23</a:t>
            </a:fld>
            <a:endParaRPr lang="en-US"/>
          </a:p>
        </p:txBody>
      </p:sp>
    </p:spTree>
    <p:extLst>
      <p:ext uri="{BB962C8B-B14F-4D97-AF65-F5344CB8AC3E}">
        <p14:creationId xmlns:p14="http://schemas.microsoft.com/office/powerpoint/2010/main" val="218476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860BD-EA89-4FBC-8795-9592B93D5938}" type="slidenum">
              <a:rPr lang="en-US" smtClean="0"/>
              <a:t>24</a:t>
            </a:fld>
            <a:endParaRPr lang="en-US"/>
          </a:p>
        </p:txBody>
      </p:sp>
    </p:spTree>
    <p:extLst>
      <p:ext uri="{BB962C8B-B14F-4D97-AF65-F5344CB8AC3E}">
        <p14:creationId xmlns:p14="http://schemas.microsoft.com/office/powerpoint/2010/main" val="32546674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custDataLst>
              <p:tags r:id="rId1"/>
            </p:custData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custDataLst>
              <p:tags r:id="rId2"/>
            </p:custData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custDataLst>
              <p:tags r:id="rId3"/>
            </p:custDataLst>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custDataLst>
              <p:tags r:id="rId4"/>
            </p:custDataLst>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custDataLst>
              <p:tags r:id="rId5"/>
            </p:custDataLst>
          </p:nvPr>
        </p:nvSpPr>
        <p:spPr/>
        <p:txBody>
          <a:bodyPr/>
          <a:lstStyle/>
          <a:p>
            <a:fld id="{74A80F4E-289B-4C2A-BBD9-B970684BAE84}" type="datetimeFigureOut">
              <a:rPr lang="en-US" smtClean="0"/>
              <a:t>1/11/2015</a:t>
            </a:fld>
            <a:endParaRPr lang="en-US"/>
          </a:p>
        </p:txBody>
      </p:sp>
      <p:sp>
        <p:nvSpPr>
          <p:cNvPr id="5" name="Footer Placeholder 4"/>
          <p:cNvSpPr>
            <a:spLocks noGrp="1"/>
          </p:cNvSpPr>
          <p:nvPr>
            <p:ph type="ftr" sz="quarter" idx="11"/>
            <p:custDataLst>
              <p:tags r:id="rId6"/>
            </p:custDataLst>
          </p:nvPr>
        </p:nvSpPr>
        <p:spPr/>
        <p:txBody>
          <a:bodyPr/>
          <a:lstStyle/>
          <a:p>
            <a:endParaRPr lang="en-US"/>
          </a:p>
        </p:txBody>
      </p:sp>
      <p:sp>
        <p:nvSpPr>
          <p:cNvPr id="6" name="Slide Number Placeholder 5"/>
          <p:cNvSpPr>
            <a:spLocks noGrp="1"/>
          </p:cNvSpPr>
          <p:nvPr>
            <p:ph type="sldNum" sz="quarter" idx="12"/>
            <p:custDataLst>
              <p:tags r:id="rId7"/>
            </p:custDataLst>
          </p:nvPr>
        </p:nvSpPr>
        <p:spPr/>
        <p:txBody>
          <a:bodyPr/>
          <a:lstStyle/>
          <a:p>
            <a:fld id="{D26E1AE3-5989-45A5-B38E-84F065E6DE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706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80F4E-289B-4C2A-BBD9-B970684BAE84}"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1AE3-5989-45A5-B38E-84F065E6DE39}" type="slidenum">
              <a:rPr lang="en-US" smtClean="0"/>
              <a:t>‹#›</a:t>
            </a:fld>
            <a:endParaRPr lang="en-US"/>
          </a:p>
        </p:txBody>
      </p:sp>
    </p:spTree>
    <p:extLst>
      <p:ext uri="{BB962C8B-B14F-4D97-AF65-F5344CB8AC3E}">
        <p14:creationId xmlns:p14="http://schemas.microsoft.com/office/powerpoint/2010/main" val="81792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80F4E-289B-4C2A-BBD9-B970684BAE84}"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1AE3-5989-45A5-B38E-84F065E6DE39}" type="slidenum">
              <a:rPr lang="en-US" smtClean="0"/>
              <a:t>‹#›</a:t>
            </a:fld>
            <a:endParaRPr lang="en-US"/>
          </a:p>
        </p:txBody>
      </p:sp>
    </p:spTree>
    <p:extLst>
      <p:ext uri="{BB962C8B-B14F-4D97-AF65-F5344CB8AC3E}">
        <p14:creationId xmlns:p14="http://schemas.microsoft.com/office/powerpoint/2010/main" val="3242986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custDataLst>
              <p:tags r:id="rId3"/>
            </p:custDataLst>
          </p:nvPr>
        </p:nvSpPr>
        <p:spPr/>
        <p:txBody>
          <a:bodyPr/>
          <a:lstStyle/>
          <a:p>
            <a:fld id="{74A80F4E-289B-4C2A-BBD9-B970684BAE84}" type="datetimeFigureOut">
              <a:rPr lang="en-US" smtClean="0"/>
              <a:t>1/11/2015</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D26E1AE3-5989-45A5-B38E-84F065E6DE39}" type="slidenum">
              <a:rPr lang="en-US" smtClean="0"/>
              <a:t>‹#›</a:t>
            </a:fld>
            <a:endParaRPr lang="en-US"/>
          </a:p>
        </p:txBody>
      </p:sp>
    </p:spTree>
    <p:extLst>
      <p:ext uri="{BB962C8B-B14F-4D97-AF65-F5344CB8AC3E}">
        <p14:creationId xmlns:p14="http://schemas.microsoft.com/office/powerpoint/2010/main" val="39630879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80F4E-289B-4C2A-BBD9-B970684BAE84}"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1AE3-5989-45A5-B38E-84F065E6DE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7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A80F4E-289B-4C2A-BBD9-B970684BAE84}"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1AE3-5989-45A5-B38E-84F065E6DE39}" type="slidenum">
              <a:rPr lang="en-US" smtClean="0"/>
              <a:t>‹#›</a:t>
            </a:fld>
            <a:endParaRPr lang="en-US"/>
          </a:p>
        </p:txBody>
      </p:sp>
    </p:spTree>
    <p:extLst>
      <p:ext uri="{BB962C8B-B14F-4D97-AF65-F5344CB8AC3E}">
        <p14:creationId xmlns:p14="http://schemas.microsoft.com/office/powerpoint/2010/main" val="89580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A80F4E-289B-4C2A-BBD9-B970684BAE84}" type="datetimeFigureOut">
              <a:rPr lang="en-US" smtClean="0"/>
              <a:t>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E1AE3-5989-45A5-B38E-84F065E6DE39}" type="slidenum">
              <a:rPr lang="en-US" smtClean="0"/>
              <a:t>‹#›</a:t>
            </a:fld>
            <a:endParaRPr lang="en-US"/>
          </a:p>
        </p:txBody>
      </p:sp>
    </p:spTree>
    <p:extLst>
      <p:ext uri="{BB962C8B-B14F-4D97-AF65-F5344CB8AC3E}">
        <p14:creationId xmlns:p14="http://schemas.microsoft.com/office/powerpoint/2010/main" val="387026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A80F4E-289B-4C2A-BBD9-B970684BAE84}" type="datetimeFigureOut">
              <a:rPr lang="en-US" smtClean="0"/>
              <a:t>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E1AE3-5989-45A5-B38E-84F065E6DE39}" type="slidenum">
              <a:rPr lang="en-US" smtClean="0"/>
              <a:t>‹#›</a:t>
            </a:fld>
            <a:endParaRPr lang="en-US"/>
          </a:p>
        </p:txBody>
      </p:sp>
    </p:spTree>
    <p:extLst>
      <p:ext uri="{BB962C8B-B14F-4D97-AF65-F5344CB8AC3E}">
        <p14:creationId xmlns:p14="http://schemas.microsoft.com/office/powerpoint/2010/main" val="290527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A80F4E-289B-4C2A-BBD9-B970684BAE84}" type="datetimeFigureOut">
              <a:rPr lang="en-US" smtClean="0"/>
              <a:t>1/11/2015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26E1AE3-5989-45A5-B38E-84F065E6DE39}" type="slidenum">
              <a:rPr lang="en-US" smtClean="0"/>
              <a:t>‹#›</a:t>
            </a:fld>
            <a:endParaRPr lang="en-US"/>
          </a:p>
        </p:txBody>
      </p:sp>
    </p:spTree>
    <p:extLst>
      <p:ext uri="{BB962C8B-B14F-4D97-AF65-F5344CB8AC3E}">
        <p14:creationId xmlns:p14="http://schemas.microsoft.com/office/powerpoint/2010/main" val="133188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A80F4E-289B-4C2A-BBD9-B970684BAE84}" type="datetimeFigureOut">
              <a:rPr lang="en-US" smtClean="0"/>
              <a:t>1/11/2015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6E1AE3-5989-45A5-B38E-84F065E6DE39}" type="slidenum">
              <a:rPr lang="en-US" smtClean="0"/>
              <a:t>‹#›</a:t>
            </a:fld>
            <a:endParaRPr lang="en-US"/>
          </a:p>
        </p:txBody>
      </p:sp>
    </p:spTree>
    <p:extLst>
      <p:ext uri="{BB962C8B-B14F-4D97-AF65-F5344CB8AC3E}">
        <p14:creationId xmlns:p14="http://schemas.microsoft.com/office/powerpoint/2010/main" val="178208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80F4E-289B-4C2A-BBD9-B970684BAE84}"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1AE3-5989-45A5-B38E-84F065E6DE39}" type="slidenum">
              <a:rPr lang="en-US" smtClean="0"/>
              <a:t>‹#›</a:t>
            </a:fld>
            <a:endParaRPr lang="en-US"/>
          </a:p>
        </p:txBody>
      </p:sp>
    </p:spTree>
    <p:extLst>
      <p:ext uri="{BB962C8B-B14F-4D97-AF65-F5344CB8AC3E}">
        <p14:creationId xmlns:p14="http://schemas.microsoft.com/office/powerpoint/2010/main" val="249913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custDataLst>
              <p:tags r:id="rId13"/>
            </p:custData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p:custDataLst>
              <p:tags r:id="rId14"/>
            </p:custData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b="0" i="0" u="none"/>
          </a:p>
        </p:txBody>
      </p:sp>
      <p:sp>
        <p:nvSpPr>
          <p:cNvPr id="2" name="Title Placeholder 1"/>
          <p:cNvSpPr>
            <a:spLocks noGrp="1"/>
          </p:cNvSpPr>
          <p:nvPr>
            <p:ph type="title"/>
            <p:custDataLst>
              <p:tags r:id="rId15"/>
            </p:custDataLst>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custDataLst>
              <p:tags r:id="rId16"/>
            </p:custDataLst>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custDataLst>
              <p:tags r:id="rId17"/>
            </p:custDataLst>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A80F4E-289B-4C2A-BBD9-B970684BAE84}" type="datetimeFigureOut">
              <a:rPr lang="en-US" smtClean="0"/>
              <a:t>1/11/2015</a:t>
            </a:fld>
            <a:endParaRPr lang="en-US"/>
          </a:p>
        </p:txBody>
      </p:sp>
      <p:sp>
        <p:nvSpPr>
          <p:cNvPr id="5" name="Footer Placeholder 4"/>
          <p:cNvSpPr>
            <a:spLocks noGrp="1"/>
          </p:cNvSpPr>
          <p:nvPr>
            <p:ph type="ftr" sz="quarter" idx="3"/>
            <p:custDataLst>
              <p:tags r:id="rId18"/>
            </p:custDataLst>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custDataLst>
              <p:tags r:id="rId19"/>
            </p:custDataLst>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6E1AE3-5989-45A5-B38E-84F065E6DE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76193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s>
</file>

<file path=ppt/slides/_rels/slide12.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hyperlink" Target="http://www.imdb.com/glossary/" TargetMode="External"/><Relationship Id="rId5" Type="http://schemas.openxmlformats.org/officeDocument/2006/relationships/hyperlink" Target="http://www.wwnorton.com/college/english/nadrama/content/review/glossary/welcome.aspx" TargetMode="External"/><Relationship Id="rId4"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8" Type="http://schemas.openxmlformats.org/officeDocument/2006/relationships/hyperlink" Target="http://www.blockbusternow.com/" TargetMode="External"/><Relationship Id="rId3" Type="http://schemas.openxmlformats.org/officeDocument/2006/relationships/slideLayout" Target="../slideLayouts/slideLayout2.xml"/><Relationship Id="rId7" Type="http://schemas.openxmlformats.org/officeDocument/2006/relationships/hyperlink" Target="https://www.netflix.com/us/" TargetMode="Externa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hyperlink" Target="http://www.dramabookshop.com/" TargetMode="External"/><Relationship Id="rId5" Type="http://schemas.openxmlformats.org/officeDocument/2006/relationships/hyperlink" Target="http://www.amazon.com/" TargetMode="External"/><Relationship Id="rId4"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7.xml"/><Relationship Id="rId7"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vmlDrawing" Target="../drawings/vmlDrawing1.vml"/><Relationship Id="rId6" Type="http://schemas.openxmlformats.org/officeDocument/2006/relationships/tags" Target="../tags/tag59.xml"/><Relationship Id="rId5" Type="http://schemas.openxmlformats.org/officeDocument/2006/relationships/control" Target="../activeX/activeX1.xml"/><Relationship Id="rId4" Type="http://schemas.openxmlformats.org/officeDocument/2006/relationships/tags" Target="../tags/tag5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3.jpg"/><Relationship Id="rId4"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3.jpg"/><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3.jpg"/><Relationship Id="rId4"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3.jpg"/><Relationship Id="rId4"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tags" Target="../tags/tag6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slideLayout" Target="../slideLayouts/slideLayout2.xml"/><Relationship Id="rId4" Type="http://schemas.openxmlformats.org/officeDocument/2006/relationships/tags" Target="../tags/tag28.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8.jpeg"/><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hyperlink" Target="http://en.wikipedia.org/wiki/List_of_highest-grossing_films" TargetMode="External"/><Relationship Id="rId4"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notesSlide" Target="../notesSlides/notesSlide3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097280" y="758952"/>
            <a:ext cx="10058400" cy="3566160"/>
          </a:xfrm>
        </p:spPr>
        <p:txBody>
          <a:bodyPr/>
          <a:lstStyle/>
          <a:p>
            <a:r>
              <a:rPr lang="en-US" dirty="0" smtClean="0"/>
              <a:t>Welcome to THR 350 </a:t>
            </a:r>
            <a:br>
              <a:rPr lang="en-US" dirty="0" smtClean="0"/>
            </a:br>
            <a:r>
              <a:rPr lang="en-US" dirty="0" smtClean="0"/>
              <a:t>Play as Film</a:t>
            </a:r>
            <a:endParaRPr lang="en-US" dirty="0"/>
          </a:p>
        </p:txBody>
      </p:sp>
      <p:sp>
        <p:nvSpPr>
          <p:cNvPr id="3" name="Subtitle 2"/>
          <p:cNvSpPr>
            <a:spLocks noGrp="1"/>
          </p:cNvSpPr>
          <p:nvPr>
            <p:ph type="subTitle" idx="1"/>
            <p:custDataLst>
              <p:tags r:id="rId2"/>
            </p:custDataLst>
          </p:nvPr>
        </p:nvSpPr>
        <p:spPr>
          <a:xfrm>
            <a:off x="1100051" y="4455620"/>
            <a:ext cx="10058400" cy="1143000"/>
          </a:xfrm>
        </p:spPr>
        <p:txBody>
          <a:bodyPr/>
          <a:lstStyle/>
          <a:p>
            <a:r>
              <a:rPr lang="en-US" dirty="0" smtClean="0"/>
              <a:t>Online Course</a:t>
            </a:r>
            <a:endParaRPr lang="en-US" dirty="0"/>
          </a:p>
        </p:txBody>
      </p:sp>
    </p:spTree>
    <p:extLst>
      <p:ext uri="{BB962C8B-B14F-4D97-AF65-F5344CB8AC3E}">
        <p14:creationId xmlns:p14="http://schemas.microsoft.com/office/powerpoint/2010/main" val="970080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spcBef>
                <a:spcPct val="50000"/>
              </a:spcBef>
            </a:pPr>
            <a:r>
              <a:rPr lang="en-US" altLang="en-US" sz="3600" dirty="0" smtClean="0"/>
              <a:t>Read the following quotes about plays and films to help arrive at your definitions of cinematic and theatrical.</a:t>
            </a:r>
            <a:endParaRPr lang="en-US" altLang="en-US" sz="3600" dirty="0"/>
          </a:p>
        </p:txBody>
      </p:sp>
      <p:sp>
        <p:nvSpPr>
          <p:cNvPr id="3" name="Content Placeholder 2"/>
          <p:cNvSpPr>
            <a:spLocks noGrp="1"/>
          </p:cNvSpPr>
          <p:nvPr>
            <p:ph idx="1"/>
            <p:custDataLst>
              <p:tags r:id="rId2"/>
            </p:custDataLst>
          </p:nvPr>
        </p:nvSpPr>
        <p:spPr>
          <a:xfrm>
            <a:off x="838200" y="1825625"/>
            <a:ext cx="10515600" cy="4772399"/>
          </a:xfrm>
        </p:spPr>
        <p:txBody>
          <a:bodyPr>
            <a:normAutofit/>
          </a:bodyPr>
          <a:lstStyle/>
          <a:p>
            <a:pPr marL="0" indent="0">
              <a:buNone/>
            </a:pPr>
            <a:r>
              <a:rPr lang="en-US" altLang="en-US" sz="2200" dirty="0" smtClean="0"/>
              <a:t>In turning a stage musical into a movie, there are critical choices involving casting (Broadway vs. Hollywood), style (theatrical vs. cinematic), rewriting the script, and cutting/adding numbers. For </a:t>
            </a:r>
            <a:r>
              <a:rPr lang="en-US" altLang="en-US" sz="2200" i="1" dirty="0" smtClean="0"/>
              <a:t>Guys and Dolls</a:t>
            </a:r>
            <a:r>
              <a:rPr lang="en-US" altLang="en-US" sz="2200" dirty="0" smtClean="0"/>
              <a:t>, movie actors were cast in three of the four lead roles, with Vivian Blaine repeating her classic performance as Adelaide, and the supporting cast was taken mostly from the stage production. </a:t>
            </a:r>
          </a:p>
          <a:p>
            <a:pPr marL="0" indent="0" algn="r">
              <a:buNone/>
            </a:pPr>
            <a:r>
              <a:rPr lang="en-US" altLang="en-US" sz="2200" dirty="0" smtClean="0"/>
              <a:t>- Ultimate AV MAG</a:t>
            </a:r>
          </a:p>
          <a:p>
            <a:pPr marL="0" indent="0">
              <a:buNone/>
            </a:pPr>
            <a:r>
              <a:rPr lang="en-US" altLang="en-US" sz="2200" dirty="0" smtClean="0"/>
              <a:t>It is very hard to successfully translate a play into film. A play loses its heart most of the time. The actors tend to overact or the dialogue seems heavy and weighted on film. It is a very different medium switch to be sure.</a:t>
            </a:r>
            <a:r>
              <a:rPr lang="en-US" altLang="en-US" sz="2200" i="1" dirty="0" smtClean="0"/>
              <a:t> Othello</a:t>
            </a:r>
            <a:r>
              <a:rPr lang="en-US" altLang="en-US" sz="2200" dirty="0" smtClean="0"/>
              <a:t> is one of the first, besides O'Neill's </a:t>
            </a:r>
            <a:r>
              <a:rPr lang="en-US" altLang="en-US" sz="2200" i="1" dirty="0" smtClean="0"/>
              <a:t>Long Days Journey Into Night</a:t>
            </a:r>
            <a:r>
              <a:rPr lang="en-US" altLang="en-US" sz="2200" dirty="0" smtClean="0"/>
              <a:t> (1962), to capture the very personal pure emotions one experiences in a play's production on film. </a:t>
            </a:r>
            <a:r>
              <a:rPr lang="en-US" altLang="en-US" sz="2200" i="1" dirty="0" smtClean="0"/>
              <a:t>Othello</a:t>
            </a:r>
            <a:r>
              <a:rPr lang="en-US" altLang="en-US" sz="2200" dirty="0" smtClean="0"/>
              <a:t> is a dark solemn story and so, too, is Welles' cinematography, actors, set and wardrobe. </a:t>
            </a:r>
          </a:p>
          <a:p>
            <a:pPr marL="0" indent="0" algn="r">
              <a:buNone/>
            </a:pPr>
            <a:r>
              <a:rPr lang="en-US" altLang="en-US" sz="2200" dirty="0" smtClean="0"/>
              <a:t>- Emily Blunt, BLUNT REVIEW</a:t>
            </a:r>
          </a:p>
          <a:p>
            <a:pPr marL="0" indent="0">
              <a:buNone/>
            </a:pPr>
            <a:endParaRPr lang="en-US" altLang="en-US" sz="2200" dirty="0"/>
          </a:p>
        </p:txBody>
      </p:sp>
    </p:spTree>
    <p:extLst>
      <p:ext uri="{BB962C8B-B14F-4D97-AF65-F5344CB8AC3E}">
        <p14:creationId xmlns:p14="http://schemas.microsoft.com/office/powerpoint/2010/main" val="984529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spcBef>
                <a:spcPct val="50000"/>
              </a:spcBef>
            </a:pPr>
            <a:r>
              <a:rPr lang="en-US" altLang="en-US" sz="3600" dirty="0" smtClean="0"/>
              <a:t>Read the following quotes about plays and films to help arrive at your definitions of cinematic and theatrical.</a:t>
            </a:r>
            <a:endParaRPr lang="en-US" altLang="en-US" sz="3600" dirty="0"/>
          </a:p>
        </p:txBody>
      </p:sp>
      <p:sp>
        <p:nvSpPr>
          <p:cNvPr id="3" name="Content Placeholder 2"/>
          <p:cNvSpPr>
            <a:spLocks noGrp="1"/>
          </p:cNvSpPr>
          <p:nvPr>
            <p:ph idx="1"/>
            <p:custDataLst>
              <p:tags r:id="rId2"/>
            </p:custDataLst>
          </p:nvPr>
        </p:nvSpPr>
        <p:spPr>
          <a:xfrm>
            <a:off x="838200" y="1825625"/>
            <a:ext cx="10515600" cy="4772399"/>
          </a:xfrm>
        </p:spPr>
        <p:txBody>
          <a:bodyPr>
            <a:noAutofit/>
          </a:bodyPr>
          <a:lstStyle/>
          <a:p>
            <a:pPr marL="0" indent="0">
              <a:buNone/>
            </a:pPr>
            <a:r>
              <a:rPr lang="en-US" altLang="en-US" sz="2200" dirty="0" smtClean="0"/>
              <a:t>Adapting musical theatre to the screen is really, really difficult. In doing so, you risk alienating old fans, and fan bases, and as much as the cinematic medium opens up new possibilities for a project, there is going to be an equal number of things that it doesn't do very well. I suppose that's why we have theatres for theatre and cinemas for cinema. </a:t>
            </a:r>
          </a:p>
          <a:p>
            <a:pPr marL="0" indent="0" algn="r">
              <a:buNone/>
            </a:pPr>
            <a:r>
              <a:rPr lang="en-US" altLang="en-US" sz="2200" dirty="0" smtClean="0"/>
              <a:t>- Hour CA. Film review </a:t>
            </a:r>
            <a:r>
              <a:rPr lang="en-US" altLang="en-US" sz="2200" i="1" dirty="0" smtClean="0"/>
              <a:t>Rent</a:t>
            </a:r>
          </a:p>
          <a:p>
            <a:pPr marL="0" indent="0">
              <a:buNone/>
            </a:pPr>
            <a:r>
              <a:rPr lang="en-US" altLang="en-US" sz="2200" dirty="0" smtClean="0"/>
              <a:t>Cinema has a rich tradition of attempts to translate theatrical texts into film. If at one level such attempts can be appreciated simply as productions of the plays in question, at another level such adaptations bring to the fore the specificity of theatre and film as distinct forms of representation working within differing conventions. The course thus covers a number of films adapted from plays not merely with the intention of gauging the fidelity of the adaptation to the original but more importantly in order to explore the complex dynamics of exchange between these two different forms of representation. </a:t>
            </a:r>
          </a:p>
          <a:p>
            <a:pPr marL="0" indent="0" algn="r">
              <a:buNone/>
            </a:pPr>
            <a:r>
              <a:rPr lang="en-US" altLang="en-US" sz="2200" dirty="0" smtClean="0"/>
              <a:t>- UAN Play into Film</a:t>
            </a:r>
            <a:endParaRPr lang="en-US" altLang="en-US" sz="2200" dirty="0"/>
          </a:p>
        </p:txBody>
      </p:sp>
    </p:spTree>
    <p:extLst>
      <p:ext uri="{BB962C8B-B14F-4D97-AF65-F5344CB8AC3E}">
        <p14:creationId xmlns:p14="http://schemas.microsoft.com/office/powerpoint/2010/main" val="3238581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dirty="0" smtClean="0"/>
              <a:t>Look at the following movie titles.</a:t>
            </a:r>
            <a:br>
              <a:rPr lang="en-US" altLang="en-US" sz="3600" dirty="0" smtClean="0"/>
            </a:br>
            <a:r>
              <a:rPr lang="en-US" altLang="en-US" sz="3600" dirty="0" smtClean="0"/>
              <a:t>They are considered both cinematic and theatrical.</a:t>
            </a:r>
            <a:endParaRPr lang="en-US" altLang="en-US" sz="3600" dirty="0"/>
          </a:p>
        </p:txBody>
      </p:sp>
      <p:sp>
        <p:nvSpPr>
          <p:cNvPr id="3" name="Content Placeholder 2"/>
          <p:cNvSpPr>
            <a:spLocks noGrp="1"/>
          </p:cNvSpPr>
          <p:nvPr>
            <p:ph idx="1"/>
            <p:custDataLst>
              <p:tags r:id="rId2"/>
            </p:custDataLst>
          </p:nvPr>
        </p:nvSpPr>
        <p:spPr>
          <a:xfrm>
            <a:off x="838200" y="1825625"/>
            <a:ext cx="10515600" cy="809999"/>
          </a:xfrm>
        </p:spPr>
        <p:txBody>
          <a:bodyPr>
            <a:noAutofit/>
          </a:bodyPr>
          <a:lstStyle/>
          <a:p>
            <a:pPr marL="0" indent="0">
              <a:buNone/>
            </a:pPr>
            <a:r>
              <a:rPr lang="en-US" altLang="en-US" sz="2400" dirty="0" smtClean="0"/>
              <a:t>Of those you have seen can you define the cinematic or theatrical elements within?</a:t>
            </a:r>
          </a:p>
        </p:txBody>
      </p:sp>
      <p:sp>
        <p:nvSpPr>
          <p:cNvPr id="4" name="Content Placeholder 2"/>
          <p:cNvSpPr txBox="1">
            <a:spLocks/>
          </p:cNvSpPr>
          <p:nvPr>
            <p:custDataLst>
              <p:tags r:id="rId3"/>
            </p:custDataLst>
          </p:nvPr>
        </p:nvSpPr>
        <p:spPr>
          <a:xfrm>
            <a:off x="838200" y="2892426"/>
            <a:ext cx="10515600" cy="2737410"/>
          </a:xfrm>
          <a:prstGeom prst="rect">
            <a:avLst/>
          </a:prstGeom>
        </p:spPr>
        <p:txBody>
          <a:bodyPr vert="horz" lIns="0" tIns="45720" rIns="0" bIns="45720" numCol="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altLang="en-US" sz="2400" i="1" dirty="0" smtClean="0"/>
              <a:t>Sin City</a:t>
            </a:r>
          </a:p>
          <a:p>
            <a:pPr lvl="1"/>
            <a:r>
              <a:rPr lang="en-US" altLang="en-US" sz="2400" i="1" dirty="0" smtClean="0"/>
              <a:t>Chicago</a:t>
            </a:r>
          </a:p>
          <a:p>
            <a:pPr lvl="1"/>
            <a:r>
              <a:rPr lang="en-US" altLang="en-US" sz="2400" i="1" dirty="0" smtClean="0"/>
              <a:t>Moulin Rouge</a:t>
            </a:r>
          </a:p>
          <a:p>
            <a:pPr lvl="1"/>
            <a:r>
              <a:rPr lang="en-US" altLang="en-US" sz="2400" i="1" dirty="0" smtClean="0"/>
              <a:t>Titanic</a:t>
            </a:r>
          </a:p>
          <a:p>
            <a:pPr lvl="1"/>
            <a:r>
              <a:rPr lang="en-US" altLang="en-US" sz="2400" i="1" dirty="0" smtClean="0"/>
              <a:t>League of Extraordinary Gentleman</a:t>
            </a:r>
          </a:p>
          <a:p>
            <a:pPr lvl="1"/>
            <a:r>
              <a:rPr lang="en-US" altLang="en-US" sz="2400" i="1" dirty="0" smtClean="0"/>
              <a:t>Strictly Ballroom</a:t>
            </a:r>
          </a:p>
          <a:p>
            <a:pPr lvl="1"/>
            <a:r>
              <a:rPr lang="en-US" altLang="en-US" sz="2400" i="1" dirty="0" smtClean="0"/>
              <a:t>Six Degrees of Separation</a:t>
            </a:r>
          </a:p>
          <a:p>
            <a:pPr lvl="1"/>
            <a:r>
              <a:rPr lang="en-US" altLang="en-US" sz="2400" i="1" dirty="0" smtClean="0"/>
              <a:t>LA Confidential</a:t>
            </a:r>
          </a:p>
          <a:p>
            <a:pPr lvl="1"/>
            <a:r>
              <a:rPr lang="en-US" altLang="en-US" sz="2400" i="1" dirty="0" smtClean="0"/>
              <a:t>The Wizard of Oz</a:t>
            </a:r>
          </a:p>
          <a:p>
            <a:pPr lvl="1"/>
            <a:r>
              <a:rPr lang="en-US" altLang="en-US" sz="2400" i="1" dirty="0" smtClean="0"/>
              <a:t>King Kong</a:t>
            </a:r>
            <a:endParaRPr lang="en-US" altLang="en-US" sz="2400" i="1" dirty="0"/>
          </a:p>
        </p:txBody>
      </p:sp>
    </p:spTree>
    <p:extLst>
      <p:ext uri="{BB962C8B-B14F-4D97-AF65-F5344CB8AC3E}">
        <p14:creationId xmlns:p14="http://schemas.microsoft.com/office/powerpoint/2010/main" val="2168085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Cinematic or Theatrical Terminology</a:t>
            </a:r>
            <a:endParaRPr lang="en-US" altLang="en-US" sz="6000" b="1" dirty="0"/>
          </a:p>
        </p:txBody>
      </p:sp>
      <p:sp>
        <p:nvSpPr>
          <p:cNvPr id="3" name="Content Placeholder 2"/>
          <p:cNvSpPr>
            <a:spLocks noGrp="1"/>
          </p:cNvSpPr>
          <p:nvPr>
            <p:ph idx="1"/>
            <p:custDataLst>
              <p:tags r:id="rId2"/>
            </p:custDataLst>
          </p:nvPr>
        </p:nvSpPr>
        <p:spPr>
          <a:xfrm>
            <a:off x="838200" y="1825625"/>
            <a:ext cx="10515600" cy="4772399"/>
          </a:xfrm>
        </p:spPr>
        <p:txBody>
          <a:bodyPr>
            <a:normAutofit/>
          </a:bodyPr>
          <a:lstStyle/>
          <a:p>
            <a:pPr marL="0" indent="0">
              <a:buNone/>
            </a:pPr>
            <a:r>
              <a:rPr lang="en-US" altLang="en-US" sz="2400" dirty="0" smtClean="0"/>
              <a:t>Throughout this course several terms from both the theatrical and cinematic worlds will be offered.</a:t>
            </a:r>
          </a:p>
          <a:p>
            <a:pPr marL="0" indent="0">
              <a:buNone/>
            </a:pPr>
            <a:endParaRPr lang="en-US" altLang="en-US" sz="2400" dirty="0" smtClean="0"/>
          </a:p>
          <a:p>
            <a:pPr marL="0" indent="0">
              <a:buNone/>
            </a:pPr>
            <a:r>
              <a:rPr lang="en-US" altLang="en-US" sz="2400" dirty="0" smtClean="0"/>
              <a:t>For theatre related terms an excellent glossary is:</a:t>
            </a:r>
          </a:p>
          <a:p>
            <a:pPr marL="0" indent="0">
              <a:buNone/>
            </a:pPr>
            <a:r>
              <a:rPr lang="en-US" altLang="en-US" sz="2400" dirty="0" smtClean="0">
                <a:hlinkClick r:id="rId5"/>
              </a:rPr>
              <a:t>Glossary of Dramatic Terms</a:t>
            </a:r>
            <a:endParaRPr lang="en-US" altLang="en-US" sz="2400" dirty="0" smtClean="0"/>
          </a:p>
          <a:p>
            <a:pPr marL="0" indent="0">
              <a:buNone/>
            </a:pPr>
            <a:endParaRPr lang="en-US" altLang="en-US" sz="2400" dirty="0" smtClean="0"/>
          </a:p>
          <a:p>
            <a:pPr marL="0" indent="0">
              <a:buNone/>
            </a:pPr>
            <a:r>
              <a:rPr lang="en-US" altLang="en-US" sz="2400" dirty="0" smtClean="0"/>
              <a:t>For cinema related terms an excellent resource is:</a:t>
            </a:r>
          </a:p>
          <a:p>
            <a:pPr marL="0" indent="0">
              <a:buNone/>
            </a:pPr>
            <a:r>
              <a:rPr lang="en-US" altLang="en-US" sz="2400" dirty="0" smtClean="0">
                <a:hlinkClick r:id="rId6"/>
              </a:rPr>
              <a:t>Movie Terminology Glossary</a:t>
            </a:r>
            <a:endParaRPr lang="en-US" altLang="en-US" sz="2400" dirty="0"/>
          </a:p>
        </p:txBody>
      </p:sp>
    </p:spTree>
    <p:extLst>
      <p:ext uri="{BB962C8B-B14F-4D97-AF65-F5344CB8AC3E}">
        <p14:creationId xmlns:p14="http://schemas.microsoft.com/office/powerpoint/2010/main" val="233090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dirty="0" smtClean="0"/>
              <a:t>The class usually runs with this sort of structure. </a:t>
            </a:r>
            <a:endParaRPr lang="en-US" altLang="en-US" sz="3600" dirty="0"/>
          </a:p>
        </p:txBody>
      </p:sp>
      <p:sp>
        <p:nvSpPr>
          <p:cNvPr id="3" name="Content Placeholder 2"/>
          <p:cNvSpPr>
            <a:spLocks noGrp="1"/>
          </p:cNvSpPr>
          <p:nvPr>
            <p:ph idx="1"/>
            <p:custDataLst>
              <p:tags r:id="rId2"/>
            </p:custDataLst>
          </p:nvPr>
        </p:nvSpPr>
        <p:spPr>
          <a:xfrm>
            <a:off x="838200" y="1825625"/>
            <a:ext cx="10515600" cy="4772399"/>
          </a:xfrm>
        </p:spPr>
        <p:txBody>
          <a:bodyPr>
            <a:noAutofit/>
          </a:bodyPr>
          <a:lstStyle/>
          <a:p>
            <a:pPr marL="0" indent="0">
              <a:buNone/>
            </a:pPr>
            <a:r>
              <a:rPr lang="en-US" altLang="en-US" sz="2400" dirty="0" smtClean="0"/>
              <a:t>You will need to read the play first. Most scripts may be ordered through a company like </a:t>
            </a:r>
            <a:r>
              <a:rPr lang="en-US" altLang="en-US" sz="2400" dirty="0" smtClean="0">
                <a:hlinkClick r:id="rId5"/>
              </a:rPr>
              <a:t>amazon.com</a:t>
            </a:r>
            <a:r>
              <a:rPr lang="en-US" altLang="en-US" sz="2400" dirty="0" smtClean="0"/>
              <a:t> or </a:t>
            </a:r>
            <a:r>
              <a:rPr lang="en-US" altLang="en-US" sz="2400" dirty="0" smtClean="0">
                <a:hlinkClick r:id="rId6"/>
              </a:rPr>
              <a:t>The Drama Book Shop</a:t>
            </a:r>
            <a:endParaRPr lang="en-US" altLang="en-US" sz="2400" dirty="0" smtClean="0"/>
          </a:p>
          <a:p>
            <a:pPr marL="0" indent="0">
              <a:buNone/>
            </a:pPr>
            <a:r>
              <a:rPr lang="en-US" altLang="en-US" sz="2400" dirty="0" smtClean="0"/>
              <a:t>Once you have read the script an analysis review will be uploaded by you before you may view the presentation. The presentation describes some of the differences between the play and film.</a:t>
            </a:r>
          </a:p>
          <a:p>
            <a:pPr marL="0" indent="0">
              <a:buNone/>
            </a:pPr>
            <a:r>
              <a:rPr lang="en-US" altLang="en-US" sz="2400" dirty="0" smtClean="0"/>
              <a:t>You will need to also have the movie version of the play to watch along with the presentation. Some films may be harder to find than others, so a membership to an online movie delivery service like </a:t>
            </a:r>
            <a:r>
              <a:rPr lang="en-US" altLang="en-US" sz="2400" dirty="0" smtClean="0">
                <a:hlinkClick r:id="rId7"/>
              </a:rPr>
              <a:t>Netflix</a:t>
            </a:r>
            <a:r>
              <a:rPr lang="en-US" altLang="en-US" sz="2400" dirty="0" smtClean="0"/>
              <a:t>, </a:t>
            </a:r>
            <a:r>
              <a:rPr lang="en-US" altLang="en-US" sz="2400" dirty="0" smtClean="0">
                <a:hlinkClick r:id="rId8"/>
              </a:rPr>
              <a:t>Blockbuster On Demand</a:t>
            </a:r>
            <a:r>
              <a:rPr lang="en-US" altLang="en-US" sz="2400" dirty="0" smtClean="0"/>
              <a:t>, or purchasing the film on discount sites if your local rental house does not have the films necessary for the class.</a:t>
            </a:r>
          </a:p>
          <a:p>
            <a:pPr marL="0" indent="0">
              <a:buNone/>
            </a:pPr>
            <a:r>
              <a:rPr lang="en-US" altLang="en-US" sz="2400" dirty="0" smtClean="0"/>
              <a:t>The final step will be a required written posting outlined in the Lesson module.</a:t>
            </a:r>
            <a:endParaRPr lang="en-US" altLang="en-US" sz="2400" dirty="0"/>
          </a:p>
        </p:txBody>
      </p:sp>
    </p:spTree>
    <p:extLst>
      <p:ext uri="{BB962C8B-B14F-4D97-AF65-F5344CB8AC3E}">
        <p14:creationId xmlns:p14="http://schemas.microsoft.com/office/powerpoint/2010/main" val="1522979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dirty="0" smtClean="0"/>
              <a:t>The class usually runs with this sort of structure. </a:t>
            </a:r>
            <a:endParaRPr lang="en-US" altLang="en-US" sz="3600" dirty="0"/>
          </a:p>
        </p:txBody>
      </p:sp>
      <p:sp>
        <p:nvSpPr>
          <p:cNvPr id="3" name="Content Placeholder 2"/>
          <p:cNvSpPr>
            <a:spLocks noGrp="1"/>
          </p:cNvSpPr>
          <p:nvPr>
            <p:ph idx="1"/>
            <p:custDataLst>
              <p:tags r:id="rId2"/>
            </p:custDataLst>
          </p:nvPr>
        </p:nvSpPr>
        <p:spPr>
          <a:xfrm>
            <a:off x="838200" y="1825625"/>
            <a:ext cx="10515600" cy="4772399"/>
          </a:xfrm>
        </p:spPr>
        <p:txBody>
          <a:bodyPr>
            <a:noAutofit/>
          </a:bodyPr>
          <a:lstStyle/>
          <a:p>
            <a:pPr marL="0" indent="0">
              <a:buNone/>
            </a:pPr>
            <a:r>
              <a:rPr lang="en-US" altLang="en-US" sz="2400" dirty="0" smtClean="0"/>
              <a:t>In a few cases you may be asked to watch the movie before reading the play. Instructions for each new assignment appear at the end of the preceding presentation.</a:t>
            </a:r>
          </a:p>
          <a:p>
            <a:pPr marL="0" indent="0">
              <a:buNone/>
            </a:pPr>
            <a:r>
              <a:rPr lang="en-US" altLang="en-US" sz="2400" dirty="0" smtClean="0"/>
              <a:t>There are two self-designed projects in the class.</a:t>
            </a:r>
          </a:p>
          <a:p>
            <a:pPr marL="0" indent="0">
              <a:buNone/>
            </a:pPr>
            <a:r>
              <a:rPr lang="en-US" altLang="en-US" sz="2400" dirty="0" smtClean="0"/>
              <a:t>In the first, you must choose from an approved list of modern Shakespearean adaptations (e.g. </a:t>
            </a:r>
            <a:r>
              <a:rPr lang="en-US" altLang="en-US" sz="2400" i="1" dirty="0" smtClean="0"/>
              <a:t>R+J</a:t>
            </a:r>
            <a:r>
              <a:rPr lang="en-US" altLang="en-US" sz="2400" dirty="0" smtClean="0"/>
              <a:t>) and compare the movie to the original Shakespeare play.</a:t>
            </a:r>
          </a:p>
          <a:p>
            <a:pPr marL="0" indent="0">
              <a:buNone/>
            </a:pPr>
            <a:r>
              <a:rPr lang="en-US" altLang="en-US" sz="2400" dirty="0" smtClean="0"/>
              <a:t>In the second project you must find a play and its subsequent movie version that has not been covered in class and create a presentation similar (PowerPoint or Essay) that covers the cinematic and theatrical changes to the property.</a:t>
            </a:r>
            <a:endParaRPr lang="en-US" altLang="en-US" sz="2400" dirty="0"/>
          </a:p>
        </p:txBody>
      </p:sp>
    </p:spTree>
    <p:extLst>
      <p:ext uri="{BB962C8B-B14F-4D97-AF65-F5344CB8AC3E}">
        <p14:creationId xmlns:p14="http://schemas.microsoft.com/office/powerpoint/2010/main" val="2860130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28667"/>
            <a:ext cx="9144000" cy="2387600"/>
          </a:xfrm>
        </p:spPr>
        <p:txBody>
          <a:bodyPr>
            <a:normAutofit/>
          </a:bodyPr>
          <a:lstStyle/>
          <a:p>
            <a:r>
              <a:rPr lang="en-US" altLang="en-US" sz="7200" b="1" dirty="0" smtClean="0"/>
              <a:t>Cinematic or Theatrical?</a:t>
            </a:r>
            <a:endParaRPr lang="en-US" sz="7200" dirty="0"/>
          </a:p>
        </p:txBody>
      </p:sp>
      <p:sp>
        <p:nvSpPr>
          <p:cNvPr id="4" name="Subtitle 3"/>
          <p:cNvSpPr>
            <a:spLocks noGrp="1"/>
          </p:cNvSpPr>
          <p:nvPr>
            <p:ph type="subTitle" idx="1"/>
            <p:custDataLst>
              <p:tags r:id="rId2"/>
            </p:custDataLst>
          </p:nvPr>
        </p:nvSpPr>
        <p:spPr>
          <a:xfrm>
            <a:off x="1524000" y="2508342"/>
            <a:ext cx="9144000" cy="1655762"/>
          </a:xfrm>
        </p:spPr>
        <p:txBody>
          <a:bodyPr>
            <a:normAutofit/>
          </a:bodyPr>
          <a:lstStyle/>
          <a:p>
            <a:r>
              <a:rPr lang="en-US" altLang="en-US" sz="2000" dirty="0" smtClean="0">
                <a:latin typeface="+mn-lt"/>
              </a:rPr>
              <a:t>Watch the first few minutes of the film before continuing.</a:t>
            </a:r>
            <a:endParaRPr lang="en-US"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000" y="3266554"/>
            <a:ext cx="2794000" cy="2794000"/>
          </a:xfrm>
          <a:prstGeom prst="rect">
            <a:avLst/>
          </a:prstGeom>
        </p:spPr>
      </p:pic>
    </p:spTree>
    <p:extLst>
      <p:ext uri="{BB962C8B-B14F-4D97-AF65-F5344CB8AC3E}">
        <p14:creationId xmlns:p14="http://schemas.microsoft.com/office/powerpoint/2010/main" val="860723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custDataLst>
              <p:tags r:id="rId2"/>
            </p:custDataLst>
          </p:nvPr>
        </p:nvSpPr>
        <p:spPr>
          <a:xfrm>
            <a:off x="1"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custDataLst>
              <p:tags r:id="rId3"/>
            </p:custDataLst>
          </p:nvPr>
        </p:nvSpPr>
        <p:spPr>
          <a:xfrm>
            <a:off x="1097280" y="286603"/>
            <a:ext cx="10058400" cy="1450757"/>
          </a:xfrm>
        </p:spPr>
        <p:txBody>
          <a:bodyPr/>
          <a:lstStyle/>
          <a:p>
            <a:pPr algn="ctr"/>
            <a:r>
              <a:rPr lang="en-US" dirty="0" smtClean="0"/>
              <a:t>Moulin Rouge Excerpt</a:t>
            </a:r>
            <a:endParaRPr lang="en-US" dirty="0"/>
          </a:p>
        </p:txBody>
      </p:sp>
      <p:sp>
        <p:nvSpPr>
          <p:cNvPr id="3" name="Content Placeholder 2"/>
          <p:cNvSpPr>
            <a:spLocks noGrp="1"/>
          </p:cNvSpPr>
          <p:nvPr>
            <p:ph idx="1"/>
            <p:custDataLst>
              <p:tags r:id="rId4"/>
            </p:custDataLst>
          </p:nvPr>
        </p:nvSpPr>
        <p:spPr/>
        <p:txBody>
          <a:bodyPr/>
          <a:lstStyle/>
          <a:p>
            <a:endParaRPr lang="en-US"/>
          </a:p>
        </p:txBody>
      </p:sp>
    </p:spTree>
    <p:controls>
      <mc:AlternateContent xmlns:mc="http://schemas.openxmlformats.org/markup-compatibility/2006">
        <mc:Choice xmlns:v="urn:schemas-microsoft-com:vml" Requires="v">
          <p:control spid="1046" name="ShockwaveFlash1" r:id="rId5" imgW="9842400" imgH="6858000"/>
        </mc:Choice>
        <mc:Fallback>
          <p:control name="ShockwaveFlash1" r:id="rId5" imgW="9842400" imgH="6858000">
            <p:pic>
              <p:nvPicPr>
                <p:cNvPr id="0" name="ShockwaveFlash1"/>
                <p:cNvPicPr>
                  <a:picLocks/>
                </p:cNvPicPr>
                <p:nvPr>
                  <p:custDataLst>
                    <p:tags r:id="rId6"/>
                  </p:custDataLst>
                </p:nvPr>
              </p:nvPicPr>
              <p:blipFill>
                <a:blip r:embed="rId8">
                  <a:extLst>
                    <a:ext uri="{28A0092B-C50C-407E-A947-70E740481C1C}">
                      <a14:useLocalDpi xmlns:a14="http://schemas.microsoft.com/office/drawing/2010/main" val="0"/>
                    </a:ext>
                  </a:extLst>
                </a:blip>
                <a:srcRect/>
                <a:stretch>
                  <a:fillRect/>
                </a:stretch>
              </p:blipFill>
              <p:spPr bwMode="auto">
                <a:xfrm>
                  <a:off x="1204913" y="0"/>
                  <a:ext cx="9842500" cy="68580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34449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lgn="ctr"/>
            <a:r>
              <a:rPr lang="en-US" altLang="en-US" sz="3600" b="1" dirty="0" smtClean="0"/>
              <a:t>Cinematic or Theatrical?</a:t>
            </a:r>
            <a:endParaRPr lang="en-US" altLang="en-US" sz="6000" b="1" dirty="0"/>
          </a:p>
        </p:txBody>
      </p:sp>
      <p:sp>
        <p:nvSpPr>
          <p:cNvPr id="3" name="Content Placeholder 2"/>
          <p:cNvSpPr>
            <a:spLocks noGrp="1"/>
          </p:cNvSpPr>
          <p:nvPr>
            <p:ph idx="1"/>
            <p:custDataLst>
              <p:tags r:id="rId2"/>
            </p:custDataLst>
          </p:nvPr>
        </p:nvSpPr>
        <p:spPr>
          <a:xfrm>
            <a:off x="838200" y="1825625"/>
            <a:ext cx="10515600" cy="4772399"/>
          </a:xfrm>
        </p:spPr>
        <p:txBody>
          <a:bodyPr>
            <a:normAutofit/>
          </a:bodyPr>
          <a:lstStyle/>
          <a:p>
            <a:pPr marL="0" indent="0">
              <a:buNone/>
            </a:pPr>
            <a:r>
              <a:rPr lang="en-US" altLang="en-US" sz="2400" dirty="0" smtClean="0"/>
              <a:t>Note the following elements:</a:t>
            </a:r>
          </a:p>
          <a:p>
            <a:pPr marL="0" indent="0">
              <a:buNone/>
            </a:pPr>
            <a:r>
              <a:rPr lang="en-US" altLang="en-US" sz="2400" dirty="0" smtClean="0"/>
              <a:t>Director </a:t>
            </a:r>
            <a:r>
              <a:rPr lang="en-US" altLang="en-US" sz="2400" dirty="0" err="1" smtClean="0"/>
              <a:t>Baz</a:t>
            </a:r>
            <a:r>
              <a:rPr lang="en-US" altLang="en-US" sz="2400" dirty="0" smtClean="0"/>
              <a:t> </a:t>
            </a:r>
            <a:r>
              <a:rPr lang="en-US" altLang="en-US" sz="2400" dirty="0" err="1" smtClean="0"/>
              <a:t>Lurhmann</a:t>
            </a:r>
            <a:r>
              <a:rPr lang="en-US" altLang="en-US" sz="2400" dirty="0" smtClean="0"/>
              <a:t> has a history of mixing the best of theatrical and cinematic elements to create a unique world. He also does this in the film </a:t>
            </a:r>
            <a:r>
              <a:rPr lang="en-US" altLang="en-US" sz="2400" i="1" dirty="0" smtClean="0"/>
              <a:t>Shakespeare’s R+J</a:t>
            </a:r>
            <a:r>
              <a:rPr lang="en-US" altLang="en-US" sz="2400" dirty="0" smtClean="0"/>
              <a:t>.</a:t>
            </a:r>
          </a:p>
          <a:p>
            <a:pPr marL="0" indent="0">
              <a:buNone/>
            </a:pPr>
            <a:endParaRPr lang="en-US" altLang="en-US" sz="2400" dirty="0"/>
          </a:p>
          <a:p>
            <a:pPr marL="0" indent="0">
              <a:buNone/>
            </a:pPr>
            <a:r>
              <a:rPr lang="en-US" altLang="en-US" sz="2400" dirty="0" smtClean="0"/>
              <a:t>From the very campy opening of the conductor leading the studio musical theme, he sets up a post-modern world (where he acknowledges that we are watching a movie – or more precisely a play in the way he has filmed it) that combines heightened characters (the conductors furious leaping around is very theatrical because of his strong choices) and a very theatrical setting (an actual theatre!)</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4976" y="352313"/>
            <a:ext cx="1385047" cy="138504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6459" y="365125"/>
            <a:ext cx="1385047" cy="1385047"/>
          </a:xfrm>
          <a:prstGeom prst="rect">
            <a:avLst/>
          </a:prstGeom>
        </p:spPr>
      </p:pic>
    </p:spTree>
    <p:extLst>
      <p:ext uri="{BB962C8B-B14F-4D97-AF65-F5344CB8AC3E}">
        <p14:creationId xmlns:p14="http://schemas.microsoft.com/office/powerpoint/2010/main" val="751584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lgn="ctr"/>
            <a:r>
              <a:rPr lang="en-US" altLang="en-US" sz="3600" b="1" dirty="0" smtClean="0"/>
              <a:t>Cinematic or Theatrical?</a:t>
            </a:r>
            <a:endParaRPr lang="en-US" altLang="en-US" sz="6000" b="1" dirty="0"/>
          </a:p>
        </p:txBody>
      </p:sp>
      <p:sp>
        <p:nvSpPr>
          <p:cNvPr id="3" name="Content Placeholder 2"/>
          <p:cNvSpPr>
            <a:spLocks noGrp="1"/>
          </p:cNvSpPr>
          <p:nvPr>
            <p:ph idx="1"/>
            <p:custDataLst>
              <p:tags r:id="rId2"/>
            </p:custDataLst>
          </p:nvPr>
        </p:nvSpPr>
        <p:spPr>
          <a:xfrm>
            <a:off x="838200" y="1825625"/>
            <a:ext cx="10515600" cy="4772399"/>
          </a:xfrm>
        </p:spPr>
        <p:txBody>
          <a:bodyPr>
            <a:normAutofit/>
          </a:bodyPr>
          <a:lstStyle/>
          <a:p>
            <a:pPr marL="0" indent="0">
              <a:buNone/>
            </a:pPr>
            <a:r>
              <a:rPr lang="en-US" altLang="en-US" sz="2400" dirty="0" smtClean="0"/>
              <a:t>The movie then turns completely cinematic with that beautiful tracking shot (purely cinematic as it focuses the eye of the audience and covers a scope impossible onstage).</a:t>
            </a:r>
          </a:p>
          <a:p>
            <a:pPr marL="0" indent="0">
              <a:buNone/>
            </a:pPr>
            <a:r>
              <a:rPr lang="en-US" altLang="en-US" sz="2400" dirty="0" smtClean="0"/>
              <a:t>What is unique is that the design of Paris is purely theatrical (almost cartoon and scenic in representation).</a:t>
            </a:r>
          </a:p>
          <a:p>
            <a:pPr marL="0" indent="0">
              <a:buNone/>
            </a:pPr>
            <a:r>
              <a:rPr lang="en-US" altLang="en-US" sz="2400" dirty="0" smtClean="0"/>
              <a:t>He mixes this stylistic world of theatre and cinema having those extreme close-ups (cinematic) of these very heightened characters (theatrical).</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4976" y="352313"/>
            <a:ext cx="1385047" cy="138504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6459" y="365125"/>
            <a:ext cx="1385047" cy="1385047"/>
          </a:xfrm>
          <a:prstGeom prst="rect">
            <a:avLst/>
          </a:prstGeom>
        </p:spPr>
      </p:pic>
    </p:spTree>
    <p:extLst>
      <p:ext uri="{BB962C8B-B14F-4D97-AF65-F5344CB8AC3E}">
        <p14:creationId xmlns:p14="http://schemas.microsoft.com/office/powerpoint/2010/main" val="328769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lstStyle/>
          <a:p>
            <a:pPr algn="ctr"/>
            <a:r>
              <a:rPr lang="en-US" dirty="0" smtClean="0"/>
              <a:t>This class is an examination of the terms “theatrical” and “cinematic”</a:t>
            </a:r>
            <a:endParaRPr lang="en-US" dirty="0"/>
          </a:p>
        </p:txBody>
      </p:sp>
      <p:sp>
        <p:nvSpPr>
          <p:cNvPr id="3" name="Content Placeholder 2"/>
          <p:cNvSpPr>
            <a:spLocks noGrp="1"/>
          </p:cNvSpPr>
          <p:nvPr>
            <p:ph idx="1"/>
            <p:custDataLst>
              <p:tags r:id="rId2"/>
            </p:custDataLst>
          </p:nvPr>
        </p:nvSpPr>
        <p:spPr>
          <a:xfrm>
            <a:off x="1097280" y="1845734"/>
            <a:ext cx="10058400" cy="4023360"/>
          </a:xfrm>
        </p:spPr>
        <p:txBody>
          <a:bodyPr>
            <a:normAutofit/>
          </a:bodyPr>
          <a:lstStyle/>
          <a:p>
            <a:r>
              <a:rPr lang="en-US" sz="2400" dirty="0" smtClean="0"/>
              <a:t>Throughout this course you will be reading several plays and watching the movie adaptations of them.</a:t>
            </a:r>
          </a:p>
          <a:p>
            <a:r>
              <a:rPr lang="en-US" sz="2400" dirty="0" smtClean="0"/>
              <a:t>It is hoped you will gain a deeper understanding of those terms</a:t>
            </a:r>
            <a:endParaRPr lang="en-US" sz="2400" dirty="0"/>
          </a:p>
        </p:txBody>
      </p:sp>
    </p:spTree>
    <p:extLst>
      <p:ext uri="{BB962C8B-B14F-4D97-AF65-F5344CB8AC3E}">
        <p14:creationId xmlns:p14="http://schemas.microsoft.com/office/powerpoint/2010/main" val="2641509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lgn="ctr"/>
            <a:r>
              <a:rPr lang="en-US" altLang="en-US" sz="3600" b="1" dirty="0" smtClean="0"/>
              <a:t>Cinematic or Theatrical?</a:t>
            </a:r>
            <a:endParaRPr lang="en-US" altLang="en-US" sz="6000" b="1" dirty="0"/>
          </a:p>
        </p:txBody>
      </p:sp>
      <p:sp>
        <p:nvSpPr>
          <p:cNvPr id="3" name="Content Placeholder 2"/>
          <p:cNvSpPr>
            <a:spLocks noGrp="1"/>
          </p:cNvSpPr>
          <p:nvPr>
            <p:ph idx="1"/>
            <p:custDataLst>
              <p:tags r:id="rId2"/>
            </p:custDataLst>
          </p:nvPr>
        </p:nvSpPr>
        <p:spPr>
          <a:xfrm>
            <a:off x="838200" y="1825625"/>
            <a:ext cx="10515600" cy="4772399"/>
          </a:xfrm>
        </p:spPr>
        <p:txBody>
          <a:bodyPr>
            <a:normAutofit/>
          </a:bodyPr>
          <a:lstStyle/>
          <a:p>
            <a:pPr marL="0" indent="0">
              <a:buNone/>
            </a:pPr>
            <a:r>
              <a:rPr lang="en-US" altLang="en-US" sz="2400" dirty="0" smtClean="0"/>
              <a:t>Some elements that make this scene theatrical:</a:t>
            </a:r>
          </a:p>
          <a:p>
            <a:r>
              <a:rPr lang="en-US" altLang="en-US" sz="2400" dirty="0" smtClean="0"/>
              <a:t>One stagnant locale that is obviously a set once we arrive in the room… a salute to theatre’s on-stage limitations.</a:t>
            </a:r>
          </a:p>
          <a:p>
            <a:r>
              <a:rPr lang="en-US" altLang="en-US" sz="2400" dirty="0" smtClean="0"/>
              <a:t>A heightened quality of the acting. It is clear that the actor is making a strong choice about the characterization.</a:t>
            </a:r>
          </a:p>
          <a:p>
            <a:r>
              <a:rPr lang="en-US" altLang="en-US" sz="2400" dirty="0" smtClean="0"/>
              <a:t>A stylized design that acknowledges the theatrical underpinnings of the piece.</a:t>
            </a:r>
          </a:p>
          <a:p>
            <a:r>
              <a:rPr lang="en-US" altLang="en-US" sz="2400" dirty="0" smtClean="0"/>
              <a:t>A piece with style and flair that showcases the best of what theatre can offer.</a:t>
            </a:r>
            <a:endParaRPr lang="en-US" altLang="en-US" sz="24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4976" y="352313"/>
            <a:ext cx="1385047" cy="138504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6459" y="365125"/>
            <a:ext cx="1385047" cy="1385047"/>
          </a:xfrm>
          <a:prstGeom prst="rect">
            <a:avLst/>
          </a:prstGeom>
        </p:spPr>
      </p:pic>
    </p:spTree>
    <p:extLst>
      <p:ext uri="{BB962C8B-B14F-4D97-AF65-F5344CB8AC3E}">
        <p14:creationId xmlns:p14="http://schemas.microsoft.com/office/powerpoint/2010/main" val="1475379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lgn="ctr"/>
            <a:r>
              <a:rPr lang="en-US" altLang="en-US" sz="3600" b="1" dirty="0" smtClean="0"/>
              <a:t>Cinematic or Theatrical?</a:t>
            </a:r>
            <a:endParaRPr lang="en-US" altLang="en-US" sz="6000" b="1" dirty="0"/>
          </a:p>
        </p:txBody>
      </p:sp>
      <p:sp>
        <p:nvSpPr>
          <p:cNvPr id="3" name="Content Placeholder 2"/>
          <p:cNvSpPr>
            <a:spLocks noGrp="1"/>
          </p:cNvSpPr>
          <p:nvPr>
            <p:ph idx="1"/>
            <p:custDataLst>
              <p:tags r:id="rId2"/>
            </p:custDataLst>
          </p:nvPr>
        </p:nvSpPr>
        <p:spPr>
          <a:xfrm>
            <a:off x="838200" y="1825625"/>
            <a:ext cx="10515600" cy="4772399"/>
          </a:xfrm>
        </p:spPr>
        <p:txBody>
          <a:bodyPr>
            <a:normAutofit/>
          </a:bodyPr>
          <a:lstStyle/>
          <a:p>
            <a:pPr marL="0" indent="0">
              <a:buNone/>
            </a:pPr>
            <a:r>
              <a:rPr lang="en-US" altLang="en-US" sz="2400" dirty="0" smtClean="0"/>
              <a:t>Some elements that make this scene cinematic:</a:t>
            </a:r>
          </a:p>
          <a:p>
            <a:r>
              <a:rPr lang="en-US" altLang="en-US" sz="2400" dirty="0" smtClean="0"/>
              <a:t>The dizzying camera work that focuses the viewer’s eye on only what the director wants you to see.</a:t>
            </a:r>
          </a:p>
          <a:p>
            <a:r>
              <a:rPr lang="en-US" altLang="en-US" sz="2400" dirty="0" smtClean="0"/>
              <a:t>The editing that tells the story rather relying on the dialogue.</a:t>
            </a:r>
          </a:p>
          <a:p>
            <a:r>
              <a:rPr lang="en-US" altLang="en-US" sz="2400" dirty="0" smtClean="0"/>
              <a:t>The playing around with the time and structure in the editing of the storytelling.</a:t>
            </a:r>
            <a:endParaRPr lang="en-US" altLang="en-US" sz="24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4976" y="352313"/>
            <a:ext cx="1385047" cy="138504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6459" y="365125"/>
            <a:ext cx="1385047" cy="1385047"/>
          </a:xfrm>
          <a:prstGeom prst="rect">
            <a:avLst/>
          </a:prstGeom>
        </p:spPr>
      </p:pic>
    </p:spTree>
    <p:extLst>
      <p:ext uri="{BB962C8B-B14F-4D97-AF65-F5344CB8AC3E}">
        <p14:creationId xmlns:p14="http://schemas.microsoft.com/office/powerpoint/2010/main" val="1994591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097280" y="758952"/>
            <a:ext cx="10058400" cy="3566160"/>
          </a:xfrm>
        </p:spPr>
        <p:txBody>
          <a:bodyPr/>
          <a:lstStyle/>
          <a:p>
            <a:r>
              <a:rPr lang="en-US" dirty="0" smtClean="0"/>
              <a:t>Premise and </a:t>
            </a:r>
            <a:br>
              <a:rPr lang="en-US" dirty="0" smtClean="0"/>
            </a:br>
            <a:r>
              <a:rPr lang="en-US" dirty="0" smtClean="0"/>
              <a:t>Dramatic Structure</a:t>
            </a:r>
            <a:endParaRPr lang="en-US" dirty="0"/>
          </a:p>
        </p:txBody>
      </p:sp>
      <p:sp>
        <p:nvSpPr>
          <p:cNvPr id="3" name="Subtitle 2"/>
          <p:cNvSpPr>
            <a:spLocks noGrp="1"/>
          </p:cNvSpPr>
          <p:nvPr>
            <p:ph type="subTitle" idx="1"/>
            <p:custDataLst>
              <p:tags r:id="rId2"/>
            </p:custDataLst>
          </p:nvPr>
        </p:nvSpPr>
        <p:spPr>
          <a:xfrm>
            <a:off x="1100051" y="4455620"/>
            <a:ext cx="10058400" cy="1143000"/>
          </a:xfrm>
        </p:spPr>
        <p:txBody>
          <a:bodyPr/>
          <a:lstStyle/>
          <a:p>
            <a:r>
              <a:rPr lang="en-US" dirty="0"/>
              <a:t>Presentation 1: Part </a:t>
            </a:r>
            <a:r>
              <a:rPr lang="en-US" dirty="0" smtClean="0"/>
              <a:t>2</a:t>
            </a:r>
            <a:endParaRPr lang="en-US" dirty="0"/>
          </a:p>
        </p:txBody>
      </p:sp>
    </p:spTree>
    <p:extLst>
      <p:ext uri="{BB962C8B-B14F-4D97-AF65-F5344CB8AC3E}">
        <p14:creationId xmlns:p14="http://schemas.microsoft.com/office/powerpoint/2010/main" val="3476865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READING A PLAY…</a:t>
            </a:r>
            <a:endParaRPr lang="en-US" altLang="en-US" sz="6000" b="1" dirty="0"/>
          </a:p>
        </p:txBody>
      </p:sp>
      <p:sp>
        <p:nvSpPr>
          <p:cNvPr id="3" name="Content Placeholder 2"/>
          <p:cNvSpPr>
            <a:spLocks noGrp="1"/>
          </p:cNvSpPr>
          <p:nvPr>
            <p:ph idx="1"/>
            <p:custDataLst>
              <p:tags r:id="rId2"/>
            </p:custDataLst>
          </p:nvPr>
        </p:nvSpPr>
        <p:spPr>
          <a:xfrm>
            <a:off x="838200" y="1825625"/>
            <a:ext cx="10515600" cy="4772399"/>
          </a:xfrm>
        </p:spPr>
        <p:txBody>
          <a:bodyPr>
            <a:normAutofit/>
          </a:bodyPr>
          <a:lstStyle/>
          <a:p>
            <a:pPr marL="0" indent="0">
              <a:buNone/>
            </a:pPr>
            <a:r>
              <a:rPr lang="en-US" altLang="en-US" sz="2400" dirty="0" smtClean="0"/>
              <a:t>For some of you, this may be the first time you have really read and examined a play. </a:t>
            </a:r>
          </a:p>
          <a:p>
            <a:pPr marL="0" indent="0">
              <a:buNone/>
            </a:pPr>
            <a:r>
              <a:rPr lang="en-US" altLang="en-US" sz="2400" dirty="0" smtClean="0"/>
              <a:t>Two ways to assist you in the reading is to define the premise and the dramatic structure of the play.</a:t>
            </a:r>
          </a:p>
          <a:p>
            <a:pPr marL="0" indent="0">
              <a:buNone/>
            </a:pPr>
            <a:r>
              <a:rPr lang="en-US" altLang="en-US" sz="2400" dirty="0" smtClean="0"/>
              <a:t>Before most presentations (and viewing the movie) you will be asked to define the premise and dramatic structure for the play you have just read.</a:t>
            </a:r>
          </a:p>
          <a:p>
            <a:pPr marL="0" indent="0">
              <a:buNone/>
            </a:pPr>
            <a:r>
              <a:rPr lang="en-US" altLang="en-US" sz="2400" dirty="0" smtClean="0"/>
              <a:t>The following contains ways to make this search for premise and structure go smoothly.</a:t>
            </a:r>
            <a:endParaRPr lang="en-US" altLang="en-US" sz="2400" dirty="0"/>
          </a:p>
        </p:txBody>
      </p:sp>
    </p:spTree>
    <p:extLst>
      <p:ext uri="{BB962C8B-B14F-4D97-AF65-F5344CB8AC3E}">
        <p14:creationId xmlns:p14="http://schemas.microsoft.com/office/powerpoint/2010/main" val="3015275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PREMISE</a:t>
            </a:r>
            <a:endParaRPr lang="en-US" altLang="en-US" sz="6000" b="1" dirty="0"/>
          </a:p>
        </p:txBody>
      </p:sp>
      <p:sp>
        <p:nvSpPr>
          <p:cNvPr id="3" name="Content Placeholder 2"/>
          <p:cNvSpPr>
            <a:spLocks noGrp="1"/>
          </p:cNvSpPr>
          <p:nvPr>
            <p:ph idx="1"/>
            <p:custDataLst>
              <p:tags r:id="rId2"/>
            </p:custDataLst>
          </p:nvPr>
        </p:nvSpPr>
        <p:spPr>
          <a:xfrm>
            <a:off x="838200" y="1825626"/>
            <a:ext cx="10515600" cy="2040980"/>
          </a:xfrm>
        </p:spPr>
        <p:txBody>
          <a:bodyPr numCol="1">
            <a:noAutofit/>
          </a:bodyPr>
          <a:lstStyle/>
          <a:p>
            <a:pPr marL="0" indent="0">
              <a:buNone/>
            </a:pPr>
            <a:r>
              <a:rPr lang="en-US" altLang="en-US" sz="2400" dirty="0" smtClean="0"/>
              <a:t>Once you have completed reading the play write down a list of words, images, feelings, or metaphors that the play evoked. They may relate to the main character’s dilemma or overall conflict of the play.</a:t>
            </a:r>
          </a:p>
          <a:p>
            <a:pPr marL="0" indent="0">
              <a:buNone/>
            </a:pPr>
            <a:r>
              <a:rPr lang="en-US" altLang="en-US" sz="2400" dirty="0" smtClean="0"/>
              <a:t>Let’s say you have read a play version of </a:t>
            </a:r>
            <a:r>
              <a:rPr lang="en-US" altLang="en-US" sz="2400" i="1" dirty="0" smtClean="0"/>
              <a:t>The Wizard of </a:t>
            </a:r>
            <a:r>
              <a:rPr lang="en-US" altLang="en-US" sz="2400" dirty="0" smtClean="0"/>
              <a:t>Oz. Some examples of the words you might write down include: </a:t>
            </a:r>
          </a:p>
        </p:txBody>
      </p:sp>
      <p:sp>
        <p:nvSpPr>
          <p:cNvPr id="5" name="Content Placeholder 2"/>
          <p:cNvSpPr txBox="1">
            <a:spLocks/>
          </p:cNvSpPr>
          <p:nvPr>
            <p:custDataLst>
              <p:tags r:id="rId3"/>
            </p:custDataLst>
          </p:nvPr>
        </p:nvSpPr>
        <p:spPr>
          <a:xfrm>
            <a:off x="838199" y="4075611"/>
            <a:ext cx="10515601" cy="1524000"/>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00000"/>
              </a:lnSpc>
              <a:spcBef>
                <a:spcPts val="0"/>
              </a:spcBef>
              <a:buClr>
                <a:schemeClr val="accent1"/>
              </a:buClr>
            </a:pPr>
            <a:r>
              <a:rPr lang="en-US" altLang="en-US" sz="2400" dirty="0" smtClean="0"/>
              <a:t>Home</a:t>
            </a:r>
          </a:p>
          <a:p>
            <a:pPr lvl="2">
              <a:lnSpc>
                <a:spcPct val="100000"/>
              </a:lnSpc>
              <a:spcBef>
                <a:spcPts val="0"/>
              </a:spcBef>
              <a:buClr>
                <a:schemeClr val="accent1"/>
              </a:buClr>
            </a:pPr>
            <a:r>
              <a:rPr lang="en-US" altLang="en-US" sz="2400" dirty="0" smtClean="0"/>
              <a:t>Adventure</a:t>
            </a:r>
          </a:p>
          <a:p>
            <a:pPr lvl="2">
              <a:lnSpc>
                <a:spcPct val="100000"/>
              </a:lnSpc>
              <a:spcBef>
                <a:spcPts val="0"/>
              </a:spcBef>
              <a:buClr>
                <a:schemeClr val="accent1"/>
              </a:buClr>
            </a:pPr>
            <a:r>
              <a:rPr lang="en-US" altLang="en-US" sz="2400" dirty="0" smtClean="0"/>
              <a:t>Friendship</a:t>
            </a:r>
          </a:p>
          <a:p>
            <a:pPr lvl="2">
              <a:lnSpc>
                <a:spcPct val="100000"/>
              </a:lnSpc>
              <a:spcBef>
                <a:spcPts val="0"/>
              </a:spcBef>
              <a:buClr>
                <a:schemeClr val="accent1"/>
              </a:buClr>
            </a:pPr>
            <a:r>
              <a:rPr lang="en-US" altLang="en-US" sz="2400" dirty="0" smtClean="0"/>
              <a:t>Family </a:t>
            </a:r>
          </a:p>
          <a:p>
            <a:pPr lvl="2">
              <a:lnSpc>
                <a:spcPct val="100000"/>
              </a:lnSpc>
              <a:spcBef>
                <a:spcPts val="0"/>
              </a:spcBef>
              <a:buClr>
                <a:schemeClr val="accent1"/>
              </a:buClr>
            </a:pPr>
            <a:r>
              <a:rPr lang="en-US" altLang="en-US" sz="2400" dirty="0" smtClean="0"/>
              <a:t>Magic</a:t>
            </a:r>
          </a:p>
          <a:p>
            <a:pPr lvl="2">
              <a:lnSpc>
                <a:spcPct val="100000"/>
              </a:lnSpc>
              <a:spcBef>
                <a:spcPts val="0"/>
              </a:spcBef>
              <a:buClr>
                <a:schemeClr val="accent1"/>
              </a:buClr>
            </a:pPr>
            <a:r>
              <a:rPr lang="en-US" altLang="en-US" sz="2400" dirty="0" smtClean="0"/>
              <a:t>Courage</a:t>
            </a:r>
          </a:p>
          <a:p>
            <a:pPr lvl="2">
              <a:lnSpc>
                <a:spcPct val="100000"/>
              </a:lnSpc>
              <a:spcBef>
                <a:spcPts val="0"/>
              </a:spcBef>
              <a:buClr>
                <a:schemeClr val="accent1"/>
              </a:buClr>
            </a:pPr>
            <a:r>
              <a:rPr lang="en-US" altLang="en-US" sz="2400" dirty="0" smtClean="0"/>
              <a:t>Power	</a:t>
            </a:r>
          </a:p>
          <a:p>
            <a:pPr lvl="2">
              <a:lnSpc>
                <a:spcPct val="100000"/>
              </a:lnSpc>
              <a:spcBef>
                <a:spcPts val="0"/>
              </a:spcBef>
              <a:buClr>
                <a:schemeClr val="accent1"/>
              </a:buClr>
            </a:pPr>
            <a:r>
              <a:rPr lang="en-US" altLang="en-US" sz="2400" dirty="0" smtClean="0"/>
              <a:t>Journey</a:t>
            </a:r>
          </a:p>
        </p:txBody>
      </p:sp>
    </p:spTree>
    <p:extLst>
      <p:ext uri="{BB962C8B-B14F-4D97-AF65-F5344CB8AC3E}">
        <p14:creationId xmlns:p14="http://schemas.microsoft.com/office/powerpoint/2010/main" val="82579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PREMISE</a:t>
            </a:r>
            <a:endParaRPr lang="en-US" altLang="en-US" sz="6000" b="1" dirty="0"/>
          </a:p>
        </p:txBody>
      </p:sp>
      <p:sp>
        <p:nvSpPr>
          <p:cNvPr id="3" name="Content Placeholder 2"/>
          <p:cNvSpPr>
            <a:spLocks noGrp="1"/>
          </p:cNvSpPr>
          <p:nvPr>
            <p:ph idx="1"/>
            <p:custDataLst>
              <p:tags r:id="rId2"/>
            </p:custDataLst>
          </p:nvPr>
        </p:nvSpPr>
        <p:spPr>
          <a:xfrm>
            <a:off x="838200" y="1825625"/>
            <a:ext cx="10515600" cy="4682751"/>
          </a:xfrm>
        </p:spPr>
        <p:txBody>
          <a:bodyPr numCol="1">
            <a:noAutofit/>
          </a:bodyPr>
          <a:lstStyle/>
          <a:p>
            <a:pPr marL="0" indent="0">
              <a:buNone/>
            </a:pPr>
            <a:r>
              <a:rPr lang="en-US" altLang="en-US" sz="2400" dirty="0" smtClean="0"/>
              <a:t>Once you have brainstormed these words, go back and try and figure out what the playwright was trying to say. </a:t>
            </a:r>
          </a:p>
          <a:p>
            <a:pPr marL="0" indent="0">
              <a:buNone/>
            </a:pPr>
            <a:r>
              <a:rPr lang="en-US" altLang="en-US" sz="2400" dirty="0" smtClean="0"/>
              <a:t>What is the main thrust of the play? Is the playwright saying that Dorothy (our main character) should have run away? Was he saying that Dorothy is better off in Oz? </a:t>
            </a:r>
          </a:p>
          <a:p>
            <a:pPr marL="0" indent="0">
              <a:buNone/>
            </a:pPr>
            <a:r>
              <a:rPr lang="en-US" altLang="en-US" sz="2400" dirty="0" smtClean="0"/>
              <a:t>Is it a comedy? Does Dorothy end up happy?</a:t>
            </a:r>
          </a:p>
          <a:p>
            <a:pPr marL="0" indent="0">
              <a:buNone/>
            </a:pPr>
            <a:r>
              <a:rPr lang="en-US" altLang="en-US" sz="2400" dirty="0" smtClean="0"/>
              <a:t>Is it a tragedy? Does Dorothy end up destroyed?</a:t>
            </a:r>
          </a:p>
          <a:p>
            <a:pPr marL="0" indent="0">
              <a:buNone/>
            </a:pPr>
            <a:r>
              <a:rPr lang="en-US" altLang="en-US" sz="2400" dirty="0" smtClean="0"/>
              <a:t>By defining the type of show, your premise will also have a similar ending. If it is a comedy, the premise should end positively; if a tragedy the premise ends negatively.</a:t>
            </a:r>
          </a:p>
        </p:txBody>
      </p:sp>
    </p:spTree>
    <p:extLst>
      <p:ext uri="{BB962C8B-B14F-4D97-AF65-F5344CB8AC3E}">
        <p14:creationId xmlns:p14="http://schemas.microsoft.com/office/powerpoint/2010/main" val="1400795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PREMISE</a:t>
            </a:r>
            <a:endParaRPr lang="en-US" altLang="en-US" sz="6000" b="1" dirty="0"/>
          </a:p>
        </p:txBody>
      </p:sp>
      <p:sp>
        <p:nvSpPr>
          <p:cNvPr id="3" name="Content Placeholder 2"/>
          <p:cNvSpPr>
            <a:spLocks noGrp="1"/>
          </p:cNvSpPr>
          <p:nvPr>
            <p:ph idx="1"/>
            <p:custDataLst>
              <p:tags r:id="rId2"/>
            </p:custDataLst>
          </p:nvPr>
        </p:nvSpPr>
        <p:spPr>
          <a:xfrm>
            <a:off x="838200" y="1825625"/>
            <a:ext cx="10515600" cy="4682751"/>
          </a:xfrm>
        </p:spPr>
        <p:txBody>
          <a:bodyPr numCol="1">
            <a:noAutofit/>
          </a:bodyPr>
          <a:lstStyle/>
          <a:p>
            <a:pPr marL="0" indent="0">
              <a:buNone/>
            </a:pPr>
            <a:r>
              <a:rPr lang="en-US" altLang="en-US" sz="2400" dirty="0" smtClean="0"/>
              <a:t>Start to formulate the brainstormed word into a sentence that describes the overall message of the show. This is your premise.</a:t>
            </a:r>
          </a:p>
          <a:p>
            <a:pPr marL="0" indent="0">
              <a:buNone/>
            </a:pPr>
            <a:r>
              <a:rPr lang="en-US" altLang="en-US" sz="2400" dirty="0" smtClean="0"/>
              <a:t>A few things to remember about a premise:</a:t>
            </a:r>
          </a:p>
          <a:p>
            <a:pPr marL="0" indent="0">
              <a:buNone/>
            </a:pPr>
            <a:r>
              <a:rPr lang="en-US" altLang="en-US" sz="2400" b="1" dirty="0" smtClean="0"/>
              <a:t>A premise</a:t>
            </a:r>
            <a:r>
              <a:rPr lang="en-US" altLang="en-US" sz="2400" dirty="0"/>
              <a:t>:</a:t>
            </a:r>
            <a:endParaRPr lang="en-US" altLang="en-US" sz="2400" dirty="0" smtClean="0"/>
          </a:p>
          <a:p>
            <a:pPr lvl="1"/>
            <a:r>
              <a:rPr lang="en-US" altLang="en-US" sz="2400" dirty="0" smtClean="0"/>
              <a:t>consists of an active phrase followed by a result. For example doing something leads to something else.</a:t>
            </a:r>
          </a:p>
          <a:p>
            <a:pPr lvl="1"/>
            <a:r>
              <a:rPr lang="en-US" altLang="en-US" sz="2400" dirty="0" smtClean="0"/>
              <a:t>must be true.</a:t>
            </a:r>
          </a:p>
          <a:p>
            <a:pPr lvl="1"/>
            <a:r>
              <a:rPr lang="en-US" altLang="en-US" sz="2400" dirty="0" smtClean="0"/>
              <a:t>must also have the opposite true (sometimes reflected in other characters in the script).</a:t>
            </a:r>
          </a:p>
          <a:p>
            <a:pPr lvl="1"/>
            <a:r>
              <a:rPr lang="en-US" altLang="en-US" sz="2400" dirty="0" smtClean="0"/>
              <a:t>must be succinct.</a:t>
            </a:r>
            <a:endParaRPr lang="en-US" altLang="en-US" sz="2400" dirty="0"/>
          </a:p>
        </p:txBody>
      </p:sp>
    </p:spTree>
    <p:extLst>
      <p:ext uri="{BB962C8B-B14F-4D97-AF65-F5344CB8AC3E}">
        <p14:creationId xmlns:p14="http://schemas.microsoft.com/office/powerpoint/2010/main" val="2205489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PREMISE</a:t>
            </a:r>
            <a:endParaRPr lang="en-US" altLang="en-US" sz="6000" b="1" dirty="0"/>
          </a:p>
        </p:txBody>
      </p:sp>
      <p:sp>
        <p:nvSpPr>
          <p:cNvPr id="3" name="Content Placeholder 2"/>
          <p:cNvSpPr>
            <a:spLocks noGrp="1"/>
          </p:cNvSpPr>
          <p:nvPr>
            <p:ph idx="1"/>
            <p:custDataLst>
              <p:tags r:id="rId2"/>
            </p:custDataLst>
          </p:nvPr>
        </p:nvSpPr>
        <p:spPr>
          <a:xfrm>
            <a:off x="838200" y="1825625"/>
            <a:ext cx="10515600" cy="4682751"/>
          </a:xfrm>
        </p:spPr>
        <p:txBody>
          <a:bodyPr numCol="1">
            <a:noAutofit/>
          </a:bodyPr>
          <a:lstStyle/>
          <a:p>
            <a:pPr marL="0" indent="0">
              <a:buNone/>
            </a:pPr>
            <a:r>
              <a:rPr lang="en-US" altLang="en-US" sz="2400" dirty="0" smtClean="0"/>
              <a:t>Some examples of premises:</a:t>
            </a:r>
          </a:p>
          <a:p>
            <a:pPr marL="0" indent="0">
              <a:buNone/>
            </a:pPr>
            <a:endParaRPr lang="en-US" altLang="en-US" sz="2400" dirty="0" smtClean="0"/>
          </a:p>
          <a:p>
            <a:pPr lvl="1"/>
            <a:r>
              <a:rPr lang="en-US" altLang="en-US" sz="2400" dirty="0" smtClean="0"/>
              <a:t>Seeking adventure leads to a greater appreciation of home. (</a:t>
            </a:r>
            <a:r>
              <a:rPr lang="en-US" altLang="en-US" sz="2400" i="1" dirty="0" smtClean="0"/>
              <a:t>The Wizard of Oz</a:t>
            </a:r>
            <a:r>
              <a:rPr lang="en-US" altLang="en-US" sz="2400" dirty="0" smtClean="0"/>
              <a:t>)</a:t>
            </a:r>
          </a:p>
          <a:p>
            <a:pPr lvl="1"/>
            <a:r>
              <a:rPr lang="en-US" altLang="en-US" sz="2400" dirty="0" smtClean="0"/>
              <a:t>Companionship in unexpected disaster leads to a deeper love. (</a:t>
            </a:r>
            <a:r>
              <a:rPr lang="en-US" altLang="en-US" sz="2400" i="1" dirty="0" smtClean="0"/>
              <a:t>Titanic</a:t>
            </a:r>
            <a:r>
              <a:rPr lang="en-US" altLang="en-US" sz="2400" dirty="0" smtClean="0"/>
              <a:t>)</a:t>
            </a:r>
          </a:p>
          <a:p>
            <a:pPr lvl="1"/>
            <a:r>
              <a:rPr lang="en-US" altLang="en-US" sz="2400" dirty="0" smtClean="0"/>
              <a:t>Recognizing hard work leads to success. (</a:t>
            </a:r>
            <a:r>
              <a:rPr lang="en-US" altLang="en-US" sz="2400" i="1" dirty="0" smtClean="0"/>
              <a:t>Bring it On</a:t>
            </a:r>
            <a:r>
              <a:rPr lang="en-US" altLang="en-US" sz="2400" dirty="0" smtClean="0"/>
              <a:t>)</a:t>
            </a:r>
          </a:p>
          <a:p>
            <a:endParaRPr lang="en-US" altLang="en-US" sz="2400" dirty="0" smtClean="0"/>
          </a:p>
          <a:p>
            <a:pPr marL="0" indent="0">
              <a:buNone/>
            </a:pPr>
            <a:r>
              <a:rPr lang="en-US" altLang="en-US" sz="2400" dirty="0" smtClean="0"/>
              <a:t>A premise is not an absolute. It is what YOU have decided the play is about. You must be able to support your premise with examples from the script.</a:t>
            </a:r>
            <a:endParaRPr lang="en-US" altLang="en-US" sz="2400" dirty="0"/>
          </a:p>
        </p:txBody>
      </p:sp>
    </p:spTree>
    <p:extLst>
      <p:ext uri="{BB962C8B-B14F-4D97-AF65-F5344CB8AC3E}">
        <p14:creationId xmlns:p14="http://schemas.microsoft.com/office/powerpoint/2010/main" val="23859180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PREMISE</a:t>
            </a:r>
            <a:endParaRPr lang="en-US" altLang="en-US" sz="6000" b="1" dirty="0"/>
          </a:p>
        </p:txBody>
      </p:sp>
      <p:sp>
        <p:nvSpPr>
          <p:cNvPr id="3" name="Content Placeholder 2"/>
          <p:cNvSpPr>
            <a:spLocks noGrp="1"/>
          </p:cNvSpPr>
          <p:nvPr>
            <p:ph idx="1"/>
            <p:custDataLst>
              <p:tags r:id="rId2"/>
            </p:custDataLst>
          </p:nvPr>
        </p:nvSpPr>
        <p:spPr>
          <a:xfrm>
            <a:off x="838200" y="1825625"/>
            <a:ext cx="10515600" cy="4682751"/>
          </a:xfrm>
        </p:spPr>
        <p:txBody>
          <a:bodyPr numCol="1">
            <a:normAutofit/>
          </a:bodyPr>
          <a:lstStyle/>
          <a:p>
            <a:pPr marL="0" indent="0">
              <a:buNone/>
            </a:pPr>
            <a:r>
              <a:rPr lang="en-US" altLang="en-US" sz="2400" dirty="0" smtClean="0"/>
              <a:t>For more help with premise read Chapter One of Lajos </a:t>
            </a:r>
            <a:r>
              <a:rPr lang="en-US" altLang="en-US" sz="2400" dirty="0" err="1" smtClean="0"/>
              <a:t>Egri’s</a:t>
            </a:r>
            <a:r>
              <a:rPr lang="en-US" altLang="en-US" sz="2400" dirty="0" smtClean="0"/>
              <a:t> excellent book </a:t>
            </a:r>
            <a:r>
              <a:rPr lang="en-US" altLang="en-US" sz="2400" u="sng" dirty="0" smtClean="0"/>
              <a:t>The Art of Dramatic Writing</a:t>
            </a:r>
            <a:r>
              <a:rPr lang="en-US" altLang="en-US" sz="2400" dirty="0" smtClean="0"/>
              <a:t> in the Lesson module.</a:t>
            </a:r>
          </a:p>
          <a:p>
            <a:pPr marL="0" indent="0">
              <a:buNone/>
            </a:pPr>
            <a:endParaRPr lang="en-US" altLang="en-US" sz="2400" dirty="0" smtClean="0"/>
          </a:p>
        </p:txBody>
      </p:sp>
    </p:spTree>
    <p:extLst>
      <p:ext uri="{BB962C8B-B14F-4D97-AF65-F5344CB8AC3E}">
        <p14:creationId xmlns:p14="http://schemas.microsoft.com/office/powerpoint/2010/main" val="3976865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PREMISE</a:t>
            </a:r>
            <a:endParaRPr lang="en-US" altLang="en-US" sz="6000" b="1" dirty="0"/>
          </a:p>
        </p:txBody>
      </p:sp>
      <p:sp>
        <p:nvSpPr>
          <p:cNvPr id="3" name="Content Placeholder 2"/>
          <p:cNvSpPr>
            <a:spLocks noGrp="1"/>
          </p:cNvSpPr>
          <p:nvPr>
            <p:ph idx="1"/>
            <p:custDataLst>
              <p:tags r:id="rId2"/>
            </p:custDataLst>
          </p:nvPr>
        </p:nvSpPr>
        <p:spPr>
          <a:xfrm>
            <a:off x="838200" y="1825625"/>
            <a:ext cx="10515600" cy="4682751"/>
          </a:xfrm>
        </p:spPr>
        <p:txBody>
          <a:bodyPr numCol="1">
            <a:normAutofit/>
          </a:bodyPr>
          <a:lstStyle/>
          <a:p>
            <a:pPr marL="0" indent="0">
              <a:buNone/>
            </a:pPr>
            <a:r>
              <a:rPr lang="en-US" altLang="en-US" sz="2400" dirty="0" smtClean="0"/>
              <a:t>The premise may be informed by several elements of the play. </a:t>
            </a:r>
          </a:p>
          <a:p>
            <a:pPr marL="0" indent="0">
              <a:buNone/>
            </a:pPr>
            <a:r>
              <a:rPr lang="en-US" altLang="en-US" sz="2400" dirty="0" smtClean="0"/>
              <a:t>First, decide why the author chose that specific title. That is a pretty specific clue as to what the playwright thinks the play is about!</a:t>
            </a:r>
          </a:p>
          <a:p>
            <a:pPr marL="0" indent="0">
              <a:buNone/>
            </a:pPr>
            <a:r>
              <a:rPr lang="en-US" altLang="en-US" sz="2400" dirty="0" smtClean="0"/>
              <a:t>The CLIMAX of the play usually contains the biggest clue to the premise. To find the climax, you must fine the dramatic structure of the play.</a:t>
            </a:r>
          </a:p>
          <a:p>
            <a:pPr marL="0" indent="0">
              <a:buNone/>
            </a:pPr>
            <a:endParaRPr lang="en-US" altLang="en-US" sz="2400" dirty="0" smtClean="0"/>
          </a:p>
          <a:p>
            <a:pPr marL="0" indent="0">
              <a:buNone/>
            </a:pPr>
            <a:endParaRPr lang="en-US" altLang="en-US" sz="2400" dirty="0"/>
          </a:p>
        </p:txBody>
      </p:sp>
    </p:spTree>
    <p:extLst>
      <p:ext uri="{BB962C8B-B14F-4D97-AF65-F5344CB8AC3E}">
        <p14:creationId xmlns:p14="http://schemas.microsoft.com/office/powerpoint/2010/main" val="1157912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1"/>
            </p:custDataLst>
          </p:nvPr>
        </p:nvSpPr>
        <p:spPr>
          <a:xfrm>
            <a:off x="838200" y="286603"/>
            <a:ext cx="10317480" cy="1450757"/>
          </a:xfrm>
        </p:spPr>
        <p:txBody>
          <a:bodyPr anchor="t"/>
          <a:lstStyle/>
          <a:p>
            <a:r>
              <a:rPr lang="en-US" dirty="0" smtClean="0"/>
              <a:t>Course Description: </a:t>
            </a:r>
            <a:endParaRPr lang="en-US" dirty="0"/>
          </a:p>
        </p:txBody>
      </p:sp>
      <p:sp>
        <p:nvSpPr>
          <p:cNvPr id="6" name="Content Placeholder 5"/>
          <p:cNvSpPr>
            <a:spLocks noGrp="1"/>
          </p:cNvSpPr>
          <p:nvPr>
            <p:ph idx="1"/>
            <p:custDataLst>
              <p:tags r:id="rId2"/>
            </p:custDataLst>
          </p:nvPr>
        </p:nvSpPr>
        <p:spPr>
          <a:xfrm>
            <a:off x="838200" y="924891"/>
            <a:ext cx="10515600" cy="989293"/>
          </a:xfrm>
        </p:spPr>
        <p:txBody>
          <a:bodyPr>
            <a:normAutofit/>
          </a:bodyPr>
          <a:lstStyle/>
          <a:p>
            <a:r>
              <a:rPr lang="en-US" sz="2400" dirty="0" smtClean="0"/>
              <a:t>Comparisons of plays and musicals that are also films, with emphasis on structural changes from the play to film.</a:t>
            </a:r>
            <a:endParaRPr lang="en-US" sz="2400" dirty="0"/>
          </a:p>
        </p:txBody>
      </p:sp>
      <p:sp>
        <p:nvSpPr>
          <p:cNvPr id="7" name="Title 4"/>
          <p:cNvSpPr txBox="1">
            <a:spLocks/>
          </p:cNvSpPr>
          <p:nvPr>
            <p:custDataLst>
              <p:tags r:id="rId3"/>
            </p:custDataLst>
          </p:nvPr>
        </p:nvSpPr>
        <p:spPr>
          <a:xfrm>
            <a:off x="838200" y="1858719"/>
            <a:ext cx="10515600" cy="7822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Course Objectives: </a:t>
            </a:r>
            <a:endParaRPr lang="en-US" dirty="0"/>
          </a:p>
        </p:txBody>
      </p:sp>
      <p:sp>
        <p:nvSpPr>
          <p:cNvPr id="9" name="Content Placeholder 5"/>
          <p:cNvSpPr txBox="1">
            <a:spLocks/>
          </p:cNvSpPr>
          <p:nvPr>
            <p:custDataLst>
              <p:tags r:id="rId4"/>
            </p:custDataLst>
          </p:nvPr>
        </p:nvSpPr>
        <p:spPr>
          <a:xfrm>
            <a:off x="838200" y="2596454"/>
            <a:ext cx="10839994" cy="2957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To gain a better understanding and appreciation of the transformation of plays to film.</a:t>
            </a:r>
          </a:p>
          <a:p>
            <a:pPr marL="0" indent="0">
              <a:buNone/>
            </a:pPr>
            <a:r>
              <a:rPr lang="en-US" sz="2400" dirty="0" smtClean="0"/>
              <a:t>To make students critically aware of the process of screen adaptation.</a:t>
            </a:r>
          </a:p>
          <a:p>
            <a:pPr marL="0" indent="0">
              <a:buNone/>
            </a:pPr>
            <a:r>
              <a:rPr lang="en-US" sz="2400" dirty="0" smtClean="0"/>
              <a:t>To gain insight into dramatic structure.</a:t>
            </a:r>
          </a:p>
          <a:p>
            <a:pPr marL="0" indent="0">
              <a:buNone/>
            </a:pPr>
            <a:r>
              <a:rPr lang="en-US" sz="2400" dirty="0" smtClean="0"/>
              <a:t>To gain a comparative eye of playwriting vs. screenwriting.</a:t>
            </a:r>
          </a:p>
          <a:p>
            <a:pPr marL="0" indent="0">
              <a:buNone/>
            </a:pPr>
            <a:r>
              <a:rPr lang="en-US" sz="2400" dirty="0" smtClean="0"/>
              <a:t>To decipher what makes a better cinematic choice vs. a compelling theatrical choice.</a:t>
            </a:r>
          </a:p>
          <a:p>
            <a:pPr marL="0" indent="0">
              <a:buNone/>
            </a:pPr>
            <a:r>
              <a:rPr lang="en-US" sz="2400" dirty="0" smtClean="0"/>
              <a:t>To gain a better understanding of theatrical filmmaking.</a:t>
            </a:r>
          </a:p>
          <a:p>
            <a:pPr marL="0" indent="0">
              <a:buNone/>
            </a:pPr>
            <a:r>
              <a:rPr lang="en-US" sz="2400" dirty="0" smtClean="0"/>
              <a:t>To become better critics when watching a film.</a:t>
            </a:r>
          </a:p>
        </p:txBody>
      </p:sp>
    </p:spTree>
    <p:extLst>
      <p:ext uri="{BB962C8B-B14F-4D97-AF65-F5344CB8AC3E}">
        <p14:creationId xmlns:p14="http://schemas.microsoft.com/office/powerpoint/2010/main" val="38884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lgn="ctr"/>
            <a:r>
              <a:rPr lang="en-US" altLang="en-US" sz="3600" b="1" dirty="0" smtClean="0"/>
              <a:t>Freytag's Analysis of Dramatic Structure</a:t>
            </a:r>
            <a:endParaRPr lang="en-US" altLang="en-US" sz="3600" b="1" dirty="0"/>
          </a:p>
        </p:txBody>
      </p:sp>
      <p:sp>
        <p:nvSpPr>
          <p:cNvPr id="3" name="Content Placeholder 2"/>
          <p:cNvSpPr>
            <a:spLocks noGrp="1"/>
          </p:cNvSpPr>
          <p:nvPr>
            <p:ph idx="1"/>
            <p:custDataLst>
              <p:tags r:id="rId2"/>
            </p:custDataLst>
          </p:nvPr>
        </p:nvSpPr>
        <p:spPr>
          <a:xfrm>
            <a:off x="838200" y="1825625"/>
            <a:ext cx="10690412" cy="4682751"/>
          </a:xfrm>
        </p:spPr>
        <p:txBody>
          <a:bodyPr numCol="1">
            <a:normAutofit/>
          </a:bodyPr>
          <a:lstStyle/>
          <a:p>
            <a:pPr marL="0" indent="0">
              <a:buNone/>
            </a:pPr>
            <a:r>
              <a:rPr lang="en-US" altLang="en-US" sz="2400" dirty="0" smtClean="0"/>
              <a:t>Freytag is known for his analysis of the structure of ancient Greek and Shakespearean drama. According to Freytag, a drama is divided into five parts, or acts:</a:t>
            </a:r>
          </a:p>
          <a:p>
            <a:pPr lvl="1" eaLnBrk="0" hangingPunct="0"/>
            <a:r>
              <a:rPr lang="en-US" altLang="en-US" dirty="0" smtClean="0"/>
              <a:t>exposition</a:t>
            </a:r>
          </a:p>
          <a:p>
            <a:pPr lvl="1" eaLnBrk="0" hangingPunct="0"/>
            <a:r>
              <a:rPr lang="en-US" altLang="en-US" dirty="0" smtClean="0"/>
              <a:t>inciting incident and rising action</a:t>
            </a:r>
          </a:p>
          <a:p>
            <a:pPr lvl="1" eaLnBrk="0" hangingPunct="0"/>
            <a:r>
              <a:rPr lang="en-US" altLang="en-US" dirty="0" smtClean="0"/>
              <a:t>climax (or turning point)</a:t>
            </a:r>
          </a:p>
          <a:p>
            <a:pPr lvl="1" eaLnBrk="0" hangingPunct="0"/>
            <a:r>
              <a:rPr lang="en-US" altLang="en-US" dirty="0" smtClean="0"/>
              <a:t>falling action</a:t>
            </a:r>
          </a:p>
          <a:p>
            <a:pPr lvl="1" eaLnBrk="0" hangingPunct="0"/>
            <a:r>
              <a:rPr lang="en-US" altLang="en-US" dirty="0" smtClean="0"/>
              <a:t>denouement or catastrophe (depending upon whether the drama is a comedy or a tragedy) either a denouement or a catastrophe.</a:t>
            </a:r>
          </a:p>
          <a:p>
            <a:pPr marL="0" indent="0" eaLnBrk="0" hangingPunct="0">
              <a:buNone/>
            </a:pPr>
            <a:r>
              <a:rPr lang="en-US" altLang="en-US" sz="2400" dirty="0" smtClean="0"/>
              <a:t>(A comedy is a drama in which the protagonist, or main character, is better off at the end of the story than he or she was at the beginning; a tragedy is the opposite.)</a:t>
            </a:r>
          </a:p>
          <a:p>
            <a:pPr marL="0" indent="0" eaLnBrk="0" hangingPunct="0">
              <a:buNone/>
            </a:pPr>
            <a:r>
              <a:rPr lang="en-US" altLang="en-US" sz="2400" dirty="0" smtClean="0"/>
              <a:t>Freytag's analysis of dramatic structure is sometimes represented by means of a visual aid known as Freytag's Pyramid.</a:t>
            </a:r>
          </a:p>
          <a:p>
            <a:pPr marL="0" indent="0" eaLnBrk="0" hangingPunct="0">
              <a:buNone/>
            </a:pPr>
            <a:endParaRPr lang="en-US" altLang="en-US" dirty="0"/>
          </a:p>
        </p:txBody>
      </p:sp>
    </p:spTree>
    <p:extLst>
      <p:ext uri="{BB962C8B-B14F-4D97-AF65-F5344CB8AC3E}">
        <p14:creationId xmlns:p14="http://schemas.microsoft.com/office/powerpoint/2010/main" val="2757435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chor="ctr">
            <a:normAutofit/>
          </a:bodyPr>
          <a:lstStyle/>
          <a:p>
            <a:pPr algn="ctr"/>
            <a:r>
              <a:rPr lang="en-US" altLang="en-US" sz="3600" b="1" dirty="0" smtClean="0"/>
              <a:t>Freytag's Pyramid</a:t>
            </a:r>
            <a:endParaRPr lang="en-US" altLang="en-US" sz="3600" b="1" dirty="0"/>
          </a:p>
        </p:txBody>
      </p:sp>
      <p:pic>
        <p:nvPicPr>
          <p:cNvPr id="5" name="Picture 7" descr="freyt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80" y="1530724"/>
            <a:ext cx="10744428" cy="467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9283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custDataLst>
              <p:tags r:id="rId1"/>
            </p:custData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650"/>
          <a:stretch/>
        </p:blipFill>
        <p:spPr>
          <a:xfrm>
            <a:off x="1684633" y="0"/>
            <a:ext cx="8830968" cy="6858000"/>
          </a:xfrm>
          <a:prstGeom prst="rect">
            <a:avLst/>
          </a:prstGeom>
        </p:spPr>
      </p:pic>
    </p:spTree>
    <p:extLst>
      <p:ext uri="{BB962C8B-B14F-4D97-AF65-F5344CB8AC3E}">
        <p14:creationId xmlns:p14="http://schemas.microsoft.com/office/powerpoint/2010/main" val="477917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ea typeface="Arial Unicode MS" panose="020B0604020202020204" pitchFamily="34" charset="-128"/>
                <a:cs typeface="Arial Unicode MS" panose="020B0604020202020204" pitchFamily="34" charset="-128"/>
              </a:rPr>
              <a:t>Exposition</a:t>
            </a:r>
            <a:endParaRPr lang="en-US" altLang="en-US" sz="6000" b="1" dirty="0"/>
          </a:p>
        </p:txBody>
      </p:sp>
      <p:sp>
        <p:nvSpPr>
          <p:cNvPr id="3" name="Content Placeholder 2"/>
          <p:cNvSpPr>
            <a:spLocks noGrp="1"/>
          </p:cNvSpPr>
          <p:nvPr>
            <p:ph idx="1"/>
            <p:custDataLst>
              <p:tags r:id="rId2"/>
            </p:custDataLst>
          </p:nvPr>
        </p:nvSpPr>
        <p:spPr>
          <a:xfrm>
            <a:off x="838200" y="1825625"/>
            <a:ext cx="10515600" cy="4682751"/>
          </a:xfrm>
        </p:spPr>
        <p:txBody>
          <a:bodyPr numCol="1">
            <a:normAutofit/>
          </a:bodyPr>
          <a:lstStyle/>
          <a:p>
            <a:pPr marL="0" indent="0">
              <a:buNone/>
            </a:pPr>
            <a:r>
              <a:rPr lang="en-US" altLang="en-US" sz="2400" dirty="0" smtClean="0">
                <a:ea typeface="Arial Unicode MS" panose="020B0604020202020204" pitchFamily="34" charset="-128"/>
                <a:cs typeface="Arial Unicode MS" panose="020B0604020202020204" pitchFamily="34" charset="-128"/>
              </a:rPr>
              <a:t>In the exposition, the background information that is needed to understand the story properly is provided. Such information includes the protagonist, the antagonist, the basic conflict, the setting, and so forth.</a:t>
            </a:r>
          </a:p>
          <a:p>
            <a:pPr marL="0" indent="0" eaLnBrk="0" hangingPunct="0">
              <a:buNone/>
            </a:pPr>
            <a:r>
              <a:rPr lang="en-US" altLang="en-US" sz="2400" dirty="0" smtClean="0">
                <a:ea typeface="Arial Unicode MS" panose="020B0604020202020204" pitchFamily="34" charset="-128"/>
                <a:cs typeface="Arial Unicode MS" panose="020B0604020202020204" pitchFamily="34" charset="-128"/>
              </a:rPr>
              <a:t>The exposition ends with the inciting moment, which is the single incident in the story's action without which there would be no story. The inciting moment sets the remainder of the story in motion beginning with the second act, the rising action.</a:t>
            </a:r>
            <a:endParaRPr lang="en-US" altLang="en-US" sz="2400" dirty="0"/>
          </a:p>
        </p:txBody>
      </p:sp>
    </p:spTree>
    <p:extLst>
      <p:ext uri="{BB962C8B-B14F-4D97-AF65-F5344CB8AC3E}">
        <p14:creationId xmlns:p14="http://schemas.microsoft.com/office/powerpoint/2010/main" val="4262544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Inciting Incident</a:t>
            </a:r>
            <a:endParaRPr lang="en-US" altLang="en-US" sz="3600" b="1" dirty="0"/>
          </a:p>
        </p:txBody>
      </p:sp>
      <p:sp>
        <p:nvSpPr>
          <p:cNvPr id="3" name="Content Placeholder 2"/>
          <p:cNvSpPr>
            <a:spLocks noGrp="1"/>
          </p:cNvSpPr>
          <p:nvPr>
            <p:ph idx="1"/>
            <p:custDataLst>
              <p:tags r:id="rId2"/>
            </p:custDataLst>
          </p:nvPr>
        </p:nvSpPr>
        <p:spPr>
          <a:xfrm>
            <a:off x="838200" y="1825625"/>
            <a:ext cx="10515600" cy="4682751"/>
          </a:xfrm>
        </p:spPr>
        <p:txBody>
          <a:bodyPr numCol="1">
            <a:normAutofit/>
          </a:bodyPr>
          <a:lstStyle/>
          <a:p>
            <a:pPr marL="0" indent="0">
              <a:buNone/>
            </a:pPr>
            <a:r>
              <a:rPr lang="en-US" altLang="en-US" sz="2400" dirty="0" smtClean="0"/>
              <a:t>The inciting Incident marks the end of the exposition and the introduction of the first sign of conflict in the play. It is usually a moment that will introduce the main conflict of the story. At this point you can begin to feel tension in the script.</a:t>
            </a:r>
            <a:r>
              <a:rPr lang="en-US" altLang="en-US" sz="2400" dirty="0" smtClean="0">
                <a:effectLst>
                  <a:outerShdw blurRad="38100" dist="38100" dir="2700000" algn="tl">
                    <a:srgbClr val="C0C0C0"/>
                  </a:outerShdw>
                </a:effectLst>
              </a:rPr>
              <a:t> </a:t>
            </a:r>
            <a:endParaRPr lang="en-US" altLang="en-US" sz="2400" dirty="0">
              <a:effectLst>
                <a:outerShdw blurRad="38100" dist="38100" dir="2700000" algn="tl">
                  <a:srgbClr val="C0C0C0"/>
                </a:outerShdw>
              </a:effectLst>
            </a:endParaRPr>
          </a:p>
        </p:txBody>
      </p:sp>
    </p:spTree>
    <p:extLst>
      <p:ext uri="{BB962C8B-B14F-4D97-AF65-F5344CB8AC3E}">
        <p14:creationId xmlns:p14="http://schemas.microsoft.com/office/powerpoint/2010/main" val="27619044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Rising Action</a:t>
            </a:r>
            <a:endParaRPr lang="en-US" altLang="en-US" sz="3600" b="1" dirty="0"/>
          </a:p>
        </p:txBody>
      </p:sp>
      <p:sp>
        <p:nvSpPr>
          <p:cNvPr id="3" name="Content Placeholder 2"/>
          <p:cNvSpPr>
            <a:spLocks noGrp="1"/>
          </p:cNvSpPr>
          <p:nvPr>
            <p:ph idx="1"/>
            <p:custDataLst>
              <p:tags r:id="rId2"/>
            </p:custDataLst>
          </p:nvPr>
        </p:nvSpPr>
        <p:spPr>
          <a:xfrm>
            <a:off x="838200" y="1825625"/>
            <a:ext cx="10515600" cy="4682751"/>
          </a:xfrm>
        </p:spPr>
        <p:txBody>
          <a:bodyPr numCol="1">
            <a:normAutofit/>
          </a:bodyPr>
          <a:lstStyle/>
          <a:p>
            <a:pPr marL="0" indent="0">
              <a:buNone/>
            </a:pPr>
            <a:r>
              <a:rPr lang="en-US" altLang="en-US" sz="2400" dirty="0" smtClean="0"/>
              <a:t>During the rising action, the basic conflict is complicated by the introduction of related secondary conflicts, including various obstacles that frustrate the protagonist's attempt to reach his or her goal. Secondary conflicts can include adversaries of lesser importance than the story's antagonist, who may work with the antagonist or separately, by and for themselves...</a:t>
            </a:r>
            <a:r>
              <a:rPr lang="en-US" altLang="en-US" sz="2400" dirty="0" smtClean="0">
                <a:effectLst>
                  <a:outerShdw blurRad="38100" dist="38100" dir="2700000" algn="tl">
                    <a:srgbClr val="C0C0C0"/>
                  </a:outerShdw>
                </a:effectLst>
              </a:rPr>
              <a:t> </a:t>
            </a:r>
            <a:endParaRPr lang="en-US" altLang="en-US" sz="2400" dirty="0">
              <a:effectLst>
                <a:outerShdw blurRad="38100" dist="38100" dir="2700000" algn="tl">
                  <a:srgbClr val="C0C0C0"/>
                </a:outerShdw>
              </a:effectLst>
            </a:endParaRPr>
          </a:p>
        </p:txBody>
      </p:sp>
    </p:spTree>
    <p:extLst>
      <p:ext uri="{BB962C8B-B14F-4D97-AF65-F5344CB8AC3E}">
        <p14:creationId xmlns:p14="http://schemas.microsoft.com/office/powerpoint/2010/main" val="19251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Climax (turning point)</a:t>
            </a:r>
            <a:endParaRPr lang="en-US" altLang="en-US" sz="3600" b="1" dirty="0"/>
          </a:p>
        </p:txBody>
      </p:sp>
      <p:sp>
        <p:nvSpPr>
          <p:cNvPr id="3" name="Content Placeholder 2"/>
          <p:cNvSpPr>
            <a:spLocks noGrp="1"/>
          </p:cNvSpPr>
          <p:nvPr>
            <p:ph idx="1"/>
            <p:custDataLst>
              <p:tags r:id="rId2"/>
            </p:custDataLst>
          </p:nvPr>
        </p:nvSpPr>
        <p:spPr>
          <a:xfrm>
            <a:off x="838200" y="1825625"/>
            <a:ext cx="10515600" cy="4682751"/>
          </a:xfrm>
        </p:spPr>
        <p:txBody>
          <a:bodyPr numCol="1">
            <a:normAutofit/>
          </a:bodyPr>
          <a:lstStyle/>
          <a:p>
            <a:pPr marL="0" indent="0">
              <a:buNone/>
            </a:pPr>
            <a:r>
              <a:rPr lang="en-US" altLang="en-US" sz="2400" dirty="0" smtClean="0"/>
              <a:t>The third act is that of the climax, or turning point, which marks a change, for the better or the worse, in the protagonist's affairs. If the story is a comedy, things will have gone badly for the protagonist up to this point; now, the tide, so to speak, will turn, and things will begin to go well for him or her. If the story is a tragedy, the opposite state of affairs will ensue, with things going from good to bad for the protagonist.</a:t>
            </a:r>
            <a:endParaRPr lang="en-US" altLang="en-US" sz="2400" dirty="0"/>
          </a:p>
        </p:txBody>
      </p:sp>
    </p:spTree>
    <p:extLst>
      <p:ext uri="{BB962C8B-B14F-4D97-AF65-F5344CB8AC3E}">
        <p14:creationId xmlns:p14="http://schemas.microsoft.com/office/powerpoint/2010/main" val="2831466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Falling Action</a:t>
            </a:r>
            <a:endParaRPr lang="en-US" altLang="en-US" sz="3600" b="1" dirty="0"/>
          </a:p>
        </p:txBody>
      </p:sp>
      <p:sp>
        <p:nvSpPr>
          <p:cNvPr id="3" name="Content Placeholder 2"/>
          <p:cNvSpPr>
            <a:spLocks noGrp="1"/>
          </p:cNvSpPr>
          <p:nvPr>
            <p:ph idx="1"/>
            <p:custDataLst>
              <p:tags r:id="rId2"/>
            </p:custDataLst>
          </p:nvPr>
        </p:nvSpPr>
        <p:spPr>
          <a:xfrm>
            <a:off x="838200" y="1825625"/>
            <a:ext cx="10515600" cy="4682751"/>
          </a:xfrm>
        </p:spPr>
        <p:txBody>
          <a:bodyPr numCol="1">
            <a:normAutofit/>
          </a:bodyPr>
          <a:lstStyle/>
          <a:p>
            <a:pPr marL="0" indent="0">
              <a:buNone/>
            </a:pPr>
            <a:r>
              <a:rPr lang="en-US" altLang="en-US" sz="2400" dirty="0" smtClean="0"/>
              <a:t>During the falling action, the conflict between the protagonist and the antagonist unravels, with the protagonist winning or losing against the antagonist. The falling action may contain a moment of final suspense, during which the final outcome of the conflict is in doubt.</a:t>
            </a:r>
            <a:r>
              <a:rPr lang="en-US" altLang="en-US" sz="2400" dirty="0" smtClean="0">
                <a:effectLst>
                  <a:outerShdw blurRad="38100" dist="38100" dir="2700000" algn="tl">
                    <a:srgbClr val="C0C0C0"/>
                  </a:outerShdw>
                </a:effectLst>
              </a:rPr>
              <a:t> </a:t>
            </a:r>
            <a:endParaRPr lang="en-US" altLang="en-US" sz="2400" dirty="0">
              <a:effectLst>
                <a:outerShdw blurRad="38100" dist="38100" dir="2700000" algn="tl">
                  <a:srgbClr val="C0C0C0"/>
                </a:outerShdw>
              </a:effectLst>
            </a:endParaRPr>
          </a:p>
        </p:txBody>
      </p:sp>
    </p:spTree>
    <p:extLst>
      <p:ext uri="{BB962C8B-B14F-4D97-AF65-F5344CB8AC3E}">
        <p14:creationId xmlns:p14="http://schemas.microsoft.com/office/powerpoint/2010/main" val="1207453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Denouement or Catastrophe</a:t>
            </a:r>
            <a:endParaRPr lang="en-US" altLang="en-US" sz="3600" b="1" dirty="0"/>
          </a:p>
        </p:txBody>
      </p:sp>
      <p:sp>
        <p:nvSpPr>
          <p:cNvPr id="3" name="Content Placeholder 2"/>
          <p:cNvSpPr>
            <a:spLocks noGrp="1"/>
          </p:cNvSpPr>
          <p:nvPr>
            <p:ph idx="1"/>
            <p:custDataLst>
              <p:tags r:id="rId2"/>
            </p:custDataLst>
          </p:nvPr>
        </p:nvSpPr>
        <p:spPr>
          <a:xfrm>
            <a:off x="838200" y="1825625"/>
            <a:ext cx="10515600" cy="4682751"/>
          </a:xfrm>
        </p:spPr>
        <p:txBody>
          <a:bodyPr numCol="1">
            <a:normAutofit/>
          </a:bodyPr>
          <a:lstStyle/>
          <a:p>
            <a:pPr marL="0" indent="0">
              <a:buNone/>
            </a:pPr>
            <a:r>
              <a:rPr lang="en-US" altLang="en-US" sz="2400" dirty="0" smtClean="0"/>
              <a:t>The comedy ends with a denouement in which the protagonist is better off than he or she was at the story's outset. The tragedy ends with a catastrophe in which the protagonist is worse off than he or she was at the beginning of the narrative.</a:t>
            </a:r>
            <a:endParaRPr lang="en-US" altLang="en-US" sz="2400" dirty="0"/>
          </a:p>
        </p:txBody>
      </p:sp>
    </p:spTree>
    <p:extLst>
      <p:ext uri="{BB962C8B-B14F-4D97-AF65-F5344CB8AC3E}">
        <p14:creationId xmlns:p14="http://schemas.microsoft.com/office/powerpoint/2010/main" val="3404975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ea typeface="Arial Unicode MS" panose="020B0604020202020204" pitchFamily="34" charset="-128"/>
                <a:cs typeface="Arial Unicode MS" panose="020B0604020202020204" pitchFamily="34" charset="-128"/>
              </a:rPr>
              <a:t>Example of Freytag's Analysis:</a:t>
            </a:r>
            <a:endParaRPr lang="en-US" altLang="en-US" sz="3600" b="1" dirty="0"/>
          </a:p>
        </p:txBody>
      </p:sp>
      <p:sp>
        <p:nvSpPr>
          <p:cNvPr id="3" name="Content Placeholder 2"/>
          <p:cNvSpPr>
            <a:spLocks noGrp="1"/>
          </p:cNvSpPr>
          <p:nvPr>
            <p:ph idx="1"/>
            <p:custDataLst>
              <p:tags r:id="rId2"/>
            </p:custDataLst>
          </p:nvPr>
        </p:nvSpPr>
        <p:spPr>
          <a:xfrm>
            <a:off x="838200" y="1825625"/>
            <a:ext cx="10515600" cy="4682751"/>
          </a:xfrm>
        </p:spPr>
        <p:txBody>
          <a:bodyPr numCol="1">
            <a:normAutofit/>
          </a:bodyPr>
          <a:lstStyle/>
          <a:p>
            <a:pPr marL="0" indent="0" eaLnBrk="0" hangingPunct="0">
              <a:buNone/>
            </a:pPr>
            <a:r>
              <a:rPr lang="en-US" altLang="en-US" sz="2400" dirty="0" smtClean="0">
                <a:ea typeface="Arial Unicode MS" panose="020B0604020202020204" pitchFamily="34" charset="-128"/>
                <a:cs typeface="Arial Unicode MS" panose="020B0604020202020204" pitchFamily="34" charset="-128"/>
              </a:rPr>
              <a:t>Here is the dramatic structure of the movie version of </a:t>
            </a:r>
          </a:p>
          <a:p>
            <a:pPr marL="0" indent="0" eaLnBrk="0" hangingPunct="0">
              <a:buNone/>
            </a:pPr>
            <a:endParaRPr lang="en-US" altLang="en-US" dirty="0" smtClean="0">
              <a:ea typeface="Arial Unicode MS" panose="020B0604020202020204" pitchFamily="34" charset="-128"/>
              <a:cs typeface="Arial Unicode MS" panose="020B0604020202020204" pitchFamily="34" charset="-128"/>
            </a:endParaRPr>
          </a:p>
          <a:p>
            <a:pPr marL="0" indent="0" algn="ctr" eaLnBrk="0" hangingPunct="0">
              <a:buNone/>
            </a:pPr>
            <a:r>
              <a:rPr lang="en-US" altLang="en-US" sz="3600" b="1" i="1" dirty="0" smtClean="0">
                <a:ea typeface="Arial Unicode MS" panose="020B0604020202020204" pitchFamily="34" charset="-128"/>
                <a:cs typeface="Arial Unicode MS" panose="020B0604020202020204" pitchFamily="34" charset="-128"/>
              </a:rPr>
              <a:t>The Wizard of Oz</a:t>
            </a:r>
          </a:p>
          <a:p>
            <a:pPr marL="0" indent="0" algn="ctr" eaLnBrk="0" hangingPunct="0">
              <a:buNone/>
            </a:pPr>
            <a:endParaRPr lang="en-US" altLang="en-US" sz="3600" b="1" i="1" dirty="0">
              <a:ea typeface="Arial Unicode MS" panose="020B0604020202020204" pitchFamily="34" charset="-128"/>
              <a:cs typeface="Arial Unicode MS" panose="020B0604020202020204" pitchFamily="34" charset="-128"/>
            </a:endParaRPr>
          </a:p>
          <a:p>
            <a:pPr marL="0" indent="0" eaLnBrk="0" hangingPunct="0">
              <a:buNone/>
            </a:pPr>
            <a:r>
              <a:rPr lang="en-US" altLang="en-US" sz="2400" dirty="0" smtClean="0">
                <a:ea typeface="Arial Unicode MS" panose="020B0604020202020204" pitchFamily="34" charset="-128"/>
                <a:cs typeface="Arial Unicode MS" panose="020B0604020202020204" pitchFamily="34" charset="-128"/>
              </a:rPr>
              <a:t>Spoiler warning: Plot and/or ending details follow.</a:t>
            </a:r>
          </a:p>
          <a:p>
            <a:pPr marL="0" indent="0" algn="ctr" eaLnBrk="0" hangingPunct="0">
              <a:buNone/>
            </a:pPr>
            <a:r>
              <a:rPr lang="en-US" altLang="en-US" sz="3600" b="1" i="1" dirty="0" smtClean="0">
                <a:ea typeface="Arial Unicode MS" panose="020B0604020202020204" pitchFamily="34" charset="-128"/>
                <a:cs typeface="Arial Unicode MS" panose="020B0604020202020204" pitchFamily="34" charset="-128"/>
              </a:rPr>
              <a:t> </a:t>
            </a:r>
            <a:endParaRPr lang="en-US" altLang="en-US" sz="3600" b="1" i="1" dirty="0">
              <a:ea typeface="Arial Unicode MS" panose="020B0604020202020204" pitchFamily="34" charset="-128"/>
              <a:cs typeface="Arial Unicode MS" panose="020B0604020202020204" pitchFamily="34" charset="-128"/>
            </a:endParaRPr>
          </a:p>
        </p:txBody>
      </p:sp>
      <p:pic>
        <p:nvPicPr>
          <p:cNvPr id="4" name="Picture 3" descr="the_wizard_of_oz(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50645" y="3354012"/>
            <a:ext cx="3416300" cy="269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975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097280" y="758952"/>
            <a:ext cx="10058400" cy="3566160"/>
          </a:xfrm>
        </p:spPr>
        <p:txBody>
          <a:bodyPr/>
          <a:lstStyle/>
          <a:p>
            <a:r>
              <a:rPr lang="en-US" altLang="en-US" b="1" dirty="0" smtClean="0"/>
              <a:t>Cinematic vs. Theatrical</a:t>
            </a:r>
            <a:endParaRPr lang="en-US" dirty="0"/>
          </a:p>
        </p:txBody>
      </p:sp>
      <p:sp>
        <p:nvSpPr>
          <p:cNvPr id="4" name="Subtitle 3"/>
          <p:cNvSpPr>
            <a:spLocks noGrp="1"/>
          </p:cNvSpPr>
          <p:nvPr>
            <p:ph type="subTitle" idx="1"/>
            <p:custDataLst>
              <p:tags r:id="rId2"/>
            </p:custDataLst>
          </p:nvPr>
        </p:nvSpPr>
        <p:spPr/>
        <p:txBody>
          <a:bodyPr/>
          <a:lstStyle/>
          <a:p>
            <a:endParaRPr lang="en-US"/>
          </a:p>
        </p:txBody>
      </p:sp>
    </p:spTree>
    <p:extLst>
      <p:ext uri="{BB962C8B-B14F-4D97-AF65-F5344CB8AC3E}">
        <p14:creationId xmlns:p14="http://schemas.microsoft.com/office/powerpoint/2010/main" val="11846296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ea typeface="Arial Unicode MS" panose="020B0604020202020204" pitchFamily="34" charset="-128"/>
                <a:cs typeface="Arial Unicode MS" panose="020B0604020202020204" pitchFamily="34" charset="-128"/>
              </a:rPr>
              <a:t>Exposition:</a:t>
            </a:r>
            <a:endParaRPr lang="en-US" altLang="en-US" sz="3600" b="1" dirty="0">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custDataLst>
              <p:tags r:id="rId2"/>
            </p:custDataLst>
          </p:nvPr>
        </p:nvSpPr>
        <p:spPr>
          <a:xfrm>
            <a:off x="838200" y="1825625"/>
            <a:ext cx="10515600" cy="4682751"/>
          </a:xfrm>
        </p:spPr>
        <p:txBody>
          <a:bodyPr numCol="1">
            <a:normAutofit/>
          </a:bodyPr>
          <a:lstStyle/>
          <a:p>
            <a:pPr marL="0" indent="0" eaLnBrk="0" hangingPunct="0">
              <a:buNone/>
            </a:pPr>
            <a:r>
              <a:rPr lang="en-US" altLang="en-US" sz="2400" dirty="0" smtClean="0">
                <a:ea typeface="Arial Unicode MS" panose="020B0604020202020204" pitchFamily="34" charset="-128"/>
                <a:cs typeface="Arial Unicode MS" panose="020B0604020202020204" pitchFamily="34" charset="-128"/>
              </a:rPr>
              <a:t>The protagonist, Dorothy Gale, is introduced, and the audience meets her Aunt </a:t>
            </a:r>
            <a:r>
              <a:rPr lang="en-US" altLang="en-US" sz="2400" dirty="0" err="1" smtClean="0">
                <a:ea typeface="Arial Unicode MS" panose="020B0604020202020204" pitchFamily="34" charset="-128"/>
                <a:cs typeface="Arial Unicode MS" panose="020B0604020202020204" pitchFamily="34" charset="-128"/>
              </a:rPr>
              <a:t>Em</a:t>
            </a:r>
            <a:r>
              <a:rPr lang="en-US" altLang="en-US" sz="2400" dirty="0" smtClean="0">
                <a:ea typeface="Arial Unicode MS" panose="020B0604020202020204" pitchFamily="34" charset="-128"/>
                <a:cs typeface="Arial Unicode MS" panose="020B0604020202020204" pitchFamily="34" charset="-128"/>
              </a:rPr>
              <a:t>, Uncle Henry, and their three farmhands. The antagonist, Mrs. Gulch, arrives to seize Dorothy's dog, Toto, to take him to the authorities to be euthanized.</a:t>
            </a:r>
            <a:endParaRPr lang="en-US" altLang="en-US" sz="4000" b="1" i="1" dirty="0">
              <a:ea typeface="Arial Unicode MS" panose="020B0604020202020204" pitchFamily="34" charset="-128"/>
              <a:cs typeface="Arial Unicode MS" panose="020B0604020202020204" pitchFamily="34" charset="-128"/>
            </a:endParaRPr>
          </a:p>
        </p:txBody>
      </p:sp>
      <p:pic>
        <p:nvPicPr>
          <p:cNvPr id="5" name="Picture 3" descr="Garland, Judy (Wizard of Oz, The)_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4117" y="3106061"/>
            <a:ext cx="2506212" cy="31439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oodbyetotinm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0906" y="3106061"/>
            <a:ext cx="3499568" cy="314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262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ea typeface="Arial Unicode MS" panose="020B0604020202020204" pitchFamily="34" charset="-128"/>
                <a:cs typeface="Arial Unicode MS" panose="020B0604020202020204" pitchFamily="34" charset="-128"/>
              </a:rPr>
              <a:t>Inciting Incident:</a:t>
            </a:r>
            <a:endParaRPr lang="en-US" altLang="en-US" sz="3600" b="1" dirty="0">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custDataLst>
              <p:tags r:id="rId2"/>
            </p:custDataLst>
          </p:nvPr>
        </p:nvSpPr>
        <p:spPr>
          <a:xfrm>
            <a:off x="838200" y="1825625"/>
            <a:ext cx="10515600" cy="4682751"/>
          </a:xfrm>
        </p:spPr>
        <p:txBody>
          <a:bodyPr numCol="1">
            <a:normAutofit/>
          </a:bodyPr>
          <a:lstStyle/>
          <a:p>
            <a:pPr marL="0" indent="0" eaLnBrk="0" hangingPunct="0">
              <a:buNone/>
            </a:pPr>
            <a:r>
              <a:rPr lang="en-US" altLang="en-US" sz="2400" dirty="0" smtClean="0">
                <a:ea typeface="Arial Unicode MS" panose="020B0604020202020204" pitchFamily="34" charset="-128"/>
                <a:cs typeface="Arial Unicode MS" panose="020B0604020202020204" pitchFamily="34" charset="-128"/>
              </a:rPr>
              <a:t>Dorothy runs away from home, distraught.</a:t>
            </a:r>
            <a:endParaRPr lang="en-US" altLang="en-US" sz="2400" dirty="0">
              <a:ea typeface="Arial Unicode MS" panose="020B0604020202020204" pitchFamily="34" charset="-128"/>
              <a:cs typeface="Arial Unicode MS" panose="020B0604020202020204" pitchFamily="34" charset="-128"/>
            </a:endParaRPr>
          </a:p>
        </p:txBody>
      </p:sp>
      <p:pic>
        <p:nvPicPr>
          <p:cNvPr id="7" name="Picture 3" descr="Abe-as-Ha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95463" y="1953708"/>
            <a:ext cx="2919413" cy="4241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oz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902" y="2495045"/>
            <a:ext cx="4943475" cy="3700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0238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ea typeface="Arial Unicode MS" panose="020B0604020202020204" pitchFamily="34" charset="-128"/>
                <a:cs typeface="Arial Unicode MS" panose="020B0604020202020204" pitchFamily="34" charset="-128"/>
              </a:rPr>
              <a:t>Rising Action:</a:t>
            </a:r>
            <a:endParaRPr lang="en-US" altLang="en-US" sz="3600" b="1" dirty="0">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custDataLst>
              <p:tags r:id="rId2"/>
            </p:custDataLst>
          </p:nvPr>
        </p:nvSpPr>
        <p:spPr>
          <a:xfrm>
            <a:off x="838200" y="1915270"/>
            <a:ext cx="10515600" cy="4682751"/>
          </a:xfrm>
        </p:spPr>
        <p:txBody>
          <a:bodyPr numCol="1">
            <a:normAutofit/>
          </a:bodyPr>
          <a:lstStyle/>
          <a:p>
            <a:pPr marL="0" indent="0" eaLnBrk="0" hangingPunct="0">
              <a:buNone/>
            </a:pPr>
            <a:r>
              <a:rPr lang="en-US" altLang="en-US" sz="2400" dirty="0" smtClean="0">
                <a:ea typeface="Arial Unicode MS" panose="020B0604020202020204" pitchFamily="34" charset="-128"/>
                <a:cs typeface="Arial Unicode MS" panose="020B0604020202020204" pitchFamily="34" charset="-128"/>
              </a:rPr>
              <a:t>Dorothy encounters a circus performer, who encourages her to return home. As she nears her farm, she is joined by Toto, who has escaped from Mrs. Gulch, but they are too late to join Aunt </a:t>
            </a:r>
            <a:r>
              <a:rPr lang="en-US" altLang="en-US" sz="2400" dirty="0" err="1" smtClean="0">
                <a:ea typeface="Arial Unicode MS" panose="020B0604020202020204" pitchFamily="34" charset="-128"/>
                <a:cs typeface="Arial Unicode MS" panose="020B0604020202020204" pitchFamily="34" charset="-128"/>
              </a:rPr>
              <a:t>Em</a:t>
            </a:r>
            <a:r>
              <a:rPr lang="en-US" altLang="en-US" sz="2400" dirty="0" smtClean="0">
                <a:ea typeface="Arial Unicode MS" panose="020B0604020202020204" pitchFamily="34" charset="-128"/>
                <a:cs typeface="Arial Unicode MS" panose="020B0604020202020204" pitchFamily="34" charset="-128"/>
              </a:rPr>
              <a:t>, Uncle Henry, and the farmhands inside the storm cellar, where they have sought refuge from an approaching tornado. Dorothy carries Toto into the family's house, where she is struck in the head by a shutter that becomes detached from the house because of the tornado. The injured girl loses consciousness, to awaken in the Land of Oz.</a:t>
            </a:r>
          </a:p>
          <a:p>
            <a:pPr marL="0" indent="0" eaLnBrk="0" hangingPunct="0">
              <a:buNone/>
            </a:pPr>
            <a:r>
              <a:rPr lang="en-US" altLang="en-US" sz="2400" dirty="0" err="1" smtClean="0">
                <a:ea typeface="Arial Unicode MS" panose="020B0604020202020204" pitchFamily="34" charset="-128"/>
                <a:cs typeface="Arial Unicode MS" panose="020B0604020202020204" pitchFamily="34" charset="-128"/>
              </a:rPr>
              <a:t>Glinda</a:t>
            </a:r>
            <a:r>
              <a:rPr lang="en-US" altLang="en-US" sz="2400" dirty="0" smtClean="0">
                <a:ea typeface="Arial Unicode MS" panose="020B0604020202020204" pitchFamily="34" charset="-128"/>
                <a:cs typeface="Arial Unicode MS" panose="020B0604020202020204" pitchFamily="34" charset="-128"/>
              </a:rPr>
              <a:t>, the Good Witch, recommends that she see the Wizard of Oz, in the Emerald City, who can help her return to her home in Kansas. She wears a pair of ruby slippers that belonged to the Wicked Witch of the East, upon whom her house landed when the tornado set it down in the land of the diminutive Munchkins.</a:t>
            </a:r>
            <a:endParaRPr lang="en-US" altLang="en-US" sz="240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2716598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ea typeface="Arial Unicode MS" panose="020B0604020202020204" pitchFamily="34" charset="-128"/>
                <a:cs typeface="Arial Unicode MS" panose="020B0604020202020204" pitchFamily="34" charset="-128"/>
              </a:rPr>
              <a:t>Rising Action:</a:t>
            </a:r>
            <a:endParaRPr lang="en-US" altLang="en-US" sz="3600" b="1" dirty="0">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custDataLst>
              <p:tags r:id="rId2"/>
            </p:custDataLst>
          </p:nvPr>
        </p:nvSpPr>
        <p:spPr>
          <a:xfrm>
            <a:off x="838200" y="1915270"/>
            <a:ext cx="10515600" cy="4682751"/>
          </a:xfrm>
        </p:spPr>
        <p:txBody>
          <a:bodyPr numCol="1">
            <a:normAutofit/>
          </a:bodyPr>
          <a:lstStyle/>
          <a:p>
            <a:pPr marL="0" indent="0" eaLnBrk="0" hangingPunct="0">
              <a:spcBef>
                <a:spcPct val="50000"/>
              </a:spcBef>
              <a:buNone/>
            </a:pPr>
            <a:r>
              <a:rPr lang="en-US" altLang="en-US" sz="2400" dirty="0" smtClean="0">
                <a:ea typeface="Arial Unicode MS" panose="020B0604020202020204" pitchFamily="34" charset="-128"/>
                <a:cs typeface="Arial Unicode MS" panose="020B0604020202020204" pitchFamily="34" charset="-128"/>
              </a:rPr>
              <a:t>Along the way, as she follows a yellow brick road, she encounters traveling companions in the form of a Scarecrow, a Tin Woodman, and a Cowardly Lion. Surviving attacks by the Wicked Witch of the West, the sister of the slain witch, who wants to recover the ruby slippers, Dorothy arrives in the Emerald City, with her companions. However, the Wizard refuses to help Dorothy or her friends unless she returns to the Emerald City with the broomstick of the Wicked Witch of the West. Dorothy and her companions are attacked by the Witch's army of winged monkeys, and Dorothy and Toto are borne to her castle. The Scarecrow, Tin Woodman, and Cowardly Lion follow, rescuing Dorothy.</a:t>
            </a:r>
          </a:p>
          <a:p>
            <a:pPr marL="0" indent="0" eaLnBrk="0" hangingPunct="0">
              <a:spcBef>
                <a:spcPct val="50000"/>
              </a:spcBef>
              <a:buNone/>
            </a:pPr>
            <a:endParaRPr lang="en-US" altLang="en-US" sz="2400" dirty="0"/>
          </a:p>
        </p:txBody>
      </p:sp>
      <p:pic>
        <p:nvPicPr>
          <p:cNvPr id="4" name="Picture 3" descr="ozflowershow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95263" y="4740739"/>
            <a:ext cx="21945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Wizard of Oz"/>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3213" y="4740739"/>
            <a:ext cx="1950719"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8819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ea typeface="Arial Unicode MS" panose="020B0604020202020204" pitchFamily="34" charset="-128"/>
                <a:cs typeface="Arial Unicode MS" panose="020B0604020202020204" pitchFamily="34" charset="-128"/>
              </a:rPr>
              <a:t>Climax (turning point):</a:t>
            </a:r>
            <a:endParaRPr lang="en-US" altLang="en-US" sz="3600" b="1" dirty="0">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custDataLst>
              <p:tags r:id="rId2"/>
            </p:custDataLst>
          </p:nvPr>
        </p:nvSpPr>
        <p:spPr>
          <a:xfrm>
            <a:off x="838200" y="1915270"/>
            <a:ext cx="6763871" cy="4682751"/>
          </a:xfrm>
        </p:spPr>
        <p:txBody>
          <a:bodyPr numCol="1">
            <a:normAutofit/>
          </a:bodyPr>
          <a:lstStyle/>
          <a:p>
            <a:pPr marL="0" indent="0" eaLnBrk="0" hangingPunct="0">
              <a:buNone/>
            </a:pPr>
            <a:r>
              <a:rPr lang="en-US" altLang="en-US" sz="2400" dirty="0" smtClean="0">
                <a:cs typeface="Times New Roman" panose="02020603050405020304" pitchFamily="18" charset="0"/>
              </a:rPr>
              <a:t>As they seek to escape the Witch's castle, the antagonist confronts her fleeing prisoner and her friends, and Dorothy pitches a pail of water on the Witch, melting her.</a:t>
            </a:r>
            <a:r>
              <a:rPr lang="en-US" altLang="en-US" sz="2400" dirty="0" smtClean="0"/>
              <a:t> </a:t>
            </a:r>
            <a:endParaRPr lang="en-US" altLang="en-US" sz="2400" dirty="0"/>
          </a:p>
        </p:txBody>
      </p:sp>
      <p:pic>
        <p:nvPicPr>
          <p:cNvPr id="5" name="Picture 3" descr="wizard_of_oz_movie_storybook"/>
          <p:cNvPicPr>
            <a:picLocks noChangeAspect="1" noChangeArrowheads="1"/>
          </p:cNvPicPr>
          <p:nvPr/>
        </p:nvPicPr>
        <p:blipFill>
          <a:blip r:embed="rId5" cstate="print">
            <a:extLst>
              <a:ext uri="{28A0092B-C50C-407E-A947-70E740481C1C}">
                <a14:useLocalDpi xmlns:a14="http://schemas.microsoft.com/office/drawing/2010/main" val="0"/>
              </a:ext>
            </a:extLst>
          </a:blip>
          <a:srcRect b="4079"/>
          <a:stretch>
            <a:fillRect/>
          </a:stretch>
        </p:blipFill>
        <p:spPr bwMode="auto">
          <a:xfrm>
            <a:off x="7882043" y="737842"/>
            <a:ext cx="4104249" cy="54384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TOI wizard of oz"/>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9481" y="3339904"/>
            <a:ext cx="3971365" cy="2836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799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ea typeface="Arial Unicode MS" panose="020B0604020202020204" pitchFamily="34" charset="-128"/>
                <a:cs typeface="Arial Unicode MS" panose="020B0604020202020204" pitchFamily="34" charset="-128"/>
              </a:rPr>
              <a:t>Falling Action:</a:t>
            </a:r>
            <a:endParaRPr lang="en-US" altLang="en-US" sz="3600" b="1" dirty="0">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custDataLst>
              <p:tags r:id="rId2"/>
            </p:custDataLst>
          </p:nvPr>
        </p:nvSpPr>
        <p:spPr>
          <a:xfrm>
            <a:off x="838200" y="1915270"/>
            <a:ext cx="10515600" cy="4682751"/>
          </a:xfrm>
        </p:spPr>
        <p:txBody>
          <a:bodyPr numCol="1">
            <a:normAutofit/>
          </a:bodyPr>
          <a:lstStyle/>
          <a:p>
            <a:pPr marL="0" indent="0" eaLnBrk="0" hangingPunct="0">
              <a:lnSpc>
                <a:spcPct val="110000"/>
              </a:lnSpc>
              <a:spcBef>
                <a:spcPts val="0"/>
              </a:spcBef>
              <a:buNone/>
            </a:pPr>
            <a:r>
              <a:rPr lang="en-US" altLang="en-US" sz="2400" dirty="0" smtClean="0">
                <a:ea typeface="Arial Unicode MS" panose="020B0604020202020204" pitchFamily="34" charset="-128"/>
                <a:cs typeface="Arial Unicode MS" panose="020B0604020202020204" pitchFamily="34" charset="-128"/>
              </a:rPr>
              <a:t>Armed with the Witch's broomstick, </a:t>
            </a:r>
          </a:p>
          <a:p>
            <a:pPr marL="0" indent="0" eaLnBrk="0" hangingPunct="0">
              <a:lnSpc>
                <a:spcPct val="110000"/>
              </a:lnSpc>
              <a:spcBef>
                <a:spcPts val="0"/>
              </a:spcBef>
              <a:buNone/>
            </a:pPr>
            <a:r>
              <a:rPr lang="en-US" altLang="en-US" sz="2400" dirty="0" smtClean="0">
                <a:ea typeface="Arial Unicode MS" panose="020B0604020202020204" pitchFamily="34" charset="-128"/>
                <a:cs typeface="Arial Unicode MS" panose="020B0604020202020204" pitchFamily="34" charset="-128"/>
              </a:rPr>
              <a:t>Dorothy returns to the Emerald City, </a:t>
            </a:r>
          </a:p>
          <a:p>
            <a:pPr marL="0" indent="0" eaLnBrk="0" hangingPunct="0">
              <a:lnSpc>
                <a:spcPct val="110000"/>
              </a:lnSpc>
              <a:spcBef>
                <a:spcPts val="0"/>
              </a:spcBef>
              <a:buNone/>
            </a:pPr>
            <a:r>
              <a:rPr lang="en-US" altLang="en-US" sz="2400" dirty="0" smtClean="0">
                <a:ea typeface="Arial Unicode MS" panose="020B0604020202020204" pitchFamily="34" charset="-128"/>
                <a:cs typeface="Arial Unicode MS" panose="020B0604020202020204" pitchFamily="34" charset="-128"/>
              </a:rPr>
              <a:t>accompanied by her companions. </a:t>
            </a:r>
          </a:p>
          <a:p>
            <a:pPr marL="0" indent="0" eaLnBrk="0" hangingPunct="0">
              <a:lnSpc>
                <a:spcPct val="110000"/>
              </a:lnSpc>
              <a:spcBef>
                <a:spcPts val="0"/>
              </a:spcBef>
              <a:buNone/>
            </a:pPr>
            <a:r>
              <a:rPr lang="en-US" altLang="en-US" sz="2400" dirty="0" smtClean="0">
                <a:ea typeface="Arial Unicode MS" panose="020B0604020202020204" pitchFamily="34" charset="-128"/>
                <a:cs typeface="Arial Unicode MS" panose="020B0604020202020204" pitchFamily="34" charset="-128"/>
              </a:rPr>
              <a:t>However, it is soon apparent that the Wizard is a fraud. He cannot work magic . However, he confers a diploma upon the Scarecrow, bestows a medal of courage upon the Cowardly Lion, and presents the Tin Woodman with a ticking clock, so that they each have that which they, respectively, have lacked: a brain, courage, and a heart. To transport Dorothy back home to Kansas, he inflates a balloon with hot air (the moment of final suspense), but the balloon leaves before Dorothy can join him in the basket, leaving her stranded in Oz.</a:t>
            </a:r>
            <a:endParaRPr lang="en-US" altLang="en-US" sz="2400" dirty="0">
              <a:ea typeface="Arial Unicode MS" panose="020B0604020202020204" pitchFamily="34" charset="-128"/>
              <a:cs typeface="Arial Unicode MS" panose="020B0604020202020204" pitchFamily="34" charset="-128"/>
            </a:endParaRPr>
          </a:p>
        </p:txBody>
      </p:sp>
      <p:pic>
        <p:nvPicPr>
          <p:cNvPr id="7" name="Picture 4" descr="Wizard of OZ   low r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8370" y="258154"/>
            <a:ext cx="3856242" cy="2590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wizard_of_oz_costume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88121" y="258154"/>
            <a:ext cx="16192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7963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r>
              <a:rPr lang="en-US" altLang="en-US" sz="3600" b="1" dirty="0" smtClean="0"/>
              <a:t>Denouement or Catastrophe:</a:t>
            </a:r>
            <a:endParaRPr lang="en-US" altLang="en-US" sz="3600" b="1" dirty="0">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custDataLst>
              <p:tags r:id="rId2"/>
            </p:custDataLst>
          </p:nvPr>
        </p:nvSpPr>
        <p:spPr>
          <a:xfrm>
            <a:off x="838200" y="1915270"/>
            <a:ext cx="10515600" cy="4682751"/>
          </a:xfrm>
        </p:spPr>
        <p:txBody>
          <a:bodyPr numCol="1">
            <a:normAutofit/>
          </a:bodyPr>
          <a:lstStyle/>
          <a:p>
            <a:pPr marL="0" indent="0" eaLnBrk="0" hangingPunct="0">
              <a:buNone/>
            </a:pPr>
            <a:r>
              <a:rPr lang="en-US" altLang="en-US" sz="2400" dirty="0" smtClean="0">
                <a:ea typeface="Arial Unicode MS" panose="020B0604020202020204" pitchFamily="34" charset="-128"/>
                <a:cs typeface="Arial Unicode MS" panose="020B0604020202020204" pitchFamily="34" charset="-128"/>
              </a:rPr>
              <a:t>A comedy, </a:t>
            </a:r>
            <a:r>
              <a:rPr lang="en-US" altLang="en-US" sz="2400" i="1" dirty="0" smtClean="0">
                <a:ea typeface="Arial Unicode MS" panose="020B0604020202020204" pitchFamily="34" charset="-128"/>
                <a:cs typeface="Arial Unicode MS" panose="020B0604020202020204" pitchFamily="34" charset="-128"/>
              </a:rPr>
              <a:t>The Wizard of Oz</a:t>
            </a:r>
            <a:r>
              <a:rPr lang="en-US" altLang="en-US" sz="2400" dirty="0" smtClean="0">
                <a:ea typeface="Arial Unicode MS" panose="020B0604020202020204" pitchFamily="34" charset="-128"/>
                <a:cs typeface="Arial Unicode MS" panose="020B0604020202020204" pitchFamily="34" charset="-128"/>
              </a:rPr>
              <a:t> ends with the appearance of </a:t>
            </a:r>
            <a:r>
              <a:rPr lang="en-US" altLang="en-US" sz="2400" dirty="0" err="1" smtClean="0">
                <a:ea typeface="Arial Unicode MS" panose="020B0604020202020204" pitchFamily="34" charset="-128"/>
                <a:cs typeface="Arial Unicode MS" panose="020B0604020202020204" pitchFamily="34" charset="-128"/>
              </a:rPr>
              <a:t>Glinda</a:t>
            </a:r>
            <a:r>
              <a:rPr lang="en-US" altLang="en-US" sz="2400" dirty="0" smtClean="0">
                <a:ea typeface="Arial Unicode MS" panose="020B0604020202020204" pitchFamily="34" charset="-128"/>
                <a:cs typeface="Arial Unicode MS" panose="020B0604020202020204" pitchFamily="34" charset="-128"/>
              </a:rPr>
              <a:t>, who advises Dorothy that she can return home simply by clicking the heels of her ruby slippers together three times and repeating "There's no place like home."</a:t>
            </a:r>
          </a:p>
          <a:p>
            <a:pPr marL="0" indent="0" eaLnBrk="0" hangingPunct="0">
              <a:buNone/>
            </a:pPr>
            <a:r>
              <a:rPr lang="en-US" altLang="en-US" sz="2400" dirty="0" smtClean="0">
                <a:ea typeface="Arial Unicode MS" panose="020B0604020202020204" pitchFamily="34" charset="-128"/>
                <a:cs typeface="Arial Unicode MS" panose="020B0604020202020204" pitchFamily="34" charset="-128"/>
              </a:rPr>
              <a:t>After bidding farewell to her friends, she does so, awakening in her own bed, surrounded by Aunt </a:t>
            </a:r>
            <a:r>
              <a:rPr lang="en-US" altLang="en-US" sz="2400" dirty="0" err="1" smtClean="0">
                <a:ea typeface="Arial Unicode MS" panose="020B0604020202020204" pitchFamily="34" charset="-128"/>
                <a:cs typeface="Arial Unicode MS" panose="020B0604020202020204" pitchFamily="34" charset="-128"/>
              </a:rPr>
              <a:t>Em</a:t>
            </a:r>
            <a:r>
              <a:rPr lang="en-US" altLang="en-US" sz="2400" dirty="0" smtClean="0">
                <a:ea typeface="Arial Unicode MS" panose="020B0604020202020204" pitchFamily="34" charset="-128"/>
                <a:cs typeface="Arial Unicode MS" panose="020B0604020202020204" pitchFamily="34" charset="-128"/>
              </a:rPr>
              <a:t>, Uncle Henry, the three farmhands, and the circus performer. Her adventures in Oz were nothing more than a dream that helped her to realize that "There's no place like home" and that, if happiness isn't in one's own backyard it is unlikely to be anywhere else, including "Somewhere Over the Rainbow."</a:t>
            </a:r>
            <a:endParaRPr lang="en-US" altLang="en-US" sz="2400" dirty="0">
              <a:ea typeface="Arial Unicode MS" panose="020B0604020202020204" pitchFamily="34" charset="-128"/>
              <a:cs typeface="Arial Unicode MS" panose="020B0604020202020204" pitchFamily="34" charset="-128"/>
            </a:endParaRPr>
          </a:p>
        </p:txBody>
      </p:sp>
      <p:pic>
        <p:nvPicPr>
          <p:cNvPr id="6" name="Picture 3" descr="The_Four"/>
          <p:cNvPicPr>
            <a:picLocks noChangeAspect="1" noChangeArrowheads="1"/>
          </p:cNvPicPr>
          <p:nvPr/>
        </p:nvPicPr>
        <p:blipFill>
          <a:blip r:embed="rId5" cstate="print">
            <a:extLst>
              <a:ext uri="{28A0092B-C50C-407E-A947-70E740481C1C}">
                <a14:useLocalDpi xmlns:a14="http://schemas.microsoft.com/office/drawing/2010/main" val="0"/>
              </a:ext>
            </a:extLst>
          </a:blip>
          <a:srcRect b="5556"/>
          <a:stretch>
            <a:fillRect/>
          </a:stretch>
        </p:blipFill>
        <p:spPr bwMode="auto">
          <a:xfrm>
            <a:off x="8935221" y="4757518"/>
            <a:ext cx="2220459" cy="16550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wiz-portland4 edi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94461" y="4757518"/>
            <a:ext cx="2342640" cy="165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3939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lgn="ctr"/>
            <a:r>
              <a:rPr lang="en-US" altLang="en-US" sz="3600" dirty="0" smtClean="0"/>
              <a:t>There are several ways to analyze dramatic structure, Freytag’s being the easiest and the cleanest. </a:t>
            </a:r>
            <a:endParaRPr lang="en-US" altLang="en-US" sz="3600" dirty="0"/>
          </a:p>
        </p:txBody>
      </p:sp>
      <p:sp>
        <p:nvSpPr>
          <p:cNvPr id="3" name="Content Placeholder 2"/>
          <p:cNvSpPr>
            <a:spLocks noGrp="1"/>
          </p:cNvSpPr>
          <p:nvPr>
            <p:ph idx="1"/>
            <p:custDataLst>
              <p:tags r:id="rId2"/>
            </p:custDataLst>
          </p:nvPr>
        </p:nvSpPr>
        <p:spPr>
          <a:xfrm>
            <a:off x="838200" y="1915270"/>
            <a:ext cx="10515600" cy="4682751"/>
          </a:xfrm>
        </p:spPr>
        <p:txBody>
          <a:bodyPr numCol="1">
            <a:normAutofit/>
          </a:bodyPr>
          <a:lstStyle/>
          <a:p>
            <a:pPr marL="0" indent="0">
              <a:buNone/>
            </a:pPr>
            <a:r>
              <a:rPr lang="en-US" altLang="en-US" sz="2400" dirty="0" smtClean="0"/>
              <a:t>Of course, it has been argued the highest point of tension (the decision by Dorothy to throw water on the witch) is not the real turning point. That revelation that Dorothy had the power to go home all along is the real climax. </a:t>
            </a:r>
          </a:p>
          <a:p>
            <a:pPr marL="0" indent="0">
              <a:buNone/>
            </a:pPr>
            <a:endParaRPr lang="en-US" altLang="en-US" sz="2400" dirty="0" smtClean="0"/>
          </a:p>
          <a:p>
            <a:pPr marL="0" indent="0">
              <a:buNone/>
            </a:pPr>
            <a:r>
              <a:rPr lang="en-US" altLang="en-US" sz="2400" dirty="0" smtClean="0"/>
              <a:t>This choice related better to our premise.</a:t>
            </a:r>
            <a:endParaRPr lang="en-US" altLang="en-US" sz="2400" dirty="0"/>
          </a:p>
        </p:txBody>
      </p:sp>
    </p:spTree>
    <p:extLst>
      <p:ext uri="{BB962C8B-B14F-4D97-AF65-F5344CB8AC3E}">
        <p14:creationId xmlns:p14="http://schemas.microsoft.com/office/powerpoint/2010/main" val="34047885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838200" y="365126"/>
            <a:ext cx="10515600" cy="6232896"/>
          </a:xfrm>
        </p:spPr>
        <p:txBody>
          <a:bodyPr numCol="1" anchor="ctr">
            <a:normAutofit/>
          </a:bodyPr>
          <a:lstStyle/>
          <a:p>
            <a:pPr marL="0" indent="0" algn="ctr">
              <a:buNone/>
            </a:pPr>
            <a:r>
              <a:rPr lang="en-US" altLang="en-US" sz="2400" dirty="0" smtClean="0"/>
              <a:t>So, your decision on premise and dramatic structure for each play may have several acceptable answers IF you support your decisions with details from the script.</a:t>
            </a:r>
          </a:p>
          <a:p>
            <a:pPr marL="0" indent="0" algn="ctr">
              <a:buNone/>
            </a:pPr>
            <a:endParaRPr lang="en-US" altLang="en-US" sz="2400" dirty="0" smtClean="0"/>
          </a:p>
          <a:p>
            <a:pPr marL="0" indent="0" algn="ctr">
              <a:buNone/>
            </a:pPr>
            <a:r>
              <a:rPr lang="en-US" altLang="en-US" sz="2400" dirty="0" smtClean="0"/>
              <a:t>For example, you must write the exact line or event that causes the inciting incident and the exact line or event that is the climax along with textual support for your reasoning.</a:t>
            </a:r>
          </a:p>
          <a:p>
            <a:pPr marL="0" indent="0" algn="ctr">
              <a:buNone/>
            </a:pPr>
            <a:endParaRPr lang="en-US" altLang="en-US" sz="2400" dirty="0" smtClean="0"/>
          </a:p>
          <a:p>
            <a:pPr marL="0" indent="0" algn="ctr">
              <a:buNone/>
            </a:pPr>
            <a:r>
              <a:rPr lang="en-US" altLang="en-US" sz="2400" dirty="0" smtClean="0"/>
              <a:t>Textual support is also needed for your premise ideas.</a:t>
            </a:r>
            <a:endParaRPr lang="en-US" altLang="en-US" sz="2400" dirty="0"/>
          </a:p>
        </p:txBody>
      </p:sp>
      <p:sp>
        <p:nvSpPr>
          <p:cNvPr id="4" name="Title 1"/>
          <p:cNvSpPr>
            <a:spLocks noGrp="1"/>
          </p:cNvSpPr>
          <p:nvPr>
            <p:ph type="title"/>
            <p:custDataLst>
              <p:tags r:id="rId2"/>
            </p:custDataLst>
          </p:nvPr>
        </p:nvSpPr>
        <p:spPr>
          <a:xfrm>
            <a:off x="1097280" y="286603"/>
            <a:ext cx="10058400" cy="1450757"/>
          </a:xfrm>
        </p:spPr>
        <p:txBody>
          <a:bodyPr>
            <a:normAutofit/>
          </a:bodyPr>
          <a:lstStyle/>
          <a:p>
            <a:pPr algn="ctr"/>
            <a:r>
              <a:rPr lang="en-US" altLang="en-US" sz="3600" dirty="0" smtClean="0"/>
              <a:t>Dramatic Structure</a:t>
            </a:r>
            <a:endParaRPr lang="en-US" altLang="en-US" sz="360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730550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lgn="ctr"/>
            <a:r>
              <a:rPr lang="en-US" altLang="en-US" sz="3600" b="1" dirty="0" smtClean="0"/>
              <a:t>FIRST ASSIGNMENT</a:t>
            </a:r>
            <a:endParaRPr lang="en-US" altLang="en-US" sz="3600" b="1" dirty="0">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custDataLst>
              <p:tags r:id="rId2"/>
            </p:custDataLst>
          </p:nvPr>
        </p:nvSpPr>
        <p:spPr>
          <a:xfrm>
            <a:off x="838200" y="1915270"/>
            <a:ext cx="10515600" cy="4682751"/>
          </a:xfrm>
        </p:spPr>
        <p:txBody>
          <a:bodyPr numCol="1">
            <a:normAutofit/>
          </a:bodyPr>
          <a:lstStyle/>
          <a:p>
            <a:pPr>
              <a:spcBef>
                <a:spcPct val="50000"/>
              </a:spcBef>
            </a:pPr>
            <a:r>
              <a:rPr lang="en-US" altLang="en-US" sz="2400" dirty="0" smtClean="0"/>
              <a:t>Please choose any of the movies listed in the </a:t>
            </a:r>
            <a:r>
              <a:rPr lang="en-US" altLang="en-US" sz="2400" dirty="0" smtClean="0">
                <a:hlinkClick r:id="rId5"/>
              </a:rPr>
              <a:t>highest grossing top 50 movies </a:t>
            </a:r>
            <a:r>
              <a:rPr lang="en-US" altLang="en-US" sz="2400" dirty="0" smtClean="0"/>
              <a:t>of all time. </a:t>
            </a:r>
          </a:p>
          <a:p>
            <a:pPr>
              <a:spcBef>
                <a:spcPct val="50000"/>
              </a:spcBef>
            </a:pPr>
            <a:r>
              <a:rPr lang="en-US" altLang="en-US" sz="2400" dirty="0" smtClean="0"/>
              <a:t>Watch the film you choose.</a:t>
            </a:r>
          </a:p>
          <a:p>
            <a:pPr>
              <a:spcBef>
                <a:spcPct val="50000"/>
              </a:spcBef>
            </a:pPr>
            <a:r>
              <a:rPr lang="en-US" altLang="en-US" sz="2400" dirty="0" smtClean="0"/>
              <a:t>Go to the Discussion Posting in the Lesson module and discuss what elements from the film you considered theatrical and what elements were cinematic. </a:t>
            </a:r>
            <a:endParaRPr lang="en-US" altLang="en-US" sz="2400" dirty="0"/>
          </a:p>
        </p:txBody>
      </p:sp>
    </p:spTree>
    <p:extLst>
      <p:ext uri="{BB962C8B-B14F-4D97-AF65-F5344CB8AC3E}">
        <p14:creationId xmlns:p14="http://schemas.microsoft.com/office/powerpoint/2010/main" val="2199482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lstStyle/>
          <a:p>
            <a:pPr algn="ctr"/>
            <a:r>
              <a:rPr lang="en-US" altLang="en-US" dirty="0" smtClean="0"/>
              <a:t>Common Synonyms for </a:t>
            </a:r>
            <a:r>
              <a:rPr lang="en-US" altLang="en-US" i="1" dirty="0" smtClean="0"/>
              <a:t>Cinematic</a:t>
            </a:r>
            <a:r>
              <a:rPr lang="en-US" altLang="en-US" dirty="0" smtClean="0"/>
              <a:t>:</a:t>
            </a:r>
            <a:endParaRPr lang="en-US" altLang="en-US" dirty="0"/>
          </a:p>
        </p:txBody>
      </p:sp>
      <p:sp>
        <p:nvSpPr>
          <p:cNvPr id="3" name="Content Placeholder 2"/>
          <p:cNvSpPr>
            <a:spLocks noGrp="1"/>
          </p:cNvSpPr>
          <p:nvPr>
            <p:ph idx="1"/>
            <p:custDataLst>
              <p:tags r:id="rId2"/>
            </p:custDataLst>
          </p:nvPr>
        </p:nvSpPr>
        <p:spPr>
          <a:xfrm>
            <a:off x="1097280" y="1845734"/>
            <a:ext cx="10058400" cy="4023360"/>
          </a:xfrm>
        </p:spPr>
        <p:txBody>
          <a:bodyPr>
            <a:noAutofit/>
          </a:bodyPr>
          <a:lstStyle/>
          <a:p>
            <a:pPr marL="0" indent="0" algn="ctr">
              <a:buNone/>
            </a:pPr>
            <a:r>
              <a:rPr lang="en-US" altLang="en-US" sz="2400" dirty="0" smtClean="0"/>
              <a:t>accurate, detailed, faithful, filmic, graphic, lifelike, minute, natural, pictorial, picturesque, precise, realistic, visual, vivid </a:t>
            </a:r>
          </a:p>
          <a:p>
            <a:pPr marL="0" indent="0">
              <a:buNone/>
            </a:pPr>
            <a:endParaRPr lang="en-US" altLang="en-US" sz="2400" dirty="0" smtClean="0"/>
          </a:p>
          <a:p>
            <a:r>
              <a:rPr lang="en-US" sz="2400" dirty="0" smtClean="0"/>
              <a:t>These terms describe positive attributes of cinema, but do not address any negative attributes.</a:t>
            </a:r>
          </a:p>
          <a:p>
            <a:r>
              <a:rPr lang="en-US" sz="2400" dirty="0" smtClean="0"/>
              <a:t>There are many campy, over-the-top, dumbed-down, “Hollywood” films. This is because filmmakers have to make their films appeal to the broadest audience base possible to compete financially.</a:t>
            </a:r>
          </a:p>
          <a:p>
            <a:r>
              <a:rPr lang="en-US" sz="2400" dirty="0" smtClean="0"/>
              <a:t>Think back to a recent film you have seen. What are some words you would use to describe the experience?</a:t>
            </a:r>
            <a:endParaRPr lang="en-US" sz="2400" dirty="0"/>
          </a:p>
        </p:txBody>
      </p:sp>
    </p:spTree>
    <p:extLst>
      <p:ext uri="{BB962C8B-B14F-4D97-AF65-F5344CB8AC3E}">
        <p14:creationId xmlns:p14="http://schemas.microsoft.com/office/powerpoint/2010/main" val="33477096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lgn="ctr"/>
            <a:r>
              <a:rPr lang="en-US" altLang="en-US" sz="3600" b="1" dirty="0" smtClean="0"/>
              <a:t>BEFORE THE NEXT LESSON</a:t>
            </a:r>
            <a:endParaRPr lang="en-US" altLang="en-US" sz="3600" b="1" dirty="0">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custDataLst>
              <p:tags r:id="rId2"/>
            </p:custDataLst>
          </p:nvPr>
        </p:nvSpPr>
        <p:spPr>
          <a:xfrm>
            <a:off x="838200" y="1915270"/>
            <a:ext cx="10515600" cy="4403887"/>
          </a:xfrm>
        </p:spPr>
        <p:txBody>
          <a:bodyPr numCol="1" anchor="ctr">
            <a:normAutofit/>
          </a:bodyPr>
          <a:lstStyle/>
          <a:p>
            <a:pPr marL="0" indent="0" algn="ctr">
              <a:spcBef>
                <a:spcPct val="50000"/>
              </a:spcBef>
              <a:buNone/>
            </a:pPr>
            <a:r>
              <a:rPr lang="en-US" altLang="en-US" sz="2400" dirty="0"/>
              <a:t>To prepare for the next presentation, you must have read the play </a:t>
            </a:r>
          </a:p>
          <a:p>
            <a:pPr marL="0" indent="0" algn="ctr">
              <a:spcBef>
                <a:spcPct val="50000"/>
              </a:spcBef>
              <a:buNone/>
            </a:pPr>
            <a:r>
              <a:rPr lang="en-US" altLang="en-US" sz="2400" i="1" dirty="0" smtClean="0"/>
              <a:t>A Streetcar Named Desire </a:t>
            </a:r>
            <a:r>
              <a:rPr lang="en-US" altLang="en-US" sz="2400" dirty="0" smtClean="0"/>
              <a:t>by Tennessee Williams.</a:t>
            </a:r>
          </a:p>
          <a:p>
            <a:pPr marL="0" indent="0" algn="ctr">
              <a:spcBef>
                <a:spcPct val="50000"/>
              </a:spcBef>
              <a:buNone/>
            </a:pPr>
            <a:endParaRPr lang="en-US" altLang="en-US" sz="2400" dirty="0" smtClean="0"/>
          </a:p>
          <a:p>
            <a:pPr marL="0" indent="0" algn="ctr">
              <a:spcBef>
                <a:spcPct val="50000"/>
              </a:spcBef>
              <a:buNone/>
            </a:pPr>
            <a:r>
              <a:rPr lang="en-US" altLang="en-US" sz="2400" dirty="0" smtClean="0"/>
              <a:t>Complete the Dramatic Structure Worksheet.</a:t>
            </a:r>
          </a:p>
          <a:p>
            <a:pPr marL="0" indent="0" algn="ctr">
              <a:spcBef>
                <a:spcPct val="50000"/>
              </a:spcBef>
              <a:buNone/>
            </a:pPr>
            <a:r>
              <a:rPr lang="en-US" altLang="en-US" sz="2400" dirty="0" smtClean="0"/>
              <a:t>The following presentation </a:t>
            </a:r>
            <a:r>
              <a:rPr lang="en-US" altLang="en-US" sz="2400" dirty="0"/>
              <a:t>should be read while watching the film</a:t>
            </a:r>
            <a:r>
              <a:rPr lang="en-US" altLang="en-US" sz="2400" dirty="0" smtClean="0"/>
              <a:t>.</a:t>
            </a:r>
            <a:endParaRPr lang="en-US" altLang="en-US" sz="2400" dirty="0"/>
          </a:p>
        </p:txBody>
      </p:sp>
    </p:spTree>
    <p:extLst>
      <p:ext uri="{BB962C8B-B14F-4D97-AF65-F5344CB8AC3E}">
        <p14:creationId xmlns:p14="http://schemas.microsoft.com/office/powerpoint/2010/main" val="639813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lstStyle/>
          <a:p>
            <a:pPr algn="ctr"/>
            <a:r>
              <a:rPr lang="en-US" altLang="en-US" dirty="0" smtClean="0"/>
              <a:t>Common Synonyms for </a:t>
            </a:r>
            <a:r>
              <a:rPr lang="en-US" altLang="en-US" i="1" dirty="0" smtClean="0"/>
              <a:t>Theatrical</a:t>
            </a:r>
            <a:r>
              <a:rPr lang="en-US" altLang="en-US" dirty="0" smtClean="0"/>
              <a:t>:</a:t>
            </a:r>
            <a:endParaRPr lang="en-US" altLang="en-US" dirty="0"/>
          </a:p>
        </p:txBody>
      </p:sp>
      <p:sp>
        <p:nvSpPr>
          <p:cNvPr id="3" name="Content Placeholder 2"/>
          <p:cNvSpPr>
            <a:spLocks noGrp="1"/>
          </p:cNvSpPr>
          <p:nvPr>
            <p:ph idx="1"/>
            <p:custDataLst>
              <p:tags r:id="rId2"/>
            </p:custDataLst>
          </p:nvPr>
        </p:nvSpPr>
        <p:spPr>
          <a:xfrm>
            <a:off x="838200" y="1825625"/>
            <a:ext cx="10515600" cy="4593104"/>
          </a:xfrm>
        </p:spPr>
        <p:txBody>
          <a:bodyPr>
            <a:noAutofit/>
          </a:bodyPr>
          <a:lstStyle/>
          <a:p>
            <a:pPr marL="0" indent="0" algn="ctr">
              <a:spcBef>
                <a:spcPct val="50000"/>
              </a:spcBef>
              <a:buNone/>
            </a:pPr>
            <a:r>
              <a:rPr lang="en-US" altLang="en-US" sz="2200" dirty="0" smtClean="0"/>
              <a:t>affected, amateur, artificial, campy, ceremonious, comic, dramaturgic, exaggerated, ham, hammy, histrionic, legitimate, mannered, melodramatic, meretricious, operatic, ostentatious, pompous, schmaltzy, show, showy, staged, stilted, superficial, theatric, thespian, tragic, unnatural, unreal, vaudeville </a:t>
            </a:r>
          </a:p>
          <a:p>
            <a:pPr marL="0" indent="0">
              <a:buNone/>
            </a:pPr>
            <a:endParaRPr lang="en-US" altLang="en-US" sz="200" dirty="0" smtClean="0"/>
          </a:p>
          <a:p>
            <a:r>
              <a:rPr lang="en-US" sz="2200" dirty="0" smtClean="0"/>
              <a:t>Many of these terns have negative connotations. This is largely due the recent increase of popularity of cinema over theatre, which has led to a misunderstanding of humanity’s oldest performing art form: theatrical performance.</a:t>
            </a:r>
          </a:p>
          <a:p>
            <a:r>
              <a:rPr lang="en-US" sz="2200" dirty="0" smtClean="0"/>
              <a:t>There are many plays and musicals that are moving, exciting, vivid, stimulating, and bold. Theatrical artists have more freedom in how they present their work as budget and audiences sizes are typically much smaller.</a:t>
            </a:r>
          </a:p>
          <a:p>
            <a:r>
              <a:rPr lang="en-US" sz="2200" dirty="0" smtClean="0"/>
              <a:t>Think back to a play you might have seen. What are some of the words you would use to describe the experience?</a:t>
            </a:r>
            <a:endParaRPr lang="en-US" sz="2200" dirty="0"/>
          </a:p>
        </p:txBody>
      </p:sp>
    </p:spTree>
    <p:extLst>
      <p:ext uri="{BB962C8B-B14F-4D97-AF65-F5344CB8AC3E}">
        <p14:creationId xmlns:p14="http://schemas.microsoft.com/office/powerpoint/2010/main" val="886507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lgn="ctr"/>
            <a:r>
              <a:rPr lang="en-US" altLang="en-US" dirty="0" smtClean="0"/>
              <a:t>Differences in Theatrical and Cinematic Storytelling:</a:t>
            </a:r>
            <a:endParaRPr lang="en-US" altLang="en-US" dirty="0"/>
          </a:p>
        </p:txBody>
      </p:sp>
      <p:sp>
        <p:nvSpPr>
          <p:cNvPr id="3" name="Content Placeholder 2"/>
          <p:cNvSpPr>
            <a:spLocks noGrp="1"/>
          </p:cNvSpPr>
          <p:nvPr>
            <p:ph idx="1"/>
            <p:custDataLst>
              <p:tags r:id="rId2"/>
            </p:custDataLst>
          </p:nvPr>
        </p:nvSpPr>
        <p:spPr>
          <a:xfrm>
            <a:off x="838200" y="1825625"/>
            <a:ext cx="10515600" cy="4593104"/>
          </a:xfrm>
        </p:spPr>
        <p:txBody>
          <a:bodyPr>
            <a:normAutofit/>
          </a:bodyPr>
          <a:lstStyle/>
          <a:p>
            <a:pPr marL="0" indent="0">
              <a:spcBef>
                <a:spcPct val="50000"/>
              </a:spcBef>
              <a:buNone/>
            </a:pPr>
            <a:r>
              <a:rPr lang="en-US" altLang="en-US" dirty="0" smtClean="0"/>
              <a:t>Spontaneity - Theater is live whereas cinema is pre-recorded. Each performance of a theatrical work will differ from previous performances. In cinema, the presentation is fixed, captured in time.</a:t>
            </a:r>
            <a:br>
              <a:rPr lang="en-US" altLang="en-US" dirty="0" smtClean="0"/>
            </a:br>
            <a:r>
              <a:rPr lang="en-US" altLang="en-US" dirty="0" smtClean="0"/>
              <a:t/>
            </a:r>
            <a:br>
              <a:rPr lang="en-US" altLang="en-US" dirty="0" smtClean="0"/>
            </a:br>
            <a:r>
              <a:rPr lang="en-US" altLang="en-US" dirty="0" smtClean="0"/>
              <a:t>Time Structure - Theater is experienced in real time without the aid of editing. Not only is film edited, but the proper editing of the final piece is essential to the telling of the story.</a:t>
            </a:r>
            <a:endParaRPr lang="en-US" altLang="en-US" dirty="0"/>
          </a:p>
          <a:p>
            <a:pPr marL="0" indent="0">
              <a:spcBef>
                <a:spcPct val="50000"/>
              </a:spcBef>
              <a:buNone/>
            </a:pPr>
            <a:r>
              <a:rPr lang="en-US" altLang="en-US" dirty="0" smtClean="0"/>
              <a:t>Focus - In both film and theater, the goal of the storyteller is to grab the focus of the audience. In film, this is done irrevocably; the audience cannot view any part of the scene that the filmmaker does not include. In theatre, the storyteller must earn this attention since the audience has more control over where he or she looks. In short, with theater, the performance is experienced from the point of view of the audience whereas in film, it is from the point of view of the filmmaker.</a:t>
            </a:r>
            <a:br>
              <a:rPr lang="en-US" altLang="en-US" dirty="0" smtClean="0"/>
            </a:br>
            <a:r>
              <a:rPr lang="en-US" altLang="en-US" dirty="0" smtClean="0"/>
              <a:t/>
            </a:r>
            <a:br>
              <a:rPr lang="en-US" altLang="en-US" dirty="0" smtClean="0"/>
            </a:br>
            <a:r>
              <a:rPr lang="en-US" altLang="en-US" dirty="0" smtClean="0"/>
              <a:t>Interactivity - In theater, as opposed to film, the audience takes an active rather than passive role in the entertainment. The performance of a story within a theater is not just live, but it is also interactive. The audience is present to witness the performance, and audience reaction drives the actors. </a:t>
            </a:r>
            <a:endParaRPr lang="en-US" altLang="en-US" dirty="0"/>
          </a:p>
        </p:txBody>
      </p:sp>
    </p:spTree>
    <p:extLst>
      <p:ext uri="{BB962C8B-B14F-4D97-AF65-F5344CB8AC3E}">
        <p14:creationId xmlns:p14="http://schemas.microsoft.com/office/powerpoint/2010/main" val="3234374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097280" y="758952"/>
            <a:ext cx="10058400" cy="3566160"/>
          </a:xfrm>
        </p:spPr>
        <p:txBody>
          <a:bodyPr/>
          <a:lstStyle/>
          <a:p>
            <a:r>
              <a:rPr lang="en-US" altLang="en-US" b="1" dirty="0" smtClean="0"/>
              <a:t>Cinematic vs. Theatrical</a:t>
            </a:r>
            <a:endParaRPr lang="en-US" dirty="0"/>
          </a:p>
        </p:txBody>
      </p:sp>
      <p:sp>
        <p:nvSpPr>
          <p:cNvPr id="4" name="Subtitle 3"/>
          <p:cNvSpPr>
            <a:spLocks noGrp="1"/>
          </p:cNvSpPr>
          <p:nvPr>
            <p:ph type="subTitle" idx="1"/>
            <p:custDataLst>
              <p:tags r:id="rId2"/>
            </p:custDataLst>
          </p:nvPr>
        </p:nvSpPr>
        <p:spPr>
          <a:xfrm>
            <a:off x="1100051" y="4455620"/>
            <a:ext cx="10058400" cy="1143000"/>
          </a:xfrm>
        </p:spPr>
        <p:txBody>
          <a:bodyPr>
            <a:normAutofit fontScale="85000" lnSpcReduction="20000"/>
          </a:bodyPr>
          <a:lstStyle/>
          <a:p>
            <a:pPr algn="ctr"/>
            <a:r>
              <a:rPr lang="en-US" altLang="en-US" dirty="0" smtClean="0">
                <a:latin typeface="+mn-lt"/>
              </a:rPr>
              <a:t>Read the excellent article on theatrical elements from </a:t>
            </a:r>
          </a:p>
          <a:p>
            <a:pPr algn="ctr"/>
            <a:r>
              <a:rPr lang="en-US" altLang="en-US" dirty="0" smtClean="0">
                <a:latin typeface="+mn-lt"/>
              </a:rPr>
              <a:t>David Ball’s book </a:t>
            </a:r>
          </a:p>
          <a:p>
            <a:pPr algn="ctr"/>
            <a:r>
              <a:rPr lang="en-US" altLang="en-US" u="sng" dirty="0" smtClean="0">
                <a:latin typeface="+mn-lt"/>
              </a:rPr>
              <a:t>Backwards and Forwards</a:t>
            </a:r>
            <a:r>
              <a:rPr lang="en-US" altLang="en-US" dirty="0" smtClean="0">
                <a:latin typeface="+mn-lt"/>
              </a:rPr>
              <a:t> in the Lesson Module.</a:t>
            </a:r>
            <a:endParaRPr lang="en-US" dirty="0"/>
          </a:p>
        </p:txBody>
      </p:sp>
    </p:spTree>
    <p:extLst>
      <p:ext uri="{BB962C8B-B14F-4D97-AF65-F5344CB8AC3E}">
        <p14:creationId xmlns:p14="http://schemas.microsoft.com/office/powerpoint/2010/main" val="345053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97280" y="286603"/>
            <a:ext cx="10058400" cy="1450757"/>
          </a:xfrm>
        </p:spPr>
        <p:txBody>
          <a:bodyPr>
            <a:normAutofit/>
          </a:bodyPr>
          <a:lstStyle/>
          <a:p>
            <a:pPr algn="ctr"/>
            <a:r>
              <a:rPr lang="en-US" altLang="en-US" dirty="0" smtClean="0"/>
              <a:t>Bill Condon Interview</a:t>
            </a:r>
            <a:endParaRPr lang="en-US" altLang="en-US" dirty="0"/>
          </a:p>
        </p:txBody>
      </p:sp>
      <p:sp>
        <p:nvSpPr>
          <p:cNvPr id="3" name="Content Placeholder 2"/>
          <p:cNvSpPr>
            <a:spLocks noGrp="1"/>
          </p:cNvSpPr>
          <p:nvPr>
            <p:ph idx="1"/>
            <p:custDataLst>
              <p:tags r:id="rId2"/>
            </p:custDataLst>
          </p:nvPr>
        </p:nvSpPr>
        <p:spPr>
          <a:xfrm>
            <a:off x="838200" y="1825625"/>
            <a:ext cx="10515600" cy="4772399"/>
          </a:xfrm>
        </p:spPr>
        <p:txBody>
          <a:bodyPr>
            <a:normAutofit/>
          </a:bodyPr>
          <a:lstStyle/>
          <a:p>
            <a:pPr marL="0" indent="0">
              <a:spcBef>
                <a:spcPct val="50000"/>
              </a:spcBef>
              <a:buNone/>
            </a:pPr>
            <a:r>
              <a:rPr lang="en-US" altLang="en-US" sz="2200" dirty="0" smtClean="0"/>
              <a:t>In the January 2007 issue of Vanity Fair, Peter </a:t>
            </a:r>
            <a:r>
              <a:rPr lang="en-US" altLang="en-US" sz="2200" dirty="0" err="1" smtClean="0"/>
              <a:t>Biskind</a:t>
            </a:r>
            <a:r>
              <a:rPr lang="en-US" altLang="en-US" sz="2200" dirty="0" smtClean="0"/>
              <a:t> interviewed </a:t>
            </a:r>
            <a:r>
              <a:rPr lang="en-US" altLang="en-US" sz="2200" i="1" dirty="0" err="1" smtClean="0"/>
              <a:t>Dreamgirls</a:t>
            </a:r>
            <a:r>
              <a:rPr lang="en-US" altLang="en-US" sz="2200" dirty="0" smtClean="0"/>
              <a:t> director and screenwriter Bill Condon who also wrote the screenplay for the movie </a:t>
            </a:r>
            <a:r>
              <a:rPr lang="en-US" altLang="en-US" sz="2200" i="1" dirty="0" smtClean="0"/>
              <a:t>Chicago</a:t>
            </a:r>
            <a:r>
              <a:rPr lang="en-US" altLang="en-US" sz="2200" dirty="0" smtClean="0"/>
              <a:t> which we will examine in an upcoming presentation.</a:t>
            </a:r>
          </a:p>
          <a:p>
            <a:pPr marL="2286000" lvl="5" indent="0">
              <a:spcBef>
                <a:spcPct val="50000"/>
              </a:spcBef>
              <a:buNone/>
            </a:pPr>
            <a:endParaRPr lang="en-US" altLang="en-US" sz="2200" dirty="0" smtClean="0"/>
          </a:p>
          <a:p>
            <a:pPr marL="2286000" lvl="5" indent="0">
              <a:spcBef>
                <a:spcPct val="50000"/>
              </a:spcBef>
              <a:buNone/>
            </a:pPr>
            <a:r>
              <a:rPr lang="en-US" altLang="en-US" sz="2200" dirty="0" smtClean="0"/>
              <a:t>“Movie directors, whenever they adapt a piece of theatre for screen, whether it is a musical or a drama, automatically “open” it up. Condon….learned to go the other way. ‘When you have something like </a:t>
            </a:r>
            <a:r>
              <a:rPr lang="en-US" altLang="en-US" sz="2200" i="1" dirty="0" err="1" smtClean="0"/>
              <a:t>Dreamgirls</a:t>
            </a:r>
            <a:r>
              <a:rPr lang="en-US" altLang="en-US" sz="2200" dirty="0" smtClean="0"/>
              <a:t>, it often becomes more cinematic if you stay closer to its theatrical roots. If you stay within the constraints of theatre and figure out how to shoot that stuff in a way that’s completely exciting– because the relationships between the lights and the set and the actors and the audience are more powerful in movies, it will work.”  - Bill Condon</a:t>
            </a:r>
            <a:endParaRPr lang="en-US" altLang="en-US" sz="2200" dirty="0"/>
          </a:p>
        </p:txBody>
      </p:sp>
      <p:pic>
        <p:nvPicPr>
          <p:cNvPr id="4"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976" y="2993568"/>
            <a:ext cx="2241178" cy="3097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3497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VIDEO_FILES_RECORD" val="&lt;Videos&gt;&lt;Video Name=&quot;Moulin Rouge Excerpt_289_1_42853.flv&quot; Position=&quot;1&quot; SlideID=&quot;289&quot;/&gt;&lt;/Videos&gt;&#10;"/>
  <p:tag name="MMPROD_UIPERSISTENCEDATA" val="MMPROD_UIPERSISTENCEDATA"/>
  <p:tag name="MMPROD_UIDATA" val="&lt;database version=&quot;10.0&quot;&gt;&lt;object type=&quot;1&quot; unique_id=&quot;10001&quot;&gt;&lt;property id=&quot;20141&quot; value=&quot;Presentation 1 - Cinematic vs Theatrical&quot;/&gt;&lt;property id=&quot;20144&quot; value=&quot;1&quot;/&gt;&lt;property id=&quot;20146&quot; value=&quot;1&quot;/&gt;&lt;property id=&quot;20147&quot; value=&quot;0&quot;/&gt;&lt;property id=&quot;20148&quot; value=&quot;1&quot;/&gt;&lt;property id=&quot;20180&quot; value=&quot;0&quot;/&gt;&lt;property id=&quot;20181&quot; value=&quot;1&quot;/&gt;&lt;property id=&quot;20183&quot; value=&quot;0&quot;/&gt;&lt;property id=&quot;20184&quot; value=&quot;7&quot;/&gt;&lt;property id=&quot;20193&quot; value=&quot;-1&quot;/&gt;&lt;property id=&quot;20224&quot; value=&quot;C:\Users\Zev\Documents\My Adobe Presentations\Presentation 1 - Cinematic vs Theatrical&quot;/&gt;&lt;property id=&quot;20226&quot; value=&quot;C:\Users\domer\Desktop\THR 350 SS15\Presentation 1 - Cinematic vs Theatrical.pptx&quot;/&gt;&lt;property id=&quot;20250&quot; value=&quot;0&quot;/&gt;&lt;property id=&quot;20251&quot; value=&quot;1&quot;/&gt;&lt;property id=&quot;20259&quot; value=&quot;0&quot;/&gt;&lt;property id=&quot;20263&quot; value=&quot;1&quot;/&gt;&lt;property id=&quot;20264&quot; value=&quot;1&quot;/&gt;&lt;property id=&quot;20700&quot; value=&quot;0&quot;/&gt;&lt;object type=&quot;8&quot; unique_id=&quot;10053&quot;&gt;&lt;/object&gt;&lt;object type=&quot;2&quot; unique_id=&quot;10054&quot;&gt;&lt;object type=&quot;3&quot; unique_id=&quot;10055&quot;&gt;&lt;property id=&quot;20148&quot; value=&quot;5&quot;/&gt;&lt;property id=&quot;20300&quot; value=&quot;Slide 1 - &amp;quot;Welcome to THR 350  Play as Film&amp;quot;&quot;/&gt;&lt;property id=&quot;20302&quot; value=&quot;1&quot;/&gt;&lt;property id=&quot;20303&quot; value=&quot;-1&quot;/&gt;&lt;property id=&quot;20307&quot; value=&quot;256&quot;/&gt;&lt;property id=&quot;20309&quot; value=&quot;-1&quot;/&gt;&lt;property id=&quot;20312&quot; value=&quot;0&quot;/&gt;&lt;property id=&quot;20601&quot; value=&quot;0&quot;/&gt;&lt;/object&gt;&lt;object type=&quot;3&quot; unique_id=&quot;10056&quot;&gt;&lt;property id=&quot;20148&quot; value=&quot;5&quot;/&gt;&lt;property id=&quot;20300&quot; value=&quot;Slide 2 - &amp;quot;This class is an examination of the terms “theatrical” and “cinematic”&amp;quot;&quot;/&gt;&lt;property id=&quot;20302&quot; value=&quot;1&quot;/&gt;&lt;property id=&quot;20303&quot; value=&quot;-1&quot;/&gt;&lt;property id=&quot;20307&quot; value=&quot;257&quot;/&gt;&lt;property id=&quot;20309&quot; value=&quot;-1&quot;/&gt;&lt;property id=&quot;20312&quot; value=&quot;0&quot;/&gt;&lt;property id=&quot;20601&quot; value=&quot;0&quot;/&gt;&lt;/object&gt;&lt;object type=&quot;3&quot; unique_id=&quot;10057&quot;&gt;&lt;property id=&quot;20148&quot; value=&quot;5&quot;/&gt;&lt;property id=&quot;20300&quot; value=&quot;Slide 3 - &amp;quot;Course Description: &amp;quot;&quot;/&gt;&lt;property id=&quot;20302&quot; value=&quot;1&quot;/&gt;&lt;property id=&quot;20303&quot; value=&quot;-1&quot;/&gt;&lt;property id=&quot;20307&quot; value=&quot;258&quot;/&gt;&lt;property id=&quot;20309&quot; value=&quot;-1&quot;/&gt;&lt;property id=&quot;20312&quot; value=&quot;0&quot;/&gt;&lt;property id=&quot;20601&quot; value=&quot;0&quot;/&gt;&lt;/object&gt;&lt;object type=&quot;3&quot; unique_id=&quot;10059&quot;&gt;&lt;property id=&quot;20148&quot; value=&quot;5&quot;/&gt;&lt;property id=&quot;20300&quot; value=&quot;Slide 5 - &amp;quot;Common Synonyms for Cinematic:&amp;quot;&quot;/&gt;&lt;property id=&quot;20302&quot; value=&quot;1&quot;/&gt;&lt;property id=&quot;20303&quot; value=&quot;-1&quot;/&gt;&lt;property id=&quot;20307&quot; value=&quot;275&quot;/&gt;&lt;property id=&quot;20309&quot; value=&quot;-1&quot;/&gt;&lt;property id=&quot;20312&quot; value=&quot;0&quot;/&gt;&lt;property id=&quot;20601&quot; value=&quot;0&quot;/&gt;&lt;/object&gt;&lt;object type=&quot;3&quot; unique_id=&quot;10060&quot;&gt;&lt;property id=&quot;20148&quot; value=&quot;5&quot;/&gt;&lt;property id=&quot;20300&quot; value=&quot;Slide 6 - &amp;quot;Common Synonyms for Theatrical:&amp;quot;&quot;/&gt;&lt;property id=&quot;20302&quot; value=&quot;1&quot;/&gt;&lt;property id=&quot;20303&quot; value=&quot;-1&quot;/&gt;&lt;property id=&quot;20307&quot; value=&quot;276&quot;/&gt;&lt;property id=&quot;20309&quot; value=&quot;-1&quot;/&gt;&lt;property id=&quot;20312&quot; value=&quot;0&quot;/&gt;&lt;property id=&quot;20601&quot; value=&quot;0&quot;/&gt;&lt;/object&gt;&lt;object type=&quot;3&quot; unique_id=&quot;10061&quot;&gt;&lt;property id=&quot;20148&quot; value=&quot;5&quot;/&gt;&lt;property id=&quot;20300&quot; value=&quot;Slide 7 - &amp;quot;Differences in Theatrical and Cinematic Storytelling:&amp;quot;&quot;/&gt;&lt;property id=&quot;20302&quot; value=&quot;1&quot;/&gt;&lt;property id=&quot;20303&quot; value=&quot;-1&quot;/&gt;&lt;property id=&quot;20307&quot; value=&quot;277&quot;/&gt;&lt;property id=&quot;20309&quot; value=&quot;-1&quot;/&gt;&lt;property id=&quot;20312&quot; value=&quot;0&quot;/&gt;&lt;property id=&quot;20601&quot; value=&quot;0&quot;/&gt;&lt;/object&gt;&lt;object type=&quot;3&quot; unique_id=&quot;10313&quot;&gt;&lt;property id=&quot;20148&quot; value=&quot;5&quot;/&gt;&lt;property id=&quot;20300&quot; value=&quot;Slide 4 - &amp;quot;Cinematic vs. Theatrical&amp;quot;&quot;/&gt;&lt;property id=&quot;20302&quot; value=&quot;1&quot;/&gt;&lt;property id=&quot;20303&quot; value=&quot;-1&quot;/&gt;&lt;property id=&quot;20307&quot; value=&quot;279&quot;/&gt;&lt;property id=&quot;20309&quot; value=&quot;-1&quot;/&gt;&lt;property id=&quot;20312&quot; value=&quot;0&quot;/&gt;&lt;property id=&quot;20601&quot; value=&quot;0&quot;/&gt;&lt;/object&gt;&lt;object type=&quot;3&quot; unique_id=&quot;10314&quot;&gt;&lt;property id=&quot;20148&quot; value=&quot;5&quot;/&gt;&lt;property id=&quot;20300&quot; value=&quot;Slide 8 - &amp;quot;Cinematic vs. Theatrical&amp;quot;&quot;/&gt;&lt;property id=&quot;20302&quot; value=&quot;1&quot;/&gt;&lt;property id=&quot;20303&quot; value=&quot;-1&quot;/&gt;&lt;property id=&quot;20307&quot; value=&quot;280&quot;/&gt;&lt;property id=&quot;20309&quot; value=&quot;-1&quot;/&gt;&lt;property id=&quot;20312&quot; value=&quot;0&quot;/&gt;&lt;property id=&quot;20601&quot; value=&quot;0&quot;/&gt;&lt;/object&gt;&lt;object type=&quot;3&quot; unique_id=&quot;10315&quot;&gt;&lt;property id=&quot;20148&quot; value=&quot;5&quot;/&gt;&lt;property id=&quot;20300&quot; value=&quot;Slide 9 - &amp;quot;Bill Condon Interview&amp;quot;&quot;/&gt;&lt;property id=&quot;20302&quot; value=&quot;1&quot;/&gt;&lt;property id=&quot;20303&quot; value=&quot;-1&quot;/&gt;&lt;property id=&quot;20307&quot; value=&quot;281&quot;/&gt;&lt;property id=&quot;20309&quot; value=&quot;-1&quot;/&gt;&lt;property id=&quot;20312&quot; value=&quot;0&quot;/&gt;&lt;property id=&quot;20601&quot; value=&quot;0&quot;/&gt;&lt;/object&gt;&lt;object type=&quot;3&quot; unique_id=&quot;10316&quot;&gt;&lt;property id=&quot;20148&quot; value=&quot;5&quot;/&gt;&lt;property id=&quot;20300&quot; value=&quot;Slide 10 - &amp;quot;Read the following quotes about plays and films to help arrive at your definitions of cinematic and theatrical.&amp;quot;&quot;/&gt;&lt;property id=&quot;20302&quot; value=&quot;1&quot;/&gt;&lt;property id=&quot;20303&quot; value=&quot;-1&quot;/&gt;&lt;property id=&quot;20307&quot; value=&quot;282&quot;/&gt;&lt;property id=&quot;20309&quot; value=&quot;-1&quot;/&gt;&lt;property id=&quot;20312&quot; value=&quot;0&quot;/&gt;&lt;property id=&quot;20601&quot; value=&quot;0&quot;/&gt;&lt;/object&gt;&lt;object type=&quot;3&quot; unique_id=&quot;10398&quot;&gt;&lt;property id=&quot;20148&quot; value=&quot;5&quot;/&gt;&lt;property id=&quot;20300&quot; value=&quot;Slide 11 - &amp;quot;Read the following quotes about plays and films to help arrive at your definitions of cinematic and theatrical.&amp;quot;&quot;/&gt;&lt;property id=&quot;20302&quot; value=&quot;1&quot;/&gt;&lt;property id=&quot;20303&quot; value=&quot;-1&quot;/&gt;&lt;property id=&quot;20307&quot; value=&quot;283&quot;/&gt;&lt;property id=&quot;20309&quot; value=&quot;-1&quot;/&gt;&lt;property id=&quot;20312&quot; value=&quot;0&quot;/&gt;&lt;property id=&quot;20601&quot; value=&quot;0&quot;/&gt;&lt;/object&gt;&lt;object type=&quot;3&quot; unique_id=&quot;10399&quot;&gt;&lt;property id=&quot;20148&quot; value=&quot;5&quot;/&gt;&lt;property id=&quot;20300&quot; value=&quot;Slide 12 - &amp;quot;Look at the following movie titles. They are considered both cinematic and theatrical.&amp;quot;&quot;/&gt;&lt;property id=&quot;20302&quot; value=&quot;1&quot;/&gt;&lt;property id=&quot;20303&quot; value=&quot;-1&quot;/&gt;&lt;property id=&quot;20307&quot; value=&quot;284&quot;/&gt;&lt;property id=&quot;20309&quot; value=&quot;-1&quot;/&gt;&lt;property id=&quot;20312&quot; value=&quot;0&quot;/&gt;&lt;property id=&quot;20601&quot; value=&quot;0&quot;/&gt;&lt;/object&gt;&lt;object type=&quot;3&quot; unique_id=&quot;10497&quot;&gt;&lt;property id=&quot;20148&quot; value=&quot;5&quot;/&gt;&lt;property id=&quot;20300&quot; value=&quot;Slide 13 - &amp;quot;Cinematic or Theatrical Terminology&amp;quot;&quot;/&gt;&lt;property id=&quot;20302&quot; value=&quot;1&quot;/&gt;&lt;property id=&quot;20303&quot; value=&quot;-1&quot;/&gt;&lt;property id=&quot;20307&quot; value=&quot;285&quot;/&gt;&lt;property id=&quot;20309&quot; value=&quot;-1&quot;/&gt;&lt;property id=&quot;20312&quot; value=&quot;0&quot;/&gt;&lt;property id=&quot;20601&quot; value=&quot;0&quot;/&gt;&lt;/object&gt;&lt;object type=&quot;3&quot; unique_id=&quot;10498&quot;&gt;&lt;property id=&quot;20148&quot; value=&quot;5&quot;/&gt;&lt;property id=&quot;20300&quot; value=&quot;Slide 14 - &amp;quot;The class usually runs with this sort of structure. &amp;quot;&quot;/&gt;&lt;property id=&quot;20302&quot; value=&quot;1&quot;/&gt;&lt;property id=&quot;20303&quot; value=&quot;-1&quot;/&gt;&lt;property id=&quot;20307&quot; value=&quot;286&quot;/&gt;&lt;property id=&quot;20309&quot; value=&quot;-1&quot;/&gt;&lt;property id=&quot;20312&quot; value=&quot;0&quot;/&gt;&lt;property id=&quot;20601&quot; value=&quot;0&quot;/&gt;&lt;/object&gt;&lt;object type=&quot;3&quot; unique_id=&quot;10499&quot;&gt;&lt;property id=&quot;20148&quot; value=&quot;5&quot;/&gt;&lt;property id=&quot;20300&quot; value=&quot;Slide 15 - &amp;quot;The class usually runs with this sort of structure. &amp;quot;&quot;/&gt;&lt;property id=&quot;20302&quot; value=&quot;1&quot;/&gt;&lt;property id=&quot;20303&quot; value=&quot;-1&quot;/&gt;&lt;property id=&quot;20307&quot; value=&quot;287&quot;/&gt;&lt;property id=&quot;20309&quot; value=&quot;-1&quot;/&gt;&lt;property id=&quot;20312&quot; value=&quot;0&quot;/&gt;&lt;property id=&quot;20601&quot; value=&quot;0&quot;/&gt;&lt;/object&gt;&lt;object type=&quot;3&quot; unique_id=&quot;10683&quot;&gt;&lt;property id=&quot;20148&quot; value=&quot;5&quot;/&gt;&lt;property id=&quot;20300&quot; value=&quot;Slide 16 - &amp;quot;Cinematic or Theatrical?&amp;quot;&quot;/&gt;&lt;property id=&quot;20302&quot; value=&quot;1&quot;/&gt;&lt;property id=&quot;20303&quot; value=&quot;-1&quot;/&gt;&lt;property id=&quot;20307&quot; value=&quot;288&quot;/&gt;&lt;property id=&quot;20309&quot; value=&quot;-1&quot;/&gt;&lt;property id=&quot;20312&quot; value=&quot;0&quot;/&gt;&lt;property id=&quot;20601&quot; value=&quot;0&quot;/&gt;&lt;/object&gt;&lt;object type=&quot;3&quot; unique_id=&quot;10684&quot;&gt;&lt;property id=&quot;20148&quot; value=&quot;5&quot;/&gt;&lt;property id=&quot;20300&quot; value=&quot;Slide 17 - &amp;quot;Moulin Rouge Excerpt&amp;quot;&quot;/&gt;&lt;property id=&quot;20302&quot; value=&quot;1&quot;/&gt;&lt;property id=&quot;20303&quot; value=&quot;-1&quot;/&gt;&lt;property id=&quot;20307&quot; value=&quot;289&quot;/&gt;&lt;property id=&quot;20309&quot; value=&quot;-1&quot;/&gt;&lt;property id=&quot;20312&quot; value=&quot;0&quot;/&gt;&lt;property id=&quot;20601&quot; value=&quot;0&quot;/&gt;&lt;/object&gt;&lt;object type=&quot;3&quot; unique_id=&quot;10685&quot;&gt;&lt;property id=&quot;20148&quot; value=&quot;5&quot;/&gt;&lt;property id=&quot;20300&quot; value=&quot;Slide 18 - &amp;quot;Cinematic or Theatrical?&amp;quot;&quot;/&gt;&lt;property id=&quot;20302&quot; value=&quot;1&quot;/&gt;&lt;property id=&quot;20303&quot; value=&quot;-1&quot;/&gt;&lt;property id=&quot;20307&quot; value=&quot;290&quot;/&gt;&lt;property id=&quot;20309&quot; value=&quot;-1&quot;/&gt;&lt;property id=&quot;20312&quot; value=&quot;0&quot;/&gt;&lt;property id=&quot;20601&quot; value=&quot;0&quot;/&gt;&lt;/object&gt;&lt;object type=&quot;3&quot; unique_id=&quot;10828&quot;&gt;&lt;property id=&quot;20148&quot; value=&quot;5&quot;/&gt;&lt;property id=&quot;20300&quot; value=&quot;Slide 19 - &amp;quot;Cinematic or Theatrical?&amp;quot;&quot;/&gt;&lt;property id=&quot;20302&quot; value=&quot;1&quot;/&gt;&lt;property id=&quot;20303&quot; value=&quot;-1&quot;/&gt;&lt;property id=&quot;20307&quot; value=&quot;291&quot;/&gt;&lt;property id=&quot;20309&quot; value=&quot;-1&quot;/&gt;&lt;property id=&quot;20312&quot; value=&quot;0&quot;/&gt;&lt;property id=&quot;20601&quot; value=&quot;0&quot;/&gt;&lt;/object&gt;&lt;object type=&quot;3&quot; unique_id=&quot;10829&quot;&gt;&lt;property id=&quot;20148&quot; value=&quot;5&quot;/&gt;&lt;property id=&quot;20300&quot; value=&quot;Slide 20 - &amp;quot;Cinematic or Theatrical?&amp;quot;&quot;/&gt;&lt;property id=&quot;20302&quot; value=&quot;1&quot;/&gt;&lt;property id=&quot;20303&quot; value=&quot;-1&quot;/&gt;&lt;property id=&quot;20307&quot; value=&quot;292&quot;/&gt;&lt;property id=&quot;20309&quot; value=&quot;-1&quot;/&gt;&lt;property id=&quot;20312&quot; value=&quot;0&quot;/&gt;&lt;property id=&quot;20601&quot; value=&quot;0&quot;/&gt;&lt;/object&gt;&lt;object type=&quot;3&quot; unique_id=&quot;10962&quot;&gt;&lt;property id=&quot;20148&quot; value=&quot;5&quot;/&gt;&lt;property id=&quot;20300&quot; value=&quot;Slide 21 - &amp;quot;Cinematic or Theatrical?&amp;quot;&quot;/&gt;&lt;property id=&quot;20302&quot; value=&quot;1&quot;/&gt;&lt;property id=&quot;20303&quot; value=&quot;-1&quot;/&gt;&lt;property id=&quot;20307&quot; value=&quot;293&quot;/&gt;&lt;property id=&quot;20309&quot; value=&quot;-1&quot;/&gt;&lt;property id=&quot;20312&quot; value=&quot;0&quot;/&gt;&lt;property id=&quot;20601&quot; value=&quot;0&quot;/&gt;&lt;/object&gt;&lt;object type=&quot;3&quot; unique_id=&quot;11124&quot;&gt;&lt;property id=&quot;20148&quot; value=&quot;5&quot;/&gt;&lt;property id=&quot;20300&quot; value=&quot;Slide 22 - &amp;quot;Premise and  Dramatic Structure&amp;quot;&quot;/&gt;&lt;property id=&quot;20302&quot; value=&quot;1&quot;/&gt;&lt;property id=&quot;20303&quot; value=&quot;-1&quot;/&gt;&lt;property id=&quot;20307&quot; value=&quot;325&quot;/&gt;&lt;property id=&quot;20309&quot; value=&quot;-1&quot;/&gt;&lt;property id=&quot;20312&quot; value=&quot;0&quot;/&gt;&lt;property id=&quot;20601&quot; value=&quot;0&quot;/&gt;&lt;/object&gt;&lt;object type=&quot;3&quot; unique_id=&quot;11125&quot;&gt;&lt;property id=&quot;20148&quot; value=&quot;5&quot;/&gt;&lt;property id=&quot;20300&quot; value=&quot;Slide 23 - &amp;quot;READING A PLAY…&amp;quot;&quot;/&gt;&lt;property id=&quot;20302&quot; value=&quot;1&quot;/&gt;&lt;property id=&quot;20303&quot; value=&quot;-1&quot;/&gt;&lt;property id=&quot;20307&quot; value=&quot;326&quot;/&gt;&lt;property id=&quot;20309&quot; value=&quot;-1&quot;/&gt;&lt;property id=&quot;20312&quot; value=&quot;0&quot;/&gt;&lt;property id=&quot;20601&quot; value=&quot;0&quot;/&gt;&lt;/object&gt;&lt;object type=&quot;3&quot; unique_id=&quot;11126&quot;&gt;&lt;property id=&quot;20148&quot; value=&quot;5&quot;/&gt;&lt;property id=&quot;20300&quot; value=&quot;Slide 24 - &amp;quot;PREMISE&amp;quot;&quot;/&gt;&lt;property id=&quot;20302&quot; value=&quot;1&quot;/&gt;&lt;property id=&quot;20303&quot; value=&quot;-1&quot;/&gt;&lt;property id=&quot;20307&quot; value=&quot;327&quot;/&gt;&lt;property id=&quot;20309&quot; value=&quot;-1&quot;/&gt;&lt;property id=&quot;20312&quot; value=&quot;0&quot;/&gt;&lt;property id=&quot;20601&quot; value=&quot;0&quot;/&gt;&lt;/object&gt;&lt;object type=&quot;3&quot; unique_id=&quot;11136&quot;&gt;&lt;property id=&quot;20148&quot; value=&quot;5&quot;/&gt;&lt;property id=&quot;20300&quot; value=&quot;Slide 32&quot;/&gt;&lt;property id=&quot;20302&quot; value=&quot;1&quot;/&gt;&lt;property id=&quot;20303&quot; value=&quot;-1&quot;/&gt;&lt;property id=&quot;20307&quot; value=&quot;305&quot;/&gt;&lt;property id=&quot;20309&quot; value=&quot;-1&quot;/&gt;&lt;property id=&quot;20312&quot; value=&quot;0&quot;/&gt;&lt;property id=&quot;20601&quot; value=&quot;0&quot;/&gt;&lt;/object&gt;&lt;object type=&quot;3&quot; unique_id=&quot;11431&quot;&gt;&lt;property id=&quot;20148&quot; value=&quot;5&quot;/&gt;&lt;property id=&quot;20300&quot; value=&quot;Slide 25 - &amp;quot;PREMISE&amp;quot;&quot;/&gt;&lt;property id=&quot;20302&quot; value=&quot;1&quot;/&gt;&lt;property id=&quot;20303&quot; value=&quot;-1&quot;/&gt;&lt;property id=&quot;20307&quot; value=&quot;328&quot;/&gt;&lt;property id=&quot;20309&quot; value=&quot;-1&quot;/&gt;&lt;property id=&quot;20312&quot; value=&quot;0&quot;/&gt;&lt;property id=&quot;20601&quot; value=&quot;0&quot;/&gt;&lt;/object&gt;&lt;object type=&quot;3&quot; unique_id=&quot;11432&quot;&gt;&lt;property id=&quot;20148&quot; value=&quot;5&quot;/&gt;&lt;property id=&quot;20300&quot; value=&quot;Slide 26 - &amp;quot;PREMISE&amp;quot;&quot;/&gt;&lt;property id=&quot;20302&quot; value=&quot;1&quot;/&gt;&lt;property id=&quot;20303&quot; value=&quot;-1&quot;/&gt;&lt;property id=&quot;20307&quot; value=&quot;329&quot;/&gt;&lt;property id=&quot;20309&quot; value=&quot;-1&quot;/&gt;&lt;property id=&quot;20312&quot; value=&quot;0&quot;/&gt;&lt;property id=&quot;20601&quot; value=&quot;0&quot;/&gt;&lt;/object&gt;&lt;object type=&quot;3&quot; unique_id=&quot;11710&quot;&gt;&lt;property id=&quot;20148&quot; value=&quot;5&quot;/&gt;&lt;property id=&quot;20300&quot; value=&quot;Slide 27 - &amp;quot;PREMISE&amp;quot;&quot;/&gt;&lt;property id=&quot;20302&quot; value=&quot;1&quot;/&gt;&lt;property id=&quot;20303&quot; value=&quot;-1&quot;/&gt;&lt;property id=&quot;20307&quot; value=&quot;330&quot;/&gt;&lt;property id=&quot;20309&quot; value=&quot;-1&quot;/&gt;&lt;property id=&quot;20312&quot; value=&quot;0&quot;/&gt;&lt;property id=&quot;20601&quot; value=&quot;0&quot;/&gt;&lt;/object&gt;&lt;object type=&quot;3&quot; unique_id=&quot;12042&quot;&gt;&lt;property id=&quot;20148&quot; value=&quot;5&quot;/&gt;&lt;property id=&quot;20300&quot; value=&quot;Slide 28 - &amp;quot;PREMISE&amp;quot;&quot;/&gt;&lt;property id=&quot;20302&quot; value=&quot;1&quot;/&gt;&lt;property id=&quot;20303&quot; value=&quot;-1&quot;/&gt;&lt;property id=&quot;20307&quot; value=&quot;331&quot;/&gt;&lt;property id=&quot;20309&quot; value=&quot;-1&quot;/&gt;&lt;property id=&quot;20312&quot; value=&quot;0&quot;/&gt;&lt;property id=&quot;20601&quot; value=&quot;0&quot;/&gt;&lt;/object&gt;&lt;object type=&quot;3&quot; unique_id=&quot;12043&quot;&gt;&lt;property id=&quot;20148&quot; value=&quot;5&quot;/&gt;&lt;property id=&quot;20300&quot; value=&quot;Slide 29 - &amp;quot;PREMISE&amp;quot;&quot;/&gt;&lt;property id=&quot;20302&quot; value=&quot;1&quot;/&gt;&lt;property id=&quot;20303&quot; value=&quot;-1&quot;/&gt;&lt;property id=&quot;20307&quot; value=&quot;332&quot;/&gt;&lt;property id=&quot;20309&quot; value=&quot;-1&quot;/&gt;&lt;property id=&quot;20312&quot; value=&quot;0&quot;/&gt;&lt;property id=&quot;20601&quot; value=&quot;0&quot;/&gt;&lt;/object&gt;&lt;object type=&quot;3&quot; unique_id=&quot;12044&quot;&gt;&lt;property id=&quot;20148&quot; value=&quot;5&quot;/&gt;&lt;property id=&quot;20300&quot; value=&quot;Slide 30 - &amp;quot;Freytag's Analysis of Dramatic Structure&amp;quot;&quot;/&gt;&lt;property id=&quot;20302&quot; value=&quot;1&quot;/&gt;&lt;property id=&quot;20303&quot; value=&quot;-1&quot;/&gt;&lt;property id=&quot;20307&quot; value=&quot;333&quot;/&gt;&lt;property id=&quot;20309&quot; value=&quot;-1&quot;/&gt;&lt;property id=&quot;20312&quot; value=&quot;0&quot;/&gt;&lt;property id=&quot;20601&quot; value=&quot;0&quot;/&gt;&lt;/object&gt;&lt;object type=&quot;3&quot; unique_id=&quot;12268&quot;&gt;&lt;property id=&quot;20148&quot; value=&quot;5&quot;/&gt;&lt;property id=&quot;20300&quot; value=&quot;Slide 31 - &amp;quot;Freytag's Pyramid&amp;quot;&quot;/&gt;&lt;property id=&quot;20302&quot; value=&quot;1&quot;/&gt;&lt;property id=&quot;20303&quot; value=&quot;-1&quot;/&gt;&lt;property id=&quot;20307&quot; value=&quot;334&quot;/&gt;&lt;property id=&quot;20309&quot; value=&quot;-1&quot;/&gt;&lt;property id=&quot;20312&quot; value=&quot;0&quot;/&gt;&lt;property id=&quot;20601&quot; value=&quot;0&quot;/&gt;&lt;/object&gt;&lt;object type=&quot;3&quot; unique_id=&quot;12269&quot;&gt;&lt;property id=&quot;20148&quot; value=&quot;5&quot;/&gt;&lt;property id=&quot;20300&quot; value=&quot;Slide 33 - &amp;quot;Exposition&amp;quot;&quot;/&gt;&lt;property id=&quot;20302&quot; value=&quot;1&quot;/&gt;&lt;property id=&quot;20303&quot; value=&quot;-1&quot;/&gt;&lt;property id=&quot;20307&quot; value=&quot;335&quot;/&gt;&lt;property id=&quot;20309&quot; value=&quot;-1&quot;/&gt;&lt;property id=&quot;20312&quot; value=&quot;0&quot;/&gt;&lt;property id=&quot;20601&quot; value=&quot;0&quot;/&gt;&lt;/object&gt;&lt;object type=&quot;3&quot; unique_id=&quot;12651&quot;&gt;&lt;property id=&quot;20148&quot; value=&quot;5&quot;/&gt;&lt;property id=&quot;20300&quot; value=&quot;Slide 34 - &amp;quot;Inciting Incident&amp;quot;&quot;/&gt;&lt;property id=&quot;20302&quot; value=&quot;1&quot;/&gt;&lt;property id=&quot;20303&quot; value=&quot;-1&quot;/&gt;&lt;property id=&quot;20307&quot; value=&quot;336&quot;/&gt;&lt;property id=&quot;20309&quot; value=&quot;-1&quot;/&gt;&lt;property id=&quot;20312&quot; value=&quot;0&quot;/&gt;&lt;property id=&quot;20601&quot; value=&quot;0&quot;/&gt;&lt;/object&gt;&lt;object type=&quot;3&quot; unique_id=&quot;12652&quot;&gt;&lt;property id=&quot;20148&quot; value=&quot;5&quot;/&gt;&lt;property id=&quot;20300&quot; value=&quot;Slide 35 - &amp;quot;Rising Action&amp;quot;&quot;/&gt;&lt;property id=&quot;20302&quot; value=&quot;1&quot;/&gt;&lt;property id=&quot;20303&quot; value=&quot;-1&quot;/&gt;&lt;property id=&quot;20307&quot; value=&quot;337&quot;/&gt;&lt;property id=&quot;20309&quot; value=&quot;-1&quot;/&gt;&lt;property id=&quot;20312&quot; value=&quot;0&quot;/&gt;&lt;property id=&quot;20601&quot; value=&quot;0&quot;/&gt;&lt;/object&gt;&lt;object type=&quot;3&quot; unique_id=&quot;12653&quot;&gt;&lt;property id=&quot;20148&quot; value=&quot;5&quot;/&gt;&lt;property id=&quot;20300&quot; value=&quot;Slide 36 - &amp;quot;Climax (turning point)&amp;quot;&quot;/&gt;&lt;property id=&quot;20302&quot; value=&quot;1&quot;/&gt;&lt;property id=&quot;20303&quot; value=&quot;-1&quot;/&gt;&lt;property id=&quot;20307&quot; value=&quot;338&quot;/&gt;&lt;property id=&quot;20309&quot; value=&quot;-1&quot;/&gt;&lt;property id=&quot;20312&quot; value=&quot;0&quot;/&gt;&lt;property id=&quot;20601&quot; value=&quot;0&quot;/&gt;&lt;/object&gt;&lt;object type=&quot;3&quot; unique_id=&quot;12654&quot;&gt;&lt;property id=&quot;20148&quot; value=&quot;5&quot;/&gt;&lt;property id=&quot;20300&quot; value=&quot;Slide 37 - &amp;quot;Falling Action&amp;quot;&quot;/&gt;&lt;property id=&quot;20302&quot; value=&quot;1&quot;/&gt;&lt;property id=&quot;20303&quot; value=&quot;-1&quot;/&gt;&lt;property id=&quot;20307&quot; value=&quot;339&quot;/&gt;&lt;property id=&quot;20309&quot; value=&quot;-1&quot;/&gt;&lt;property id=&quot;20312&quot; value=&quot;0&quot;/&gt;&lt;property id=&quot;20601&quot; value=&quot;0&quot;/&gt;&lt;/object&gt;&lt;object type=&quot;3&quot; unique_id=&quot;12655&quot;&gt;&lt;property id=&quot;20148&quot; value=&quot;5&quot;/&gt;&lt;property id=&quot;20300&quot; value=&quot;Slide 38 - &amp;quot;Denouement or Catastrophe&amp;quot;&quot;/&gt;&lt;property id=&quot;20302&quot; value=&quot;1&quot;/&gt;&lt;property id=&quot;20303&quot; value=&quot;-1&quot;/&gt;&lt;property id=&quot;20307&quot; value=&quot;340&quot;/&gt;&lt;property id=&quot;20309&quot; value=&quot;-1&quot;/&gt;&lt;property id=&quot;20312&quot; value=&quot;0&quot;/&gt;&lt;property id=&quot;20601&quot; value=&quot;0&quot;/&gt;&lt;/object&gt;&lt;object type=&quot;3&quot; unique_id=&quot;13245&quot;&gt;&lt;property id=&quot;20148&quot; value=&quot;5&quot;/&gt;&lt;property id=&quot;20300&quot; value=&quot;Slide 39 - &amp;quot;Example of Freytag's Analysis:&amp;quot;&quot;/&gt;&lt;property id=&quot;20302&quot; value=&quot;1&quot;/&gt;&lt;property id=&quot;20303&quot; value=&quot;-1&quot;/&gt;&lt;property id=&quot;20307&quot; value=&quot;341&quot;/&gt;&lt;property id=&quot;20309&quot; value=&quot;-1&quot;/&gt;&lt;property id=&quot;20312&quot; value=&quot;0&quot;/&gt;&lt;property id=&quot;20601&quot; value=&quot;0&quot;/&gt;&lt;/object&gt;&lt;object type=&quot;3&quot; unique_id=&quot;13246&quot;&gt;&lt;property id=&quot;20148&quot; value=&quot;5&quot;/&gt;&lt;property id=&quot;20300&quot; value=&quot;Slide 40 - &amp;quot;Exposition:&amp;quot;&quot;/&gt;&lt;property id=&quot;20302&quot; value=&quot;1&quot;/&gt;&lt;property id=&quot;20303&quot; value=&quot;-1&quot;/&gt;&lt;property id=&quot;20307&quot; value=&quot;342&quot;/&gt;&lt;property id=&quot;20309&quot; value=&quot;-1&quot;/&gt;&lt;property id=&quot;20312&quot; value=&quot;0&quot;/&gt;&lt;property id=&quot;20601&quot; value=&quot;0&quot;/&gt;&lt;/object&gt;&lt;object type=&quot;3&quot; unique_id=&quot;13247&quot;&gt;&lt;property id=&quot;20148&quot; value=&quot;5&quot;/&gt;&lt;property id=&quot;20300&quot; value=&quot;Slide 41 - &amp;quot;Inciting Incident:&amp;quot;&quot;/&gt;&lt;property id=&quot;20302&quot; value=&quot;1&quot;/&gt;&lt;property id=&quot;20303&quot; value=&quot;-1&quot;/&gt;&lt;property id=&quot;20307&quot; value=&quot;343&quot;/&gt;&lt;property id=&quot;20309&quot; value=&quot;-1&quot;/&gt;&lt;property id=&quot;20312&quot; value=&quot;0&quot;/&gt;&lt;property id=&quot;20601&quot; value=&quot;0&quot;/&gt;&lt;/object&gt;&lt;object type=&quot;3&quot; unique_id=&quot;13248&quot;&gt;&lt;property id=&quot;20148&quot; value=&quot;5&quot;/&gt;&lt;property id=&quot;20300&quot; value=&quot;Slide 42 - &amp;quot;Rising Action:&amp;quot;&quot;/&gt;&lt;property id=&quot;20302&quot; value=&quot;1&quot;/&gt;&lt;property id=&quot;20303&quot; value=&quot;-1&quot;/&gt;&lt;property id=&quot;20307&quot; value=&quot;345&quot;/&gt;&lt;property id=&quot;20309&quot; value=&quot;-1&quot;/&gt;&lt;property id=&quot;20312&quot; value=&quot;0&quot;/&gt;&lt;property id=&quot;20601&quot; value=&quot;0&quot;/&gt;&lt;/object&gt;&lt;object type=&quot;3&quot; unique_id=&quot;13249&quot;&gt;&lt;property id=&quot;20148&quot; value=&quot;5&quot;/&gt;&lt;property id=&quot;20300&quot; value=&quot;Slide 43 - &amp;quot;Rising Action:&amp;quot;&quot;/&gt;&lt;property id=&quot;20302&quot; value=&quot;1&quot;/&gt;&lt;property id=&quot;20303&quot; value=&quot;-1&quot;/&gt;&lt;property id=&quot;20307&quot; value=&quot;346&quot;/&gt;&lt;property id=&quot;20309&quot; value=&quot;-1&quot;/&gt;&lt;property id=&quot;20312&quot; value=&quot;0&quot;/&gt;&lt;property id=&quot;20601&quot; value=&quot;0&quot;/&gt;&lt;/object&gt;&lt;object type=&quot;3&quot; unique_id=&quot;13250&quot;&gt;&lt;property id=&quot;20148&quot; value=&quot;5&quot;/&gt;&lt;property id=&quot;20300&quot; value=&quot;Slide 44 - &amp;quot;Climax (turning point):&amp;quot;&quot;/&gt;&lt;property id=&quot;20302&quot; value=&quot;1&quot;/&gt;&lt;property id=&quot;20303&quot; value=&quot;-1&quot;/&gt;&lt;property id=&quot;20307&quot; value=&quot;347&quot;/&gt;&lt;property id=&quot;20309&quot; value=&quot;-1&quot;/&gt;&lt;property id=&quot;20312&quot; value=&quot;0&quot;/&gt;&lt;property id=&quot;20601&quot; value=&quot;0&quot;/&gt;&lt;/object&gt;&lt;object type=&quot;3&quot; unique_id=&quot;13251&quot;&gt;&lt;property id=&quot;20148&quot; value=&quot;5&quot;/&gt;&lt;property id=&quot;20300&quot; value=&quot;Slide 45 - &amp;quot;Falling Action:&amp;quot;&quot;/&gt;&lt;property id=&quot;20302&quot; value=&quot;1&quot;/&gt;&lt;property id=&quot;20303&quot; value=&quot;-1&quot;/&gt;&lt;property id=&quot;20307&quot; value=&quot;348&quot;/&gt;&lt;property id=&quot;20309&quot; value=&quot;-1&quot;/&gt;&lt;property id=&quot;20312&quot; value=&quot;0&quot;/&gt;&lt;property id=&quot;20601&quot; value=&quot;0&quot;/&gt;&lt;/object&gt;&lt;object type=&quot;3&quot; unique_id=&quot;13252&quot;&gt;&lt;property id=&quot;20148&quot; value=&quot;5&quot;/&gt;&lt;property id=&quot;20300&quot; value=&quot;Slide 46 - &amp;quot;Denouement or Catastrophe:&amp;quot;&quot;/&gt;&lt;property id=&quot;20302&quot; value=&quot;1&quot;/&gt;&lt;property id=&quot;20303&quot; value=&quot;-1&quot;/&gt;&lt;property id=&quot;20307&quot; value=&quot;349&quot;/&gt;&lt;property id=&quot;20309&quot; value=&quot;-1&quot;/&gt;&lt;property id=&quot;20312&quot; value=&quot;0&quot;/&gt;&lt;property id=&quot;20601&quot; value=&quot;0&quot;/&gt;&lt;/object&gt;&lt;object type=&quot;3&quot; unique_id=&quot;13526&quot;&gt;&lt;property id=&quot;20148&quot; value=&quot;5&quot;/&gt;&lt;property id=&quot;20300&quot; value=&quot;Slide 47 - &amp;quot;There are several ways to analyze dramatic structure, Freytag’s being the easiest and the cleanest. &amp;quot;&quot;/&gt;&lt;property id=&quot;20302&quot; value=&quot;1&quot;/&gt;&lt;property id=&quot;20303&quot; value=&quot;-1&quot;/&gt;&lt;property id=&quot;20307&quot; value=&quot;350&quot;/&gt;&lt;property id=&quot;20309&quot; value=&quot;-1&quot;/&gt;&lt;property id=&quot;20312&quot; value=&quot;0&quot;/&gt;&lt;property id=&quot;20601&quot; value=&quot;0&quot;/&gt;&lt;/object&gt;&lt;object type=&quot;3&quot; unique_id=&quot;13527&quot;&gt;&lt;property id=&quot;20148&quot; value=&quot;5&quot;/&gt;&lt;property id=&quot;20300&quot; value=&quot;Slide 48 - &amp;quot;Dramatic Structure&amp;quot;&quot;/&gt;&lt;property id=&quot;20302&quot; value=&quot;1&quot;/&gt;&lt;property id=&quot;20303&quot; value=&quot;-1&quot;/&gt;&lt;property id=&quot;20307&quot; value=&quot;351&quot;/&gt;&lt;property id=&quot;20309&quot; value=&quot;-1&quot;/&gt;&lt;property id=&quot;20312&quot; value=&quot;0&quot;/&gt;&lt;property id=&quot;20601&quot; value=&quot;0&quot;/&gt;&lt;/object&gt;&lt;object type=&quot;3&quot; unique_id=&quot;13528&quot;&gt;&lt;property id=&quot;20148&quot; value=&quot;5&quot;/&gt;&lt;property id=&quot;20300&quot; value=&quot;Slide 49 - &amp;quot;FIRST ASSIGNMENT&amp;quot;&quot;/&gt;&lt;property id=&quot;20302&quot; value=&quot;1&quot;/&gt;&lt;property id=&quot;20303&quot; value=&quot;-1&quot;/&gt;&lt;property id=&quot;20307&quot; value=&quot;352&quot;/&gt;&lt;property id=&quot;20309&quot; value=&quot;-1&quot;/&gt;&lt;property id=&quot;20312&quot; value=&quot;0&quot;/&gt;&lt;property id=&quot;20601&quot; value=&quot;0&quot;/&gt;&lt;/object&gt;&lt;object type=&quot;3&quot; unique_id=&quot;13693&quot;&gt;&lt;property id=&quot;20148&quot; value=&quot;5&quot;/&gt;&lt;property id=&quot;20300&quot; value=&quot;Slide 50 - &amp;quot;BEFORE THE NEXT LESSON&amp;quot;&quot;/&gt;&lt;property id=&quot;20302&quot; value=&quot;1&quot;/&gt;&lt;property id=&quot;20303&quot; value=&quot;-1&quot;/&gt;&lt;property id=&quot;20307&quot; value=&quot;353&quot;/&gt;&lt;property id=&quot;20309&quot; value=&quot;-1&quot;/&gt;&lt;property id=&quot;20312&quot; value=&quot;0&quot;/&gt;&lt;property id=&quot;20601&quot; value=&quot;0&quot;/&gt;&lt;/object&gt;&lt;/object&gt;&lt;object type=&quot;4&quot; unique_id=&quot;13798&quot;&gt;&lt;/object&gt;&lt;object type=&quot;10&quot; unique_id=&quot;13799&quot;&gt;&lt;object type=&quot;11&quot; unique_id=&quot;13800&quot;&gt;&lt;property id=&quot;20180&quot; value=&quot;0&quot;/&gt;&lt;property id=&quot;20181&quot; value=&quot;1&quot;/&gt;&lt;property id=&quot;20183&quot; value=&quot;0&quot;/&gt;&lt;/object&gt;&lt;object type=&quot;12&quot; unique_id=&quot;13801&quot;&gt;&lt;/object&gt;&lt;/object&gt;&lt;/object&gt;&lt;/database&gt;"/>
  <p:tag name="MMPROD_THEME_BG_IMAGE" val=""/>
  <p:tag name="MMPROD_TAG_VCONFIG" val="PD94bWwgdmVyc2lvbj0iMS4wIj8+DQo8Y29uZmlndXJhdGlvbj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Qk8dWljb2xvciBuYW1lPSJub3Rlc1RleHRCYWNrZ3JvdW5kIiB2YWx1ZT0iMHhGRkZGRkYiLz4NCgk8L2NvbG9ycz4NCgk8bGF5b3V0Pg0KCQk8dWlzaG93IG5hbWU9InByZXNlbnRhdGlvbnRpdGxlIiB2YWx1ZT0idHJ1ZSIvPg0KCQk8dWlzaG93IG5hbWU9InByZXNlbnRlcnBob3RvIiB2YWx1ZT0idHJ1ZSIvPg0KCQk8dWlzaG93IG5hbWU9InByZXNlbnRlcm5hbWUiIHZhbHVlPSJ0cnVlIi8+DQoJCTx1aXNob3cgbmFtZT0icHJlc2VudGVydGl0bGUiIHZhbHVlPSJ0cnVlIi8+DQoJCTx1aXNob3cgbmFtZT0icHJlc2VudGVyZW1haWwiIHZhbHVlPSJ0cnVlIi8+DQoJCTx1aXNob3cgbmFtZT0icHJlc2VudGVyYmlvIiB2YWx1ZT0idHJ1ZSIvPg0KCQk8dWlzaG93IG5hbWU9ImNvbXBhbnlsb2dvIiB2YWx1ZT0idHJ1ZSIvPg0KCQk8dWlzaG93IG5hbWU9InNpZGViYXIiIHZhbHVlPSJ0cnVlIi8+DQoJCTx1aXNob3cgbmFtZT0ib3V0bGluZSIgdmFsdWU9InRydWUiLz4NCgkJPHVpc2hvdyBuYW1lPSJ0aHVtYm5haWwiIHZhbHVlPSJ0cnVlIi8+DQoJCTx1aXNob3cgbmFtZT0ibm90ZXMiIHZhbHVlPSJ0cnVlIi8+DQoJCTx1aXNob3cgbmFtZT0ic2VhcmNo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Nob3cgbmFtZT0iY2N0ZXh0aGlnaGxpZ2h0aW5nIiB2YWx1ZT0idHJ1ZSIvPg0KCQk8dWlyZXBsYWNlIG5hbWU9ImxvZ28iIHZhbHVlPSIiLz4NCgkJPHVpcmVwbGFjZSBuYW1lPSJiZ2ltYWdlIiB2YWx1ZT0iIi8+DQoJCTx1aXJlcGxhY2UgbmFtZT0iaW5pdGlhbHRhYiIgdmFsdWU9Im91dGxpbmUiLz4NCgkJPHVpc2hvdyBuYW1lPSJxdWl6IiB2YWx1ZT0idHJ1ZSIvPg0KCTwvbGF5b3V0Pg0KCTxwcmVsb2FkZXI+PHNldEludCBuYW1lPSJhdWRpb0J1ZmZlclRpbWUiIHZhbHVlPSIw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dWl0ZXh0IG5hbWU9IkNPVVJTRV9TVEFUVVMiIHZhbHVlPSJNb2R1bHN0YXR1cyIvPg0KCQk8dWl0ZXh0IG5hbWU9IlBBU1NFRF9TVFJJTkciIHZhbHVlPSJFcmZvbGdyZWljaCIvPg0KCQk8dWl0ZXh0IG5hbWU9IkZBSUxFRF9TVFJJTkciIHZhbHVlPSJGZWhsZ2VzY2hsYWd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B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dWl0ZXh0IG5hbWU9IkNPVVJTRV9TVEFUVVMiIHZhbHVlPSJTdGF0dXQgZHUgbW9kdWxlIi8+DQoJCTx1aXRleHQgbmFtZT0iUEFTU0VEX1NUUklORyIgdmFsdWU9IlLDqXVzc2kiLz4NCgkJPHVpdGV4dCBuYW1lPSJGQUlMRURfU1RSSU5HIiB2YWx1ZT0iRWNob3XDqS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JiN4QTsmI3hBO1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dWl0ZXh0IG5hbWU9IkNPVVJTRV9TVEFUVVMiIHZhbHVlPSLjg6Ljgrjjg6Xjg7zjg6vjgrnjg4bjg7zjgr/jgrkiLz4NCgkJPHVpdGV4dCBuYW1lPSJQQVNTRURfU1RSSU5HIiB2YWx1ZT0i5ZCI5qC8Ii8+DQoJCTx1aXRleHQgbmFtZT0iRkFJTEVEX1NUUklORyIgdmFsdWU9IuS4jeWQiOagv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mI3hBOyYjeEE7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dWl0ZXh0IG5hbWU9IkNPVVJTRV9TVEFUVVMiIHZhbHVlPSLrqqjrk4gg7IOB7YOcIi8+DQoJCTx1aXRleHQgbmFtZT0iUEFTU0VEX1NUUklORyIgdmFsdWU9Iu2VqeqyqSIvPg0KCQk8dWl0ZXh0IG5hbWU9IkZBSUxFRF9TVFJJTkciIHZhbHVlPSLrtojtlanqsqk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dWl0ZXh0IG5hbWU9IkNPVVJTRV9TVEFUVVMiIHZhbHVlPSJFc3RhZG8gZGUgbW9kdWxvIi8+DQoJCTx1aXRleHQgbmFtZT0iUEFTU0VEX1NUUklORyIgdmFsdWU9IkFwcm9iYWRvIi8+DQoJCTx1aXRleHQgbmFtZT0iRkFJTEVEX1NUUklORyIgdmFsdWU9IlN1c3BlbnNv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iYjeEE7JiN4QTt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TXVkby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dWl0ZXh0IG5hbWU9IkNPVVJTRV9TVEFUVVMiIHZhbHVlPSJTdGF0dXMgZG8gbcOzZHVsbyIvPg0KCQk8dWl0ZXh0IG5hbWU9IlBBU1NFRF9TVFJJTkciIHZhbHVlPSJBcHJvdmFkbyIvPg0KCQk8dWl0ZXh0IG5hbWU9IkZBSUxFRF9TVFJJTkciIHZhbHVlPSJSZXByb3ZhZG8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mI3hBOyYjeEE7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iYjeEE7JiN4QTt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tCf0L7Qv9GL0YLQutCwINC/0YDQvtC50YLQuCDQvtC/0YDQvtGBOiIvPg0KCQk8dWl0ZXh0IG5hbWU9IlFVSVpQT0RfUVVJWl9BVFRFTVBUX1ZBTFVFIiB2YWx1ZT0iJW4g0LjQtyAldCIvPg0KCQk8dWl0ZXh0IG5hbWU9IlFVSVpQT0RfUVVJWl9TQ09SRSIgdmFsdWU9ItCd0LDQsdGA0LDQvdC+INCx0LDQu9C70L7QsjoiLz4NCgkJPHVpdGV4dCBuYW1lPSJRVUlaUE9EX1FVSVpfUEFTU1NDT1JFIiB2YWx1ZT0i0J/RgNC+0YXQvtC00L3QvtC5INGA0LXQt9GD0LvRjNGC0LDRgjoiLz4NCgkJPHVpdGV4dCBuYW1lPSJRVUlaUE9EX1FVSVpfTUFYU0NPUkUiIHZhbHVlPSLQnNCw0LrRgdC40LzQsNC70YzQvdGL0Lkg0YDQtdC30YPQu9GM0YLQsNGCOiIvPg0KCQk8dWl0ZXh0IG5hbWU9IlFVSVpQT0RfUVVFU0FUTVBUX1NUUiIgdmFsdWU9ItCf0L7Qv9GL0YLQutCwOiAlbiDQuNC3ICV0Ii8+DQoJCTx1aXRleHQgbmFtZT0iUVVJWlBPRF9RVUVTVFlQRV9TVFIiIHZhbHVlPSLQotC40L86ICVzIi8+DQoJCTx1aXRleHQgbmFtZT0iUVVJWlBPRF9RVUVTVFlQRV9HUkQiIHZhbHVlPSLQoSDQvtGG0LXQvdC60L7QuSIvPg0KCQk8dWl0ZXh0IG5hbWU9IlFVSVpQT0RfUVVFU1RZUEVfU1ZZIiB2YWx1ZT0i0J7QsdC30L7RgCIvPg0KCQk8dWl0ZXh0IG5hbWU9IlFVSVpQT0RfUVVJWkFUTVBUX0lORiIgdmFsdWU9ItCR0L7Qu9GM0YjQvtC1INGH0LjRgdC70L4iLz4NCgkJPHVpdGV4dCBuYW1lPSJRVUlaUE9EX1FVRVNBVE1QVF9JTkYiIHZhbHVlPSLQkdC+0LvRjNGI0L7QtSDRh9C40YHQu9C+Ii8+DQoJCTx1aXRleHQgbmFtZT0iV0FSTklOR01TR19ZRVNTVFJJTkciIHZhbHVlPSLQlNCwIi8+DQoJCTx1aXRleHQgbmFtZT0iV0FSTklOR01TR19OT1NUUklORyIgdmFsdWU9ItCd0LXRgiIvPg0KCQk8dWl0ZXh0IG5hbWU9IldBUk5JTkdNU0dfVElUTEVTVFJJTkciIHZhbHVlPSLQn9GA0LXQtNGD0L/RgNC10LbQtNC10L3QuNC1INC+INC90LDQstC40LPQsNGG0LjQuCDQsiDQvtC/0YDQvtGB0LUiLz4NCgkJPHVpdGV4dCBuYW1lPSJXQVJOSU5HTVNHX01TR1NUUklORyIgdmFsdWU9ItCSINC+0L/RgNC+0YHQtSDQvtGB0YLQsNC70LjRgdGMINC90LXQvtGC0LLQtdGH0LXQvdC90YvQtSDQstC+0L/RgNC+0YHRiy7QndCw0LbQsNGC0LjQtSDQutC90L7Qv9C60LggJnF1b3Q70JTQsCZxdW90OyDQv9GA0LjQstC10LTQtdGCINC6INC30LDQutGA0YvRgtC40Y4g0L7Qv9GA0L7RgdCwLiDQndCw0LbQsNGC0LjQtSDQutC90L7Qv9C60LggJnF1b3Q70J3QtdGCJnF1b3Q7INC/0YDQvtC00L7Qu9C20LjRgiDQvtC/0YDQvtGBLiIvPg0KCQk8dWl0ZXh0IG5hbWU9IklORk9STUFUSU9OX0gyNjRfRkxBU0hQTEFZRVIiIHZhbHVlPSLQotC10LrRg9GJ0LDRjyDQstC10YDRgdC40Y8g0L/RgNC+0LjQs9GA0YvQstCw0YLQtdC70Y8gRmxhc2ggUGxheWVyLCDRg9GB0YLQsNC90L7QstC70LXQvdC90LDRjyDQvdCwINGN0YLQvtC8INC60L7QvNC/0YzRjtGC0LXRgNC1LCDQvdC1INC/0L7QtNC00LXRgNC20LjQstCw0LXRgiDRjdGC0L4g0LLQuNC00LXQvi4g0KnQtdC70LrQvdC40YLQtSDQsiDQvtCx0LvQsNGB0YLQuCDQstC40LTQtdC+LCDRh9GC0L7QsdGLINC30LDQs9GA0YPQt9C40YLRjCDQv9C+0YHQu9C10LTQvdGO0Y4g0LLQtdGA0YHQuNGOINC/0YDQvtC40LPRgNGL0LLQsNGC0LXQu9G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0J/QvtC60LDQt9GL0LLQsNGC0Ywg0LLRgNC10LfQutGDINGD0YfQsNGB0YLQvdC40LrQsNC8Ii8+DQoJCTx1aXRleHQgbmFtZT0iTVVURSIgdmFsdWU9ItCe0YLQutC70Y7Rh9C40YLRjCDQt9Cy0YPQuiIvPg0KCQk8dWl0ZXh0IG5hbWU9IkRPQ1dSQVBfVElUTEUiIHZhbHVlPSLQktC70L7QttC10L3QuNC1INCyINGE0LDQudC7IEFkb2JlIFByZXNlbnRlciIvPg0KCQk8dWl0ZXh0IG5hbWU9IkRPQ1dSQVBfTVNHIiB2YWx1ZT0i0KHQvtGF0YDQsNC90LjRgtGMINCyINC/0LDQv9C60YMgJnF1b3Q70JzQvtC5INC60L7QvNC/0YzRjtGC0LXRgCZxdW90OyIvPg0KCQk8dWl0ZXh0IG5hbWU9IkRPQ1dSQVBfUFJPTVBUIiB2YWx1ZT0i0KnQtdC70LrQvdGD0YLRjCDQtNC70Y8g0LfQsNCz0YDRg9C30LrQuCIvPg0KCTwvbGFuZ3VhZ2U+DQo8L2NvbmZpZ3VyYXRpb24+DQo="/>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81&quot;/&gt;&lt;lineCharCount val=&quot;83&quot;/&gt;&lt;lineCharCount val=&quot;78&quot;/&gt;&lt;/TableIndex&gt;&lt;/ShapeTextInfo&gt;"/>
  <p:tag name="HTML_SHAPEINFO" val="&lt;ThreeDShapeInfo&gt;&lt;uuid val=&quot;&quot;/&gt;&lt;isInvalidForFieldText val=&quot;0&quot;/&gt;&lt;Image&gt;&lt;filename val=&quot;C:\Users\Zev\AppData\Local\Temp\PR\data\asimages\{98672BED-7B8E-4D6C-B67F-AC2A21235BB1}_38.png&quot;/&gt;&lt;left val=&quot;51&quot;/&gt;&lt;top val=&quot;138&quot;/&gt;&lt;width val=&quot;843&quot;/&gt;&lt;height val=&quot;375&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 name="HTML_SHAPEINFO" val="&lt;ThreeDShapeInfo&gt;&lt;uuid val=&quot;&quot;/&gt;&lt;isInvalidForFieldText val=&quot;0&quot;/&gt;&lt;Image&gt;&lt;filename val=&quot;C:\Users\Zev\AppData\Local\Temp\PR\data\asimages\{011EB5A3-C6D9-4179-8D7C-C38198BB23DC}_39.png&quot;/&gt;&lt;left val=&quot;71&quot;/&gt;&lt;top val=&quot;22&quot;/&gt;&lt;width val=&quot;808&quot;/&gt;&lt;height val=&quot;134&quot;/&gt;&lt;hasText val=&quot;1&quot;/&gt;&lt;/Image&gt;&lt;/ThreeDShape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56&quot;/&gt;&lt;lineCharCount val=&quot;1&quot;/&gt;&lt;lineCharCount val=&quot;17&quot;/&gt;&lt;lineCharCount val=&quot;1&quot;/&gt;&lt;lineCharCount val=&quot;52&quot;/&gt;&lt;lineCharCount val=&quot;1&quot;/&gt;&lt;/TableIndex&gt;&lt;/ShapeTextInfo&gt;"/>
  <p:tag name="HTML_SHAPEINFO" val="&lt;ThreeDShapeInfo&gt;&lt;uuid val=&quot;&quot;/&gt;&lt;isInvalidForFieldText val=&quot;0&quot;/&gt;&lt;Image&gt;&lt;filename val=&quot;C:\Users\Zev\AppData\Local\Temp\PR\data\asimages\{73EBD092-975A-4C29-ACDB-7D95F731DFEE}_39.png&quot;/&gt;&lt;left val=&quot;51&quot;/&gt;&lt;top val=&quot;138&quot;/&gt;&lt;width val=&quot;843&quot;/&gt;&lt;height val=&quot;375&quot;/&gt;&lt;hasText val=&quot;1&quot;/&gt;&lt;/Image&gt;&lt;/ThreeDShape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 name="HTML_SHAPEINFO" val="&lt;ThreeDShapeInfo&gt;&lt;uuid val=&quot;&quot;/&gt;&lt;isInvalidForFieldText val=&quot;0&quot;/&gt;&lt;Image&gt;&lt;filename val=&quot;C:\Users\Zev\AppData\Local\Temp\PR\data\asimages\{A4058065-CAF7-4CEB-B729-99FEDF71968A}_40.png&quot;/&gt;&lt;left val=&quot;71&quot;/&gt;&lt;top val=&quot;22&quot;/&gt;&lt;width val=&quot;808&quot;/&gt;&lt;height val=&quot;134&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82&quot;/&gt;&lt;lineCharCount val=&quot;85&quot;/&gt;&lt;lineCharCount val=&quot;69&quot;/&gt;&lt;/TableIndex&gt;&lt;/ShapeTextInfo&gt;"/>
  <p:tag name="HTML_SHAPEINFO" val="&lt;ThreeDShapeInfo&gt;&lt;uuid val=&quot;&quot;/&gt;&lt;isInvalidForFieldText val=&quot;0&quot;/&gt;&lt;Image&gt;&lt;filename val=&quot;C:\Users\Zev\AppData\Local\Temp\PR\data\asimages\{62D5BAA8-F21D-41A6-91EE-E5E50269A179}_40.png&quot;/&gt;&lt;left val=&quot;51&quot;/&gt;&lt;top val=&quot;138&quot;/&gt;&lt;width val=&quot;849&quot;/&gt;&lt;height val=&quot;375&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quot;/&gt;&lt;isInvalidForFieldText val=&quot;0&quot;/&gt;&lt;Image&gt;&lt;filename val=&quot;C:\Users\Zev\AppData\Local\Temp\PR\data\asimages\{77417526-C55B-40A7-8E68-B3E5DCC54033}_41.png&quot;/&gt;&lt;left val=&quot;71&quot;/&gt;&lt;top val=&quot;22&quot;/&gt;&lt;width val=&quot;808&quot;/&gt;&lt;height val=&quot;134&quot;/&gt;&lt;hasText val=&quot;1&quot;/&gt;&lt;/Image&gt;&lt;/ThreeDShape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 name="HTML_SHAPEINFO" val="&lt;ThreeDShapeInfo&gt;&lt;uuid val=&quot;&quot;/&gt;&lt;isInvalidForFieldText val=&quot;0&quot;/&gt;&lt;Image&gt;&lt;filename val=&quot;C:\Users\Zev\AppData\Local\Temp\PR\data\asimages\{5C457A43-CA4D-49C5-A2FA-9BE1932883D2}_41.png&quot;/&gt;&lt;left val=&quot;51&quot;/&gt;&lt;top val=&quot;138&quot;/&gt;&lt;width val=&quot;843&quot;/&gt;&lt;height val=&quot;375&quot;/&gt;&lt;hasText val=&quot;1&quot;/&gt;&lt;/Image&gt;&lt;/ThreeDShape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quot;/&gt;&lt;isInvalidForFieldText val=&quot;0&quot;/&gt;&lt;Image&gt;&lt;filename val=&quot;C:\Users\Zev\AppData\Local\Temp\PR\data\asimages\{BAA05D3D-EC54-4B9A-ADD5-88275DBD48CD}_42.png&quot;/&gt;&lt;left val=&quot;71&quot;/&gt;&lt;top val=&quot;22&quot;/&gt;&lt;width val=&quot;808&quot;/&gt;&lt;height val=&quot;134&quot;/&gt;&lt;hasText val=&quot;1&quot;/&gt;&lt;/Image&gt;&lt;/ThreeDShape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81&quot;/&gt;&lt;lineCharCount val=&quot;85&quot;/&gt;&lt;lineCharCount val=&quot;82&quot;/&gt;&lt;lineCharCount val=&quot;80&quot;/&gt;&lt;lineCharCount val=&quot;83&quot;/&gt;&lt;lineCharCount val=&quot;71&quot;/&gt;&lt;lineCharCount val=&quot;44&quot;/&gt;&lt;lineCharCount val=&quot;81&quot;/&gt;&lt;lineCharCount val=&quot;78&quot;/&gt;&lt;lineCharCount val=&quot;76&quot;/&gt;&lt;lineCharCount val=&quot;76&quot;/&gt;&lt;/TableIndex&gt;&lt;/ShapeTextInfo&gt;"/>
  <p:tag name="HTML_SHAPEINFO" val="&lt;ThreeDShapeInfo&gt;&lt;uuid val=&quot;&quot;/&gt;&lt;isInvalidForFieldText val=&quot;0&quot;/&gt;&lt;Image&gt;&lt;filename val=&quot;C:\Users\Zev\AppData\Local\Temp\PR\data\asimages\{634A7B36-2333-42C0-B51F-182BCC90E365}_42.png&quot;/&gt;&lt;left val=&quot;51&quot;/&gt;&lt;top val=&quot;144&quot;/&gt;&lt;width val=&quot;857&quot;/&gt;&lt;height val=&quot;376&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quot;/&gt;&lt;isInvalidForFieldText val=&quot;0&quot;/&gt;&lt;Image&gt;&lt;filename val=&quot;C:\Users\Zev\AppData\Local\Temp\PR\data\asimages\{D657A331-FA3C-4A4D-8015-F03FA9154F9D}_43.png&quot;/&gt;&lt;left val=&quot;71&quot;/&gt;&lt;top val=&quot;22&quot;/&gt;&lt;width val=&quot;808&quot;/&gt;&lt;height val=&quot;134&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5&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76&quot;/&gt;&lt;lineCharCount val=&quot;75&quot;/&gt;&lt;lineCharCount val=&quot;86&quot;/&gt;&lt;lineCharCount val=&quot;82&quot;/&gt;&lt;lineCharCount val=&quot;82&quot;/&gt;&lt;lineCharCount val=&quot;81&quot;/&gt;&lt;lineCharCount val=&quot;79&quot;/&gt;&lt;lineCharCount val=&quot;78&quot;/&gt;&lt;lineCharCount val=&quot;40&quot;/&gt;&lt;/TableIndex&gt;&lt;/ShapeTextInfo&gt;"/>
  <p:tag name="HTML_SHAPEINFO" val="&lt;ThreeDShapeInfo&gt;&lt;uuid val=&quot;&quot;/&gt;&lt;isInvalidForFieldText val=&quot;0&quot;/&gt;&lt;Image&gt;&lt;filename val=&quot;C:\Users\Zev\AppData\Local\Temp\PR\data\asimages\{08FFF827-F7A0-4132-A97F-681565BC3A06}_43.png&quot;/&gt;&lt;left val=&quot;51&quot;/&gt;&lt;top val=&quot;144&quot;/&gt;&lt;width val=&quot;849&quot;/&gt;&lt;height val=&quot;376&quot;/&gt;&lt;hasText val=&quot;1&quot;/&gt;&lt;/Image&gt;&lt;/ThreeDShape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HTML_SHAPEINFO" val="&lt;ThreeDShapeInfo&gt;&lt;uuid val=&quot;&quot;/&gt;&lt;isInvalidForFieldText val=&quot;0&quot;/&gt;&lt;Image&gt;&lt;filename val=&quot;C:\Users\Zev\AppData\Local\Temp\PR\data\asimages\{2A26159A-BEEC-4FBE-BB07-F902FE4DD42F}_44.png&quot;/&gt;&lt;left val=&quot;71&quot;/&gt;&lt;top val=&quot;22&quot;/&gt;&lt;width val=&quot;808&quot;/&gt;&lt;height val=&quot;134&quot;/&gt;&lt;hasText val=&quot;1&quot;/&gt;&lt;/Image&gt;&lt;/ThreeDShape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47&quot;/&gt;&lt;lineCharCount val=&quot;50&quot;/&gt;&lt;lineCharCount val=&quot;52&quot;/&gt;&lt;lineCharCount val=&quot;20&quot;/&gt;&lt;/TableIndex&gt;&lt;/ShapeTextInfo&gt;"/>
  <p:tag name="HTML_SHAPEINFO" val="&lt;ThreeDShapeInfo&gt;&lt;uuid val=&quot;&quot;/&gt;&lt;isInvalidForFieldText val=&quot;0&quot;/&gt;&lt;Image&gt;&lt;filename val=&quot;C:\Users\Zev\AppData\Local\Temp\PR\data\asimages\{DAE1DD98-3454-4069-8C70-E57973DA5DA5}_44.png&quot;/&gt;&lt;left val=&quot;51&quot;/&gt;&lt;top val=&quot;144&quot;/&gt;&lt;width val=&quot;547&quot;/&gt;&lt;height val=&quot;376&quot;/&gt;&lt;hasText val=&quot;1&quot;/&gt;&lt;/Image&gt;&lt;/ThreeDShape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Zev\AppData\Local\Temp\PR\data\asimages\{42A216E7-288B-4D66-BEB3-E50672F1BCDB}_45.png&quot;/&gt;&lt;left val=&quot;71&quot;/&gt;&lt;top val=&quot;22&quot;/&gt;&lt;width val=&quot;808&quot;/&gt;&lt;height val=&quot;134&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36&quot;/&gt;&lt;lineCharCount val=&quot;38&quot;/&gt;&lt;lineCharCount val=&quot;32&quot;/&gt;&lt;lineCharCount val=&quot;80&quot;/&gt;&lt;lineCharCount val=&quot;77&quot;/&gt;&lt;lineCharCount val=&quot;83&quot;/&gt;&lt;lineCharCount val=&quot;83&quot;/&gt;&lt;lineCharCount val=&quot;84&quot;/&gt;&lt;lineCharCount val=&quot;83&quot;/&gt;&lt;lineCharCount val=&quot;42&quot;/&gt;&lt;/TableIndex&gt;&lt;/ShapeTextInfo&gt;"/>
  <p:tag name="HTML_SHAPEINFO" val="&lt;ThreeDShapeInfo&gt;&lt;uuid val=&quot;&quot;/&gt;&lt;isInvalidForFieldText val=&quot;0&quot;/&gt;&lt;Image&gt;&lt;filename val=&quot;C:\Users\Zev\AppData\Local\Temp\PR\data\asimages\{4348282D-9BE5-47BC-A549-B342A5D217B0}_45.png&quot;/&gt;&lt;left val=&quot;51&quot;/&gt;&lt;top val=&quot;149&quot;/&gt;&lt;width val=&quot;851&quot;/&gt;&lt;height val=&quot;371&quot;/&gt;&lt;hasText val=&quot;1&quot;/&gt;&lt;/Image&gt;&lt;/ThreeDShape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HTML_SHAPEINFO" val="&lt;ThreeDShapeInfo&gt;&lt;uuid val=&quot;&quot;/&gt;&lt;isInvalidForFieldText val=&quot;0&quot;/&gt;&lt;Image&gt;&lt;filename val=&quot;C:\Users\Zev\AppData\Local\Temp\PR\data\asimages\{4F76DB0C-848C-491E-A525-CD6C30A6D701}_46.png&quot;/&gt;&lt;left val=&quot;71&quot;/&gt;&lt;top val=&quot;22&quot;/&gt;&lt;width val=&quot;808&quot;/&gt;&lt;height val=&quot;134&quot;/&gt;&lt;hasText val=&quot;1&quot;/&gt;&lt;/Image&gt;&lt;/ThreeDShape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75&quot;/&gt;&lt;lineCharCount val=&quot;83&quot;/&gt;&lt;lineCharCount val=&quot;65&quot;/&gt;&lt;lineCharCount val=&quot;78&quot;/&gt;&lt;lineCharCount val=&quot;72&quot;/&gt;&lt;lineCharCount val=&quot;82&quot;/&gt;&lt;lineCharCount val=&quot;84&quot;/&gt;&lt;lineCharCount val=&quot;75&quot;/&gt;&lt;lineCharCount val=&quot;9&quot;/&gt;&lt;/TableIndex&gt;&lt;/ShapeTextInfo&gt;"/>
  <p:tag name="HTML_SHAPEINFO" val="&lt;ThreeDShapeInfo&gt;&lt;uuid val=&quot;&quot;/&gt;&lt;isInvalidForFieldText val=&quot;0&quot;/&gt;&lt;Image&gt;&lt;filename val=&quot;C:\Users\Zev\AppData\Local\Temp\PR\data\asimages\{B3754592-8E93-4B93-8E4B-790FBB3E94D2}_46.png&quot;/&gt;&lt;left val=&quot;51&quot;/&gt;&lt;top val=&quot;144&quot;/&gt;&lt;width val=&quot;858&quot;/&gt;&lt;height val=&quot;376&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4&quot;/&gt;&lt;lineCharCount val=&quot;46&quot;/&gt;&lt;/TableIndex&gt;&lt;/ShapeTextInfo&gt;"/>
  <p:tag name="HTML_SHAPEINFO" val="&lt;ThreeDShapeInfo&gt;&lt;uuid val=&quot;&quot;/&gt;&lt;isInvalidForFieldText val=&quot;0&quot;/&gt;&lt;Image&gt;&lt;filename val=&quot;C:\Users\Zev\AppData\Local\Temp\PR\data\asimages\{D59DF199-B366-4525-8A55-133470757942}_47.png&quot;/&gt;&lt;left val=&quot;86&quot;/&gt;&lt;top val=&quot;22&quot;/&gt;&lt;width val=&quot;796&quot;/&gt;&lt;height val=&quot;134&quot;/&gt;&lt;hasText val=&quot;1&quot;/&gt;&lt;/Image&gt;&lt;/ThreeDShape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84&quot;/&gt;&lt;lineCharCount val=&quot;81&quot;/&gt;&lt;lineCharCount val=&quot;64&quot;/&gt;&lt;lineCharCount val=&quot;1&quot;/&gt;&lt;lineCharCount val=&quot;42&quot;/&gt;&lt;/TableIndex&gt;&lt;/ShapeTextInfo&gt;"/>
  <p:tag name="HTML_SHAPEINFO" val="&lt;ThreeDShapeInfo&gt;&lt;uuid val=&quot;&quot;/&gt;&lt;isInvalidForFieldText val=&quot;0&quot;/&gt;&lt;Image&gt;&lt;filename val=&quot;C:\Users\Zev\AppData\Local\Temp\PR\data\asimages\{A8CA96F8-BBB9-4B3E-9C15-DC2D2EFEC51B}_47.png&quot;/&gt;&lt;left val=&quot;51&quot;/&gt;&lt;top val=&quot;144&quot;/&gt;&lt;width val=&quot;843&quot;/&gt;&lt;height val=&quot;376&quot;/&gt;&lt;hasText val=&quot;1&quot;/&gt;&lt;/Image&gt;&lt;/ThreeDShape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83&quot;/&gt;&lt;lineCharCount val=&quot;79&quot;/&gt;&lt;lineCharCount val=&quot;1&quot;/&gt;&lt;lineCharCount val=&quot;86&quot;/&gt;&lt;lineCharCount val=&quot;83&quot;/&gt;&lt;lineCharCount val=&quot;11&quot;/&gt;&lt;lineCharCount val=&quot;1&quot;/&gt;&lt;lineCharCount val=&quot;54&quot;/&gt;&lt;/TableIndex&gt;&lt;/ShapeTextInfo&gt;"/>
  <p:tag name="HTML_SHAPEINFO" val="&lt;ThreeDShapeInfo&gt;&lt;uuid val=&quot;&quot;/&gt;&lt;isInvalidForFieldText val=&quot;0&quot;/&gt;&lt;Image&gt;&lt;filename val=&quot;C:\Users\Zev\AppData\Local\Temp\PR\data\asimages\{84BE6571-FCA3-44C8-97CA-F972238E2B16}_48.png&quot;/&gt;&lt;left val=&quot;58&quot;/&gt;&lt;top val=&quot;28&quot;/&gt;&lt;width val=&quot;849&quot;/&gt;&lt;height val=&quot;492&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quot;/&gt;&lt;isInvalidForFieldText val=&quot;0&quot;/&gt;&lt;Image&gt;&lt;filename val=&quot;C:\Users\Zev\AppData\Local\Temp\PR\data\asimages\{5FFAA29B-269A-4554-8F3A-0FEEBAC578B1}_48.png&quot;/&gt;&lt;left val=&quot;86&quot;/&gt;&lt;top val=&quot;22&quot;/&gt;&lt;width val=&quot;793&quot;/&gt;&lt;height val=&quot;134&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HTML_SHAPEINFO" val="&lt;ThreeDShapeInfo&gt;&lt;uuid val=&quot;&quot;/&gt;&lt;isInvalidForFieldText val=&quot;0&quot;/&gt;&lt;Image&gt;&lt;filename val=&quot;C:\Users\Zev\AppData\Local\Temp\PR\data\asimages\{229E9327-E762-4912-A0C1-28ED1539DC0D}_49.png&quot;/&gt;&lt;left val=&quot;86&quot;/&gt;&lt;top val=&quot;22&quot;/&gt;&lt;width val=&quot;793&quot;/&gt;&lt;height val=&quot;134&quot;/&gt;&lt;hasText val=&quot;1&quot;/&gt;&lt;/Image&gt;&lt;/ThreeDShape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84&quot;/&gt;&lt;lineCharCount val=&quot;7&quot;/&gt;&lt;lineCharCount val=&quot;27&quot;/&gt;&lt;lineCharCount val=&quot;81&quot;/&gt;&lt;lineCharCount val=&quot;69&quot;/&gt;&lt;/TableIndex&gt;&lt;/ShapeTextInfo&gt;"/>
  <p:tag name="HTML_SHAPEINFO" val="&lt;ThreeDShapeInfo&gt;&lt;uuid val=&quot;&quot;/&gt;&lt;isInvalidForFieldText val=&quot;0&quot;/&gt;&lt;Image&gt;&lt;filename val=&quot;C:\Users\Zev\AppData\Local\Temp\PR\data\asimages\{E52A6262-DAF5-4A46-B297-14F94D92D701}_49.png&quot;/&gt;&lt;left val=&quot;59&quot;/&gt;&lt;top val=&quot;144&quot;/&gt;&lt;width val=&quot;841&quot;/&gt;&lt;height val=&quot;376&quot;/&gt;&lt;hasText val=&quot;1&quot;/&gt;&lt;/Image&gt;&lt;/ThreeDShape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 name="HTML_SHAPEINFO" val="&lt;ThreeDShapeInfo&gt;&lt;uuid val=&quot;&quot;/&gt;&lt;isInvalidForFieldText val=&quot;0&quot;/&gt;&lt;Image&gt;&lt;filename val=&quot;C:\Users\Zev\AppData\Local\Temp\PR\data\asimages\{85E0B37F-0E33-4C01-B645-C339F6172364}_50.png&quot;/&gt;&lt;left val=&quot;86&quot;/&gt;&lt;top val=&quot;22&quot;/&gt;&lt;width val=&quot;793&quot;/&gt;&lt;height val=&quot;134&quot;/&gt;&lt;hasText val=&quot;1&quot;/&gt;&lt;/Image&gt;&lt;/ThreeDShape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67&quot;/&gt;&lt;lineCharCount val=&quot;48&quot;/&gt;&lt;lineCharCount val=&quot;1&quot;/&gt;&lt;lineCharCount val=&quot;43&quot;/&gt;&lt;lineCharCount val=&quot;66&quot;/&gt;&lt;/TableIndex&gt;&lt;/ShapeTextInfo&gt;"/>
  <p:tag name="HTML_SHAPEINFO" val="&lt;ThreeDShapeInfo&gt;&lt;uuid val=&quot;&quot;/&gt;&lt;isInvalidForFieldText val=&quot;0&quot;/&gt;&lt;Image&gt;&lt;filename val=&quot;C:\Users\Zev\AppData\Local\Temp\PR\data\asimages\{4CBE28F8-6EE5-4010-A434-49AB2D2E6419}_50.png&quot;/&gt;&lt;left val=&quot;66&quot;/&gt;&lt;top val=&quot;150&quot;/&gt;&lt;width val=&quot;829&quot;/&gt;&lt;height val=&quot;347&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0&quot;/&gt;&lt;lineCharCount val=&quot;12&quot;/&gt;&lt;/TableIndex&gt;&lt;/ShapeTextInfo&gt;"/>
  <p:tag name="HTML_SHAPEINFO" val="&lt;ThreeDShapeInfo&gt;&lt;uuid val=&quot;&quot;/&gt;&lt;isInvalidForFieldText val=&quot;0&quot;/&gt;&lt;Image&gt;&lt;filename val=&quot;C:\Users\Zev\AppData\Local\Temp\PR\data\asimages\{9534BDC5-5CBF-48C9-BE74-01AA516C9F54}_1.png&quot;/&gt;&lt;left val=&quot;45&quot;/&gt;&lt;top val=&quot;60&quot;/&gt;&lt;width val=&quot;834&quot;/&gt;&lt;height val=&quot;326&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quot;/&gt;&lt;isInvalidForFieldText val=&quot;0&quot;/&gt;&lt;Image&gt;&lt;filename val=&quot;C:\Users\Zev\AppData\Local\Temp\PR\data\asimages\{E2BEC3E3-B627-4413-B403-79FBD2F489EC}_1.png&quot;/&gt;&lt;left val=&quot;79&quot;/&gt;&lt;top val=&quot;345&quot;/&gt;&lt;width val=&quot;799&quot;/&gt;&lt;height val=&quot;97&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2&quot;/&gt;&lt;lineCharCount val=&quot;28&quot;/&gt;&lt;/TableIndex&gt;&lt;/ShapeTextInfo&gt;"/>
  <p:tag name="HTML_SHAPEINFO" val="&lt;ThreeDShapeInfo&gt;&lt;uuid val=&quot;&quot;/&gt;&lt;isInvalidForFieldText val=&quot;0&quot;/&gt;&lt;Image&gt;&lt;filename val=&quot;C:\Users\Zev\AppData\Local\Temp\PR\data\asimages\{59A6F4B3-6E1C-436E-BFEA-873017D270DE}_2.png&quot;/&gt;&lt;left val=&quot;76&quot;/&gt;&lt;top val=&quot;12&quot;/&gt;&lt;width val=&quot;823&quot;/&gt;&lt;height val=&quot;151&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80&quot;/&gt;&lt;lineCharCount val=&quot;21&quot;/&gt;&lt;lineCharCount val=&quot;63&quot;/&gt;&lt;/TableIndex&gt;&lt;/ShapeTextInfo&gt;"/>
  <p:tag name="HTML_SHAPEINFO" val="&lt;ThreeDShapeInfo&gt;&lt;uuid val=&quot;&quot;/&gt;&lt;isInvalidForFieldText val=&quot;0&quot;/&gt;&lt;Image&gt;&lt;filename val=&quot;C:\Users\Zev\AppData\Local\Temp\PR\data\asimages\{AAF92DEF-03F4-459B-910D-8FE8C17AD5DD}_2.png&quot;/&gt;&lt;left val=&quot;79&quot;/&gt;&lt;top val=&quot;139&quot;/&gt;&lt;width val=&quot;817&quot;/&gt;&lt;height val=&quot;323&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Zev\AppData\Local\Temp\PR\data\asimages\{D259B86D-15C7-42D7-BFB8-B9553A236155}_3.png&quot;/&gt;&lt;left val=&quot;44&quot;/&gt;&lt;top val=&quot;3&quot;/&gt;&lt;width val=&quot;835&quot;/&gt;&lt;height val=&quot;134&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3&quot;/&gt;&lt;lineCharCount val=&quot;30&quot;/&gt;&lt;/TableIndex&gt;&lt;/ShapeTextInfo&gt;"/>
  <p:tag name="HTML_SHAPEINFO" val="&lt;ThreeDShapeInfo&gt;&lt;uuid val=&quot;&quot;/&gt;&lt;isInvalidForFieldText val=&quot;0&quot;/&gt;&lt;Image&gt;&lt;filename val=&quot;C:\Users\Zev\AppData\Local\Temp\PR\data\asimages\{3EEA287F-1AFF-4DE3-91D7-3A08AB8B10ED}_3.png&quot;/&gt;&lt;left val=&quot;59&quot;/&gt;&lt;top val=&quot;66&quot;/&gt;&lt;width val=&quot;835&quot;/&gt;&lt;height val=&quot;8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quot;/&gt;&lt;isInvalidForFieldText val=&quot;0&quot;/&gt;&lt;Image&gt;&lt;filename val=&quot;C:\Users\Zev\AppData\Local\Temp\PR\data\asimages\{A9BA6052-16A0-4075-BB8E-BE61518D25D0}_3.png&quot;/&gt;&lt;left val=&quot;46&quot;/&gt;&lt;top val=&quot;135&quot;/&gt;&lt;width val=&quot;848&quot;/&gt;&lt;height val=&quot;94&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88&quot;/&gt;&lt;lineCharCount val=&quot;71&quot;/&gt;&lt;lineCharCount val=&quot;41&quot;/&gt;&lt;lineCharCount val=&quot;60&quot;/&gt;&lt;lineCharCount val=&quot;85&quot;/&gt;&lt;lineCharCount val=&quot;57&quot;/&gt;&lt;lineCharCount val=&quot;46&quot;/&gt;&lt;/TableIndex&gt;&lt;/ShapeTextInfo&gt;"/>
  <p:tag name="HTML_SHAPEINFO" val="&lt;ThreeDShapeInfo&gt;&lt;uuid val=&quot;&quot;/&gt;&lt;isInvalidForFieldText val=&quot;0&quot;/&gt;&lt;Image&gt;&lt;filename val=&quot;C:\Users\Zev\AppData\Local\Temp\PR\data\asimages\{26E11FEF-6045-415E-8584-92822A25C18E}_3.png&quot;/&gt;&lt;left val=&quot;58&quot;/&gt;&lt;top val=&quot;198&quot;/&gt;&lt;width val=&quot;866&quot;/&gt;&lt;height val=&quot;266&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quot;/&gt;&lt;isInvalidForFieldText val=&quot;0&quot;/&gt;&lt;Image&gt;&lt;filename val=&quot;C:\Users\Zev\AppData\Local\Temp\PR\data\asimages\{61831B32-1333-4B60-AE17-544BCC74A0C9}_4.png&quot;/&gt;&lt;left val=&quot;45&quot;/&gt;&lt;top val=&quot;60&quot;/&gt;&lt;width val=&quot;834&quot;/&gt;&lt;height val=&quot;327&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 name="HTML_SHAPEINFO" val="&lt;ThreeDShapeInfo&gt;&lt;uuid val=&quot;&quot;/&gt;&lt;isInvalidForFieldText val=&quot;0&quot;/&gt;&lt;Image&gt;&lt;filename val=&quot;C:\Users\Zev\AppData\Local\Temp\PR\data\asimages\{70927A03-ABFE-4855-B1EC-30BA2854A739}_5.png&quot;/&gt;&lt;left val=&quot;86&quot;/&gt;&lt;top val=&quot;22&quot;/&gt;&lt;width val=&quot;793&quot;/&gt;&lt;height val=&quot;141&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85&quot;/&gt;&lt;lineCharCount val=&quot;48&quot;/&gt;&lt;lineCharCount val=&quot;1&quot;/&gt;&lt;lineCharCount val=&quot;75&quot;/&gt;&lt;lineCharCount val=&quot;21&quot;/&gt;&lt;lineCharCount val=&quot;76&quot;/&gt;&lt;lineCharCount val=&quot;76&quot;/&gt;&lt;lineCharCount val=&quot;38&quot;/&gt;&lt;lineCharCount val=&quot;77&quot;/&gt;&lt;lineCharCount val=&quot;27&quot;/&gt;&lt;/TableIndex&gt;&lt;/ShapeTextInfo&gt;"/>
  <p:tag name="HTML_SHAPEINFO" val="&lt;ThreeDShapeInfo&gt;&lt;uuid val=&quot;&quot;/&gt;&lt;isInvalidForFieldText val=&quot;0&quot;/&gt;&lt;Image&gt;&lt;filename val=&quot;C:\Users\Zev\AppData\Local\Temp\PR\data\asimages\{B8F3AA83-A17A-409A-9080-50AFA7B65114}_5.png&quot;/&gt;&lt;left val=&quot;79&quot;/&gt;&lt;top val=&quot;139&quot;/&gt;&lt;width val=&quot;808&quot;/&gt;&lt;height val=&quot;340&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HTML_SHAPEINFO" val="&lt;ThreeDShapeInfo&gt;&lt;uuid val=&quot;&quot;/&gt;&lt;isInvalidForFieldText val=&quot;0&quot;/&gt;&lt;Image&gt;&lt;filename val=&quot;C:\Users\Zev\AppData\Local\Temp\PR\data\asimages\{C52C3B53-70A0-4228-821E-AD07A146E3EB}_6.png&quot;/&gt;&lt;left val=&quot;86&quot;/&gt;&lt;top val=&quot;22&quot;/&gt;&lt;width val=&quot;793&quot;/&gt;&lt;height val=&quot;141&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89&quot;/&gt;&lt;lineCharCount val=&quot;79&quot;/&gt;&lt;lineCharCount val=&quot;87&quot;/&gt;&lt;lineCharCount val=&quot;49&quot;/&gt;&lt;lineCharCount val=&quot;1&quot;/&gt;&lt;lineCharCount val=&quot;91&quot;/&gt;&lt;lineCharCount val=&quot;85&quot;/&gt;&lt;lineCharCount val=&quot;52&quot;/&gt;&lt;lineCharCount val=&quot;91&quot;/&gt;&lt;lineCharCount val=&quot;82&quot;/&gt;&lt;lineCharCount val=&quot;44&quot;/&gt;&lt;lineCharCount val=&quot;86&quot;/&gt;&lt;lineCharCount val=&quot;24&quot;/&gt;&lt;/TableIndex&gt;&lt;/ShapeTextInfo&gt;"/>
  <p:tag name="HTML_SHAPEINFO" val="&lt;ThreeDShapeInfo&gt;&lt;uuid val=&quot;&quot;/&gt;&lt;isInvalidForFieldText val=&quot;0&quot;/&gt;&lt;Image&gt;&lt;filename val=&quot;C:\Users\Zev\AppData\Local\Temp\PR\data\asimages\{ADC3CB9D-484C-434C-AA3C-4D1175A4E353}_6.png&quot;/&gt;&lt;left val=&quot;60&quot;/&gt;&lt;top val=&quot;138&quot;/&gt;&lt;width val=&quot;834&quot;/&gt;&lt;height val=&quot;367&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13&quot;/&gt;&lt;/TableIndex&gt;&lt;/ShapeTextInfo&gt;"/>
  <p:tag name="HTML_SHAPEINFO" val="&lt;ThreeDShapeInfo&gt;&lt;uuid val=&quot;&quot;/&gt;&lt;isInvalidForFieldText val=&quot;0&quot;/&gt;&lt;Image&gt;&lt;filename val=&quot;C:\Users\Zev\AppData\Local\Temp\PR\data\asimages\{4DC86792-2558-4E69-9FCF-FB57791B3917}_7.png&quot;/&gt;&lt;left val=&quot;86&quot;/&gt;&lt;top val=&quot;12&quot;/&gt;&lt;width val=&quot;804&quot;/&gt;&lt;height val=&quot;151&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5&quot;/&gt;&lt;lineCharCount val=&quot;100&quot;/&gt;&lt;lineCharCount val=&quot;96&quot;/&gt;&lt;lineCharCount val=&quot;1&quot;/&gt;&lt;lineCharCount val=&quot;106&quot;/&gt;&lt;lineCharCount val=&quot;84&quot;/&gt;&lt;lineCharCount val=&quot;109&quot;/&gt;&lt;lineCharCount val=&quot;101&quot;/&gt;&lt;lineCharCount val=&quot;103&quot;/&gt;&lt;lineCharCount val=&quot;101&quot;/&gt;&lt;lineCharCount val=&quot;80&quot;/&gt;&lt;lineCharCount val=&quot;1&quot;/&gt;&lt;lineCharCount val=&quot;105&quot;/&gt;&lt;lineCharCount val=&quot;96&quot;/&gt;&lt;lineCharCount val=&quot;98&quot;/&gt;&lt;lineCharCount val=&quot;8&quot;/&gt;&lt;/TableIndex&gt;&lt;/ShapeTextInfo&gt;"/>
  <p:tag name="HTML_SHAPEINFO" val="&lt;ThreeDShapeInfo&gt;&lt;uuid val=&quot;&quot;/&gt;&lt;isInvalidForFieldText val=&quot;0&quot;/&gt;&lt;Image&gt;&lt;filename val=&quot;C:\Users\Zev\AppData\Local\Temp\PR\data\asimages\{5954B747-FE2B-46FB-BF6B-40EB47BB721A}_7.png&quot;/&gt;&lt;left val=&quot;54&quot;/&gt;&lt;top val=&quot;138&quot;/&gt;&lt;width val=&quot;855&quot;/&gt;&lt;height val=&quot;367&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quot;/&gt;&lt;isInvalidForFieldText val=&quot;0&quot;/&gt;&lt;Image&gt;&lt;filename val=&quot;C:\Users\Zev\AppData\Local\Temp\PR\data\asimages\{7DE6D997-B6B3-4C76-BCDC-82B7232EA991}_8.png&quot;/&gt;&lt;left val=&quot;45&quot;/&gt;&lt;top val=&quot;60&quot;/&gt;&lt;width val=&quot;834&quot;/&gt;&lt;height val=&quot;327&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6&quot;/&gt;&lt;lineCharCount val=&quot;19&quot;/&gt;&lt;lineCharCount val=&quot;44&quot;/&gt;&lt;/TableIndex&gt;&lt;/ShapeTextInfo&gt;"/>
  <p:tag name="HTML_SHAPEINFO" val="&lt;ThreeDShapeInfo&gt;&lt;uuid val=&quot;&quot;/&gt;&lt;isInvalidForFieldText val=&quot;0&quot;/&gt;&lt;Image&gt;&lt;filename val=&quot;C:\Users\Zev\AppData\Local\Temp\PR\data\asimages\{BE0822C0-5781-427A-92B1-231FEEE6405A}_8.png&quot;/&gt;&lt;left val=&quot;86&quot;/&gt;&lt;top val=&quot;342&quot;/&gt;&lt;width val=&quot;793&quot;/&gt;&lt;height val=&quot;105&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HTML_SHAPEINFO" val="&lt;ThreeDShapeInfo&gt;&lt;uuid val=&quot;&quot;/&gt;&lt;isInvalidForFieldText val=&quot;0&quot;/&gt;&lt;Image&gt;&lt;filename val=&quot;C:\Users\Zev\AppData\Local\Temp\PR\data\asimages\{ADB49C67-EA9E-48B0-AB45-E409BCBFFC4D}_9.png&quot;/&gt;&lt;left val=&quot;86&quot;/&gt;&lt;top val=&quot;22&quot;/&gt;&lt;width val=&quot;793&quot;/&gt;&lt;height val=&quot;141&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92&quot;/&gt;&lt;lineCharCount val=&quot;91&quot;/&gt;&lt;lineCharCount val=&quot;37&quot;/&gt;&lt;lineCharCount val=&quot;1&quot;/&gt;&lt;lineCharCount val=&quot;69&quot;/&gt;&lt;lineCharCount val=&quot;64&quot;/&gt;&lt;lineCharCount val=&quot;67&quot;/&gt;&lt;lineCharCount val=&quot;70&quot;/&gt;&lt;lineCharCount val=&quot;75&quot;/&gt;&lt;lineCharCount val=&quot;73&quot;/&gt;&lt;lineCharCount val=&quot;72&quot;/&gt;&lt;lineCharCount val=&quot;67&quot;/&gt;&lt;/TableIndex&gt;&lt;/ShapeTextInfo&gt;"/>
  <p:tag name="HTML_SHAPEINFO" val="&lt;ThreeDShapeInfo&gt;&lt;uuid val=&quot;&quot;/&gt;&lt;isInvalidForFieldText val=&quot;0&quot;/&gt;&lt;Image&gt;&lt;filename val=&quot;C:\Users\Zev\AppData\Local\Temp\PR\data\asimages\{7996CEBF-7017-4FAD-BC15-FD6DB31971C0}_9.png&quot;/&gt;&lt;left val=&quot;53&quot;/&gt;&lt;top val=&quot;138&quot;/&gt;&lt;width val=&quot;855&quot;/&gt;&lt;height val=&quot;382&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6&quot;/&gt;&lt;lineCharCount val=&quot;55&quot;/&gt;&lt;/TableIndex&gt;&lt;/ShapeTextInfo&gt;"/>
  <p:tag name="HTML_SHAPEINFO" val="&lt;ThreeDShapeInfo&gt;&lt;uuid val=&quot;&quot;/&gt;&lt;isInvalidForFieldText val=&quot;0&quot;/&gt;&lt;Image&gt;&lt;filename val=&quot;C:\Users\Zev\AppData\Local\Temp\PR\data\asimages\{3EDB6E83-C616-48FA-B05E-90CE42D93340}_10.png&quot;/&gt;&lt;left val=&quot;71&quot;/&gt;&lt;top val=&quot;22&quot;/&gt;&lt;width val=&quot;824&quot;/&gt;&lt;height val=&quot;134&quot;/&gt;&lt;hasText val=&quot;1&quot;/&gt;&lt;/Image&gt;&lt;/ThreeDShape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96&quot;/&gt;&lt;lineCharCount val=&quot;91&quot;/&gt;&lt;lineCharCount val=&quot;90&quot;/&gt;&lt;lineCharCount val=&quot;89&quot;/&gt;&lt;lineCharCount val=&quot;41&quot;/&gt;&lt;lineCharCount val=&quot;18&quot;/&gt;&lt;lineCharCount val=&quot;95&quot;/&gt;&lt;lineCharCount val=&quot;91&quot;/&gt;&lt;lineCharCount val=&quot;93&quot;/&gt;&lt;lineCharCount val=&quot;91&quot;/&gt;&lt;lineCharCount val=&quot;87&quot;/&gt;&lt;lineCharCount val=&quot;43&quot;/&gt;&lt;lineCharCount val=&quot;28&quot;/&gt;&lt;/TableIndex&gt;&lt;/ShapeTextInfo&gt;"/>
  <p:tag name="HTML_SHAPEINFO" val="&lt;ThreeDShapeInfo&gt;&lt;uuid val=&quot;&quot;/&gt;&lt;isInvalidForFieldText val=&quot;0&quot;/&gt;&lt;Image&gt;&lt;filename val=&quot;C:\Users\Zev\AppData\Local\Temp\PR\data\asimages\{78661F9A-0727-4879-99D2-00BB157BCC16}_10.png&quot;/&gt;&lt;left val=&quot;53&quot;/&gt;&lt;top val=&quot;138&quot;/&gt;&lt;width val=&quot;855&quot;/&gt;&lt;height val=&quot;382&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6&quot;/&gt;&lt;lineCharCount val=&quot;55&quot;/&gt;&lt;/TableIndex&gt;&lt;/ShapeTextInfo&gt;"/>
  <p:tag name="HTML_SHAPEINFO" val="&lt;ThreeDShapeInfo&gt;&lt;uuid val=&quot;&quot;/&gt;&lt;isInvalidForFieldText val=&quot;0&quot;/&gt;&lt;Image&gt;&lt;filename val=&quot;C:\Users\Zev\AppData\Local\Temp\PR\data\asimages\{5C0525C3-DD1D-4DD4-B623-92B94414C524}_11.png&quot;/&gt;&lt;left val=&quot;71&quot;/&gt;&lt;top val=&quot;22&quot;/&gt;&lt;width val=&quot;824&quot;/&gt;&lt;height val=&quot;134&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90&quot;/&gt;&lt;lineCharCount val=&quot;85&quot;/&gt;&lt;lineCharCount val=&quot;95&quot;/&gt;&lt;lineCharCount val=&quot;86&quot;/&gt;&lt;lineCharCount val=&quot;28&quot;/&gt;&lt;lineCharCount val=&quot;97&quot;/&gt;&lt;lineCharCount val=&quot;92&quot;/&gt;&lt;lineCharCount val=&quot;98&quot;/&gt;&lt;lineCharCount val=&quot;88&quot;/&gt;&lt;lineCharCount val=&quot;86&quot;/&gt;&lt;lineCharCount val=&quot;92&quot;/&gt;&lt;lineCharCount val=&quot;63&quot;/&gt;&lt;lineCharCount val=&quot;20&quot;/&gt;&lt;/TableIndex&gt;&lt;/ShapeTextInfo&gt;"/>
  <p:tag name="HTML_SHAPEINFO" val="&lt;ThreeDShapeInfo&gt;&lt;uuid val=&quot;&quot;/&gt;&lt;isInvalidForFieldText val=&quot;0&quot;/&gt;&lt;Image&gt;&lt;filename val=&quot;C:\Users\Zev\AppData\Local\Temp\PR\data\asimages\{9BD0E111-9464-4398-A800-8E1B12133C03}_11.png&quot;/&gt;&lt;left val=&quot;53&quot;/&gt;&lt;top val=&quot;138&quot;/&gt;&lt;width val=&quot;856&quot;/&gt;&lt;height val=&quot;382&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50&quot;/&gt;&lt;/TableIndex&gt;&lt;/ShapeTextInfo&gt;"/>
  <p:tag name="HTML_SHAPEINFO" val="&lt;ThreeDShapeInfo&gt;&lt;uuid val=&quot;&quot;/&gt;&lt;isInvalidForFieldText val=&quot;0&quot;/&gt;&lt;Image&gt;&lt;filename val=&quot;C:\Users\Zev\AppData\Local\Temp\PR\data\asimages\{C700F777-22B1-465A-8D8B-F2C471C3692B}_12.png&quot;/&gt;&lt;left val=&quot;71&quot;/&gt;&lt;top val=&quot;22&quot;/&gt;&lt;width val=&quot;808&quot;/&gt;&lt;height val=&quot;1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2&quot;/&gt;&lt;/TableIndex&gt;&lt;/ShapeTextInfo&gt;"/>
  <p:tag name="HTML_SHAPEINFO" val="&lt;ThreeDShapeInfo&gt;&lt;uuid val=&quot;&quot;/&gt;&lt;isInvalidForFieldText val=&quot;0&quot;/&gt;&lt;Image&gt;&lt;filename val=&quot;C:\Users\Zev\AppData\Local\Temp\PR\data\asimages\{6E09A74E-9544-4544-9C9D-C27AC99AFA84}_12.png&quot;/&gt;&lt;left val=&quot;51&quot;/&gt;&lt;top val=&quot;138&quot;/&gt;&lt;width val=&quot;843&quot;/&gt;&lt;height val=&quot;70&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9&quot;/&gt;&lt;lineCharCount val=&quot;8&quot;/&gt;&lt;lineCharCount val=&quot;13&quot;/&gt;&lt;lineCharCount val=&quot;8&quot;/&gt;&lt;lineCharCount val=&quot;34&quot;/&gt;&lt;lineCharCount val=&quot;18&quot;/&gt;&lt;lineCharCount val=&quot;26&quot;/&gt;&lt;lineCharCount val=&quot;16&quot;/&gt;&lt;lineCharCount val=&quot;17&quot;/&gt;&lt;lineCharCount val=&quot;9&quot;/&gt;&lt;/TableIndex&gt;&lt;/ShapeTextInfo&gt;"/>
  <p:tag name="HTML_SHAPEINFO" val="&lt;ThreeDShapeInfo&gt;&lt;uuid val=&quot;&quot;/&gt;&lt;isInvalidForFieldText val=&quot;0&quot;/&gt;&lt;Image&gt;&lt;filename val=&quot;C:\Users\Zev\AppData\Local\Temp\PR\data\asimages\{F520A4AC-D232-4640-8D81-58B1EE196743}_12.png&quot;/&gt;&lt;left val=&quot;66&quot;/&gt;&lt;top val=&quot;221&quot;/&gt;&lt;width val=&quot;829&quot;/&gt;&lt;height val=&quot;223&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 name="HTML_SHAPEINFO" val="&lt;ThreeDShapeInfo&gt;&lt;uuid val=&quot;&quot;/&gt;&lt;isInvalidForFieldText val=&quot;0&quot;/&gt;&lt;Image&gt;&lt;filename val=&quot;C:\Users\Zev\AppData\Local\Temp\PR\data\asimages\{DC074BB7-25D0-43D6-9DAC-05AA1DD518D3}_13.png&quot;/&gt;&lt;left val=&quot;71&quot;/&gt;&lt;top val=&quot;22&quot;/&gt;&lt;width val=&quot;808&quot;/&gt;&lt;height val=&quot;134&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83&quot;/&gt;&lt;lineCharCount val=&quot;17&quot;/&gt;&lt;lineCharCount val=&quot;1&quot;/&gt;&lt;lineCharCount val=&quot;52&quot;/&gt;&lt;lineCharCount val=&quot;27&quot;/&gt;&lt;lineCharCount val=&quot;1&quot;/&gt;&lt;lineCharCount val=&quot;51&quot;/&gt;&lt;lineCharCount val=&quot;26&quot;/&gt;&lt;/TableIndex&gt;&lt;/ShapeTextInfo&gt;"/>
  <p:tag name="HTML_SHAPEINFO" val="&lt;ThreeDShapeInfo&gt;&lt;uuid val=&quot;&quot;/&gt;&lt;isInvalidForFieldText val=&quot;0&quot;/&gt;&lt;Image&gt;&lt;filename val=&quot;C:\Users\Zev\AppData\Local\Temp\PR\data\asimages\{5FF209CB-28A3-4FA3-A177-298F0E468C12}_13.png&quot;/&gt;&lt;left val=&quot;51&quot;/&gt;&lt;top val=&quot;138&quot;/&gt;&lt;width val=&quot;849&quot;/&gt;&lt;height val=&quot;382&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 name="HTML_SHAPEINFO" val="&lt;ThreeDShapeInfo&gt;&lt;uuid val=&quot;&quot;/&gt;&lt;isInvalidForFieldText val=&quot;0&quot;/&gt;&lt;Image&gt;&lt;filename val=&quot;C:\Users\Zev\AppData\Local\Temp\PR\data\asimages\{7C7301CB-CCBD-4E04-980D-978CA626B5A9}_14.png&quot;/&gt;&lt;left val=&quot;71&quot;/&gt;&lt;top val=&quot;22&quot;/&gt;&lt;width val=&quot;808&quot;/&gt;&lt;height val=&quot;134&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84&quot;/&gt;&lt;lineCharCount val=&quot;39&quot;/&gt;&lt;lineCharCount val=&quot;84&quot;/&gt;&lt;lineCharCount val=&quot;78&quot;/&gt;&lt;lineCharCount val=&quot;27&quot;/&gt;&lt;lineCharCount val=&quot;81&quot;/&gt;&lt;lineCharCount val=&quot;82&quot;/&gt;&lt;lineCharCount val=&quot;85&quot;/&gt;&lt;lineCharCount val=&quot;88&quot;/&gt;&lt;lineCharCount val=&quot;11&quot;/&gt;&lt;lineCharCount val=&quot;80&quot;/&gt;&lt;/TableIndex&gt;&lt;/ShapeTextInfo&gt;"/>
  <p:tag name="HTML_SHAPEINFO" val="&lt;ThreeDShapeInfo&gt;&lt;uuid val=&quot;&quot;/&gt;&lt;isInvalidForFieldText val=&quot;0&quot;/&gt;&lt;Image&gt;&lt;filename val=&quot;C:\Users\Zev\AppData\Local\Temp\PR\data\asimages\{C0300F82-F6D8-4EC8-8F84-AB4FD68904B4}_14.png&quot;/&gt;&lt;left val=&quot;51&quot;/&gt;&lt;top val=&quot;138&quot;/&gt;&lt;width val=&quot;856&quot;/&gt;&lt;height val=&quot;382&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 name="HTML_SHAPEINFO" val="&lt;ThreeDShapeInfo&gt;&lt;uuid val=&quot;&quot;/&gt;&lt;isInvalidForFieldText val=&quot;0&quot;/&gt;&lt;Image&gt;&lt;filename val=&quot;C:\Users\Zev\AppData\Local\Temp\PR\data\asimages\{86595EAF-1415-44E9-BAFB-9A35C60AEFBE}_15.png&quot;/&gt;&lt;left val=&quot;71&quot;/&gt;&lt;top val=&quot;22&quot;/&gt;&lt;width val=&quot;808&quot;/&gt;&lt;height val=&quot;134&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76&quot;/&gt;&lt;lineCharCount val=&quot;72&quot;/&gt;&lt;lineCharCount val=&quot;14&quot;/&gt;&lt;lineCharCount val=&quot;51&quot;/&gt;&lt;lineCharCount val=&quot;76&quot;/&gt;&lt;lineCharCount val=&quot;79&quot;/&gt;&lt;lineCharCount val=&quot;85&quot;/&gt;&lt;lineCharCount val=&quot;82&quot;/&gt;&lt;lineCharCount val=&quot;65&quot;/&gt;&lt;/TableIndex&gt;&lt;/ShapeTextInfo&gt;"/>
  <p:tag name="HTML_SHAPEINFO" val="&lt;ThreeDShapeInfo&gt;&lt;uuid val=&quot;&quot;/&gt;&lt;isInvalidForFieldText val=&quot;0&quot;/&gt;&lt;Image&gt;&lt;filename val=&quot;C:\Users\Zev\AppData\Local\Temp\PR\data\asimages\{424BD977-1315-4892-8F4E-2F9600734710}_15.png&quot;/&gt;&lt;left val=&quot;51&quot;/&gt;&lt;top val=&quot;138&quot;/&gt;&lt;width val=&quot;856&quot;/&gt;&lt;height val=&quot;382&quot;/&gt;&lt;hasText val=&quot;1&quot;/&gt;&lt;/Image&gt;&lt;/ThreeDShape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quot;/&gt;&lt;isInvalidForFieldText val=&quot;0&quot;/&gt;&lt;Image&gt;&lt;filename val=&quot;C:\Users\Zev\AppData\Local\Temp\PR\data\asimages\{EADE1C6A-8200-4522-AB87-8B1FC068A6C9}_16.png&quot;/&gt;&lt;left val=&quot;84&quot;/&gt;&lt;top val=&quot;2&quot;/&gt;&lt;width val=&quot;766&quot;/&gt;&lt;height val=&quot;229&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8&quot;/&gt;&lt;/TableIndex&gt;&lt;/ShapeTextInfo&gt;"/>
  <p:tag name="HTML_SHAPEINFO" val="&lt;ThreeDShapeInfo&gt;&lt;uuid val=&quot;&quot;/&gt;&lt;isInvalidForFieldText val=&quot;0&quot;/&gt;&lt;Image&gt;&lt;filename val=&quot;C:\Users\Zev\AppData\Local\Temp\PR\data\asimages\{3D81DA4A-2818-4E72-A658-0620F05DDE5B}_16.png&quot;/&gt;&lt;left val=&quot;114&quot;/&gt;&lt;top val=&quot;192&quot;/&gt;&lt;width val=&quot;726&quot;/&gt;&lt;height val=&quot;136&quot;/&gt;&lt;hasText val=&quot;1&quot;/&gt;&lt;/Image&gt;&lt;/ThreeDShape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Zev\AppData\Local\Temp\PR\data\asimages\{2CA265B5-CA10-4876-9170-CD0C5BD5AB15}_17.png&quot;/&gt;&lt;left val=&quot;86&quot;/&gt;&lt;top val=&quot;22&quot;/&gt;&lt;width val=&quot;793&quot;/&gt;&lt;height val=&quot;141&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MMPROD_DELAY" val="0"/>
  <p:tag name="MMPROD_IS_H264" val="0"/>
  <p:tag name="SLIDEID" val="289"/>
  <p:tag name="MMPROD_FLV_FILE_PATH" val="D:\Presentation 1 - Cinematic vs Theatrical_pptx\Assets\Moulin Rouge Excerpt_289_1_42853.flv"/>
  <p:tag name="MMPROD_DURATION" val="292310"/>
  <p:tag name="MMPROD_START_TIME" val="0"/>
  <p:tag name="MMPROD_STOP_TIME" val="292310"/>
  <p:tag name="MMPROD_FADE_EFFECT_IN" val="0"/>
  <p:tag name="MMPROD_FADE_EFFECT_OUT" val="0"/>
  <p:tag name="MMPROD_FADE_SPEED" val="1"/>
  <p:tag name="MMPROD_MUTE_AUDIO" val="0"/>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quot;/&gt;&lt;isInvalidForFieldText val=&quot;0&quot;/&gt;&lt;Image&gt;&lt;filename val=&quot;C:\Users\Zev\AppData\Local\Temp\PR\data\asimages\{51E902B5-778F-4606-9B29-E632D64F694A}_18.png&quot;/&gt;&lt;left val=&quot;86&quot;/&gt;&lt;top val=&quot;22&quot;/&gt;&lt;width val=&quot;793&quot;/&gt;&lt;height val=&quot;134&quot;/&gt;&lt;hasText val=&quot;1&quot;/&gt;&lt;/Image&gt;&lt;/ThreeDShape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9&quot;/&gt;&lt;lineCharCount val=&quot;83&quot;/&gt;&lt;lineCharCount val=&quot;84&quot;/&gt;&lt;lineCharCount val=&quot;1&quot;/&gt;&lt;lineCharCount val=&quot;82&quot;/&gt;&lt;lineCharCount val=&quot;80&quot;/&gt;&lt;lineCharCount val=&quot;81&quot;/&gt;&lt;lineCharCount val=&quot;84&quot;/&gt;&lt;lineCharCount val=&quot;66&quot;/&gt;&lt;/TableIndex&gt;&lt;/ShapeTextInfo&gt;"/>
  <p:tag name="HTML_SHAPEINFO" val="&lt;ThreeDShapeInfo&gt;&lt;uuid val=&quot;&quot;/&gt;&lt;isInvalidForFieldText val=&quot;0&quot;/&gt;&lt;Image&gt;&lt;filename val=&quot;C:\Users\Zev\AppData\Local\Temp\PR\data\asimages\{2B97281D-9C2A-494F-AE08-EE9074E40DB8}_18.png&quot;/&gt;&lt;left val=&quot;51&quot;/&gt;&lt;top val=&quot;138&quot;/&gt;&lt;width val=&quot;857&quot;/&gt;&lt;height val=&quot;382&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quot;/&gt;&lt;isInvalidForFieldText val=&quot;0&quot;/&gt;&lt;Image&gt;&lt;filename val=&quot;C:\Users\Zev\AppData\Local\Temp\PR\data\asimages\{78654F60-1015-408E-98E6-ACAE152264DD}_19.png&quot;/&gt;&lt;left val=&quot;86&quot;/&gt;&lt;top val=&quot;22&quot;/&gt;&lt;width val=&quot;793&quot;/&gt;&lt;height val=&quot;134&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84&quot;/&gt;&lt;lineCharCount val=&quot;78&quot;/&gt;&lt;lineCharCount val=&quot;10&quot;/&gt;&lt;lineCharCount val=&quot;84&quot;/&gt;&lt;lineCharCount val=&quot;27&quot;/&gt;&lt;lineCharCount val=&quot;83&quot;/&gt;&lt;lineCharCount val=&quot;61&quot;/&gt;&lt;/TableIndex&gt;&lt;/ShapeTextInfo&gt;"/>
  <p:tag name="HTML_SHAPEINFO" val="&lt;ThreeDShapeInfo&gt;&lt;uuid val=&quot;&quot;/&gt;&lt;isInvalidForFieldText val=&quot;0&quot;/&gt;&lt;Image&gt;&lt;filename val=&quot;C:\Users\Zev\AppData\Local\Temp\PR\data\asimages\{CC33AD62-82FF-4432-A69F-90B0AB4E0035}_19.png&quot;/&gt;&lt;left val=&quot;51&quot;/&gt;&lt;top val=&quot;138&quot;/&gt;&lt;width val=&quot;849&quot;/&gt;&lt;height val=&quot;382&quot;/&gt;&lt;hasText val=&quot;1&quot;/&gt;&lt;/Image&gt;&lt;/ThreeDShape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quot;/&gt;&lt;isInvalidForFieldText val=&quot;0&quot;/&gt;&lt;Image&gt;&lt;filename val=&quot;C:\Users\Zev\AppData\Local\Temp\PR\data\asimages\{C03985D8-C5E3-45E8-936D-4D39AAD7000C}_20.png&quot;/&gt;&lt;left val=&quot;86&quot;/&gt;&lt;top val=&quot;22&quot;/&gt;&lt;width val=&quot;793&quot;/&gt;&lt;height val=&quot;134&quot;/&gt;&lt;hasText val=&quot;1&quot;/&gt;&lt;/Image&gt;&lt;/ThreeDShape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7&quot;/&gt;&lt;lineCharCount val=&quot;84&quot;/&gt;&lt;lineCharCount val=&quot;32&quot;/&gt;&lt;lineCharCount val=&quot;89&quot;/&gt;&lt;lineCharCount val=&quot;28&quot;/&gt;&lt;lineCharCount val=&quot;79&quot;/&gt;&lt;lineCharCount val=&quot;79&quot;/&gt;&lt;/TableIndex&gt;&lt;/ShapeTextInfo&gt;"/>
  <p:tag name="HTML_SHAPEINFO" val="&lt;ThreeDShapeInfo&gt;&lt;uuid val=&quot;&quot;/&gt;&lt;isInvalidForFieldText val=&quot;0&quot;/&gt;&lt;Image&gt;&lt;filename val=&quot;C:\Users\Zev\AppData\Local\Temp\PR\data\asimages\{6D19B7C2-2988-4196-934D-9C92E7C2B20C}_20.png&quot;/&gt;&lt;left val=&quot;51&quot;/&gt;&lt;top val=&quot;138&quot;/&gt;&lt;width val=&quot;858&quot;/&gt;&lt;height val=&quot;382&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quot;/&gt;&lt;isInvalidForFieldText val=&quot;0&quot;/&gt;&lt;Image&gt;&lt;filename val=&quot;C:\Users\Zev\AppData\Local\Temp\PR\data\asimages\{48426E0C-ED30-4BD1-B884-DC7384F483F5}_21.png&quot;/&gt;&lt;left val=&quot;86&quot;/&gt;&lt;top val=&quot;22&quot;/&gt;&lt;width val=&quot;793&quot;/&gt;&lt;height val=&quot;134&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6&quot;/&gt;&lt;lineCharCount val=&quot;81&quot;/&gt;&lt;lineCharCount val=&quot;18&quot;/&gt;&lt;lineCharCount val=&quot;65&quot;/&gt;&lt;lineCharCount val=&quot;82&quot;/&gt;&lt;/TableIndex&gt;&lt;/ShapeTextInfo&gt;"/>
  <p:tag name="HTML_SHAPEINFO" val="&lt;ThreeDShapeInfo&gt;&lt;uuid val=&quot;&quot;/&gt;&lt;isInvalidForFieldText val=&quot;0&quot;/&gt;&lt;Image&gt;&lt;filename val=&quot;C:\Users\Zev\AppData\Local\Temp\PR\data\asimages\{B6A7A432-34E3-4609-8D16-A2FC8F30276A}_21.png&quot;/&gt;&lt;left val=&quot;51&quot;/&gt;&lt;top val=&quot;138&quot;/&gt;&lt;width val=&quot;843&quot;/&gt;&lt;height val=&quot;382&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3&quot;/&gt;&lt;lineCharCount val=&quot;18&quot;/&gt;&lt;/TableIndex&gt;&lt;/ShapeTextInfo&gt;"/>
  <p:tag name="HTML_SHAPEINFO" val="&lt;ThreeDShapeInfo&gt;&lt;uuid val=&quot;&quot;/&gt;&lt;isInvalidForFieldText val=&quot;0&quot;/&gt;&lt;Image&gt;&lt;filename val=&quot;C:\Users\Zev\AppData\Local\Temp\PR\data\asimages\{97C14DD7-B7EA-416D-A24D-E1519784EB65}_22.png&quot;/&gt;&lt;left val=&quot;45&quot;/&gt;&lt;top val=&quot;60&quot;/&gt;&lt;width val=&quot;834&quot;/&gt;&lt;height val=&quot;326&quot;/&gt;&lt;hasText val=&quot;1&quot;/&gt;&lt;/Image&gt;&lt;/ThreeDShape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 name="HTML_SHAPEINFO" val="&lt;ThreeDShapeInfo&gt;&lt;uuid val=&quot;&quot;/&gt;&lt;isInvalidForFieldText val=&quot;0&quot;/&gt;&lt;Image&gt;&lt;filename val=&quot;C:\Users\Zev\AppData\Local\Temp\PR\data\asimages\{F8B2BD9B-B9AA-4352-A79C-25314C37A165}_22.png&quot;/&gt;&lt;left val=&quot;79&quot;/&gt;&lt;top val=&quot;345&quot;/&gt;&lt;width val=&quot;799&quot;/&gt;&lt;height val=&quot;97&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Zev\AppData\Local\Temp\PR\data\asimages\{C2F48AF1-3064-4A21-9583-33DD18FC776C}_23.png&quot;/&gt;&lt;left val=&quot;71&quot;/&gt;&lt;top val=&quot;22&quot;/&gt;&lt;width val=&quot;808&quot;/&gt;&lt;height val=&quot;134&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87&quot;/&gt;&lt;lineCharCount val=&quot;80&quot;/&gt;&lt;lineCharCount val=&quot;23&quot;/&gt;&lt;lineCharCount val=&quot;82&quot;/&gt;&lt;lineCharCount val=&quot;64&quot;/&gt;&lt;lineCharCount val=&quot;77&quot;/&gt;&lt;lineCharCount val=&quot;9&quot;/&gt;&lt;/TableIndex&gt;&lt;/ShapeTextInfo&gt;"/>
  <p:tag name="HTML_SHAPEINFO" val="&lt;ThreeDShapeInfo&gt;&lt;uuid val=&quot;&quot;/&gt;&lt;isInvalidForFieldText val=&quot;0&quot;/&gt;&lt;Image&gt;&lt;filename val=&quot;C:\Users\Zev\AppData\Local\Temp\PR\data\asimages\{B54EE1EC-5052-4CED-BB8F-B6AAC51AD9C5}_23.png&quot;/&gt;&lt;left val=&quot;51&quot;/&gt;&lt;top val=&quot;138&quot;/&gt;&lt;width val=&quot;856&quot;/&gt;&lt;height val=&quot;382&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quot;/&gt;&lt;isInvalidForFieldText val=&quot;0&quot;/&gt;&lt;Image&gt;&lt;filename val=&quot;C:\Users\Zev\AppData\Local\Temp\PR\data\asimages\{9C7B9F0B-7401-4AAC-8782-11A7B21E5C38}_24.png&quot;/&gt;&lt;left val=&quot;71&quot;/&gt;&lt;top val=&quot;22&quot;/&gt;&lt;width val=&quot;808&quot;/&gt;&lt;height val=&quot;134&quot;/&gt;&lt;hasText val=&quot;1&quot;/&gt;&lt;/Image&gt;&lt;/ThreeDShape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77&quot;/&gt;&lt;lineCharCount val=&quot;85&quot;/&gt;&lt;lineCharCount val=&quot;41&quot;/&gt;&lt;lineCharCount val=&quot;81&quot;/&gt;&lt;lineCharCount val=&quot;36&quot;/&gt;&lt;/TableIndex&gt;&lt;/ShapeTextInfo&gt;"/>
  <p:tag name="HTML_SHAPEINFO" val="&lt;ThreeDShapeInfo&gt;&lt;uuid val=&quot;&quot;/&gt;&lt;isInvalidForFieldText val=&quot;0&quot;/&gt;&lt;Image&gt;&lt;filename val=&quot;C:\Users\Zev\AppData\Local\Temp\PR\data\asimages\{1C79C924-B700-47F9-84D6-5F9F80B2F465}_24.png&quot;/&gt;&lt;left val=&quot;51&quot;/&gt;&lt;top val=&quot;138&quot;/&gt;&lt;width val=&quot;853&quot;/&gt;&lt;height val=&quot;169&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quot;/&gt;&lt;lineCharCount val=&quot;10&quot;/&gt;&lt;lineCharCount val=&quot;11&quot;/&gt;&lt;lineCharCount val=&quot;8&quot;/&gt;&lt;lineCharCount val=&quot;6&quot;/&gt;&lt;lineCharCount val=&quot;8&quot;/&gt;&lt;lineCharCount val=&quot;7&quot;/&gt;&lt;lineCharCount val=&quot;7&quot;/&gt;&lt;/TableIndex&gt;&lt;/ShapeTextInfo&gt;"/>
  <p:tag name="HTML_SHAPEINFO" val="&lt;ThreeDShapeInfo&gt;&lt;uuid val=&quot;&quot;/&gt;&lt;isInvalidForFieldText val=&quot;0&quot;/&gt;&lt;Image&gt;&lt;filename val=&quot;C:\Users\Zev\AppData\Local\Temp\PR\data\asimages\{AC330E3B-A3EA-4071-8773-9FF32895716F}_24.png&quot;/&gt;&lt;left val=&quot;66&quot;/&gt;&lt;top val=&quot;318&quot;/&gt;&lt;width val=&quot;829&quot;/&gt;&lt;height val=&quot;137&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quot;/&gt;&lt;isInvalidForFieldText val=&quot;0&quot;/&gt;&lt;Image&gt;&lt;filename val=&quot;C:\Users\Zev\AppData\Local\Temp\PR\data\asimages\{A9FF4083-E483-4192-A60D-886BF547C67A}_25.png&quot;/&gt;&lt;left val=&quot;71&quot;/&gt;&lt;top val=&quot;22&quot;/&gt;&lt;width val=&quot;808&quot;/&gt;&lt;height val=&quot;134&quot;/&gt;&lt;hasText val=&quot;1&quot;/&gt;&lt;/Image&gt;&lt;/ThreeDShape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80&quot;/&gt;&lt;lineCharCount val=&quot;31&quot;/&gt;&lt;lineCharCount val=&quot;85&quot;/&gt;&lt;lineCharCount val=&quot;82&quot;/&gt;&lt;lineCharCount val=&quot;43&quot;/&gt;&lt;lineCharCount val=&quot;48&quot;/&gt;&lt;lineCharCount val=&quot;87&quot;/&gt;&lt;lineCharCount val=&quot;84&quot;/&gt;&lt;/TableIndex&gt;&lt;/ShapeTextInfo&gt;"/>
  <p:tag name="HTML_SHAPEINFO" val="&lt;ThreeDShapeInfo&gt;&lt;uuid val=&quot;&quot;/&gt;&lt;isInvalidForFieldText val=&quot;0&quot;/&gt;&lt;Image&gt;&lt;filename val=&quot;C:\Users\Zev\AppData\Local\Temp\PR\data\asimages\{D53512E8-659A-46A3-A083-A5376C499BC8}_25.png&quot;/&gt;&lt;left val=&quot;51&quot;/&gt;&lt;top val=&quot;138&quot;/&gt;&lt;width val=&quot;847&quot;/&gt;&lt;height val=&quot;375&quot;/&gt;&lt;hasText val=&quot;1&quot;/&gt;&lt;/Image&gt;&lt;/ThreeDShape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quot;/&gt;&lt;isInvalidForFieldText val=&quot;0&quot;/&gt;&lt;Image&gt;&lt;filename val=&quot;C:\Users\Zev\AppData\Local\Temp\PR\data\asimages\{6A72B382-757A-4D13-88A5-3248481C3EFA}_26.png&quot;/&gt;&lt;left val=&quot;71&quot;/&gt;&lt;top val=&quot;22&quot;/&gt;&lt;width val=&quot;808&quot;/&gt;&lt;height val=&quot;134&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84&quot;/&gt;&lt;lineCharCount val=&quot;43&quot;/&gt;&lt;lineCharCount val=&quot;42&quot;/&gt;&lt;lineCharCount val=&quot;11&quot;/&gt;&lt;lineCharCount val=&quot;79&quot;/&gt;&lt;lineCharCount val=&quot;25&quot;/&gt;&lt;lineCharCount val=&quot;14&quot;/&gt;&lt;lineCharCount val=&quot;81&quot;/&gt;&lt;lineCharCount val=&quot;9&quot;/&gt;&lt;lineCharCount val=&quot;17&quot;/&gt;&lt;/TableIndex&gt;&lt;/ShapeTextInfo&gt;"/>
  <p:tag name="HTML_SHAPEINFO" val="&lt;ThreeDShapeInfo&gt;&lt;uuid val=&quot;&quot;/&gt;&lt;isInvalidForFieldText val=&quot;0&quot;/&gt;&lt;Image&gt;&lt;filename val=&quot;C:\Users\Zev\AppData\Local\Temp\PR\data\asimages\{4EDA9F51-E531-4653-8974-73E5E613F3CE}_26.png&quot;/&gt;&lt;left val=&quot;51&quot;/&gt;&lt;top val=&quot;138&quot;/&gt;&lt;width val=&quot;847&quot;/&gt;&lt;height val=&quot;375&quot;/&gt;&lt;hasText val=&quot;1&quot;/&gt;&lt;/Image&gt;&lt;/ThreeDShape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quot;/&gt;&lt;isInvalidForFieldText val=&quot;0&quot;/&gt;&lt;Image&gt;&lt;filename val=&quot;C:\Users\Zev\AppData\Local\Temp\PR\data\asimages\{FA93B2C5-8AB4-4E84-9B2A-9A8DDF08978D}_27.png&quot;/&gt;&lt;left val=&quot;71&quot;/&gt;&lt;top val=&quot;22&quot;/&gt;&lt;width val=&quot;808&quot;/&gt;&lt;height val=&quot;134&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7&quot;/&gt;&lt;lineCharCount val=&quot;1&quot;/&gt;&lt;lineCharCount val=&quot;78&quot;/&gt;&lt;lineCharCount val=&quot;71&quot;/&gt;&lt;lineCharCount val=&quot;54&quot;/&gt;&lt;lineCharCount val=&quot;1&quot;/&gt;&lt;lineCharCount val=&quot;86&quot;/&gt;&lt;lineCharCount val=&quot;62&quot;/&gt;&lt;/TableIndex&gt;&lt;/ShapeTextInfo&gt;"/>
  <p:tag name="HTML_SHAPEINFO" val="&lt;ThreeDShapeInfo&gt;&lt;uuid val=&quot;&quot;/&gt;&lt;isInvalidForFieldText val=&quot;0&quot;/&gt;&lt;Image&gt;&lt;filename val=&quot;C:\Users\Zev\AppData\Local\Temp\PR\data\asimages\{0526DC53-1216-45E2-BD4F-64849CBA8676}_27.png&quot;/&gt;&lt;left val=&quot;51&quot;/&gt;&lt;top val=&quot;138&quot;/&gt;&lt;width val=&quot;859&quot;/&gt;&lt;height val=&quot;375&quot;/&gt;&lt;hasText val=&quot;1&quot;/&gt;&lt;/Image&gt;&lt;/ThreeDShape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quot;/&gt;&lt;isInvalidForFieldText val=&quot;0&quot;/&gt;&lt;Image&gt;&lt;filename val=&quot;C:\Users\Zev\AppData\Local\Temp\PR\data\asimages\{1E954655-E816-44A7-BEC9-B269969A2143}_28.png&quot;/&gt;&lt;left val=&quot;71&quot;/&gt;&lt;top val=&quot;22&quot;/&gt;&lt;width val=&quot;808&quot;/&gt;&lt;height val=&quot;134&quot;/&gt;&lt;hasText val=&quot;1&quot;/&gt;&lt;/Image&gt;&lt;/ThreeDShape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3&quot;/&gt;&lt;lineCharCount val=&quot;42&quot;/&gt;&lt;/TableIndex&gt;&lt;/ShapeTextInfo&gt;"/>
  <p:tag name="HTML_SHAPEINFO" val="&lt;ThreeDShapeInfo&gt;&lt;uuid val=&quot;&quot;/&gt;&lt;isInvalidForFieldText val=&quot;0&quot;/&gt;&lt;Image&gt;&lt;filename val=&quot;C:\Users\Zev\AppData\Local\Temp\PR\data\asimages\{0C3C16DC-C811-43F4-82C9-B34A7AEC16F0}_28.png&quot;/&gt;&lt;left val=&quot;51&quot;/&gt;&lt;top val=&quot;138&quot;/&gt;&lt;width val=&quot;843&quot;/&gt;&lt;height val=&quot;375&quot;/&gt;&lt;hasText val=&quot;1&quot;/&gt;&lt;/Image&gt;&lt;/ThreeDShape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quot;/&gt;&lt;isInvalidForFieldText val=&quot;0&quot;/&gt;&lt;Image&gt;&lt;filename val=&quot;C:\Users\Zev\AppData\Local\Temp\PR\data\asimages\{B412BC9A-C071-45F3-B089-DD4852386F53}_29.png&quot;/&gt;&lt;left val=&quot;71&quot;/&gt;&lt;top val=&quot;22&quot;/&gt;&lt;width val=&quot;808&quot;/&gt;&lt;height val=&quot;134&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62&quot;/&gt;&lt;lineCharCount val=&quot;90&quot;/&gt;&lt;lineCharCount val=&quot;49&quot;/&gt;&lt;lineCharCount val=&quot;85&quot;/&gt;&lt;lineCharCount val=&quot;58&quot;/&gt;&lt;lineCharCount val=&quot;1&quot;/&gt;&lt;/TableIndex&gt;&lt;/ShapeTextInfo&gt;"/>
  <p:tag name="HTML_SHAPEINFO" val="&lt;ThreeDShapeInfo&gt;&lt;uuid val=&quot;&quot;/&gt;&lt;isInvalidForFieldText val=&quot;0&quot;/&gt;&lt;Image&gt;&lt;filename val=&quot;C:\Users\Zev\AppData\Local\Temp\PR\data\asimages\{926947DE-B22F-41E3-BD56-9A1C738F1ABF}_29.png&quot;/&gt;&lt;left val=&quot;51&quot;/&gt;&lt;top val=&quot;138&quot;/&gt;&lt;width val=&quot;844&quot;/&gt;&lt;height val=&quot;375&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 name="HTML_SHAPEINFO" val="&lt;ThreeDShapeInfo&gt;&lt;uuid val=&quot;&quot;/&gt;&lt;isInvalidForFieldText val=&quot;0&quot;/&gt;&lt;Image&gt;&lt;filename val=&quot;C:\Users\Zev\AppData\Local\Temp\PR\data\asimages\{D6298F15-F728-4D8D-A822-2F884C0116B9}_30.png&quot;/&gt;&lt;left val=&quot;86&quot;/&gt;&lt;top val=&quot;22&quot;/&gt;&lt;width val=&quot;793&quot;/&gt;&lt;height val=&quot;134&quot;/&gt;&lt;hasText val=&quot;1&quot;/&gt;&lt;/Image&gt;&lt;/ThreeDShape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86&quot;/&gt;&lt;lineCharCount val=&quot;74&quot;/&gt;&lt;lineCharCount val=&quot;11&quot;/&gt;&lt;lineCharCount val=&quot;36&quot;/&gt;&lt;lineCharCount val=&quot;26&quot;/&gt;&lt;lineCharCount val=&quot;15&quot;/&gt;&lt;lineCharCount val=&quot;95&quot;/&gt;&lt;lineCharCount val=&quot;29&quot;/&gt;&lt;lineCharCount val=&quot;87&quot;/&gt;&lt;lineCharCount val=&quot;82&quot;/&gt;&lt;lineCharCount val=&quot;87&quot;/&gt;&lt;lineCharCount val=&quot;32&quot;/&gt;&lt;/TableIndex&gt;&lt;/ShapeTextInfo&gt;"/>
  <p:tag name="HTML_SHAPEINFO" val="&lt;ThreeDShapeInfo&gt;&lt;uuid val=&quot;&quot;/&gt;&lt;isInvalidForFieldText val=&quot;0&quot;/&gt;&lt;Image&gt;&lt;filename val=&quot;C:\Users\Zev\AppData\Local\Temp\PR\data\asimages\{52FFA5DF-D2E4-4D87-9205-908F908C5A0A}_30.png&quot;/&gt;&lt;left val=&quot;51&quot;/&gt;&lt;top val=&quot;138&quot;/&gt;&lt;width val=&quot;873&quot;/&gt;&lt;height val=&quot;375&quot;/&gt;&lt;hasText val=&quot;1&quot;/&gt;&lt;/Image&gt;&lt;/ThreeDShape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Zev\AppData\Local\Temp\PR\data\asimages\{C960440F-3BDD-46CE-A4BB-4BD0EC0E5A14}_31.png&quot;/&gt;&lt;left val=&quot;86&quot;/&gt;&lt;top val=&quot;22&quot;/&gt;&lt;width val=&quot;793&quot;/&gt;&lt;height val=&quot;115&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Zev\AppData\Local\Temp\PR\data\asimages\{346C9339-7CFC-4AE0-9318-BBF71DEE2943}_33.png&quot;/&gt;&lt;left val=&quot;71&quot;/&gt;&lt;top val=&quot;22&quot;/&gt;&lt;width val=&quot;808&quot;/&gt;&lt;height val=&quot;134&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85&quot;/&gt;&lt;lineCharCount val=&quot;85&quot;/&gt;&lt;lineCharCount val=&quot;43&quot;/&gt;&lt;lineCharCount val=&quot;82&quot;/&gt;&lt;lineCharCount val=&quot;83&quot;/&gt;&lt;lineCharCount val=&quot;82&quot;/&gt;&lt;/TableIndex&gt;&lt;/ShapeTextInfo&gt;"/>
  <p:tag name="HTML_SHAPEINFO" val="&lt;ThreeDShapeInfo&gt;&lt;uuid val=&quot;&quot;/&gt;&lt;isInvalidForFieldText val=&quot;0&quot;/&gt;&lt;Image&gt;&lt;filename val=&quot;C:\Users\Zev\AppData\Local\Temp\PR\data\asimages\{B42B9C53-F11B-4985-8AA2-C88755DAF22D}_33.png&quot;/&gt;&lt;left val=&quot;51&quot;/&gt;&lt;top val=&quot;138&quot;/&gt;&lt;width val=&quot;862&quot;/&gt;&lt;height val=&quot;375&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Zev\AppData\Local\Temp\PR\data\asimages\{0F9C0F78-B034-4C64-A9C9-22B3D16D7613}_34.png&quot;/&gt;&lt;left val=&quot;71&quot;/&gt;&lt;top val=&quot;22&quot;/&gt;&lt;width val=&quot;808&quot;/&gt;&lt;height val=&quot;134&quot;/&gt;&lt;hasText val=&quot;1&quot;/&gt;&lt;/Image&gt;&lt;/ThreeDShape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88&quot;/&gt;&lt;lineCharCount val=&quot;91&quot;/&gt;&lt;lineCharCount val=&quot;73&quot;/&gt;&lt;/TableIndex&gt;&lt;/ShapeTextInfo&gt;"/>
  <p:tag name="PRESENTER_SHAPEINFO" val="&lt;ThreeDShapeInfo&gt;&lt;uuid val=&quot;{13CABFDF-81F6-44C0-B9EB-0926AFA51337}&quot;/&gt;&lt;isInvalidForFieldText val=&quot;0&quot;/&gt;&lt;Image&gt;&lt;filename val=&quot;C:\Users\Zev\AppData\Local\Temp\PR\data\asimages\{13CABFDF-81F6-44C0-B9EB-0926AFA51337}_34.png&quot;/&gt;&lt;left val=&quot;51&quot;/&gt;&lt;top val=&quot;138&quot;/&gt;&lt;width val=&quot;859&quot;/&gt;&lt;height val=&quot;375&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quot;/&gt;&lt;isInvalidForFieldText val=&quot;0&quot;/&gt;&lt;Image&gt;&lt;filename val=&quot;C:\Users\Zev\AppData\Local\Temp\PR\data\asimages\{5FB8B694-429E-4F71-B0F6-C987953D1FA6}_35.png&quot;/&gt;&lt;left val=&quot;71&quot;/&gt;&lt;top val=&quot;22&quot;/&gt;&lt;width val=&quot;808&quot;/&gt;&lt;height val=&quot;134&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83&quot;/&gt;&lt;lineCharCount val=&quot;76&quot;/&gt;&lt;lineCharCount val=&quot;80&quot;/&gt;&lt;lineCharCount val=&quot;84&quot;/&gt;&lt;lineCharCount val=&quot;51&quot;/&gt;&lt;/TableIndex&gt;&lt;/ShapeTextInfo&gt;"/>
  <p:tag name="PRESENTER_SHAPEINFO" val="&lt;ThreeDShapeInfo&gt;&lt;uuid val=&quot;{49E728B0-62CE-4F25-9DB5-4AB83A70FE7E}&quot;/&gt;&lt;isInvalidForFieldText val=&quot;0&quot;/&gt;&lt;Image&gt;&lt;filename val=&quot;C:\Users\Zev\AppData\Local\Temp\PR\data\asimages\{49E728B0-62CE-4F25-9DB5-4AB83A70FE7E}_35.png&quot;/&gt;&lt;left val=&quot;51&quot;/&gt;&lt;top val=&quot;138&quot;/&gt;&lt;width val=&quot;856&quot;/&gt;&lt;height val=&quot;375&quot;/&gt;&lt;hasText val=&quot;1&quot;/&gt;&lt;/Image&gt;&lt;/ThreeDShape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 name="HTML_SHAPEINFO" val="&lt;ThreeDShapeInfo&gt;&lt;uuid val=&quot;&quot;/&gt;&lt;isInvalidForFieldText val=&quot;0&quot;/&gt;&lt;Image&gt;&lt;filename val=&quot;C:\Users\Zev\AppData\Local\Temp\PR\data\asimages\{51B4713F-DC50-4707-BB8A-B8572A0CAE73}_36.png&quot;/&gt;&lt;left val=&quot;71&quot;/&gt;&lt;top val=&quot;22&quot;/&gt;&lt;width val=&quot;808&quot;/&gt;&lt;height val=&quot;134&quot;/&gt;&lt;hasText val=&quot;1&quot;/&gt;&lt;/Image&gt;&lt;/ThreeDShape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85&quot;/&gt;&lt;lineCharCount val=&quot;89&quot;/&gt;&lt;lineCharCount val=&quot;87&quot;/&gt;&lt;lineCharCount val=&quot;86&quot;/&gt;&lt;lineCharCount val=&quot;81&quot;/&gt;&lt;lineCharCount val=&quot;12&quot;/&gt;&lt;/TableIndex&gt;&lt;/ShapeTextInfo&gt;"/>
  <p:tag name="HTML_SHAPEINFO" val="&lt;ThreeDShapeInfo&gt;&lt;uuid val=&quot;&quot;/&gt;&lt;isInvalidForFieldText val=&quot;0&quot;/&gt;&lt;Image&gt;&lt;filename val=&quot;C:\Users\Zev\AppData\Local\Temp\PR\data\asimages\{1A704A5F-8A5F-4C04-BF7F-A62DAAFAAF98}_36.png&quot;/&gt;&lt;left val=&quot;51&quot;/&gt;&lt;top val=&quot;138&quot;/&gt;&lt;width val=&quot;843&quot;/&gt;&lt;height val=&quot;375&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quot;/&gt;&lt;isInvalidForFieldText val=&quot;0&quot;/&gt;&lt;Image&gt;&lt;filename val=&quot;C:\Users\Zev\AppData\Local\Temp\PR\data\asimages\{C93F3915-B2D4-461B-B140-1CEF0B11A1B6}_37.png&quot;/&gt;&lt;left val=&quot;71&quot;/&gt;&lt;top val=&quot;22&quot;/&gt;&lt;width val=&quot;808&quot;/&gt;&lt;height val=&quot;134&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83&quot;/&gt;&lt;lineCharCount val=&quot;85&quot;/&gt;&lt;lineCharCount val=&quot;81&quot;/&gt;&lt;lineCharCount val=&quot;26&quot;/&gt;&lt;/TableIndex&gt;&lt;/ShapeTextInfo&gt;"/>
  <p:tag name="PRESENTER_SHAPEINFO" val="&lt;ThreeDShapeInfo&gt;&lt;uuid val=&quot;{294E8CDC-2C27-42FC-B2DF-3FDBE398A931}&quot;/&gt;&lt;isInvalidForFieldText val=&quot;0&quot;/&gt;&lt;Image&gt;&lt;filename val=&quot;C:\Users\Zev\AppData\Local\Temp\PR\data\asimages\{294E8CDC-2C27-42FC-B2DF-3FDBE398A931}_37.png&quot;/&gt;&lt;left val=&quot;51&quot;/&gt;&lt;top val=&quot;138&quot;/&gt;&lt;width val=&quot;843&quot;/&gt;&lt;height val=&quot;375&quot;/&gt;&lt;hasText val=&quot;1&quot;/&gt;&lt;/Image&gt;&lt;/ThreeDShape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 name="HTML_SHAPEINFO" val="&lt;ThreeDShapeInfo&gt;&lt;uuid val=&quot;&quot;/&gt;&lt;isInvalidForFieldText val=&quot;0&quot;/&gt;&lt;Image&gt;&lt;filename val=&quot;C:\Users\Zev\AppData\Local\Temp\PR\data\asimages\{2C9D99BD-3249-4FC7-8E6C-606517FB6793}_38.png&quot;/&gt;&lt;left val=&quot;71&quot;/&gt;&lt;top val=&quot;22&quot;/&gt;&lt;width val=&quot;808&quot;/&gt;&lt;height val=&quot;134&quot;/&gt;&lt;hasText val=&quot;1&quot;/&gt;&lt;/Image&gt;&lt;/ThreeDShapeInfo&gt;"/>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1959</TotalTime>
  <Words>3831</Words>
  <Application>Microsoft Office PowerPoint</Application>
  <PresentationFormat>Custom</PresentationFormat>
  <Paragraphs>258</Paragraphs>
  <Slides>50</Slides>
  <Notes>34</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Retrospect</vt:lpstr>
      <vt:lpstr>Welcome to THR 350  Play as Film</vt:lpstr>
      <vt:lpstr>This class is an examination of the terms “theatrical” and “cinematic”</vt:lpstr>
      <vt:lpstr>Course Description: </vt:lpstr>
      <vt:lpstr>Cinematic vs. Theatrical</vt:lpstr>
      <vt:lpstr>Common Synonyms for Cinematic:</vt:lpstr>
      <vt:lpstr>Common Synonyms for Theatrical:</vt:lpstr>
      <vt:lpstr>Differences in Theatrical and Cinematic Storytelling:</vt:lpstr>
      <vt:lpstr>Cinematic vs. Theatrical</vt:lpstr>
      <vt:lpstr>Bill Condon Interview</vt:lpstr>
      <vt:lpstr>Read the following quotes about plays and films to help arrive at your definitions of cinematic and theatrical.</vt:lpstr>
      <vt:lpstr>Read the following quotes about plays and films to help arrive at your definitions of cinematic and theatrical.</vt:lpstr>
      <vt:lpstr>Look at the following movie titles. They are considered both cinematic and theatrical.</vt:lpstr>
      <vt:lpstr>Cinematic or Theatrical Terminology</vt:lpstr>
      <vt:lpstr>The class usually runs with this sort of structure. </vt:lpstr>
      <vt:lpstr>The class usually runs with this sort of structure. </vt:lpstr>
      <vt:lpstr>Cinematic or Theatrical?</vt:lpstr>
      <vt:lpstr>Moulin Rouge Excerpt</vt:lpstr>
      <vt:lpstr>Cinematic or Theatrical?</vt:lpstr>
      <vt:lpstr>Cinematic or Theatrical?</vt:lpstr>
      <vt:lpstr>Cinematic or Theatrical?</vt:lpstr>
      <vt:lpstr>Cinematic or Theatrical?</vt:lpstr>
      <vt:lpstr>Premise and  Dramatic Structure</vt:lpstr>
      <vt:lpstr>READING A PLAY…</vt:lpstr>
      <vt:lpstr>PREMISE</vt:lpstr>
      <vt:lpstr>PREMISE</vt:lpstr>
      <vt:lpstr>PREMISE</vt:lpstr>
      <vt:lpstr>PREMISE</vt:lpstr>
      <vt:lpstr>PREMISE</vt:lpstr>
      <vt:lpstr>PREMISE</vt:lpstr>
      <vt:lpstr>Freytag's Analysis of Dramatic Structure</vt:lpstr>
      <vt:lpstr>Freytag's Pyramid</vt:lpstr>
      <vt:lpstr>PowerPoint Presentation</vt:lpstr>
      <vt:lpstr>Exposition</vt:lpstr>
      <vt:lpstr>Inciting Incident</vt:lpstr>
      <vt:lpstr>Rising Action</vt:lpstr>
      <vt:lpstr>Climax (turning point)</vt:lpstr>
      <vt:lpstr>Falling Action</vt:lpstr>
      <vt:lpstr>Denouement or Catastrophe</vt:lpstr>
      <vt:lpstr>Example of Freytag's Analysis:</vt:lpstr>
      <vt:lpstr>Exposition:</vt:lpstr>
      <vt:lpstr>Inciting Incident:</vt:lpstr>
      <vt:lpstr>Rising Action:</vt:lpstr>
      <vt:lpstr>Rising Action:</vt:lpstr>
      <vt:lpstr>Climax (turning point):</vt:lpstr>
      <vt:lpstr>Falling Action:</vt:lpstr>
      <vt:lpstr>Denouement or Catastrophe:</vt:lpstr>
      <vt:lpstr>There are several ways to analyze dramatic structure, Freytag’s being the easiest and the cleanest. </vt:lpstr>
      <vt:lpstr>Dramatic Structure</vt:lpstr>
      <vt:lpstr>FIRST ASSIGNMENT</vt:lpstr>
      <vt:lpstr>BEFORE THE NEXT LESSON</vt:lpstr>
    </vt:vector>
  </TitlesOfParts>
  <Company>College of Arts and Letters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THR 350  Play as Film</dc:title>
  <dc:creator>Kirk Domer</dc:creator>
  <cp:lastModifiedBy>Zev</cp:lastModifiedBy>
  <cp:revision>100</cp:revision>
  <dcterms:created xsi:type="dcterms:W3CDTF">2014-12-27T15:19:33Z</dcterms:created>
  <dcterms:modified xsi:type="dcterms:W3CDTF">2015-01-12T04:23:25Z</dcterms:modified>
</cp:coreProperties>
</file>