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24" r:id="rId2"/>
    <p:sldId id="630" r:id="rId3"/>
    <p:sldId id="637" r:id="rId4"/>
    <p:sldId id="635" r:id="rId5"/>
    <p:sldId id="636" r:id="rId6"/>
    <p:sldId id="583" r:id="rId7"/>
    <p:sldId id="558" r:id="rId8"/>
    <p:sldId id="652" r:id="rId9"/>
    <p:sldId id="626" r:id="rId10"/>
    <p:sldId id="628" r:id="rId11"/>
    <p:sldId id="610" r:id="rId12"/>
    <p:sldId id="633" r:id="rId13"/>
    <p:sldId id="634" r:id="rId14"/>
    <p:sldId id="629" r:id="rId15"/>
    <p:sldId id="638" r:id="rId16"/>
    <p:sldId id="639" r:id="rId17"/>
    <p:sldId id="640" r:id="rId18"/>
    <p:sldId id="641" r:id="rId19"/>
    <p:sldId id="653" r:id="rId20"/>
    <p:sldId id="645" r:id="rId21"/>
    <p:sldId id="647" r:id="rId22"/>
    <p:sldId id="649" r:id="rId23"/>
    <p:sldId id="651" r:id="rId24"/>
    <p:sldId id="654" r:id="rId25"/>
    <p:sldId id="655" r:id="rId26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ts val="400"/>
      </a:spcAft>
      <a:buClr>
        <a:srgbClr val="0C7B9C"/>
      </a:buClr>
      <a:buSzPct val="70000"/>
      <a:buFont typeface="Wingdings" pitchFamily="2" charset="2"/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FCC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3" autoAdjust="0"/>
    <p:restoredTop sz="89914" autoAdjust="0"/>
  </p:normalViewPr>
  <p:slideViewPr>
    <p:cSldViewPr>
      <p:cViewPr varScale="1">
        <p:scale>
          <a:sx n="82" d="100"/>
          <a:sy n="82" d="100"/>
        </p:scale>
        <p:origin x="-1482" y="-9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98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439" tIns="50221" rIns="100439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312210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5837" cy="3597275"/>
          </a:xfrm>
          <a:solidFill>
            <a:srgbClr val="FFFFFF"/>
          </a:solidFill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08" tIns="47500" rIns="95008" bIns="47500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1C924-779F-4BA8-B12D-3A02BB12F4F2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</p:spPr>
        <p:txBody>
          <a:bodyPr lIns="95033" tIns="47516" rIns="95033" bIns="47516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3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33" tIns="47516" rIns="95033" bIns="47516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4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408132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276225"/>
            <a:ext cx="57340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6300" y="1600200"/>
            <a:ext cx="36195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6195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6195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C818F-7F3A-473B-A397-121016206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82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02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38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17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sz="1200" smtClean="0"/>
                <a:t>		  		  			    	               </a:t>
              </a:r>
              <a:fld id="{9FB39017-2209-4F2E-917A-0DA5B3EAB0A6}" type="slidenum">
                <a:rPr lang="en-US" altLang="en-US" sz="1200" smtClean="0"/>
                <a:pPr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t>‹#›</a:t>
              </a:fld>
              <a:r>
                <a:rPr lang="en-US" altLang="en-US" sz="1200" smtClean="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tabLst>
          <a:tab pos="131127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tabLst>
          <a:tab pos="1311275" algn="l"/>
        </a:tabLst>
        <a:defRPr sz="2000">
          <a:solidFill>
            <a:schemeClr val="tx1"/>
          </a:solidFill>
          <a:latin typeface="+mn-lt"/>
        </a:defRPr>
      </a:lvl2pPr>
      <a:lvl3pPr marL="1198563" indent="-284163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tabLst>
          <a:tab pos="1311275" algn="l"/>
        </a:tabLs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tabLst>
          <a:tab pos="1311275" algn="l"/>
        </a:tabLst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google.com/trends/explore#q=big%20data&amp;date=1%2F2009%2084m&amp;cmpt=q&amp;tz=Etc%2FGMT%2B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mc.com/leadership/digital-universe/index.ht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collaboration/fourthparadig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838200"/>
          </a:xfrm>
        </p:spPr>
        <p:txBody>
          <a:bodyPr/>
          <a:lstStyle/>
          <a:p>
            <a:r>
              <a:rPr lang="en-US" altLang="en-US" smtClean="0"/>
              <a:t>Computational Techniques for </a:t>
            </a:r>
            <a:br>
              <a:rPr lang="en-US" altLang="en-US" smtClean="0"/>
            </a:br>
            <a:r>
              <a:rPr lang="en-US" altLang="en-US" smtClean="0"/>
              <a:t>Large-Scale Data Analysis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801938"/>
            <a:ext cx="8153400" cy="210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Lecture 1: Introduction</a:t>
            </a: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Creating </a:t>
            </a:r>
            <a:r>
              <a:rPr lang="en-US" altLang="en-US" dirty="0" smtClean="0"/>
              <a:t>Value from Big Data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09600" y="3201988"/>
            <a:ext cx="3678238" cy="39754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450" rIns="0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dirty="0"/>
              <a:t>Data </a:t>
            </a:r>
            <a:r>
              <a:rPr lang="en-US" altLang="en-US" sz="2000" dirty="0" smtClean="0"/>
              <a:t>acquisition and </a:t>
            </a:r>
            <a:r>
              <a:rPr lang="en-US" altLang="en-US" sz="2000" dirty="0"/>
              <a:t>storage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782638" y="1449388"/>
            <a:ext cx="2590800" cy="1074737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233363" algn="ctr">
              <a:defRPr/>
            </a:pPr>
            <a:r>
              <a:rPr lang="en-US" dirty="0"/>
              <a:t>Target Domain</a:t>
            </a: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1620838" y="4344988"/>
            <a:ext cx="2667000" cy="398462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dirty="0"/>
              <a:t>Data </a:t>
            </a:r>
            <a:r>
              <a:rPr lang="en-US" altLang="en-US" sz="2000" dirty="0" smtClean="0"/>
              <a:t>preprocessing</a:t>
            </a:r>
            <a:endParaRPr lang="en-US" altLang="en-US" sz="2000" dirty="0"/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3221038" y="5546725"/>
            <a:ext cx="2133600" cy="705321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dirty="0" smtClean="0"/>
              <a:t>Modeling and  </a:t>
            </a:r>
            <a:r>
              <a:rPr lang="en-US" altLang="en-US" sz="2000" dirty="0"/>
              <a:t>analysis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5146675" y="4349750"/>
            <a:ext cx="2667000" cy="396875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algn="ctr"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dirty="0" err="1"/>
              <a:t>Postprocessing</a:t>
            </a:r>
            <a:endParaRPr lang="en-US" altLang="en-US" sz="2000" dirty="0"/>
          </a:p>
        </p:txBody>
      </p:sp>
      <p:pic>
        <p:nvPicPr>
          <p:cNvPr id="12296" name="Picture 5" descr="C:\Users\default.default-PC\AppData\Local\Microsoft\Windows\Temporary Internet Files\Content.IE5\VIWAOI1S\MP900442237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4"/>
          <a:stretch>
            <a:fillRect/>
          </a:stretch>
        </p:blipFill>
        <p:spPr bwMode="auto">
          <a:xfrm>
            <a:off x="6178550" y="1570038"/>
            <a:ext cx="1898650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Notched Right Arrow 5"/>
          <p:cNvSpPr/>
          <p:nvPr/>
        </p:nvSpPr>
        <p:spPr bwMode="auto">
          <a:xfrm rot="3043687">
            <a:off x="1724819" y="2634456"/>
            <a:ext cx="706438" cy="39687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endParaRPr lang="en-US"/>
          </a:p>
        </p:txBody>
      </p:sp>
      <p:sp>
        <p:nvSpPr>
          <p:cNvPr id="13" name="Notched Right Arrow 12"/>
          <p:cNvSpPr/>
          <p:nvPr/>
        </p:nvSpPr>
        <p:spPr bwMode="auto">
          <a:xfrm rot="3043687">
            <a:off x="2455069" y="3794919"/>
            <a:ext cx="706437" cy="39687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endParaRPr lang="en-US"/>
          </a:p>
        </p:txBody>
      </p:sp>
      <p:sp>
        <p:nvSpPr>
          <p:cNvPr id="14" name="Notched Right Arrow 13"/>
          <p:cNvSpPr/>
          <p:nvPr/>
        </p:nvSpPr>
        <p:spPr bwMode="auto">
          <a:xfrm rot="3043687">
            <a:off x="3209925" y="4948238"/>
            <a:ext cx="708025" cy="39687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endParaRPr lang="en-US"/>
          </a:p>
        </p:txBody>
      </p:sp>
      <p:sp>
        <p:nvSpPr>
          <p:cNvPr id="15" name="Notched Right Arrow 14"/>
          <p:cNvSpPr/>
          <p:nvPr/>
        </p:nvSpPr>
        <p:spPr bwMode="auto">
          <a:xfrm rot="19552142">
            <a:off x="5000625" y="4916488"/>
            <a:ext cx="706438" cy="39687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endParaRPr lang="en-US"/>
          </a:p>
        </p:txBody>
      </p:sp>
      <p:sp>
        <p:nvSpPr>
          <p:cNvPr id="16" name="Notched Right Arrow 15"/>
          <p:cNvSpPr/>
          <p:nvPr/>
        </p:nvSpPr>
        <p:spPr bwMode="auto">
          <a:xfrm rot="19552142">
            <a:off x="6370638" y="3748088"/>
            <a:ext cx="706437" cy="39687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Challenges in Analyzing Big Data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Storage limitation</a:t>
            </a:r>
          </a:p>
          <a:p>
            <a:pPr lvl="1"/>
            <a:r>
              <a:rPr lang="en-US" altLang="en-US" dirty="0" smtClean="0"/>
              <a:t>Traditional approaches assume entire data can fit into memory</a:t>
            </a:r>
          </a:p>
          <a:p>
            <a:pPr lvl="1"/>
            <a:r>
              <a:rPr lang="en-US" altLang="en-US" dirty="0" smtClean="0"/>
              <a:t>Infeasible when applied to big data problems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Computation time</a:t>
            </a:r>
          </a:p>
          <a:p>
            <a:pPr lvl="1"/>
            <a:r>
              <a:rPr lang="en-US" altLang="en-US" dirty="0" smtClean="0"/>
              <a:t>There are few sublinear time</a:t>
            </a:r>
            <a:br>
              <a:rPr lang="en-US" altLang="en-US" dirty="0" smtClean="0"/>
            </a:br>
            <a:r>
              <a:rPr lang="en-US" altLang="en-US" dirty="0" smtClean="0"/>
              <a:t>algorithms </a:t>
            </a:r>
          </a:p>
          <a:p>
            <a:pPr lvl="1"/>
            <a:r>
              <a:rPr lang="en-US" altLang="en-US" dirty="0" smtClean="0"/>
              <a:t>How long does it take to sort </a:t>
            </a:r>
            <a:br>
              <a:rPr lang="en-US" altLang="en-US" dirty="0" smtClean="0"/>
            </a:br>
            <a:r>
              <a:rPr lang="en-US" altLang="en-US" dirty="0" smtClean="0"/>
              <a:t>1 million floating point numbers? </a:t>
            </a:r>
            <a:br>
              <a:rPr lang="en-US" altLang="en-US" dirty="0" smtClean="0"/>
            </a:br>
            <a:r>
              <a:rPr lang="en-US" altLang="en-US" dirty="0" smtClean="0"/>
              <a:t>10 million? 100 million?</a:t>
            </a:r>
          </a:p>
          <a:p>
            <a:pPr lvl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4809" r="6023" b="4916"/>
          <a:stretch/>
        </p:blipFill>
        <p:spPr>
          <a:xfrm>
            <a:off x="5105400" y="3013163"/>
            <a:ext cx="4038600" cy="3160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Other Challenges: Privacy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3200400"/>
            <a:ext cx="722153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1219200"/>
            <a:ext cx="67722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5973856"/>
            <a:ext cx="7038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http://techland.time.com/2012/02/17/how-target-knew-a-high-school-girl-was-pregnant-before-her-parents/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Other Challenges: Security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02945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3429000"/>
            <a:ext cx="8474075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7189" y="5257800"/>
            <a:ext cx="81613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dirty="0"/>
              <a:t>http://arstechnica.com/security/2012/12/how-an-internet-connected-samsung-tv-can-spill-your-deepest-secrets/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Data Analysis</a:t>
            </a:r>
          </a:p>
        </p:txBody>
      </p:sp>
      <p:cxnSp>
        <p:nvCxnSpPr>
          <p:cNvPr id="13315" name="Straight Arrow Connector 5"/>
          <p:cNvCxnSpPr>
            <a:cxnSpLocks noChangeShapeType="1"/>
          </p:cNvCxnSpPr>
          <p:nvPr/>
        </p:nvCxnSpPr>
        <p:spPr bwMode="auto">
          <a:xfrm>
            <a:off x="915988" y="5638800"/>
            <a:ext cx="7618412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6" name="TextBox 11"/>
          <p:cNvSpPr txBox="1">
            <a:spLocks noChangeArrowheads="1"/>
          </p:cNvSpPr>
          <p:nvPr/>
        </p:nvSpPr>
        <p:spPr bwMode="auto">
          <a:xfrm>
            <a:off x="3486150" y="5748338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 b="1"/>
              <a:t>Complexity of analysis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457200" y="4122738"/>
            <a:ext cx="2819400" cy="1074737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r>
              <a:rPr lang="en-US" dirty="0"/>
              <a:t>Descriptive statistics</a:t>
            </a:r>
          </a:p>
        </p:txBody>
      </p:sp>
      <p:sp>
        <p:nvSpPr>
          <p:cNvPr id="16" name="Cloud 15"/>
          <p:cNvSpPr/>
          <p:nvPr/>
        </p:nvSpPr>
        <p:spPr bwMode="auto">
          <a:xfrm>
            <a:off x="3276600" y="2947988"/>
            <a:ext cx="2052638" cy="60642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233363">
              <a:defRPr/>
            </a:pPr>
            <a:r>
              <a:rPr lang="en-US" dirty="0"/>
              <a:t>Queries</a:t>
            </a:r>
          </a:p>
        </p:txBody>
      </p:sp>
      <p:sp>
        <p:nvSpPr>
          <p:cNvPr id="17" name="Cloud 16"/>
          <p:cNvSpPr/>
          <p:nvPr/>
        </p:nvSpPr>
        <p:spPr bwMode="auto">
          <a:xfrm>
            <a:off x="6145213" y="1125538"/>
            <a:ext cx="2389187" cy="107315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r>
              <a:rPr lang="en-US" dirty="0"/>
              <a:t>Predictive modeling</a:t>
            </a:r>
          </a:p>
        </p:txBody>
      </p:sp>
      <p:sp>
        <p:nvSpPr>
          <p:cNvPr id="18" name="Cloud 17"/>
          <p:cNvSpPr/>
          <p:nvPr/>
        </p:nvSpPr>
        <p:spPr bwMode="auto">
          <a:xfrm>
            <a:off x="6297613" y="2198688"/>
            <a:ext cx="2389187" cy="107315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r>
              <a:rPr lang="en-US" dirty="0"/>
              <a:t>Cluster analysis</a:t>
            </a:r>
          </a:p>
        </p:txBody>
      </p:sp>
      <p:sp>
        <p:nvSpPr>
          <p:cNvPr id="19" name="Cloud 18"/>
          <p:cNvSpPr/>
          <p:nvPr/>
        </p:nvSpPr>
        <p:spPr bwMode="auto">
          <a:xfrm>
            <a:off x="6156325" y="3271838"/>
            <a:ext cx="2389188" cy="1074737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233363" algn="ctr">
              <a:defRPr/>
            </a:pPr>
            <a:r>
              <a:rPr lang="en-US" dirty="0"/>
              <a:t>Outlier detection</a:t>
            </a:r>
          </a:p>
        </p:txBody>
      </p:sp>
      <p:sp>
        <p:nvSpPr>
          <p:cNvPr id="13322" name="TextBox 20"/>
          <p:cNvSpPr txBox="1">
            <a:spLocks noChangeArrowheads="1"/>
          </p:cNvSpPr>
          <p:nvPr/>
        </p:nvSpPr>
        <p:spPr bwMode="auto">
          <a:xfrm>
            <a:off x="915988" y="5722938"/>
            <a:ext cx="12112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/>
              <a:t>SImple</a:t>
            </a:r>
          </a:p>
        </p:txBody>
      </p:sp>
      <p:sp>
        <p:nvSpPr>
          <p:cNvPr id="13323" name="TextBox 21"/>
          <p:cNvSpPr txBox="1">
            <a:spLocks noChangeArrowheads="1"/>
          </p:cNvSpPr>
          <p:nvPr/>
        </p:nvSpPr>
        <p:spPr bwMode="auto">
          <a:xfrm>
            <a:off x="7086600" y="5734050"/>
            <a:ext cx="12112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2000"/>
              <a:t>Complex</a:t>
            </a:r>
          </a:p>
        </p:txBody>
      </p:sp>
      <p:sp>
        <p:nvSpPr>
          <p:cNvPr id="23" name="Cloud 22"/>
          <p:cNvSpPr/>
          <p:nvPr/>
        </p:nvSpPr>
        <p:spPr bwMode="auto">
          <a:xfrm>
            <a:off x="6019800" y="4412729"/>
            <a:ext cx="2595563" cy="1073671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dirty="0" smtClean="0"/>
              <a:t>Collaborative</a:t>
            </a:r>
            <a:br>
              <a:rPr lang="en-US" dirty="0" smtClean="0"/>
            </a:br>
            <a:r>
              <a:rPr lang="en-US" dirty="0" smtClean="0"/>
              <a:t>Filtering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(Simple)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(average)</a:t>
            </a:r>
          </a:p>
          <a:p>
            <a:r>
              <a:rPr lang="en-US" dirty="0"/>
              <a:t>S</a:t>
            </a:r>
            <a:r>
              <a:rPr lang="en-US" dirty="0" smtClean="0"/>
              <a:t>tandard deviation</a:t>
            </a:r>
          </a:p>
          <a:p>
            <a:r>
              <a:rPr lang="en-US" dirty="0" smtClean="0"/>
              <a:t>Median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Quartiles </a:t>
            </a:r>
          </a:p>
          <a:p>
            <a:r>
              <a:rPr lang="en-US" dirty="0" smtClean="0"/>
              <a:t>Correlation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Descriptive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1163" y="1143000"/>
                <a:ext cx="83185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# characters in last name of students: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2+2+2+3…+9+9+11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43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=5.79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2−5.79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+…+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11−5.79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43 −1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=2.133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Median (50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percentile) = 5</a:t>
                </a:r>
              </a:p>
              <a:p>
                <a:r>
                  <a:rPr lang="en-US" dirty="0" smtClean="0"/>
                  <a:t>Mode = 5</a:t>
                </a:r>
              </a:p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quartile (25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percentile) = 5</a:t>
                </a:r>
              </a:p>
              <a:p>
                <a:r>
                  <a:rPr lang="en-US" dirty="0" smtClean="0"/>
                  <a:t>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quartile (75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percentile) = 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8318500" cy="5181600"/>
              </a:xfrm>
              <a:blipFill rotWithShape="1">
                <a:blip r:embed="rId2"/>
                <a:stretch>
                  <a:fillRect l="-1099" t="-941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18288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2 2 2 3 3 3 4 4 4 4 5 5 5 5 5 5 5 5 5 5 5 5 </a:t>
            </a:r>
            <a:br>
              <a:rPr lang="en-US" dirty="0" smtClean="0"/>
            </a:br>
            <a:r>
              <a:rPr lang="en-US" dirty="0" smtClean="0"/>
              <a:t>6 6 6 6 6 6 6 7 7 7 7 8 8 8 8 9 9 9 9 9 11 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3460376" cy="259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3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top-10 most frequently purchased items at a given store in 2015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SQL: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item, count(*) as </a:t>
            </a:r>
            <a:r>
              <a:rPr lang="en-US" dirty="0" err="1" smtClean="0"/>
              <a:t>freq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transactions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Year(</a:t>
            </a:r>
            <a:r>
              <a:rPr lang="en-US" dirty="0" err="1" smtClean="0"/>
              <a:t>Tdate</a:t>
            </a:r>
            <a:r>
              <a:rPr lang="en-US" dirty="0" smtClean="0"/>
              <a:t>) = 2015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 BY item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ORDER BY </a:t>
            </a:r>
            <a:r>
              <a:rPr lang="en-US" dirty="0" err="1" smtClean="0"/>
              <a:t>freq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LIMIT 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64930"/>
              </p:ext>
            </p:extLst>
          </p:nvPr>
        </p:nvGraphicFramePr>
        <p:xfrm>
          <a:off x="1371600" y="2286000"/>
          <a:ext cx="655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  <a:gridCol w="1092200"/>
                <a:gridCol w="1092200"/>
                <a:gridCol w="109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3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predict the value of an unknown feature of the data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Predict the future price of a stock</a:t>
            </a:r>
          </a:p>
          <a:p>
            <a:pPr lvl="1"/>
            <a:r>
              <a:rPr lang="en-US" dirty="0" smtClean="0"/>
              <a:t>Predict whether a customer will purchase an item at a store</a:t>
            </a:r>
          </a:p>
          <a:p>
            <a:pPr lvl="1"/>
            <a:r>
              <a:rPr lang="en-US" dirty="0" smtClean="0"/>
              <a:t>Predict which product a customer is interested in buying when visiting an online store</a:t>
            </a:r>
          </a:p>
          <a:p>
            <a:pPr lvl="1"/>
            <a:r>
              <a:rPr lang="en-US" dirty="0" smtClean="0"/>
              <a:t>Predict whether an existing customer will churn (move) to a competitor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Though the prediction tasks may be different, similar types of algorithms can be applied to solve the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Framework for Predictive Modeling</a:t>
            </a:r>
          </a:p>
        </p:txBody>
      </p:sp>
      <p:sp>
        <p:nvSpPr>
          <p:cNvPr id="6150" name="AutoShape 10"/>
          <p:cNvSpPr>
            <a:spLocks noChangeArrowheads="1"/>
          </p:cNvSpPr>
          <p:nvPr/>
        </p:nvSpPr>
        <p:spPr bwMode="auto">
          <a:xfrm>
            <a:off x="2354672" y="5296190"/>
            <a:ext cx="990600" cy="685800"/>
          </a:xfrm>
          <a:prstGeom prst="can">
            <a:avLst>
              <a:gd name="adj" fmla="val 25056"/>
            </a:avLst>
          </a:prstGeom>
          <a:solidFill>
            <a:srgbClr val="FFC000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2354672" y="5443827"/>
            <a:ext cx="10429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</a:rPr>
              <a:t>Training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600" b="1" dirty="0">
                <a:solidFill>
                  <a:schemeClr val="tx2"/>
                </a:solidFill>
              </a:rPr>
              <a:t>Set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20306" y="5086350"/>
            <a:ext cx="4749007" cy="995362"/>
            <a:chOff x="3720306" y="5086350"/>
            <a:chExt cx="4749007" cy="995362"/>
          </a:xfrm>
        </p:grpSpPr>
        <p:grpSp>
          <p:nvGrpSpPr>
            <p:cNvPr id="6152" name="Group 12"/>
            <p:cNvGrpSpPr>
              <a:grpSpLocks/>
            </p:cNvGrpSpPr>
            <p:nvPr/>
          </p:nvGrpSpPr>
          <p:grpSpPr bwMode="auto">
            <a:xfrm>
              <a:off x="7343776" y="5283741"/>
              <a:ext cx="1125537" cy="690563"/>
              <a:chOff x="3360" y="2880"/>
              <a:chExt cx="672" cy="415"/>
            </a:xfrm>
          </p:grpSpPr>
          <p:sp>
            <p:nvSpPr>
              <p:cNvPr id="6160" name="AutoShape 13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672" cy="415"/>
              </a:xfrm>
              <a:prstGeom prst="flowChartMultidocument">
                <a:avLst/>
              </a:prstGeom>
              <a:solidFill>
                <a:srgbClr val="00E0CB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Text Box 14"/>
              <p:cNvSpPr txBox="1">
                <a:spLocks noChangeArrowheads="1"/>
              </p:cNvSpPr>
              <p:nvPr/>
            </p:nvSpPr>
            <p:spPr bwMode="auto">
              <a:xfrm>
                <a:off x="3392" y="2978"/>
                <a:ext cx="547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en-US" b="1" dirty="0">
                    <a:solidFill>
                      <a:srgbClr val="CC0000"/>
                    </a:solidFill>
                  </a:rPr>
                  <a:t>Model</a:t>
                </a:r>
                <a:endParaRPr lang="en-US" altLang="en-US" sz="14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53" name="AutoShape 15"/>
            <p:cNvSpPr>
              <a:spLocks noChangeArrowheads="1"/>
            </p:cNvSpPr>
            <p:nvPr/>
          </p:nvSpPr>
          <p:spPr bwMode="auto">
            <a:xfrm>
              <a:off x="4682837" y="5086350"/>
              <a:ext cx="1447800" cy="995362"/>
            </a:xfrm>
            <a:prstGeom prst="bevel">
              <a:avLst>
                <a:gd name="adj" fmla="val 125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4" name="Text Box 16"/>
            <p:cNvSpPr txBox="1">
              <a:spLocks noChangeArrowheads="1"/>
            </p:cNvSpPr>
            <p:nvPr/>
          </p:nvSpPr>
          <p:spPr bwMode="auto">
            <a:xfrm>
              <a:off x="4944109" y="5156994"/>
              <a:ext cx="92525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b="1" dirty="0" smtClean="0">
                  <a:solidFill>
                    <a:srgbClr val="000000"/>
                  </a:solidFill>
                </a:rPr>
                <a:t>Train</a:t>
              </a:r>
              <a:endParaRPr lang="en-US" altLang="en-US" b="1" dirty="0">
                <a:solidFill>
                  <a:srgbClr val="000000"/>
                </a:solidFill>
              </a:endParaRPr>
            </a:p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b="1" dirty="0" smtClean="0">
                  <a:solidFill>
                    <a:srgbClr val="000000"/>
                  </a:solidFill>
                </a:rPr>
                <a:t>Model</a:t>
              </a:r>
              <a:endParaRPr lang="en-US" altLang="en-US" sz="1400" dirty="0">
                <a:solidFill>
                  <a:srgbClr val="00E0CB"/>
                </a:solidFill>
              </a:endParaRPr>
            </a:p>
          </p:txBody>
        </p:sp>
        <p:sp>
          <p:nvSpPr>
            <p:cNvPr id="6155" name="AutoShape 17"/>
            <p:cNvSpPr>
              <a:spLocks noChangeArrowheads="1"/>
            </p:cNvSpPr>
            <p:nvPr/>
          </p:nvSpPr>
          <p:spPr bwMode="auto">
            <a:xfrm>
              <a:off x="3720306" y="5571403"/>
              <a:ext cx="851694" cy="141288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56" name="AutoShape 18"/>
            <p:cNvSpPr>
              <a:spLocks noChangeArrowheads="1"/>
            </p:cNvSpPr>
            <p:nvPr/>
          </p:nvSpPr>
          <p:spPr bwMode="auto">
            <a:xfrm>
              <a:off x="6299200" y="5548313"/>
              <a:ext cx="822036" cy="161420"/>
            </a:xfrm>
            <a:prstGeom prst="rightArrow">
              <a:avLst>
                <a:gd name="adj1" fmla="val 50000"/>
                <a:gd name="adj2" fmla="val 85674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158" name="Line 20"/>
          <p:cNvSpPr>
            <a:spLocks noChangeShapeType="1"/>
          </p:cNvSpPr>
          <p:nvPr/>
        </p:nvSpPr>
        <p:spPr bwMode="auto">
          <a:xfrm>
            <a:off x="1829187" y="464939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73" name="Picture 29" descr="Image result for cong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5" y="1896771"/>
            <a:ext cx="1693407" cy="113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987" y="3445154"/>
            <a:ext cx="161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congestion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33987" y="2197386"/>
            <a:ext cx="161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congestion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5763" y="1379690"/>
            <a:ext cx="253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Labeled examples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31117" y="1383236"/>
            <a:ext cx="2965657" cy="3773758"/>
            <a:chOff x="5531117" y="1383236"/>
            <a:chExt cx="2965657" cy="3773758"/>
          </a:xfrm>
        </p:grpSpPr>
        <p:grpSp>
          <p:nvGrpSpPr>
            <p:cNvPr id="6149" name="Group 7"/>
            <p:cNvGrpSpPr>
              <a:grpSpLocks/>
            </p:cNvGrpSpPr>
            <p:nvPr/>
          </p:nvGrpSpPr>
          <p:grpSpPr bwMode="auto">
            <a:xfrm>
              <a:off x="7487517" y="3910013"/>
              <a:ext cx="990600" cy="685800"/>
              <a:chOff x="4944" y="2736"/>
              <a:chExt cx="624" cy="432"/>
            </a:xfrm>
          </p:grpSpPr>
          <p:sp>
            <p:nvSpPr>
              <p:cNvPr id="6162" name="AutoShape 8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624" cy="432"/>
              </a:xfrm>
              <a:prstGeom prst="can">
                <a:avLst>
                  <a:gd name="adj" fmla="val 25000"/>
                </a:avLst>
              </a:prstGeom>
              <a:solidFill>
                <a:srgbClr val="CCCCFF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Text Box 9"/>
              <p:cNvSpPr txBox="1">
                <a:spLocks noChangeArrowheads="1"/>
              </p:cNvSpPr>
              <p:nvPr/>
            </p:nvSpPr>
            <p:spPr bwMode="auto">
              <a:xfrm>
                <a:off x="5086" y="2856"/>
                <a:ext cx="345" cy="29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defRPr sz="20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en-US" sz="1400" b="1">
                    <a:solidFill>
                      <a:srgbClr val="0000CC"/>
                    </a:solidFill>
                  </a:rPr>
                  <a:t>Test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en-US" sz="1400" b="1">
                    <a:solidFill>
                      <a:srgbClr val="0000CC"/>
                    </a:solidFill>
                  </a:rPr>
                  <a:t>Set</a:t>
                </a:r>
                <a:endParaRPr lang="en-US" altLang="en-US" sz="1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6157" name="AutoShape 19"/>
            <p:cNvSpPr>
              <a:spLocks noChangeArrowheads="1"/>
            </p:cNvSpPr>
            <p:nvPr/>
          </p:nvSpPr>
          <p:spPr bwMode="auto">
            <a:xfrm rot="16200000">
              <a:off x="7841999" y="4845592"/>
              <a:ext cx="470404" cy="152399"/>
            </a:xfrm>
            <a:prstGeom prst="rightArrow">
              <a:avLst>
                <a:gd name="adj1" fmla="val 50000"/>
                <a:gd name="adj2" fmla="val 51302"/>
              </a:avLst>
            </a:prstGeom>
            <a:solidFill>
              <a:srgbClr val="CC0000"/>
            </a:solid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531117" y="1383236"/>
              <a:ext cx="2965657" cy="2477554"/>
              <a:chOff x="5531117" y="1383236"/>
              <a:chExt cx="2965657" cy="2477554"/>
            </a:xfrm>
          </p:grpSpPr>
          <p:sp>
            <p:nvSpPr>
              <p:cNvPr id="6159" name="Line 21"/>
              <p:cNvSpPr>
                <a:spLocks noChangeShapeType="1"/>
              </p:cNvSpPr>
              <p:nvPr/>
            </p:nvSpPr>
            <p:spPr bwMode="auto">
              <a:xfrm>
                <a:off x="7343747" y="3079726"/>
                <a:ext cx="30480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78" name="Picture 34" descr="Image result for traffic highwa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1117" y="1869055"/>
                <a:ext cx="1428750" cy="94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80" name="Picture 36" descr="Image result for traffic highwa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6831" y="1869055"/>
                <a:ext cx="1349943" cy="94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82" name="Picture 38" descr="Image result for traffic highwa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1117" y="2974807"/>
                <a:ext cx="1415270" cy="885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5731168" y="1383236"/>
                <a:ext cx="2738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Unlabeled examples</a:t>
                </a:r>
                <a:endParaRPr lang="en-US" dirty="0"/>
              </a:p>
            </p:txBody>
          </p:sp>
        </p:grpSp>
      </p:grpSp>
      <p:pic>
        <p:nvPicPr>
          <p:cNvPr id="6146" name="Picture 2" descr="http://www.chinapost.com.tw/news_images/20090202/p20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2" y="3222064"/>
            <a:ext cx="1700380" cy="127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78569" y="2822061"/>
            <a:ext cx="2877261" cy="2109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89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Big Data in the News 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69" y="1143000"/>
            <a:ext cx="8277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7352" y="4648200"/>
            <a:ext cx="8118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4"/>
              </a:rPr>
              <a:t>https://www.google.com/trends/explore#q=big%20data&amp;date=1%2F2009%2084m&amp;cmpt=q&amp;tz=Etc%2FGMT%2B5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6" y="5051960"/>
            <a:ext cx="4327514" cy="116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87871"/>
            <a:ext cx="4928886" cy="101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Cluster Analysis</a:t>
            </a:r>
            <a:endParaRPr lang="en-US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identify groups (clusters) of observations such that observations in the same group are more similar to each other than to those in other groups</a:t>
            </a:r>
          </a:p>
          <a:p>
            <a:endParaRPr lang="en-US" altLang="en-US" dirty="0" smtClean="0"/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4825463" cy="2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3244334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tabLst/>
            </a:pPr>
            <a:r>
              <a:rPr lang="en-US" altLang="en-US" dirty="0"/>
              <a:t>Crime hotspot detection</a:t>
            </a:r>
          </a:p>
        </p:txBody>
      </p:sp>
    </p:spTree>
    <p:extLst>
      <p:ext uri="{BB962C8B-B14F-4D97-AF65-F5344CB8AC3E}">
        <p14:creationId xmlns:p14="http://schemas.microsoft.com/office/powerpoint/2010/main" val="14270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Association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200" dirty="0" smtClean="0"/>
              <a:t>Extract patterns of frequently co-occurring events </a:t>
            </a:r>
            <a:endParaRPr lang="en-US" altLang="en-US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518727" y="4666933"/>
            <a:ext cx="0" cy="5818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06400" y="5279479"/>
            <a:ext cx="846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Weekday, 7 - 8am, BR2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OFF, BR1 = OFF, LR6 = 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 LR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1=ON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055" y="5713592"/>
            <a:ext cx="839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Weekday, 10-11pm, BR1 = ON, BR2 = ON, LR6 = OFF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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LR1 = OFF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11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4" y="1905000"/>
            <a:ext cx="3434051" cy="299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0101"/>
              </p:ext>
            </p:extLst>
          </p:nvPr>
        </p:nvGraphicFramePr>
        <p:xfrm>
          <a:off x="4091707" y="1999936"/>
          <a:ext cx="48213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48"/>
                <a:gridCol w="1791854"/>
                <a:gridCol w="11637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Sensor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3/1/2015</a:t>
                      </a:r>
                      <a:r>
                        <a:rPr lang="en-US" sz="1600" baseline="0" dirty="0" smtClean="0"/>
                        <a:t> 07:48:05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</a:t>
                      </a:r>
                      <a:r>
                        <a:rPr lang="en-US" sz="1600" baseline="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3/1/2015</a:t>
                      </a:r>
                      <a:r>
                        <a:rPr lang="en-US" sz="1600" baseline="0" dirty="0" smtClean="0"/>
                        <a:t> 07:48:07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3/1/2015</a:t>
                      </a:r>
                      <a:r>
                        <a:rPr lang="en-US" sz="1600" baseline="0" dirty="0" smtClean="0"/>
                        <a:t> 07:48:10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3/1/2015</a:t>
                      </a:r>
                      <a:r>
                        <a:rPr lang="en-US" sz="1600" baseline="0" dirty="0" smtClean="0"/>
                        <a:t> 07:48:20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BT1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3/1/2015</a:t>
                      </a:r>
                      <a:r>
                        <a:rPr lang="en-US" sz="1600" baseline="0" dirty="0" smtClean="0"/>
                        <a:t> 07:48:40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OFF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3/1/2015</a:t>
                      </a:r>
                      <a:r>
                        <a:rPr lang="en-US" sz="1600" baseline="0" dirty="0" smtClean="0"/>
                        <a:t> 07:49:30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BT3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Anomaly Detection</a:t>
            </a:r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Detect significant deviations from normal observations</a:t>
            </a:r>
          </a:p>
          <a:p>
            <a:endParaRPr lang="en-US" altLang="en-US" dirty="0"/>
          </a:p>
          <a:p>
            <a:r>
              <a:rPr lang="en-US" altLang="en-US" dirty="0" smtClean="0"/>
              <a:t>Examples:</a:t>
            </a:r>
          </a:p>
          <a:p>
            <a:pPr lvl="1"/>
            <a:r>
              <a:rPr lang="en-US" altLang="en-US" dirty="0"/>
              <a:t>Smart Transportation</a:t>
            </a:r>
          </a:p>
          <a:p>
            <a:pPr lvl="2"/>
            <a:r>
              <a:rPr lang="en-US" altLang="en-US" dirty="0"/>
              <a:t>Congestion detection</a:t>
            </a:r>
          </a:p>
          <a:p>
            <a:endParaRPr lang="en-US" altLang="en-US" sz="2000" dirty="0"/>
          </a:p>
          <a:p>
            <a:pPr lvl="1"/>
            <a:r>
              <a:rPr lang="en-US" altLang="en-US" dirty="0"/>
              <a:t>Smart Home/Building</a:t>
            </a:r>
          </a:p>
          <a:p>
            <a:pPr lvl="2"/>
            <a:r>
              <a:rPr lang="en-US" altLang="en-US" dirty="0" smtClean="0"/>
              <a:t>Pipe </a:t>
            </a:r>
            <a:r>
              <a:rPr lang="en-US" altLang="en-US" dirty="0"/>
              <a:t>burst detection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Network intrusion detection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12" name="Picture 19" descr="https://www.capetown.gov.za/en/PublishingImages/News%20Images/burstPip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2857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 descr="pennhigh2_1403112317_24_NHighland_dif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33528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42" y="2438400"/>
            <a:ext cx="516125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(Recommendation)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query q, </a:t>
            </a:r>
            <a:r>
              <a:rPr lang="en-US" dirty="0" smtClean="0"/>
              <a:t>rank </a:t>
            </a:r>
            <a:r>
              <a:rPr lang="en-US" dirty="0" smtClean="0"/>
              <a:t>items in specific </a:t>
            </a:r>
            <a:r>
              <a:rPr lang="en-US" dirty="0" smtClean="0"/>
              <a:t>order </a:t>
            </a:r>
            <a:r>
              <a:rPr lang="en-US" dirty="0" smtClean="0"/>
              <a:t>based on their relevance to q</a:t>
            </a:r>
          </a:p>
          <a:p>
            <a:endParaRPr lang="en-US" dirty="0"/>
          </a:p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Location-aware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  <a:p>
            <a:pPr lvl="1"/>
            <a:r>
              <a:rPr lang="en-US" dirty="0" smtClean="0"/>
              <a:t>Recommender systems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01658"/>
            <a:ext cx="1371600" cy="228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0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analytics plays a significant role in various sectors (businesses, homeland security, medicine, and various scientific and engineering disciplines)</a:t>
            </a:r>
          </a:p>
          <a:p>
            <a:endParaRPr lang="en-US" dirty="0"/>
          </a:p>
          <a:p>
            <a:r>
              <a:rPr lang="en-US" dirty="0" smtClean="0"/>
              <a:t>This lecture presents a brief overview of: </a:t>
            </a:r>
          </a:p>
          <a:p>
            <a:pPr lvl="1"/>
            <a:r>
              <a:rPr lang="en-US" dirty="0" smtClean="0"/>
              <a:t>The challenges in analyzing big data</a:t>
            </a:r>
          </a:p>
          <a:p>
            <a:pPr lvl="1"/>
            <a:r>
              <a:rPr lang="en-US" dirty="0" smtClean="0"/>
              <a:t>The types of data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In-class Exercise 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Big Data</a:t>
            </a:r>
            <a:endParaRPr lang="en-US" dirty="0"/>
          </a:p>
        </p:txBody>
      </p:sp>
      <p:pic>
        <p:nvPicPr>
          <p:cNvPr id="25602" name="Picture 2" descr="http://editorial.designtaxi.com/editorial-images/news-data14082015/bi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9" b="27222"/>
          <a:stretch/>
        </p:blipFill>
        <p:spPr bwMode="auto">
          <a:xfrm>
            <a:off x="457200" y="1143000"/>
            <a:ext cx="561159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8400" y="3048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http://editorial.designtaxi.com/editorial-images/news-data14082015/big.jpg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08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Much Data is Out There?</a:t>
            </a: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3232150" y="5784850"/>
            <a:ext cx="5607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33363"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SzPct val="70000"/>
              <a:buFont typeface="Wingdings" pitchFamily="2" charset="2"/>
              <a:buNone/>
            </a:pPr>
            <a:r>
              <a:rPr lang="en-US" altLang="en-US" sz="1400"/>
              <a:t>Source: </a:t>
            </a:r>
            <a:r>
              <a:rPr lang="en-US" altLang="en-US" sz="1400">
                <a:hlinkClick r:id="rId2"/>
              </a:rPr>
              <a:t>http://www.emc.com/leadership/digital-universe/index.htm</a:t>
            </a:r>
            <a:r>
              <a:rPr lang="en-US" altLang="en-US" sz="1400"/>
              <a:t>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76400"/>
            <a:ext cx="88582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much is a Zettabyte?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 smtClean="0"/>
              <a:t>1 ZettaByte = 1000 ExaBytes = 10</a:t>
            </a:r>
            <a:r>
              <a:rPr lang="en-US" altLang="en-US" baseline="30000" smtClean="0"/>
              <a:t>6</a:t>
            </a:r>
            <a:r>
              <a:rPr lang="en-US" altLang="en-US" smtClean="0"/>
              <a:t> PetaBytes </a:t>
            </a:r>
            <a:br>
              <a:rPr lang="en-US" altLang="en-US" smtClean="0"/>
            </a:br>
            <a:r>
              <a:rPr lang="en-US" altLang="en-US" smtClean="0"/>
              <a:t>		= 10</a:t>
            </a:r>
            <a:r>
              <a:rPr lang="en-US" altLang="en-US" baseline="30000" smtClean="0"/>
              <a:t>9</a:t>
            </a:r>
            <a:r>
              <a:rPr lang="en-US" altLang="en-US" smtClean="0"/>
              <a:t> TeraBytes = 10</a:t>
            </a:r>
            <a:r>
              <a:rPr lang="en-US" altLang="en-US" baseline="30000" smtClean="0"/>
              <a:t>12</a:t>
            </a:r>
            <a:r>
              <a:rPr lang="en-US" altLang="en-US" smtClean="0"/>
              <a:t> GigaBytes</a:t>
            </a:r>
          </a:p>
          <a:p>
            <a:endParaRPr lang="en-US" altLang="en-US" smtClean="0"/>
          </a:p>
          <a:p>
            <a:r>
              <a:rPr lang="en-US" altLang="en-US" smtClean="0"/>
              <a:t>1 ZettaByte ~ 10</a:t>
            </a:r>
            <a:r>
              <a:rPr lang="en-US" altLang="en-US" baseline="30000" smtClean="0"/>
              <a:t>21 </a:t>
            </a:r>
            <a:r>
              <a:rPr lang="en-US" altLang="en-US" smtClean="0"/>
              <a:t>/ 5×10</a:t>
            </a:r>
            <a:r>
              <a:rPr lang="en-US" altLang="en-US" baseline="30000" smtClean="0"/>
              <a:t>9</a:t>
            </a:r>
            <a:r>
              <a:rPr lang="en-US" altLang="en-US" smtClean="0"/>
              <a:t> = 200 billion DVDs to store them</a:t>
            </a:r>
          </a:p>
          <a:p>
            <a:pPr lvl="1"/>
            <a:r>
              <a:rPr lang="en-US" altLang="en-US" smtClean="0"/>
              <a:t>Each DVD stores about 5 GB data and its case is about 1cm thick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Distance from Earth to moon </a:t>
            </a:r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	= 384,000 km = 3.84 × 10</a:t>
            </a:r>
            <a:r>
              <a:rPr lang="en-US" altLang="en-US" baseline="30000" smtClean="0"/>
              <a:t>10</a:t>
            </a:r>
            <a:r>
              <a:rPr lang="en-US" altLang="en-US" smtClean="0"/>
              <a:t> cm</a:t>
            </a:r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r>
              <a:rPr lang="en-US" altLang="en-US" smtClean="0"/>
              <a:t>** If you stack together all the DVDs that contain 1 ZB of data, it is about 3 times the distance to the moon and 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Why Analyze Big Data?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Data is an asset/lifeblood for many organizations </a:t>
            </a:r>
          </a:p>
          <a:p>
            <a:pPr lvl="1">
              <a:defRPr/>
            </a:pPr>
            <a:r>
              <a:rPr lang="en-US" altLang="en-US" dirty="0" smtClean="0"/>
              <a:t>Lots of data are being collected and warehoused</a:t>
            </a:r>
          </a:p>
          <a:p>
            <a:pPr lvl="1">
              <a:defRPr/>
            </a:pPr>
            <a:r>
              <a:rPr lang="en-US" altLang="en-US" dirty="0" smtClean="0"/>
              <a:t>The data often contain useful information that can be harnessed to improve the organization</a:t>
            </a:r>
          </a:p>
          <a:p>
            <a:pPr lvl="1">
              <a:defRPr/>
            </a:pPr>
            <a:r>
              <a:rPr lang="en-US" altLang="en-US" dirty="0" smtClean="0"/>
              <a:t>But their sheer size makes it difficult to effectively analyze them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In the meantime, computers have become cheaper and more powerful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This presents an opportunity to apply computational techniques to help businesses plan and optimize their operations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Applications of Big Data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Customer relationship management</a:t>
            </a:r>
          </a:p>
          <a:p>
            <a:pPr lvl="1"/>
            <a:r>
              <a:rPr lang="en-US" altLang="en-US" smtClean="0"/>
              <a:t>Improve our ability to nurture and retain the most valuable customers</a:t>
            </a:r>
          </a:p>
          <a:p>
            <a:r>
              <a:rPr lang="en-US" altLang="en-US" smtClean="0"/>
              <a:t>Customer acquisition and product promotion</a:t>
            </a:r>
          </a:p>
          <a:p>
            <a:pPr lvl="1"/>
            <a:r>
              <a:rPr lang="en-US" altLang="en-US" smtClean="0"/>
              <a:t>Target new customers and identify cross- and up-selling opportunities </a:t>
            </a:r>
          </a:p>
          <a:p>
            <a:r>
              <a:rPr lang="en-US" altLang="en-US" smtClean="0"/>
              <a:t>Brand management</a:t>
            </a:r>
          </a:p>
          <a:p>
            <a:pPr lvl="1"/>
            <a:r>
              <a:rPr lang="en-US" altLang="en-US" smtClean="0"/>
              <a:t>Monitor brand health and track customers’ sentiments</a:t>
            </a:r>
          </a:p>
          <a:p>
            <a:r>
              <a:rPr lang="en-US" altLang="en-US" smtClean="0"/>
              <a:t>Optimize business model and operations</a:t>
            </a:r>
          </a:p>
          <a:p>
            <a:pPr lvl="1"/>
            <a:r>
              <a:rPr lang="en-US" altLang="en-US" smtClean="0"/>
              <a:t>Identify best practices, reduce fraud, waste and abuse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for Scientific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r>
              <a:rPr lang="en-US" dirty="0" smtClean="0"/>
              <a:t>Big data is not just a problem for businesses</a:t>
            </a:r>
          </a:p>
          <a:p>
            <a:pPr lvl="1"/>
            <a:endParaRPr lang="en-US" dirty="0"/>
          </a:p>
          <a:p>
            <a:r>
              <a:rPr lang="en-US" dirty="0" smtClean="0"/>
              <a:t>Lots of big data problems in scientific research</a:t>
            </a:r>
          </a:p>
          <a:p>
            <a:pPr lvl="1"/>
            <a:r>
              <a:rPr lang="en-US" dirty="0" smtClean="0"/>
              <a:t>Examples: biomedical data, astronomy, </a:t>
            </a:r>
            <a:br>
              <a:rPr lang="en-US" dirty="0" smtClean="0"/>
            </a:br>
            <a:r>
              <a:rPr lang="en-US" dirty="0" smtClean="0"/>
              <a:t>high-energy physics, </a:t>
            </a:r>
            <a:r>
              <a:rPr lang="en-US" dirty="0" smtClean="0"/>
              <a:t>climatology/hydrology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Data-intensive computing as 4</a:t>
            </a:r>
            <a:r>
              <a:rPr lang="en-US" baseline="30000" dirty="0" smtClean="0"/>
              <a:t>th</a:t>
            </a:r>
            <a:r>
              <a:rPr lang="en-US" dirty="0" smtClean="0"/>
              <a:t> paradigm</a:t>
            </a:r>
            <a:br>
              <a:rPr lang="en-US" dirty="0" smtClean="0"/>
            </a:br>
            <a:r>
              <a:rPr lang="en-US" dirty="0" smtClean="0"/>
              <a:t>for scientific discovery</a:t>
            </a:r>
          </a:p>
          <a:p>
            <a:pPr lvl="2"/>
            <a:r>
              <a:rPr lang="en-US" dirty="0" smtClean="0"/>
              <a:t>Theory, experiments, simulations are</a:t>
            </a:r>
            <a:br>
              <a:rPr lang="en-US" dirty="0" smtClean="0"/>
            </a:br>
            <a:r>
              <a:rPr lang="en-US" dirty="0" smtClean="0"/>
              <a:t>the other 3 paradigms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971800" y="5359923"/>
            <a:ext cx="30257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buChar char="u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dirty="0">
                <a:latin typeface="Times New Roman" pitchFamily="18" charset="0"/>
              </a:rPr>
              <a:t>Source: The Fourth Paradigm: Data-Intensive Scientific Discovery. </a:t>
            </a:r>
            <a:r>
              <a:rPr lang="en-US" altLang="en-US" sz="1000" dirty="0">
                <a:latin typeface="Times New Roman" pitchFamily="18" charset="0"/>
                <a:hlinkClick r:id="rId3"/>
              </a:rPr>
              <a:t>http://research.microsoft.com/en-us/collaboration/fourthparadigm/</a:t>
            </a:r>
            <a:r>
              <a:rPr lang="en-US" altLang="en-US" sz="1000" dirty="0">
                <a:latin typeface="Times New Roman" pitchFamily="18" charset="0"/>
              </a:rPr>
              <a:t> </a:t>
            </a:r>
          </a:p>
        </p:txBody>
      </p:sp>
      <p:pic>
        <p:nvPicPr>
          <p:cNvPr id="5" name="Picture 21" descr="http://research.microsoft.com/en-us/collaboration/fourthparadigm/fpcover-fu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451889" cy="354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1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(5 V’s) of Big 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r>
              <a:rPr lang="en-US" altLang="en-US" b="1" dirty="0" smtClean="0"/>
              <a:t>Volume</a:t>
            </a:r>
            <a:r>
              <a:rPr lang="en-US" altLang="en-US" dirty="0" smtClean="0"/>
              <a:t>: large amount of data that is continuously growing</a:t>
            </a:r>
          </a:p>
          <a:p>
            <a:pPr lvl="2"/>
            <a:endParaRPr lang="en-US" altLang="en-US" b="1" dirty="0" smtClean="0"/>
          </a:p>
          <a:p>
            <a:r>
              <a:rPr lang="en-US" altLang="en-US" b="1" dirty="0" smtClean="0"/>
              <a:t>Velocity</a:t>
            </a:r>
            <a:r>
              <a:rPr lang="en-US" altLang="en-US" dirty="0" smtClean="0"/>
              <a:t>: rapid streams of data that must be processed in real-time</a:t>
            </a:r>
          </a:p>
          <a:p>
            <a:pPr lvl="2"/>
            <a:endParaRPr lang="en-US" altLang="en-US" dirty="0" smtClean="0"/>
          </a:p>
          <a:p>
            <a:r>
              <a:rPr lang="en-US" altLang="en-US" b="1" dirty="0" smtClean="0"/>
              <a:t>Variety</a:t>
            </a:r>
            <a:r>
              <a:rPr lang="en-US" altLang="en-US" dirty="0" smtClean="0"/>
              <a:t>: structured and unstructured data obtained from (potentially) multiple data sources</a:t>
            </a:r>
          </a:p>
          <a:p>
            <a:pPr lvl="2"/>
            <a:endParaRPr lang="en-US" altLang="en-US" dirty="0" smtClean="0"/>
          </a:p>
          <a:p>
            <a:r>
              <a:rPr lang="en-US" altLang="en-US" b="1" dirty="0" smtClean="0"/>
              <a:t>Veracity</a:t>
            </a:r>
            <a:r>
              <a:rPr lang="en-US" altLang="en-US" dirty="0" smtClean="0"/>
              <a:t>: messiness or trustworthiness of the data</a:t>
            </a:r>
          </a:p>
          <a:p>
            <a:pPr lvl="2"/>
            <a:endParaRPr lang="en-US" altLang="en-US" dirty="0" smtClean="0"/>
          </a:p>
          <a:p>
            <a:r>
              <a:rPr lang="en-US" altLang="en-US" b="1" dirty="0" smtClean="0"/>
              <a:t>Value:</a:t>
            </a:r>
            <a:r>
              <a:rPr lang="en-US" altLang="en-US" dirty="0" smtClean="0"/>
              <a:t> usefulness of the data; needs a careful cost/benefit analysis before embarking on big data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rtlCol="0" anchor="t" anchorCtr="0" compatLnSpc="1">
        <a:prstTxWarp prst="textNoShape">
          <a:avLst/>
        </a:prstTxWarp>
        <a:spAutoFit/>
      </a:bodyPr>
      <a:lstStyle>
        <a:defPPr marL="233363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ts val="400"/>
          </a:spcAft>
          <a:buClr>
            <a:srgbClr val="0C7B9C"/>
          </a:buClr>
          <a:buSzPct val="70000"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233363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ts val="400"/>
          </a:spcAft>
          <a:buClr>
            <a:srgbClr val="0C7B9C"/>
          </a:buClr>
          <a:buSzPct val="70000"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146479051</TotalTime>
  <Pages>3</Pages>
  <Words>801</Words>
  <Application>Microsoft Office PowerPoint</Application>
  <PresentationFormat>On-screen Show (4:3)</PresentationFormat>
  <Paragraphs>199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LC.BRev.FY97</vt:lpstr>
      <vt:lpstr>Computational Techniques for  Large-Scale Data Analysis</vt:lpstr>
      <vt:lpstr>Big Data in the News </vt:lpstr>
      <vt:lpstr>Growth of Big Data</vt:lpstr>
      <vt:lpstr>How Much Data is Out There?</vt:lpstr>
      <vt:lpstr>How much is a Zettabyte?</vt:lpstr>
      <vt:lpstr>Why Analyze Big Data?</vt:lpstr>
      <vt:lpstr>Applications of Big Data</vt:lpstr>
      <vt:lpstr>Big Data for Scientific Discovery</vt:lpstr>
      <vt:lpstr>Characteristics (5 V’s) of Big Data</vt:lpstr>
      <vt:lpstr>Creating Value from Big Data</vt:lpstr>
      <vt:lpstr>Challenges in Analyzing Big Data</vt:lpstr>
      <vt:lpstr>Other Challenges: Privacy</vt:lpstr>
      <vt:lpstr>Other Challenges: Security</vt:lpstr>
      <vt:lpstr>Types of Data Analysis</vt:lpstr>
      <vt:lpstr>(Simple) Descriptive Statistics</vt:lpstr>
      <vt:lpstr>Example: Descriptive Statistics</vt:lpstr>
      <vt:lpstr>Querying</vt:lpstr>
      <vt:lpstr>Predictive Modeling</vt:lpstr>
      <vt:lpstr>Framework for Predictive Modeling</vt:lpstr>
      <vt:lpstr>Cluster Analysis</vt:lpstr>
      <vt:lpstr>Association Analysis</vt:lpstr>
      <vt:lpstr>Anomaly Detection</vt:lpstr>
      <vt:lpstr>Ranking (Recommendation)</vt:lpstr>
      <vt:lpstr>Summary</vt:lpstr>
      <vt:lpstr>Practice In-class Exercise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PN</cp:lastModifiedBy>
  <cp:revision>475</cp:revision>
  <cp:lastPrinted>2001-08-28T17:59:37Z</cp:lastPrinted>
  <dcterms:created xsi:type="dcterms:W3CDTF">1998-03-18T13:44:31Z</dcterms:created>
  <dcterms:modified xsi:type="dcterms:W3CDTF">2016-01-10T17:22:11Z</dcterms:modified>
</cp:coreProperties>
</file>