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94" autoAdjust="0"/>
  </p:normalViewPr>
  <p:slideViewPr>
    <p:cSldViewPr>
      <p:cViewPr>
        <p:scale>
          <a:sx n="66" d="100"/>
          <a:sy n="66" d="100"/>
        </p:scale>
        <p:origin x="-88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148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6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968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456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28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74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4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8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40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16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CF43-0D61-4170-850E-67940991E45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5ADA-02C2-4D49-A6BC-9C88BDFD7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75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334000"/>
              <a:ext cx="9143999" cy="1524000"/>
            </a:xfrm>
            <a:prstGeom prst="rect">
              <a:avLst/>
            </a:prstGeom>
          </p:spPr>
        </p:pic>
      </p:grpSp>
      <p:pic>
        <p:nvPicPr>
          <p:cNvPr id="20" name="Picture 19" descr="yel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295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38400" y="5334000"/>
            <a:ext cx="4191000" cy="990595"/>
            <a:chOff x="152400" y="5791200"/>
            <a:chExt cx="4191000" cy="774065"/>
          </a:xfrm>
        </p:grpSpPr>
        <p:sp>
          <p:nvSpPr>
            <p:cNvPr id="9" name="TextBox 8"/>
            <p:cNvSpPr txBox="1"/>
            <p:nvPr/>
          </p:nvSpPr>
          <p:spPr>
            <a:xfrm>
              <a:off x="152400" y="5982505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Manish Shrestha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79120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Presented By</a:t>
              </a:r>
              <a:endParaRPr 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6300714"/>
              <a:ext cx="4038600" cy="26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B.Sc.IT 6th Semester</a:t>
              </a:r>
              <a:endPara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4600" y="6248397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LC Roll : 123151121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Univ. Roll : 1208009629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2147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MAJOR</a:t>
            </a:r>
            <a:endParaRPr 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Project Presentation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ON</a:t>
            </a:r>
            <a:endParaRPr lang="en-US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5" cstate="print"/>
          <a:srcRect r="76000"/>
          <a:stretch>
            <a:fillRect/>
          </a:stretch>
        </p:blipFill>
        <p:spPr>
          <a:xfrm>
            <a:off x="4572000" y="4328028"/>
            <a:ext cx="1931093" cy="701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14800"/>
            <a:ext cx="1570749" cy="1066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598" y="3991285"/>
            <a:ext cx="7315202" cy="47315"/>
            <a:chOff x="990598" y="3352799"/>
            <a:chExt cx="7315202" cy="762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" y="3352799"/>
              <a:ext cx="7315202" cy="457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" y="3383280"/>
              <a:ext cx="7315202" cy="4572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09600" y="239274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</a:rPr>
              <a:t>ONLINE </a:t>
            </a:r>
          </a:p>
          <a:p>
            <a:pPr algn="ctr"/>
            <a:r>
              <a:rPr lang="en-US" sz="4800" b="1" dirty="0" smtClean="0">
                <a:latin typeface="+mj-lt"/>
              </a:rPr>
              <a:t>VEHICLE RESERVATION</a:t>
            </a:r>
            <a:endParaRPr lang="en-US" sz="4800" b="1" dirty="0">
              <a:latin typeface="+mj-lt"/>
            </a:endParaRPr>
          </a:p>
        </p:txBody>
      </p:sp>
      <p:pic>
        <p:nvPicPr>
          <p:cNvPr id="24" name="Picture 23" descr="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1371600"/>
            <a:ext cx="1219200" cy="11063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7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30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Introduction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683603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Technically,</a:t>
            </a:r>
          </a:p>
          <a:p>
            <a:r>
              <a:rPr lang="en-US" sz="2400" dirty="0" smtClean="0"/>
              <a:t>OVR is an </a:t>
            </a:r>
            <a:r>
              <a:rPr lang="en-US" sz="2400" dirty="0" smtClean="0">
                <a:solidFill>
                  <a:srgbClr val="FF0000"/>
                </a:solidFill>
              </a:rPr>
              <a:t>online portal </a:t>
            </a:r>
            <a:r>
              <a:rPr lang="en-US" sz="2400" dirty="0" smtClean="0"/>
              <a:t>built with </a:t>
            </a:r>
            <a:r>
              <a:rPr lang="en-US" sz="2400" dirty="0" smtClean="0">
                <a:solidFill>
                  <a:srgbClr val="FF0000"/>
                </a:solidFill>
              </a:rPr>
              <a:t>Java </a:t>
            </a:r>
            <a:r>
              <a:rPr lang="en-US" sz="2400" dirty="0" err="1" smtClean="0">
                <a:solidFill>
                  <a:srgbClr val="FF0000"/>
                </a:solidFill>
              </a:rPr>
              <a:t>Servlet</a:t>
            </a:r>
            <a:r>
              <a:rPr lang="en-US" sz="2400" dirty="0" smtClean="0">
                <a:solidFill>
                  <a:srgbClr val="FF0000"/>
                </a:solidFill>
              </a:rPr>
              <a:t> in</a:t>
            </a:r>
            <a:r>
              <a:rPr lang="en-US" sz="2400" dirty="0" smtClean="0"/>
              <a:t> Server-Side &amp; </a:t>
            </a:r>
            <a:r>
              <a:rPr lang="en-US" sz="2400" dirty="0" smtClean="0">
                <a:solidFill>
                  <a:srgbClr val="FF0000"/>
                </a:solidFill>
              </a:rPr>
              <a:t>MySQL </a:t>
            </a:r>
            <a:r>
              <a:rPr lang="en-US" sz="2400" dirty="0" smtClean="0"/>
              <a:t>as Database Management System.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3500735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Generally,</a:t>
            </a:r>
          </a:p>
          <a:p>
            <a:r>
              <a:rPr lang="en-US" sz="2400" dirty="0" smtClean="0"/>
              <a:t>It’s a </a:t>
            </a:r>
            <a:r>
              <a:rPr lang="en-US" sz="2400" dirty="0" smtClean="0">
                <a:solidFill>
                  <a:srgbClr val="FF0000"/>
                </a:solidFill>
              </a:rPr>
              <a:t>self drive rental vehicle </a:t>
            </a:r>
            <a:r>
              <a:rPr lang="en-US" sz="2400" dirty="0" smtClean="0"/>
              <a:t>concept.	</a:t>
            </a:r>
          </a:p>
        </p:txBody>
      </p:sp>
      <p:pic>
        <p:nvPicPr>
          <p:cNvPr id="13" name="Picture 12" descr="yel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52400"/>
          </a:xfrm>
          <a:prstGeom prst="rect">
            <a:avLst/>
          </a:prstGeom>
        </p:spPr>
      </p:pic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22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457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WHERE I GOT THIS IDEA ? </a:t>
            </a:r>
            <a:r>
              <a:rPr lang="en-US" sz="2000" dirty="0" smtClean="0"/>
              <a:t>PROBLEM DEFINITION</a:t>
            </a:r>
            <a:endParaRPr lang="en-US" sz="3200" dirty="0" smtClean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8600" y="1295400"/>
            <a:ext cx="8686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Vehicle Owners problem, </a:t>
            </a:r>
          </a:p>
          <a:p>
            <a:r>
              <a:rPr lang="en-US" sz="2400" dirty="0" smtClean="0"/>
              <a:t> - People buy vehicles but do not use regularly.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3200" dirty="0" smtClean="0"/>
              <a:t>Users problem,</a:t>
            </a:r>
          </a:p>
          <a:p>
            <a:r>
              <a:rPr lang="en-US" sz="2400" dirty="0" smtClean="0"/>
              <a:t>- Middle class peoples want to buy vehicle but costly.</a:t>
            </a:r>
          </a:p>
          <a:p>
            <a:r>
              <a:rPr lang="en-US" sz="2400" dirty="0" smtClean="0"/>
              <a:t>- Want to self drive, as most as possible.</a:t>
            </a:r>
          </a:p>
          <a:p>
            <a:r>
              <a:rPr lang="en-US" sz="2400" dirty="0" smtClean="0"/>
              <a:t>- Tourists like to drive, while visiting.</a:t>
            </a:r>
          </a:p>
        </p:txBody>
      </p:sp>
      <p:pic>
        <p:nvPicPr>
          <p:cNvPr id="13" name="Picture 12" descr="yel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52400"/>
          </a:xfrm>
          <a:prstGeom prst="rect">
            <a:avLst/>
          </a:prstGeom>
        </p:spPr>
      </p:pic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22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30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Objectives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683603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To change the trend of driver/passenger vehicle reservation.</a:t>
            </a:r>
          </a:p>
          <a:p>
            <a:endParaRPr lang="en-US" sz="2800" dirty="0" smtClean="0"/>
          </a:p>
          <a:p>
            <a:r>
              <a:rPr lang="en-US" sz="2800" dirty="0" smtClean="0"/>
              <a:t>- To make easy to rent a vehicle online.</a:t>
            </a:r>
          </a:p>
          <a:p>
            <a:endParaRPr lang="en-US" sz="2800" dirty="0" smtClean="0"/>
          </a:p>
          <a:p>
            <a:r>
              <a:rPr lang="en-US" sz="2800" dirty="0" smtClean="0"/>
              <a:t>- To digitalize all the paper work required.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350073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pic>
        <p:nvPicPr>
          <p:cNvPr id="13" name="Picture 12" descr="yel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52400"/>
          </a:xfrm>
          <a:prstGeom prst="rect">
            <a:avLst/>
          </a:prstGeom>
        </p:spPr>
      </p:pic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22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30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Scope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pic>
        <p:nvPicPr>
          <p:cNvPr id="13" name="Picture 12" descr="yel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52400"/>
          </a:xfrm>
          <a:prstGeom prst="rect">
            <a:avLst/>
          </a:prstGeom>
        </p:spPr>
      </p:pic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600" y="1683603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Vehicle Owners,</a:t>
            </a:r>
          </a:p>
          <a:p>
            <a:r>
              <a:rPr lang="en-US" sz="2800" dirty="0" smtClean="0"/>
              <a:t>- Can rent their vehicle online.</a:t>
            </a:r>
          </a:p>
          <a:p>
            <a:r>
              <a:rPr lang="en-US" sz="2800" dirty="0" smtClean="0"/>
              <a:t>- According to their feasible </a:t>
            </a:r>
            <a:r>
              <a:rPr lang="en-US" sz="3200" dirty="0" smtClean="0">
                <a:solidFill>
                  <a:srgbClr val="FF0000"/>
                </a:solidFill>
              </a:rPr>
              <a:t>Location &amp; Time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3500735"/>
            <a:ext cx="868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Users,</a:t>
            </a:r>
          </a:p>
          <a:p>
            <a:pPr>
              <a:buFontTx/>
              <a:buChar char="-"/>
            </a:pPr>
            <a:r>
              <a:rPr lang="en-US" sz="2800" dirty="0" smtClean="0"/>
              <a:t>Can book a self drive a rental vehicle online.</a:t>
            </a:r>
          </a:p>
          <a:p>
            <a:pPr>
              <a:buFontTx/>
              <a:buChar char="-"/>
            </a:pPr>
            <a:r>
              <a:rPr lang="en-US" sz="2800" dirty="0" smtClean="0"/>
              <a:t>Without any third party in between.</a:t>
            </a:r>
          </a:p>
        </p:txBody>
      </p:sp>
    </p:spTree>
    <p:extLst>
      <p:ext uri="{BB962C8B-B14F-4D97-AF65-F5344CB8AC3E}">
        <p14:creationId xmlns="" xmlns:p14="http://schemas.microsoft.com/office/powerpoint/2010/main" val="13922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30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Limitations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pic>
        <p:nvPicPr>
          <p:cNvPr id="13" name="Picture 12" descr="yel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52400"/>
          </a:xfrm>
          <a:prstGeom prst="rect">
            <a:avLst/>
          </a:prstGeom>
        </p:spPr>
      </p:pic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600" y="1683603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Its an online portal, so wouldn’t be efficient on areas where internet connectivity is a major problem.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A mobile app supporting will be a great add on.</a:t>
            </a:r>
            <a:br>
              <a:rPr lang="en-US" sz="2800" dirty="0" smtClean="0"/>
            </a:b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22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30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System Requirement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pic>
        <p:nvPicPr>
          <p:cNvPr id="13" name="Picture 12" descr="yel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52400"/>
          </a:xfrm>
          <a:prstGeom prst="rect">
            <a:avLst/>
          </a:prstGeom>
        </p:spPr>
      </p:pic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8414" y="1676400"/>
            <a:ext cx="87031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7"/>
              </a:buBlip>
            </a:pPr>
            <a:r>
              <a:rPr lang="en-US" sz="2400" dirty="0" smtClean="0"/>
              <a:t>For Users, a PC, Tablet or </a:t>
            </a:r>
            <a:r>
              <a:rPr lang="en-US" sz="2400" dirty="0" smtClean="0">
                <a:solidFill>
                  <a:srgbClr val="FF0000"/>
                </a:solidFill>
              </a:rPr>
              <a:t>any device that has support </a:t>
            </a:r>
            <a:r>
              <a:rPr lang="en-US" sz="2400" dirty="0" smtClean="0"/>
              <a:t>for browsers</a:t>
            </a:r>
          </a:p>
          <a:p>
            <a:pPr marL="285750" indent="-285750">
              <a:lnSpc>
                <a:spcPct val="150000"/>
              </a:lnSpc>
              <a:buBlip>
                <a:blip r:embed="rId7"/>
              </a:buBlip>
            </a:pPr>
            <a:r>
              <a:rPr lang="en-US" sz="2400" dirty="0" smtClean="0"/>
              <a:t>For Server, a </a:t>
            </a:r>
            <a:r>
              <a:rPr lang="en-US" sz="2400" dirty="0" smtClean="0">
                <a:solidFill>
                  <a:srgbClr val="FF0000"/>
                </a:solidFill>
              </a:rPr>
              <a:t>PC configured </a:t>
            </a:r>
            <a:r>
              <a:rPr lang="en-US" sz="2400" dirty="0" smtClean="0"/>
              <a:t>with minimum:</a:t>
            </a:r>
          </a:p>
          <a:p>
            <a:pPr marL="742950" lvl="1" indent="-285750">
              <a:buBlip>
                <a:blip r:embed="rId7"/>
              </a:buBlip>
            </a:pPr>
            <a:r>
              <a:rPr lang="en-US" sz="2000" dirty="0" smtClean="0"/>
              <a:t>Pentium IV Processor</a:t>
            </a:r>
          </a:p>
          <a:p>
            <a:pPr marL="742950" lvl="1" indent="-285750">
              <a:buBlip>
                <a:blip r:embed="rId7"/>
              </a:buBlip>
            </a:pPr>
            <a:r>
              <a:rPr lang="en-US" sz="2000" dirty="0" smtClean="0"/>
              <a:t>512 MB RAM</a:t>
            </a:r>
          </a:p>
          <a:p>
            <a:pPr marL="742950" lvl="1" indent="-285750">
              <a:buBlip>
                <a:blip r:embed="rId7"/>
              </a:buBlip>
            </a:pPr>
            <a:r>
              <a:rPr lang="en-US" sz="2000" dirty="0" smtClean="0"/>
              <a:t>40 GB HDD</a:t>
            </a:r>
          </a:p>
          <a:p>
            <a:pPr marL="742950" lvl="1" indent="-285750">
              <a:buBlip>
                <a:blip r:embed="rId7"/>
              </a:buBlip>
            </a:pPr>
            <a:r>
              <a:rPr lang="en-US" sz="2000" dirty="0" smtClean="0"/>
              <a:t>Mouse/Keyboard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295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HARDWARE </a:t>
            </a:r>
            <a:endParaRPr lang="en-US" sz="2400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186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SOFTWARE </a:t>
            </a:r>
            <a:endParaRPr lang="en-US" sz="2400" i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1114" y="4572000"/>
            <a:ext cx="8763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7"/>
              </a:buBlip>
            </a:pPr>
            <a:r>
              <a:rPr lang="en-US" sz="2400" dirty="0" smtClean="0"/>
              <a:t>For Users, a Web Browser (</a:t>
            </a:r>
            <a:r>
              <a:rPr lang="en-US" sz="2400" dirty="0" err="1" smtClean="0"/>
              <a:t>eg</a:t>
            </a:r>
            <a:r>
              <a:rPr lang="en-US" sz="2400" dirty="0" smtClean="0"/>
              <a:t>; Firefox, Chrome, etc.)</a:t>
            </a:r>
          </a:p>
          <a:p>
            <a:pPr marL="285750" indent="-285750">
              <a:lnSpc>
                <a:spcPct val="150000"/>
              </a:lnSpc>
              <a:buBlip>
                <a:blip r:embed="rId7"/>
              </a:buBlip>
            </a:pPr>
            <a:r>
              <a:rPr lang="en-US" sz="2400" dirty="0" smtClean="0"/>
              <a:t>For Server, </a:t>
            </a:r>
          </a:p>
          <a:p>
            <a:pPr marL="742950" lvl="1" indent="-285750">
              <a:lnSpc>
                <a:spcPct val="150000"/>
              </a:lnSpc>
              <a:buBlip>
                <a:blip r:embed="rId7"/>
              </a:buBlip>
            </a:pPr>
            <a:r>
              <a:rPr lang="en-US" sz="2000" dirty="0" smtClean="0"/>
              <a:t>Web Server (Apache Tomcat Server + JRE + MySQL Server)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3922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" y="1"/>
            <a:ext cx="9143999" cy="6857999"/>
            <a:chOff x="1" y="1"/>
            <a:chExt cx="9143999" cy="6857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30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ER - Diagram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pic>
        <p:nvPicPr>
          <p:cNvPr id="13" name="Picture 12" descr="yel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52400"/>
          </a:xfrm>
          <a:prstGeom prst="rect">
            <a:avLst/>
          </a:prstGeom>
        </p:spPr>
      </p:pic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 l="18741" t="22917" r="10395" b="6250"/>
          <a:stretch>
            <a:fillRect/>
          </a:stretch>
        </p:blipFill>
        <p:spPr bwMode="auto">
          <a:xfrm>
            <a:off x="-76200" y="1219200"/>
            <a:ext cx="9220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922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9" cy="685799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28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553200"/>
              <a:ext cx="9143999" cy="3048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28600" y="30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Flow Chart 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Administrator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9028"/>
            <a:ext cx="8763000" cy="50172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04800" y="1785784"/>
            <a:ext cx="8458200" cy="3624416"/>
            <a:chOff x="304800" y="1785784"/>
            <a:chExt cx="8458200" cy="3624416"/>
          </a:xfrm>
        </p:grpSpPr>
        <p:sp>
          <p:nvSpPr>
            <p:cNvPr id="2" name="Rounded Rectangle 1"/>
            <p:cNvSpPr/>
            <p:nvPr/>
          </p:nvSpPr>
          <p:spPr>
            <a:xfrm>
              <a:off x="3625850" y="1785784"/>
              <a:ext cx="1536700" cy="3965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Login Page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Diamond 2"/>
            <p:cNvSpPr/>
            <p:nvPr/>
          </p:nvSpPr>
          <p:spPr>
            <a:xfrm>
              <a:off x="3346450" y="2590800"/>
              <a:ext cx="2095500" cy="9906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If</a:t>
              </a:r>
            </a:p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User/Pass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Correct?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5750" y="3914775"/>
              <a:ext cx="1720850" cy="539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Security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29000" y="3962400"/>
              <a:ext cx="18288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Vehicle Owners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4800600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Change Password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4953000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Block/Unblock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Elbow Connector 37"/>
            <p:cNvCxnSpPr>
              <a:stCxn id="8" idx="2"/>
              <a:endCxn id="10" idx="3"/>
            </p:cNvCxnSpPr>
            <p:nvPr/>
          </p:nvCxnSpPr>
          <p:spPr>
            <a:xfrm rot="5400000">
              <a:off x="1987551" y="4600575"/>
              <a:ext cx="574675" cy="2825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4" idx="2"/>
              <a:endCxn id="18" idx="1"/>
            </p:cNvCxnSpPr>
            <p:nvPr/>
          </p:nvCxnSpPr>
          <p:spPr>
            <a:xfrm rot="5400000">
              <a:off x="3340100" y="4178300"/>
              <a:ext cx="711200" cy="1295400"/>
            </a:xfrm>
            <a:prstGeom prst="bentConnector4">
              <a:avLst>
                <a:gd name="adj1" fmla="val 33929"/>
                <a:gd name="adj2" fmla="val 1176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" idx="2"/>
              <a:endCxn id="8" idx="0"/>
            </p:cNvCxnSpPr>
            <p:nvPr/>
          </p:nvCxnSpPr>
          <p:spPr>
            <a:xfrm rot="5400000">
              <a:off x="3238501" y="2759075"/>
              <a:ext cx="333375" cy="197802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" idx="2"/>
              <a:endCxn id="14" idx="0"/>
            </p:cNvCxnSpPr>
            <p:nvPr/>
          </p:nvCxnSpPr>
          <p:spPr>
            <a:xfrm rot="5400000">
              <a:off x="4178300" y="3746500"/>
              <a:ext cx="381000" cy="50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endCxn id="2" idx="3"/>
            </p:cNvCxnSpPr>
            <p:nvPr/>
          </p:nvCxnSpPr>
          <p:spPr>
            <a:xfrm rot="16200000" flipV="1">
              <a:off x="4751234" y="2395384"/>
              <a:ext cx="1102032" cy="2794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7747000" y="3932670"/>
              <a:ext cx="1016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Logout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Elbow Connector 65"/>
            <p:cNvCxnSpPr>
              <a:stCxn id="3" idx="2"/>
              <a:endCxn id="64" idx="0"/>
            </p:cNvCxnSpPr>
            <p:nvPr/>
          </p:nvCxnSpPr>
          <p:spPr>
            <a:xfrm rot="16200000" flipH="1">
              <a:off x="6148965" y="1826635"/>
              <a:ext cx="351270" cy="3860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64" idx="3"/>
              <a:endCxn id="2" idx="0"/>
            </p:cNvCxnSpPr>
            <p:nvPr/>
          </p:nvCxnSpPr>
          <p:spPr>
            <a:xfrm flipH="1" flipV="1">
              <a:off x="4394200" y="1785784"/>
              <a:ext cx="4368800" cy="2400886"/>
            </a:xfrm>
            <a:prstGeom prst="bentConnector4">
              <a:avLst>
                <a:gd name="adj1" fmla="val -5233"/>
                <a:gd name="adj2" fmla="val 10952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94201" y="3505199"/>
              <a:ext cx="4063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Yes</a:t>
              </a:r>
              <a:endParaRPr lang="en-US" sz="11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97513" y="2938790"/>
              <a:ext cx="4460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</a:t>
              </a:r>
              <a:endParaRPr lang="en-US" sz="11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410200" y="3962400"/>
            <a:ext cx="2228850" cy="50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Feature Vehicle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Elbow Connector 38"/>
          <p:cNvCxnSpPr>
            <a:stCxn id="71" idx="1"/>
            <a:endCxn id="35" idx="0"/>
          </p:cNvCxnSpPr>
          <p:nvPr/>
        </p:nvCxnSpPr>
        <p:spPr>
          <a:xfrm rot="10800000" flipH="1" flipV="1">
            <a:off x="4394201" y="3636004"/>
            <a:ext cx="2130424" cy="326396"/>
          </a:xfrm>
          <a:prstGeom prst="bentConnector4">
            <a:avLst>
              <a:gd name="adj1" fmla="val -10730"/>
              <a:gd name="adj2" fmla="val 70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228600"/>
            <a:ext cx="923732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37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292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maniSHrestha</dc:creator>
  <cp:lastModifiedBy>TheManish</cp:lastModifiedBy>
  <cp:revision>84</cp:revision>
  <dcterms:created xsi:type="dcterms:W3CDTF">2014-01-02T13:55:13Z</dcterms:created>
  <dcterms:modified xsi:type="dcterms:W3CDTF">2015-07-19T08:30:44Z</dcterms:modified>
</cp:coreProperties>
</file>