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3"/>
    <p:restoredTop sz="94646"/>
  </p:normalViewPr>
  <p:slideViewPr>
    <p:cSldViewPr snapToGrid="0" snapToObjects="1">
      <p:cViewPr>
        <p:scale>
          <a:sx n="51" d="100"/>
          <a:sy n="51" d="100"/>
        </p:scale>
        <p:origin x="1648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4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7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3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1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1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0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5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7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9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B1FBD-4CDE-074D-957F-E13CC52E1F5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7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36817" y="1449949"/>
            <a:ext cx="8956548" cy="3833960"/>
            <a:chOff x="1836817" y="1449949"/>
            <a:chExt cx="8956548" cy="3833960"/>
          </a:xfrm>
        </p:grpSpPr>
        <p:grpSp>
          <p:nvGrpSpPr>
            <p:cNvPr id="7" name="Group 6"/>
            <p:cNvGrpSpPr/>
            <p:nvPr/>
          </p:nvGrpSpPr>
          <p:grpSpPr>
            <a:xfrm>
              <a:off x="1836817" y="1449949"/>
              <a:ext cx="8956548" cy="3145536"/>
              <a:chOff x="628503" y="1433621"/>
              <a:chExt cx="8956548" cy="3145536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503" y="1433621"/>
                <a:ext cx="4194048" cy="3145536"/>
              </a:xfrm>
              <a:prstGeom prst="rect">
                <a:avLst/>
              </a:prstGeom>
            </p:spPr>
          </p:pic>
          <p:pic>
            <p:nvPicPr>
              <p:cNvPr id="1026" name="Picture 2" descr="https://cdn-images-1.medium.com/max/1600/1*odFujMyHBVOsbqPAisP6wQ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551" y="1433621"/>
                <a:ext cx="4762500" cy="31432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6881027" y="4822244"/>
              <a:ext cx="3062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2019 Toyota Sienna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02753" y="4822244"/>
              <a:ext cx="3062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2002 Toyota Sienna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244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0" y="2220194"/>
            <a:ext cx="9919855" cy="1477328"/>
            <a:chOff x="1524000" y="2220194"/>
            <a:chExt cx="9919855" cy="14773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524000" y="2423712"/>
                  <a:ext cx="3725186" cy="10702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P</m:t>
                        </m:r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∗ </m:t>
                        </m:r>
                        <m:f>
                          <m:fPr>
                            <m:ctrlPr>
                              <a:rPr lang="mr-IN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3000" b="0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r</m:t>
                            </m:r>
                            <m:d>
                              <m:dPr>
                                <m:ctrlPr>
                                  <a:rPr lang="en-US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r</m:t>
                                </m:r>
                              </m:e>
                            </m:d>
                            <m:r>
                              <a:rPr lang="en-US" sz="3000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  <m:r>
                              <a:rPr lang="en-US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r</m:t>
                                </m:r>
                              </m:e>
                            </m:d>
                            <m:r>
                              <a:rPr lang="en-US" sz="3000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  <m:r>
                              <a:rPr lang="en-US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endParaRPr lang="en-US" sz="3000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423712"/>
                  <a:ext cx="3725186" cy="107029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5674429" y="2220194"/>
                  <a:ext cx="5769426" cy="14773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3000" dirty="0" smtClean="0">
                      <a:solidFill>
                        <a:prstClr val="black"/>
                      </a:solidFill>
                    </a:rPr>
                    <a:t>P = principal (amount borrowed)</a:t>
                  </a:r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b="0" i="0" smtClean="0">
                          <a:latin typeface="Cambria Math" charset="0"/>
                        </a:rPr>
                        <m:t>r</m:t>
                      </m:r>
                      <m:r>
                        <a:rPr lang="en-US" sz="3000" b="0" i="0" smtClean="0">
                          <a:latin typeface="Cambria Math" charset="0"/>
                        </a:rPr>
                        <m:t> </m:t>
                      </m:r>
                    </m:oMath>
                  </a14:m>
                  <a:r>
                    <a:rPr lang="en-US" sz="3000" dirty="0" smtClean="0"/>
                    <a:t>= interest rate / 12</a:t>
                  </a:r>
                </a:p>
                <a:p>
                  <a:r>
                    <a:rPr lang="en-US" sz="3000" dirty="0" smtClean="0"/>
                    <a:t>n = term (number of payments)</a:t>
                  </a: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4429" y="2220194"/>
                  <a:ext cx="5769426" cy="147732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537" t="-4938" b="-11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441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55200" y="995433"/>
                <a:ext cx="5885009" cy="1854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55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r>
                        <a:rPr lang="en-US" sz="55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∗ </m:t>
                      </m:r>
                      <m:f>
                        <m:fPr>
                          <m:ctrlPr>
                            <a:rPr lang="mr-IN" sz="55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5500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r</m:t>
                          </m:r>
                          <m:d>
                            <m:dPr>
                              <m:ctrlPr>
                                <a:rPr lang="en-US" sz="55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55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sz="55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r</m:t>
                              </m:r>
                            </m:e>
                          </m:d>
                          <m:r>
                            <a:rPr lang="en-US" sz="5500" b="0" i="1" baseline="30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sz="55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num>
                        <m:den>
                          <m:d>
                            <m:dPr>
                              <m:ctrlPr>
                                <a:rPr lang="en-US" sz="55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55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sz="55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r</m:t>
                              </m:r>
                            </m:e>
                          </m:d>
                          <m:r>
                            <a:rPr lang="en-US" sz="5500" b="0" i="1" baseline="30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sz="55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55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00" y="995433"/>
                <a:ext cx="5885009" cy="18545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645561" y="-74652"/>
            <a:ext cx="493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Python Calculation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-707739" y="3273734"/>
            <a:ext cx="493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Calculation</a:t>
            </a:r>
            <a:endParaRPr lang="en-US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-707739" y="-74652"/>
            <a:ext cx="493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EMI Formula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-498189" y="4343820"/>
                <a:ext cx="12366339" cy="1819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9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49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31115 ∗1.075)</m:t>
                    </m:r>
                    <m:r>
                      <a:rPr lang="en-US" sz="49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∗ </m:t>
                    </m:r>
                    <m:f>
                      <m:fPr>
                        <m:ctrlPr>
                          <a:rPr lang="mr-IN" sz="49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mr-IN" sz="49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sz="49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0.0702</m:t>
                            </m:r>
                          </m:num>
                          <m:den>
                            <m:r>
                              <a:rPr lang="en-US" sz="49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12</m:t>
                            </m:r>
                          </m:den>
                        </m:f>
                        <m:d>
                          <m:dPr>
                            <m:ctrlPr>
                              <a:rPr lang="en-US" sz="49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4900" b="0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mr-IN" sz="49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49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0.0702</m:t>
                                </m:r>
                              </m:num>
                              <m:den>
                                <m:r>
                                  <a:rPr lang="en-US" sz="49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12</m:t>
                                </m:r>
                              </m:den>
                            </m:f>
                          </m:e>
                        </m:d>
                        <m:r>
                          <a:rPr lang="en-US" sz="4900" b="0" i="1" baseline="3000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60</m:t>
                        </m:r>
                        <m:r>
                          <a:rPr lang="en-US" sz="49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num>
                      <m:den>
                        <m:d>
                          <m:dPr>
                            <m:ctrlPr>
                              <a:rPr lang="en-US" sz="49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4900" b="0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mr-IN" sz="49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49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0.0702</m:t>
                                </m:r>
                              </m:num>
                              <m:den>
                                <m:r>
                                  <a:rPr lang="en-US" sz="49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12</m:t>
                                </m:r>
                              </m:den>
                            </m:f>
                          </m:e>
                        </m:d>
                        <m:r>
                          <a:rPr lang="en-US" sz="4900" b="0" i="1" baseline="3000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60</m:t>
                        </m:r>
                        <m:r>
                          <a:rPr lang="en-US" sz="49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4900" dirty="0" smtClean="0">
                    <a:latin typeface="Cambria Math" charset="0"/>
                    <a:ea typeface="Cambria Math" charset="0"/>
                    <a:cs typeface="Cambria Math" charset="0"/>
                  </a:rPr>
                  <a:t> = $662.64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8189" y="4343820"/>
                <a:ext cx="12366339" cy="1819985"/>
              </a:xfrm>
              <a:prstGeom prst="rect">
                <a:avLst/>
              </a:prstGeom>
              <a:blipFill rotWithShape="0">
                <a:blip r:embed="rId3"/>
                <a:stretch>
                  <a:fillRect r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730" y="995433"/>
            <a:ext cx="5224420" cy="25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707739" y="-74652"/>
            <a:ext cx="14745192" cy="5639190"/>
            <a:chOff x="-707739" y="-74652"/>
            <a:chExt cx="14745192" cy="563919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55200" y="995433"/>
                  <a:ext cx="5885009" cy="1854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55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P</m:t>
                        </m:r>
                        <m:r>
                          <a:rPr lang="en-US" sz="5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∗ </m:t>
                        </m:r>
                        <m:f>
                          <m:fPr>
                            <m:ctrlPr>
                              <a:rPr lang="mr-IN" sz="55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5500" b="0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r</m:t>
                            </m:r>
                            <m:d>
                              <m:dPr>
                                <m:ctrlPr>
                                  <a:rPr lang="en-US" sz="55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55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55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r</m:t>
                                </m:r>
                              </m:e>
                            </m:d>
                            <m:r>
                              <a:rPr lang="en-US" sz="5500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  <m:r>
                              <a:rPr lang="en-US" sz="55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55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55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55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r</m:t>
                                </m:r>
                              </m:e>
                            </m:d>
                            <m:r>
                              <a:rPr lang="en-US" sz="5500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  <m:r>
                              <a:rPr lang="en-US" sz="55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endParaRPr lang="en-US" sz="5500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200" y="995433"/>
                  <a:ext cx="5885009" cy="185454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6645561" y="-74652"/>
              <a:ext cx="4937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Python Calculation</a:t>
              </a:r>
              <a:endParaRPr lang="en-US" sz="36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707739" y="3273734"/>
              <a:ext cx="4937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Calculation</a:t>
              </a:r>
              <a:endParaRPr lang="en-US" sz="36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707739" y="-74652"/>
              <a:ext cx="4937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EMI Formula</a:t>
              </a:r>
              <a:endParaRPr lang="en-US" sz="36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-707739" y="4343819"/>
                  <a:ext cx="14035082" cy="1220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[31115+</m:t>
                      </m:r>
                      <m:r>
                        <m:rPr>
                          <m:nor/>
                        </m:rPr>
                        <a:rPr lang="en-US" sz="32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(32615∗0.0975 )+(50+200+65+80) </m:t>
                      </m:r>
                      <m:r>
                        <m:rPr>
                          <m:nor/>
                        </m:rPr>
                        <a:rPr lang="en-US" sz="32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]</m:t>
                      </m:r>
                    </m:oMath>
                  </a14:m>
                  <a:r>
                    <a:rPr lang="en-US" sz="3200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 </m:t>
                      </m:r>
                      <m:f>
                        <m:fPr>
                          <m:ctrlPr>
                            <a:rPr lang="mr-I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mr-IN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0.0702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2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mr-IN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0.0702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baseline="30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60</m:t>
                          </m:r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num>
                        <m:den>
                          <m:d>
                            <m:dPr>
                              <m:ctrlP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2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mr-IN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0.0702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baseline="30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60</m:t>
                          </m:r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den>
                      </m:f>
                    </m:oMath>
                  </a14:m>
                  <a:r>
                    <a:rPr lang="en-US" sz="3200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 = $687.23</a:t>
                  </a:r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07739" y="4343819"/>
                  <a:ext cx="14035082" cy="122071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5561" y="995433"/>
              <a:ext cx="7391892" cy="2560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349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707739" y="-74652"/>
            <a:ext cx="14035082" cy="5598859"/>
            <a:chOff x="-707739" y="-74652"/>
            <a:chExt cx="14035082" cy="559885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5561" y="995433"/>
              <a:ext cx="5884056" cy="239795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55200" y="995433"/>
                  <a:ext cx="5885009" cy="938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550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sz="5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∗</m:t>
                        </m:r>
                        <m:r>
                          <m:rPr>
                            <m:sty m:val="p"/>
                          </m:rPr>
                          <a:rPr lang="en-US" sz="55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P</m:t>
                        </m:r>
                      </m:oMath>
                    </m:oMathPara>
                  </a14:m>
                  <a:endParaRPr lang="en-US" sz="5500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200" y="995433"/>
                  <a:ext cx="5885009" cy="93871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6645561" y="-74652"/>
              <a:ext cx="4937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Python Calculation</a:t>
              </a:r>
              <a:endParaRPr lang="en-US" sz="36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707739" y="3273734"/>
              <a:ext cx="4937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Calculation</a:t>
              </a:r>
              <a:endParaRPr lang="en-US" sz="36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707739" y="-74652"/>
              <a:ext cx="6217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Interest Paid (One Month)</a:t>
              </a:r>
              <a:endParaRPr lang="en-US" sz="3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-707739" y="4343819"/>
                  <a:ext cx="14035082" cy="1180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f>
                        <m:fPr>
                          <m:ctrlPr>
                            <a:rPr lang="mr-IN" sz="49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49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0.0702</m:t>
                          </m:r>
                        </m:num>
                        <m:den>
                          <m:r>
                            <a:rPr lang="en-US" sz="49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12</m:t>
                          </m:r>
                        </m:den>
                      </m:f>
                      <m:r>
                        <a:rPr lang="en-US" sz="49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∗34689.96</m:t>
                      </m:r>
                    </m:oMath>
                  </a14:m>
                  <a:r>
                    <a:rPr lang="en-US" sz="4900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= $202.94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07739" y="4343819"/>
                  <a:ext cx="14035082" cy="118038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518" b="-108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17930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707739" y="-74652"/>
            <a:ext cx="14035082" cy="5264857"/>
            <a:chOff x="-707739" y="-74652"/>
            <a:chExt cx="14035082" cy="52648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55200" y="995433"/>
                  <a:ext cx="588500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P</m:t>
                        </m:r>
                        <m:r>
                          <a:rPr lang="en-US" sz="40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−(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EMI</m:t>
                        </m:r>
                        <m:r>
                          <a:rPr lang="en-US" sz="40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−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interest</m:t>
                        </m:r>
                        <m:r>
                          <a:rPr lang="en-US" sz="40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paid</m:t>
                        </m:r>
                        <m:r>
                          <a:rPr lang="en-US" sz="40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4000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200" y="995433"/>
                  <a:ext cx="5885009" cy="70788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6645561" y="-74652"/>
              <a:ext cx="4937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Python Calculation</a:t>
              </a:r>
              <a:endParaRPr lang="en-US" sz="36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707739" y="3273734"/>
              <a:ext cx="4937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Calculation</a:t>
              </a:r>
              <a:endParaRPr lang="en-US" sz="36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707739" y="-74652"/>
              <a:ext cx="6217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Calculate New Principal</a:t>
              </a:r>
              <a:endParaRPr lang="en-US" sz="3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-707739" y="4343819"/>
                  <a:ext cx="14035082" cy="846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49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34689.96</m:t>
                      </m:r>
                    </m:oMath>
                  </a14:m>
                  <a:r>
                    <a:rPr lang="en-US" sz="4900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 </a:t>
                  </a:r>
                  <a:r>
                    <a:rPr lang="mr-IN" sz="4900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–</a:t>
                  </a:r>
                  <a:r>
                    <a:rPr lang="en-US" sz="4900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 (687.23 - $202.94) = 34205.67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07739" y="4343819"/>
                  <a:ext cx="14035082" cy="84638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7391" b="-384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5561" y="995433"/>
              <a:ext cx="5879592" cy="1295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437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707739" y="-43453"/>
            <a:ext cx="14469151" cy="6455756"/>
            <a:chOff x="-707739" y="-43453"/>
            <a:chExt cx="14469151" cy="6455756"/>
          </a:xfrm>
        </p:grpSpPr>
        <p:sp>
          <p:nvSpPr>
            <p:cNvPr id="7" name="TextBox 6"/>
            <p:cNvSpPr txBox="1"/>
            <p:nvPr/>
          </p:nvSpPr>
          <p:spPr>
            <a:xfrm>
              <a:off x="-707739" y="3959534"/>
              <a:ext cx="557784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200" b="1" dirty="0" smtClean="0"/>
                <a:t>Calculation (7.02%)</a:t>
              </a:r>
              <a:endParaRPr lang="en-US" sz="42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707739" y="-43453"/>
              <a:ext cx="493776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200" b="1" dirty="0" smtClean="0"/>
                <a:t>EMI Formula</a:t>
              </a:r>
              <a:endParaRPr lang="en-US" sz="42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-707739" y="5191584"/>
                  <a:ext cx="7315200" cy="1220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b="0" dirty="0" smtClean="0">
                      <a:ea typeface="Cambria Math" charset="0"/>
                      <a:cs typeface="Cambria Math" charset="0"/>
                    </a:rPr>
                    <a:t>  34689.96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f>
                        <m:fPr>
                          <m:ctrlPr>
                            <a:rPr lang="mr-I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mr-IN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0.0702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2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mr-IN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0.0702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baseline="30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60</m:t>
                          </m:r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num>
                        <m:den>
                          <m:d>
                            <m:dPr>
                              <m:ctrlP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2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mr-IN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0.0702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baseline="30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60</m:t>
                          </m:r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den>
                      </m:f>
                    </m:oMath>
                  </a14:m>
                  <a:r>
                    <a:rPr lang="en-US" sz="3200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=$687.23</a:t>
                  </a: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07739" y="5191584"/>
                  <a:ext cx="7315200" cy="122071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6446212" y="3959532"/>
              <a:ext cx="557784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200" b="1" dirty="0"/>
                <a:t>Calculation </a:t>
              </a:r>
              <a:r>
                <a:rPr lang="en-US" sz="4200" b="1" dirty="0" smtClean="0"/>
                <a:t>(3.59%)</a:t>
              </a:r>
              <a:endParaRPr lang="en-US" sz="42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446212" y="5191582"/>
                  <a:ext cx="7315200" cy="1220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b="0" dirty="0" smtClean="0">
                      <a:ea typeface="Cambria Math" charset="0"/>
                      <a:cs typeface="Cambria Math" charset="0"/>
                    </a:rPr>
                    <a:t>  34689.96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f>
                        <m:fPr>
                          <m:ctrlPr>
                            <a:rPr lang="mr-I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mr-IN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0.0359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2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mr-IN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0.0359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baseline="30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60</m:t>
                          </m:r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num>
                        <m:den>
                          <m:d>
                            <m:dPr>
                              <m:ctrlP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2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mr-IN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0.0359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baseline="30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60</m:t>
                          </m:r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den>
                      </m:f>
                    </m:oMath>
                  </a14:m>
                  <a:r>
                    <a:rPr lang="en-US" sz="3200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=$632.47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6212" y="5191582"/>
                  <a:ext cx="7315200" cy="122071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-707739" y="1392115"/>
                  <a:ext cx="4991725" cy="13740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P</m:t>
                        </m:r>
                        <m:r>
                          <a:rPr lang="en-US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∗ </m:t>
                        </m:r>
                        <m:f>
                          <m:fPr>
                            <m:ctrlPr>
                              <a:rPr lang="mr-IN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4000" b="0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r</m:t>
                            </m:r>
                            <m:d>
                              <m:dPr>
                                <m:ctrlPr>
                                  <a:rPr lang="en-US" sz="4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40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r</m:t>
                                </m:r>
                              </m:e>
                            </m:d>
                            <m:r>
                              <a:rPr lang="en-US" sz="4000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  <m:r>
                              <a:rPr lang="en-US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4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40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r</m:t>
                                </m:r>
                              </m:e>
                            </m:d>
                            <m:r>
                              <a:rPr lang="en-US" sz="4000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  <m:r>
                              <a:rPr lang="en-US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endParaRPr lang="en-US" sz="4000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07739" y="1392115"/>
                  <a:ext cx="4991725" cy="137403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4389000" y="1109634"/>
                  <a:ext cx="9052184" cy="19389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4000" dirty="0" smtClean="0">
                      <a:solidFill>
                        <a:prstClr val="black"/>
                      </a:solidFill>
                    </a:rPr>
                    <a:t>P = principal (amount borrowed)</a:t>
                  </a:r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b="0" i="0" smtClean="0">
                          <a:latin typeface="Cambria Math" charset="0"/>
                        </a:rPr>
                        <m:t>r</m:t>
                      </m:r>
                      <m:r>
                        <a:rPr lang="en-US" sz="4000" b="0" i="0" smtClean="0">
                          <a:latin typeface="Cambria Math" charset="0"/>
                        </a:rPr>
                        <m:t> </m:t>
                      </m:r>
                    </m:oMath>
                  </a14:m>
                  <a:r>
                    <a:rPr lang="en-US" sz="4000" dirty="0" smtClean="0"/>
                    <a:t>= interest rate / 12</a:t>
                  </a:r>
                </a:p>
                <a:p>
                  <a:r>
                    <a:rPr lang="en-US" sz="4000" dirty="0" smtClean="0"/>
                    <a:t>n = term (number of payments)</a:t>
                  </a: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9000" y="1109634"/>
                  <a:ext cx="9052184" cy="193899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424" t="-5660" b="-125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789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3853</TotalTime>
  <Words>305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Galarnyk</dc:creator>
  <cp:lastModifiedBy>Michael Galarnyk</cp:lastModifiedBy>
  <cp:revision>49</cp:revision>
  <dcterms:created xsi:type="dcterms:W3CDTF">2018-11-24T02:28:52Z</dcterms:created>
  <dcterms:modified xsi:type="dcterms:W3CDTF">2018-12-07T09:53:13Z</dcterms:modified>
</cp:coreProperties>
</file>